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1052" r:id="rId2"/>
    <p:sldId id="1053" r:id="rId3"/>
    <p:sldId id="1116" r:id="rId4"/>
    <p:sldId id="1127" r:id="rId5"/>
    <p:sldId id="1125" r:id="rId6"/>
    <p:sldId id="1131" r:id="rId7"/>
    <p:sldId id="1118" r:id="rId8"/>
    <p:sldId id="1130" r:id="rId9"/>
    <p:sldId id="1129" r:id="rId10"/>
    <p:sldId id="1128" r:id="rId11"/>
    <p:sldId id="1113" r:id="rId12"/>
    <p:sldId id="1132" r:id="rId13"/>
    <p:sldId id="1133" r:id="rId14"/>
    <p:sldId id="1134" r:id="rId15"/>
    <p:sldId id="1136" r:id="rId16"/>
    <p:sldId id="1135" r:id="rId17"/>
    <p:sldId id="1137" r:id="rId18"/>
    <p:sldId id="1151" r:id="rId19"/>
    <p:sldId id="1119" r:id="rId20"/>
    <p:sldId id="1138" r:id="rId21"/>
    <p:sldId id="1139" r:id="rId22"/>
    <p:sldId id="1140" r:id="rId23"/>
    <p:sldId id="1141" r:id="rId24"/>
    <p:sldId id="1122" r:id="rId25"/>
    <p:sldId id="1142" r:id="rId26"/>
    <p:sldId id="1143" r:id="rId27"/>
    <p:sldId id="1150" r:id="rId28"/>
    <p:sldId id="1144" r:id="rId29"/>
    <p:sldId id="1145" r:id="rId30"/>
    <p:sldId id="1146" r:id="rId31"/>
    <p:sldId id="1147" r:id="rId32"/>
    <p:sldId id="1152" r:id="rId33"/>
    <p:sldId id="1107" r:id="rId34"/>
  </p:sldIdLst>
  <p:sldSz cx="12768263" cy="9575800"/>
  <p:notesSz cx="6858000" cy="9144000"/>
  <p:custDataLst>
    <p:tags r:id="rId37"/>
  </p:custDataLst>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64080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1281612"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92242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2563226"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3204033" algn="l" defTabSz="1281612" rtl="0" eaLnBrk="1" latinLnBrk="0" hangingPunct="1">
      <a:defRPr kern="1200">
        <a:solidFill>
          <a:schemeClr val="tx1"/>
        </a:solidFill>
        <a:latin typeface="Arial" pitchFamily="34" charset="0"/>
        <a:ea typeface="宋体" pitchFamily="2" charset="-122"/>
        <a:cs typeface="+mn-cs"/>
      </a:defRPr>
    </a:lvl6pPr>
    <a:lvl7pPr marL="3844840" algn="l" defTabSz="1281612" rtl="0" eaLnBrk="1" latinLnBrk="0" hangingPunct="1">
      <a:defRPr kern="1200">
        <a:solidFill>
          <a:schemeClr val="tx1"/>
        </a:solidFill>
        <a:latin typeface="Arial" pitchFamily="34" charset="0"/>
        <a:ea typeface="宋体" pitchFamily="2" charset="-122"/>
        <a:cs typeface="+mn-cs"/>
      </a:defRPr>
    </a:lvl7pPr>
    <a:lvl8pPr marL="4485646" algn="l" defTabSz="1281612" rtl="0" eaLnBrk="1" latinLnBrk="0" hangingPunct="1">
      <a:defRPr kern="1200">
        <a:solidFill>
          <a:schemeClr val="tx1"/>
        </a:solidFill>
        <a:latin typeface="Arial" pitchFamily="34" charset="0"/>
        <a:ea typeface="宋体" pitchFamily="2" charset="-122"/>
        <a:cs typeface="+mn-cs"/>
      </a:defRPr>
    </a:lvl8pPr>
    <a:lvl9pPr marL="5126453" algn="l" defTabSz="1281612"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991" userDrawn="1">
          <p15:clr>
            <a:srgbClr val="A4A3A4"/>
          </p15:clr>
        </p15:guide>
        <p15:guide id="2" pos="402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DB8"/>
    <a:srgbClr val="006DB8"/>
    <a:srgbClr val="01379C"/>
    <a:srgbClr val="02A3EB"/>
    <a:srgbClr val="43AB92"/>
    <a:srgbClr val="4A66AC"/>
    <a:srgbClr val="EA9B33"/>
    <a:srgbClr val="012057"/>
    <a:srgbClr val="2B6F5F"/>
    <a:srgbClr val="1A5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774" autoAdjust="0"/>
  </p:normalViewPr>
  <p:slideViewPr>
    <p:cSldViewPr snapToObjects="1">
      <p:cViewPr varScale="1">
        <p:scale>
          <a:sx n="84" d="100"/>
          <a:sy n="84" d="100"/>
        </p:scale>
        <p:origin x="1320" y="60"/>
      </p:cViewPr>
      <p:guideLst>
        <p:guide orient="horz" pos="2991"/>
        <p:guide pos="4021"/>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Objects="1">
      <p:cViewPr varScale="1">
        <p:scale>
          <a:sx n="99" d="100"/>
          <a:sy n="99" d="100"/>
        </p:scale>
        <p:origin x="360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2019/9/28</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1pPr>
    <a:lvl2pPr marL="640808"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2pPr>
    <a:lvl3pPr marL="1281612"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3pPr>
    <a:lvl4pPr marL="1922420"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4pPr>
    <a:lvl5pPr marL="2563226"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5pPr>
    <a:lvl6pPr marL="3204033" algn="l" defTabSz="1281612" rtl="0" eaLnBrk="1" latinLnBrk="0" hangingPunct="1">
      <a:defRPr sz="1682" kern="1200">
        <a:solidFill>
          <a:schemeClr val="tx1"/>
        </a:solidFill>
        <a:latin typeface="+mn-lt"/>
        <a:ea typeface="+mn-ea"/>
        <a:cs typeface="+mn-cs"/>
      </a:defRPr>
    </a:lvl6pPr>
    <a:lvl7pPr marL="3844840" algn="l" defTabSz="1281612" rtl="0" eaLnBrk="1" latinLnBrk="0" hangingPunct="1">
      <a:defRPr sz="1682" kern="1200">
        <a:solidFill>
          <a:schemeClr val="tx1"/>
        </a:solidFill>
        <a:latin typeface="+mn-lt"/>
        <a:ea typeface="+mn-ea"/>
        <a:cs typeface="+mn-cs"/>
      </a:defRPr>
    </a:lvl7pPr>
    <a:lvl8pPr marL="4485646" algn="l" defTabSz="1281612" rtl="0" eaLnBrk="1" latinLnBrk="0" hangingPunct="1">
      <a:defRPr sz="1682" kern="1200">
        <a:solidFill>
          <a:schemeClr val="tx1"/>
        </a:solidFill>
        <a:latin typeface="+mn-lt"/>
        <a:ea typeface="+mn-ea"/>
        <a:cs typeface="+mn-cs"/>
      </a:defRPr>
    </a:lvl8pPr>
    <a:lvl9pPr marL="5126453" algn="l" defTabSz="1281612" rtl="0" eaLnBrk="1" latinLnBrk="0" hangingPunct="1">
      <a:defRPr sz="16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9792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228413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08756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228620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421037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239455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355879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381255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40399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81945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70463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197993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2347769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30223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22</a:t>
            </a:fld>
            <a:endParaRPr lang="en-US"/>
          </a:p>
        </p:txBody>
      </p:sp>
    </p:spTree>
    <p:extLst>
      <p:ext uri="{BB962C8B-B14F-4D97-AF65-F5344CB8AC3E}">
        <p14:creationId xmlns:p14="http://schemas.microsoft.com/office/powerpoint/2010/main" val="391055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1094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37887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1622394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35213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017557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28</a:t>
            </a:fld>
            <a:endParaRPr lang="en-US"/>
          </a:p>
        </p:txBody>
      </p:sp>
    </p:spTree>
    <p:extLst>
      <p:ext uri="{BB962C8B-B14F-4D97-AF65-F5344CB8AC3E}">
        <p14:creationId xmlns:p14="http://schemas.microsoft.com/office/powerpoint/2010/main" val="1545987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29</a:t>
            </a:fld>
            <a:endParaRPr lang="en-US"/>
          </a:p>
        </p:txBody>
      </p:sp>
    </p:spTree>
    <p:extLst>
      <p:ext uri="{BB962C8B-B14F-4D97-AF65-F5344CB8AC3E}">
        <p14:creationId xmlns:p14="http://schemas.microsoft.com/office/powerpoint/2010/main" val="24709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27187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val="2225819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31</a:t>
            </a:fld>
            <a:endParaRPr lang="en-US"/>
          </a:p>
        </p:txBody>
      </p:sp>
    </p:spTree>
    <p:extLst>
      <p:ext uri="{BB962C8B-B14F-4D97-AF65-F5344CB8AC3E}">
        <p14:creationId xmlns:p14="http://schemas.microsoft.com/office/powerpoint/2010/main" val="281580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402725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33</a:t>
            </a:fld>
            <a:endParaRPr lang="en-US"/>
          </a:p>
        </p:txBody>
      </p:sp>
    </p:spTree>
    <p:extLst>
      <p:ext uri="{BB962C8B-B14F-4D97-AF65-F5344CB8AC3E}">
        <p14:creationId xmlns:p14="http://schemas.microsoft.com/office/powerpoint/2010/main" val="100872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32309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118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146234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79143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51937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990709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首页">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808"/>
          <a:stretch/>
        </p:blipFill>
        <p:spPr>
          <a:xfrm>
            <a:off x="0" y="5724004"/>
            <a:ext cx="12761219" cy="3851796"/>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83731"/>
          <a:stretch/>
        </p:blipFill>
        <p:spPr>
          <a:xfrm>
            <a:off x="-1" y="395412"/>
            <a:ext cx="12761219" cy="1224136"/>
          </a:xfrm>
          <a:prstGeom prst="rect">
            <a:avLst/>
          </a:prstGeom>
        </p:spPr>
      </p:pic>
    </p:spTree>
    <p:extLst>
      <p:ext uri="{BB962C8B-B14F-4D97-AF65-F5344CB8AC3E}">
        <p14:creationId xmlns:p14="http://schemas.microsoft.com/office/powerpoint/2010/main" val="518322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chemeClr val="bg1"/>
        </a:solidFill>
        <a:effectLst/>
      </p:bgPr>
    </p:bg>
    <p:spTree>
      <p:nvGrpSpPr>
        <p:cNvPr id="1" name=""/>
        <p:cNvGrpSpPr/>
        <p:nvPr/>
      </p:nvGrpSpPr>
      <p:grpSpPr>
        <a:xfrm>
          <a:off x="0" y="0"/>
          <a:ext cx="0" cy="0"/>
          <a:chOff x="0" y="0"/>
          <a:chExt cx="0" cy="0"/>
        </a:xfrm>
      </p:grpSpPr>
      <p:sp>
        <p:nvSpPr>
          <p:cNvPr id="28" name="矩形 27"/>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9" name="矩形 28"/>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0" name="矩形 29"/>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1" name="矩形 30"/>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 name="矩形 31"/>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40" name="图片 39" descr="003"/>
          <p:cNvPicPr>
            <a:picLocks noChangeAspect="1"/>
          </p:cNvPicPr>
          <p:nvPr userDrawn="1"/>
        </p:nvPicPr>
        <p:blipFill rotWithShape="1">
          <a:blip r:embed="rId2"/>
          <a:srcRect l="74789"/>
          <a:stretch/>
        </p:blipFill>
        <p:spPr>
          <a:xfrm>
            <a:off x="9048428" y="-26111"/>
            <a:ext cx="3719836" cy="9601911"/>
          </a:xfrm>
          <a:prstGeom prst="rect">
            <a:avLst/>
          </a:prstGeom>
        </p:spPr>
      </p:pic>
    </p:spTree>
    <p:extLst>
      <p:ext uri="{BB962C8B-B14F-4D97-AF65-F5344CB8AC3E}">
        <p14:creationId xmlns:p14="http://schemas.microsoft.com/office/powerpoint/2010/main" val="558379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222" name="矩形 221"/>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3" name="矩形 222"/>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4" name="矩形 223"/>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5" name="矩形 224"/>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6" name="矩形 225"/>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1507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32" name="椭圆 31"/>
          <p:cNvSpPr/>
          <p:nvPr userDrawn="1"/>
        </p:nvSpPr>
        <p:spPr bwMode="auto">
          <a:xfrm>
            <a:off x="16905477" y="672768"/>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35" name="椭圆 34"/>
          <p:cNvSpPr/>
          <p:nvPr userDrawn="1"/>
        </p:nvSpPr>
        <p:spPr bwMode="auto">
          <a:xfrm>
            <a:off x="-224476" y="6425002"/>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1" name="矩形 240"/>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2" name="矩形 241"/>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3" name="矩形 242"/>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4" name="矩形 243"/>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5" name="矩形 244"/>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233" name="图片 2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
        <p:nvSpPr>
          <p:cNvPr id="222" name="文本占位符 221"/>
          <p:cNvSpPr>
            <a:spLocks noGrp="1"/>
          </p:cNvSpPr>
          <p:nvPr userDrawn="1">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2">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39" name="文本占位符 224"/>
          <p:cNvSpPr>
            <a:spLocks noGrp="1"/>
          </p:cNvSpPr>
          <p:nvPr>
            <p:ph type="body" sz="quarter" idx="11"/>
          </p:nvPr>
        </p:nvSpPr>
        <p:spPr>
          <a:xfrm>
            <a:off x="776428" y="1836703"/>
            <a:ext cx="11269967"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1647444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3">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5" name="文本占位符 224"/>
          <p:cNvSpPr>
            <a:spLocks noGrp="1"/>
          </p:cNvSpPr>
          <p:nvPr>
            <p:ph type="body" sz="quarter" idx="11"/>
          </p:nvPr>
        </p:nvSpPr>
        <p:spPr>
          <a:xfrm>
            <a:off x="776428" y="1836703"/>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40" name="文本占位符 224"/>
          <p:cNvSpPr>
            <a:spLocks noGrp="1"/>
          </p:cNvSpPr>
          <p:nvPr>
            <p:ph type="body" sz="quarter" idx="12"/>
          </p:nvPr>
        </p:nvSpPr>
        <p:spPr>
          <a:xfrm>
            <a:off x="6666322" y="1813655"/>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343753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3" name="图表占位符 222"/>
          <p:cNvSpPr>
            <a:spLocks noGrp="1"/>
          </p:cNvSpPr>
          <p:nvPr>
            <p:ph type="chart" sz="quarter" idx="11"/>
          </p:nvPr>
        </p:nvSpPr>
        <p:spPr>
          <a:xfrm>
            <a:off x="1484297" y="2175073"/>
            <a:ext cx="9797018" cy="5365620"/>
          </a:xfrm>
        </p:spPr>
        <p:txBody>
          <a:bodyPr/>
          <a:lstStyle>
            <a:lvl1pPr marL="0" indent="0">
              <a:buNone/>
              <a:defRPr sz="3179">
                <a:solidFill>
                  <a:schemeClr val="tx1">
                    <a:lumMod val="65000"/>
                    <a:lumOff val="35000"/>
                  </a:schemeClr>
                </a:solidFill>
              </a:defRPr>
            </a:lvl1pPr>
          </a:lstStyle>
          <a:p>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241659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6" name="表格占位符 225"/>
          <p:cNvSpPr>
            <a:spLocks noGrp="1"/>
          </p:cNvSpPr>
          <p:nvPr>
            <p:ph type="tbl" sz="quarter" idx="11"/>
          </p:nvPr>
        </p:nvSpPr>
        <p:spPr>
          <a:xfrm>
            <a:off x="1471508" y="2195701"/>
            <a:ext cx="9795298" cy="5328505"/>
          </a:xfrm>
        </p:spPr>
        <p:txBody>
          <a:bodyPr/>
          <a:lstStyle>
            <a:lvl1pPr marL="0" indent="0">
              <a:buNone/>
              <a:defRPr sz="3179">
                <a:solidFill>
                  <a:schemeClr val="tx1">
                    <a:lumMod val="65000"/>
                    <a:lumOff val="35000"/>
                  </a:schemeClr>
                </a:solidFill>
              </a:defRPr>
            </a:lvl1pPr>
          </a:lstStyle>
          <a:p>
            <a:endParaRPr lang="zh-CN" altLang="en-US" dirty="0"/>
          </a:p>
        </p:txBody>
      </p:sp>
      <p:grpSp>
        <p:nvGrpSpPr>
          <p:cNvPr id="238" name="组合 237"/>
          <p:cNvGrpSpPr/>
          <p:nvPr userDrawn="1"/>
        </p:nvGrpSpPr>
        <p:grpSpPr>
          <a:xfrm>
            <a:off x="5583331" y="-6830673"/>
            <a:ext cx="10913983" cy="14557059"/>
            <a:chOff x="804839" y="2704271"/>
            <a:chExt cx="10425480" cy="10425480"/>
          </a:xfrm>
        </p:grpSpPr>
        <p:sp>
          <p:nvSpPr>
            <p:cNvPr id="239" name="虚线圆外"/>
            <p:cNvSpPr/>
            <p:nvPr/>
          </p:nvSpPr>
          <p:spPr bwMode="auto">
            <a:xfrm>
              <a:off x="804839" y="2704271"/>
              <a:ext cx="10425480" cy="10425480"/>
            </a:xfrm>
            <a:prstGeom prst="ellipse">
              <a:avLst/>
            </a:prstGeom>
            <a:noFill/>
            <a:ln w="6350" cap="flat" cmpd="sng" algn="ctr">
              <a:solidFill>
                <a:schemeClr val="accent2">
                  <a:alpha val="26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0" name="椭圆 239"/>
            <p:cNvSpPr/>
            <p:nvPr/>
          </p:nvSpPr>
          <p:spPr bwMode="auto">
            <a:xfrm>
              <a:off x="1811243" y="4675824"/>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6" name="椭圆 245"/>
            <p:cNvSpPr/>
            <p:nvPr/>
          </p:nvSpPr>
          <p:spPr bwMode="auto">
            <a:xfrm>
              <a:off x="8459312" y="3267655"/>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8" name="椭圆 247"/>
            <p:cNvSpPr/>
            <p:nvPr/>
          </p:nvSpPr>
          <p:spPr bwMode="auto">
            <a:xfrm>
              <a:off x="10554214" y="5361682"/>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9" name="椭圆 248"/>
            <p:cNvSpPr/>
            <p:nvPr/>
          </p:nvSpPr>
          <p:spPr bwMode="auto">
            <a:xfrm>
              <a:off x="10059096" y="11055557"/>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0" name="椭圆 249"/>
            <p:cNvSpPr/>
            <p:nvPr/>
          </p:nvSpPr>
          <p:spPr bwMode="auto">
            <a:xfrm>
              <a:off x="2078270" y="11376025"/>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251" name="组合 250"/>
          <p:cNvGrpSpPr/>
          <p:nvPr userDrawn="1"/>
        </p:nvGrpSpPr>
        <p:grpSpPr>
          <a:xfrm rot="2884929">
            <a:off x="-276760" y="-3955352"/>
            <a:ext cx="13402922" cy="10048683"/>
            <a:chOff x="804839" y="2704271"/>
            <a:chExt cx="10425480" cy="10425480"/>
          </a:xfrm>
        </p:grpSpPr>
        <p:sp>
          <p:nvSpPr>
            <p:cNvPr id="252" name="虚线圆外"/>
            <p:cNvSpPr/>
            <p:nvPr/>
          </p:nvSpPr>
          <p:spPr bwMode="auto">
            <a:xfrm>
              <a:off x="804839" y="2704271"/>
              <a:ext cx="10425480" cy="10425480"/>
            </a:xfrm>
            <a:prstGeom prst="ellipse">
              <a:avLst/>
            </a:prstGeom>
            <a:noFill/>
            <a:ln w="6350" cap="flat" cmpd="sng" algn="ctr">
              <a:solidFill>
                <a:schemeClr val="accent2">
                  <a:alpha val="33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3" name="椭圆 252"/>
            <p:cNvSpPr/>
            <p:nvPr/>
          </p:nvSpPr>
          <p:spPr bwMode="auto">
            <a:xfrm>
              <a:off x="1811243" y="4675824"/>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4" name="椭圆 253"/>
            <p:cNvSpPr/>
            <p:nvPr/>
          </p:nvSpPr>
          <p:spPr bwMode="auto">
            <a:xfrm>
              <a:off x="8459312" y="3267655"/>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5" name="椭圆 254"/>
            <p:cNvSpPr/>
            <p:nvPr/>
          </p:nvSpPr>
          <p:spPr bwMode="auto">
            <a:xfrm>
              <a:off x="10554214" y="5361682"/>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6" name="椭圆 255"/>
            <p:cNvSpPr/>
            <p:nvPr/>
          </p:nvSpPr>
          <p:spPr bwMode="auto">
            <a:xfrm>
              <a:off x="10059096" y="11055557"/>
              <a:ext cx="151864" cy="151864"/>
            </a:xfrm>
            <a:prstGeom prst="ellipse">
              <a:avLst/>
            </a:prstGeom>
            <a:solidFill>
              <a:schemeClr val="accent2">
                <a:alpha val="3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7" name="椭圆 256"/>
            <p:cNvSpPr/>
            <p:nvPr/>
          </p:nvSpPr>
          <p:spPr bwMode="auto">
            <a:xfrm>
              <a:off x="2078270" y="11376025"/>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5444009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结束页">
    <p:bg>
      <p:bgPr>
        <a:solidFill>
          <a:srgbClr val="016DB8"/>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22930" t="30189" r="21802"/>
          <a:stretch/>
        </p:blipFill>
        <p:spPr>
          <a:xfrm>
            <a:off x="2315679" y="3394637"/>
            <a:ext cx="8136904" cy="5976664"/>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81018" b="75472"/>
          <a:stretch/>
        </p:blipFill>
        <p:spPr>
          <a:xfrm>
            <a:off x="9264451" y="203525"/>
            <a:ext cx="3503812" cy="2568151"/>
          </a:xfrm>
          <a:prstGeom prst="rect">
            <a:avLst/>
          </a:prstGeom>
        </p:spPr>
      </p:pic>
    </p:spTree>
    <p:extLst>
      <p:ext uri="{BB962C8B-B14F-4D97-AF65-F5344CB8AC3E}">
        <p14:creationId xmlns:p14="http://schemas.microsoft.com/office/powerpoint/2010/main" val="3721318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66" y="1267907"/>
            <a:ext cx="11491935" cy="88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38166" y="2234358"/>
            <a:ext cx="11491935" cy="631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9" r:id="rId3"/>
    <p:sldLayoutId id="2147483667" r:id="rId4"/>
    <p:sldLayoutId id="2147483693" r:id="rId5"/>
    <p:sldLayoutId id="2147483694" r:id="rId6"/>
    <p:sldLayoutId id="2147483695" r:id="rId7"/>
    <p:sldLayoutId id="2147483696" r:id="rId8"/>
    <p:sldLayoutId id="2147483692" r:id="rId9"/>
  </p:sldLayoutIdLst>
  <p:timing>
    <p:tnLst>
      <p:par>
        <p:cTn id="1" dur="indefinite" restart="never" nodeType="tmRoot"/>
      </p:par>
    </p:tnLst>
  </p:timing>
  <p:txStyles>
    <p:titleStyle>
      <a:lvl1pPr algn="l" rtl="0" fontAlgn="base">
        <a:spcBef>
          <a:spcPct val="0"/>
        </a:spcBef>
        <a:spcAft>
          <a:spcPct val="0"/>
        </a:spcAft>
        <a:defRPr sz="3329">
          <a:solidFill>
            <a:schemeClr val="accent1"/>
          </a:solidFill>
          <a:latin typeface="+mj-lt"/>
          <a:ea typeface="+mj-ea"/>
          <a:cs typeface="+mj-cs"/>
        </a:defRPr>
      </a:lvl1pPr>
      <a:lvl2pPr algn="l" rtl="0" fontAlgn="base">
        <a:spcBef>
          <a:spcPct val="0"/>
        </a:spcBef>
        <a:spcAft>
          <a:spcPct val="0"/>
        </a:spcAft>
        <a:defRPr sz="3329">
          <a:solidFill>
            <a:schemeClr val="tx2"/>
          </a:solidFill>
          <a:latin typeface="Arial" pitchFamily="34" charset="0"/>
          <a:ea typeface="微软雅黑" pitchFamily="34" charset="-122"/>
        </a:defRPr>
      </a:lvl2pPr>
      <a:lvl3pPr algn="l" rtl="0" fontAlgn="base">
        <a:spcBef>
          <a:spcPct val="0"/>
        </a:spcBef>
        <a:spcAft>
          <a:spcPct val="0"/>
        </a:spcAft>
        <a:defRPr sz="3329">
          <a:solidFill>
            <a:schemeClr val="tx2"/>
          </a:solidFill>
          <a:latin typeface="Arial" pitchFamily="34" charset="0"/>
          <a:ea typeface="微软雅黑" pitchFamily="34" charset="-122"/>
        </a:defRPr>
      </a:lvl3pPr>
      <a:lvl4pPr algn="l" rtl="0" fontAlgn="base">
        <a:spcBef>
          <a:spcPct val="0"/>
        </a:spcBef>
        <a:spcAft>
          <a:spcPct val="0"/>
        </a:spcAft>
        <a:defRPr sz="3329">
          <a:solidFill>
            <a:schemeClr val="tx2"/>
          </a:solidFill>
          <a:latin typeface="Arial" pitchFamily="34" charset="0"/>
          <a:ea typeface="微软雅黑" pitchFamily="34" charset="-122"/>
        </a:defRPr>
      </a:lvl4pPr>
      <a:lvl5pPr algn="l" rtl="0" fontAlgn="base">
        <a:spcBef>
          <a:spcPct val="0"/>
        </a:spcBef>
        <a:spcAft>
          <a:spcPct val="0"/>
        </a:spcAft>
        <a:defRPr sz="3329">
          <a:solidFill>
            <a:schemeClr val="tx2"/>
          </a:solidFill>
          <a:latin typeface="Arial" pitchFamily="34" charset="0"/>
          <a:ea typeface="微软雅黑" pitchFamily="34" charset="-122"/>
        </a:defRPr>
      </a:lvl5pPr>
      <a:lvl6pPr marL="634238" algn="l" rtl="0" fontAlgn="base">
        <a:spcBef>
          <a:spcPct val="0"/>
        </a:spcBef>
        <a:spcAft>
          <a:spcPct val="0"/>
        </a:spcAft>
        <a:defRPr sz="3329">
          <a:solidFill>
            <a:schemeClr val="tx2"/>
          </a:solidFill>
          <a:latin typeface="Arial" pitchFamily="34" charset="0"/>
          <a:ea typeface="微软雅黑" pitchFamily="34" charset="-122"/>
        </a:defRPr>
      </a:lvl6pPr>
      <a:lvl7pPr marL="1268478" algn="l" rtl="0" fontAlgn="base">
        <a:spcBef>
          <a:spcPct val="0"/>
        </a:spcBef>
        <a:spcAft>
          <a:spcPct val="0"/>
        </a:spcAft>
        <a:defRPr sz="3329">
          <a:solidFill>
            <a:schemeClr val="tx2"/>
          </a:solidFill>
          <a:latin typeface="Arial" pitchFamily="34" charset="0"/>
          <a:ea typeface="微软雅黑" pitchFamily="34" charset="-122"/>
        </a:defRPr>
      </a:lvl7pPr>
      <a:lvl8pPr marL="1902716" algn="l" rtl="0" fontAlgn="base">
        <a:spcBef>
          <a:spcPct val="0"/>
        </a:spcBef>
        <a:spcAft>
          <a:spcPct val="0"/>
        </a:spcAft>
        <a:defRPr sz="3329">
          <a:solidFill>
            <a:schemeClr val="tx2"/>
          </a:solidFill>
          <a:latin typeface="Arial" pitchFamily="34" charset="0"/>
          <a:ea typeface="微软雅黑" pitchFamily="34" charset="-122"/>
        </a:defRPr>
      </a:lvl8pPr>
      <a:lvl9pPr marL="2536955" algn="l" rtl="0" fontAlgn="base">
        <a:spcBef>
          <a:spcPct val="0"/>
        </a:spcBef>
        <a:spcAft>
          <a:spcPct val="0"/>
        </a:spcAft>
        <a:defRPr sz="3329">
          <a:solidFill>
            <a:schemeClr val="tx2"/>
          </a:solidFill>
          <a:latin typeface="Arial" pitchFamily="34" charset="0"/>
          <a:ea typeface="微软雅黑" pitchFamily="34" charset="-122"/>
        </a:defRPr>
      </a:lvl9pPr>
    </p:titleStyle>
    <p:bodyStyle>
      <a:lvl1pPr marL="475679" indent="-475679" algn="l" rtl="0" fontAlgn="base">
        <a:spcBef>
          <a:spcPct val="20000"/>
        </a:spcBef>
        <a:spcAft>
          <a:spcPct val="0"/>
        </a:spcAft>
        <a:buChar char="•"/>
        <a:defRPr sz="2775">
          <a:solidFill>
            <a:schemeClr val="accent1"/>
          </a:solidFill>
          <a:latin typeface="+mn-lt"/>
          <a:ea typeface="+mn-ea"/>
          <a:cs typeface="+mn-cs"/>
        </a:defRPr>
      </a:lvl1pPr>
      <a:lvl2pPr marL="1030638" indent="-396400" algn="l" rtl="0" eaLnBrk="0" fontAlgn="base" hangingPunct="0">
        <a:spcBef>
          <a:spcPct val="20000"/>
        </a:spcBef>
        <a:spcAft>
          <a:spcPct val="0"/>
        </a:spcAft>
        <a:buChar char="–"/>
        <a:defRPr sz="2775">
          <a:solidFill>
            <a:schemeClr val="accent1"/>
          </a:solidFill>
          <a:latin typeface="+mn-lt"/>
          <a:ea typeface="仿宋_GB2312" pitchFamily="49" charset="-122"/>
        </a:defRPr>
      </a:lvl2pPr>
      <a:lvl3pPr marL="1585597" indent="-317119" algn="l" rtl="0" eaLnBrk="0" fontAlgn="base" hangingPunct="0">
        <a:spcBef>
          <a:spcPct val="20000"/>
        </a:spcBef>
        <a:spcAft>
          <a:spcPct val="0"/>
        </a:spcAft>
        <a:buChar char="•"/>
        <a:defRPr sz="3329">
          <a:solidFill>
            <a:schemeClr val="tx1"/>
          </a:solidFill>
          <a:latin typeface="+mn-lt"/>
          <a:ea typeface="宋体" pitchFamily="2" charset="-122"/>
        </a:defRPr>
      </a:lvl3pPr>
      <a:lvl4pPr marL="2219836" indent="-317119" algn="l" rtl="0" eaLnBrk="0" fontAlgn="base" hangingPunct="0">
        <a:spcBef>
          <a:spcPct val="20000"/>
        </a:spcBef>
        <a:spcAft>
          <a:spcPct val="0"/>
        </a:spcAft>
        <a:buChar char="–"/>
        <a:defRPr sz="2775">
          <a:solidFill>
            <a:schemeClr val="tx1"/>
          </a:solidFill>
          <a:latin typeface="+mn-lt"/>
          <a:ea typeface="宋体" pitchFamily="2" charset="-122"/>
        </a:defRPr>
      </a:lvl4pPr>
      <a:lvl5pPr marL="2854075" indent="-317119" algn="l" rtl="0" eaLnBrk="0" fontAlgn="base" hangingPunct="0">
        <a:spcBef>
          <a:spcPct val="20000"/>
        </a:spcBef>
        <a:spcAft>
          <a:spcPct val="0"/>
        </a:spcAft>
        <a:buChar char="»"/>
        <a:defRPr sz="2775">
          <a:solidFill>
            <a:schemeClr val="tx1"/>
          </a:solidFill>
          <a:latin typeface="+mn-lt"/>
          <a:ea typeface="宋体" pitchFamily="2" charset="-122"/>
        </a:defRPr>
      </a:lvl5pPr>
      <a:lvl6pPr marL="3488314" indent="-317119" algn="l" rtl="0" eaLnBrk="0" fontAlgn="base" hangingPunct="0">
        <a:spcBef>
          <a:spcPct val="20000"/>
        </a:spcBef>
        <a:spcAft>
          <a:spcPct val="0"/>
        </a:spcAft>
        <a:buChar char="»"/>
        <a:defRPr sz="2775">
          <a:solidFill>
            <a:schemeClr val="tx1"/>
          </a:solidFill>
          <a:latin typeface="+mn-lt"/>
          <a:ea typeface="宋体" pitchFamily="2" charset="-122"/>
        </a:defRPr>
      </a:lvl6pPr>
      <a:lvl7pPr marL="4122552" indent="-317119" algn="l" rtl="0" eaLnBrk="0" fontAlgn="base" hangingPunct="0">
        <a:spcBef>
          <a:spcPct val="20000"/>
        </a:spcBef>
        <a:spcAft>
          <a:spcPct val="0"/>
        </a:spcAft>
        <a:buChar char="»"/>
        <a:defRPr sz="2775">
          <a:solidFill>
            <a:schemeClr val="tx1"/>
          </a:solidFill>
          <a:latin typeface="+mn-lt"/>
          <a:ea typeface="宋体" pitchFamily="2" charset="-122"/>
        </a:defRPr>
      </a:lvl7pPr>
      <a:lvl8pPr marL="4756792" indent="-317119" algn="l" rtl="0" eaLnBrk="0" fontAlgn="base" hangingPunct="0">
        <a:spcBef>
          <a:spcPct val="20000"/>
        </a:spcBef>
        <a:spcAft>
          <a:spcPct val="0"/>
        </a:spcAft>
        <a:buChar char="»"/>
        <a:defRPr sz="2775">
          <a:solidFill>
            <a:schemeClr val="tx1"/>
          </a:solidFill>
          <a:latin typeface="+mn-lt"/>
          <a:ea typeface="宋体" pitchFamily="2" charset="-122"/>
        </a:defRPr>
      </a:lvl8pPr>
      <a:lvl9pPr marL="5391030" indent="-317119" algn="l" rtl="0" eaLnBrk="0" fontAlgn="base" hangingPunct="0">
        <a:spcBef>
          <a:spcPct val="20000"/>
        </a:spcBef>
        <a:spcAft>
          <a:spcPct val="0"/>
        </a:spcAft>
        <a:buChar char="»"/>
        <a:defRPr sz="2775">
          <a:solidFill>
            <a:schemeClr val="tx1"/>
          </a:solidFill>
          <a:latin typeface="+mn-lt"/>
          <a:ea typeface="宋体" pitchFamily="2" charset="-122"/>
        </a:defRPr>
      </a:lvl9pPr>
    </p:bodyStyle>
    <p:otherStyle>
      <a:defPPr>
        <a:defRPr lang="zh-CN"/>
      </a:defPPr>
      <a:lvl1pPr marL="0" algn="l" defTabSz="1268478" rtl="0" eaLnBrk="1" latinLnBrk="0" hangingPunct="1">
        <a:defRPr sz="2497" kern="1200">
          <a:solidFill>
            <a:schemeClr val="tx1"/>
          </a:solidFill>
          <a:latin typeface="+mn-lt"/>
          <a:ea typeface="+mn-ea"/>
          <a:cs typeface="+mn-cs"/>
        </a:defRPr>
      </a:lvl1pPr>
      <a:lvl2pPr marL="634238" algn="l" defTabSz="1268478" rtl="0" eaLnBrk="1" latinLnBrk="0" hangingPunct="1">
        <a:defRPr sz="2497" kern="1200">
          <a:solidFill>
            <a:schemeClr val="tx1"/>
          </a:solidFill>
          <a:latin typeface="+mn-lt"/>
          <a:ea typeface="+mn-ea"/>
          <a:cs typeface="+mn-cs"/>
        </a:defRPr>
      </a:lvl2pPr>
      <a:lvl3pPr marL="1268478" algn="l" defTabSz="1268478" rtl="0" eaLnBrk="1" latinLnBrk="0" hangingPunct="1">
        <a:defRPr sz="2497" kern="1200">
          <a:solidFill>
            <a:schemeClr val="tx1"/>
          </a:solidFill>
          <a:latin typeface="+mn-lt"/>
          <a:ea typeface="+mn-ea"/>
          <a:cs typeface="+mn-cs"/>
        </a:defRPr>
      </a:lvl3pPr>
      <a:lvl4pPr marL="1902716" algn="l" defTabSz="1268478" rtl="0" eaLnBrk="1" latinLnBrk="0" hangingPunct="1">
        <a:defRPr sz="2497" kern="1200">
          <a:solidFill>
            <a:schemeClr val="tx1"/>
          </a:solidFill>
          <a:latin typeface="+mn-lt"/>
          <a:ea typeface="+mn-ea"/>
          <a:cs typeface="+mn-cs"/>
        </a:defRPr>
      </a:lvl4pPr>
      <a:lvl5pPr marL="2536955" algn="l" defTabSz="1268478" rtl="0" eaLnBrk="1" latinLnBrk="0" hangingPunct="1">
        <a:defRPr sz="2497" kern="1200">
          <a:solidFill>
            <a:schemeClr val="tx1"/>
          </a:solidFill>
          <a:latin typeface="+mn-lt"/>
          <a:ea typeface="+mn-ea"/>
          <a:cs typeface="+mn-cs"/>
        </a:defRPr>
      </a:lvl5pPr>
      <a:lvl6pPr marL="3171194" algn="l" defTabSz="1268478" rtl="0" eaLnBrk="1" latinLnBrk="0" hangingPunct="1">
        <a:defRPr sz="2497" kern="1200">
          <a:solidFill>
            <a:schemeClr val="tx1"/>
          </a:solidFill>
          <a:latin typeface="+mn-lt"/>
          <a:ea typeface="+mn-ea"/>
          <a:cs typeface="+mn-cs"/>
        </a:defRPr>
      </a:lvl6pPr>
      <a:lvl7pPr marL="3805433" algn="l" defTabSz="1268478" rtl="0" eaLnBrk="1" latinLnBrk="0" hangingPunct="1">
        <a:defRPr sz="2497" kern="1200">
          <a:solidFill>
            <a:schemeClr val="tx1"/>
          </a:solidFill>
          <a:latin typeface="+mn-lt"/>
          <a:ea typeface="+mn-ea"/>
          <a:cs typeface="+mn-cs"/>
        </a:defRPr>
      </a:lvl7pPr>
      <a:lvl8pPr marL="4439672" algn="l" defTabSz="1268478" rtl="0" eaLnBrk="1" latinLnBrk="0" hangingPunct="1">
        <a:defRPr sz="2497" kern="1200">
          <a:solidFill>
            <a:schemeClr val="tx1"/>
          </a:solidFill>
          <a:latin typeface="+mn-lt"/>
          <a:ea typeface="+mn-ea"/>
          <a:cs typeface="+mn-cs"/>
        </a:defRPr>
      </a:lvl8pPr>
      <a:lvl9pPr marL="5073911" algn="l" defTabSz="1268478" rtl="0" eaLnBrk="1" latinLnBrk="0" hangingPunct="1">
        <a:defRPr sz="24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95499" y="2776477"/>
            <a:ext cx="8991779" cy="1200329"/>
          </a:xfrm>
          <a:prstGeom prst="rect">
            <a:avLst/>
          </a:prstGeom>
          <a:noFill/>
        </p:spPr>
        <p:txBody>
          <a:bodyPr wrap="square" rtlCol="0">
            <a:spAutoFit/>
          </a:bodyPr>
          <a:lstStyle/>
          <a:p>
            <a:r>
              <a:rPr lang="zh-CN" altLang="en-US" sz="7200" b="1" dirty="0">
                <a:solidFill>
                  <a:srgbClr val="01379C"/>
                </a:solidFill>
                <a:latin typeface="微软雅黑" panose="020B0503020204020204" pitchFamily="34" charset="-122"/>
                <a:ea typeface="微软雅黑" panose="020B0503020204020204" pitchFamily="34" charset="-122"/>
              </a:rPr>
              <a:t>高</a:t>
            </a:r>
            <a:r>
              <a:rPr lang="zh-CN" altLang="en-US" sz="7200" b="1" dirty="0" smtClean="0">
                <a:solidFill>
                  <a:srgbClr val="01379C"/>
                </a:solidFill>
                <a:latin typeface="微软雅黑" panose="020B0503020204020204" pitchFamily="34" charset="-122"/>
                <a:ea typeface="微软雅黑" panose="020B0503020204020204" pitchFamily="34" charset="-122"/>
              </a:rPr>
              <a:t>新网厅参保业务</a:t>
            </a:r>
            <a:endParaRPr lang="zh-CN" altLang="en-US" sz="7200" b="1" dirty="0">
              <a:solidFill>
                <a:srgbClr val="01379C"/>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7467" y="4224030"/>
            <a:ext cx="5073792" cy="707886"/>
          </a:xfrm>
          <a:prstGeom prst="rect">
            <a:avLst/>
          </a:prstGeom>
          <a:noFill/>
        </p:spPr>
        <p:txBody>
          <a:bodyPr wrap="square" rtlCol="0">
            <a:spAutoFit/>
          </a:bodyPr>
          <a:lstStyle/>
          <a:p>
            <a:r>
              <a:rPr lang="zh-CN" altLang="en-US" sz="4000" dirty="0">
                <a:solidFill>
                  <a:schemeClr val="bg1">
                    <a:lumMod val="50000"/>
                  </a:schemeClr>
                </a:solidFill>
                <a:latin typeface="微软雅黑" panose="020B0503020204020204" pitchFamily="34" charset="-122"/>
                <a:ea typeface="微软雅黑" panose="020B0503020204020204" pitchFamily="34" charset="-122"/>
              </a:rPr>
              <a:t>单击此处编辑文本</a:t>
            </a:r>
          </a:p>
        </p:txBody>
      </p:sp>
    </p:spTree>
    <p:extLst>
      <p:ext uri="{BB962C8B-B14F-4D97-AF65-F5344CB8AC3E}">
        <p14:creationId xmlns:p14="http://schemas.microsoft.com/office/powerpoint/2010/main" val="55045006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人员暂停缴费</a:t>
            </a:r>
            <a:endParaRPr lang="zh-CN" altLang="en-US" sz="3600" b="1" noProof="1">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97932" y="1691556"/>
            <a:ext cx="12006879" cy="372311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在该单位参保状态为参保缴费的人员可在此模块进行人员暂停缴费操作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2131398"/>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2</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7571303" cy="1200329"/>
            </a:xfrm>
            <a:prstGeom prst="rect">
              <a:avLst/>
            </a:prstGeom>
            <a:noFill/>
            <a:ln w="9525">
              <a:noFill/>
            </a:ln>
          </p:spPr>
          <p:txBody>
            <a:bodyPr wrap="none">
              <a:spAutoFit/>
            </a:bodyPr>
            <a:lstStyle/>
            <a:p>
              <a:r>
                <a:rPr lang="zh-CN" altLang="en-US" sz="7200" dirty="0">
                  <a:solidFill>
                    <a:schemeClr val="tx1">
                      <a:lumMod val="65000"/>
                      <a:lumOff val="35000"/>
                    </a:schemeClr>
                  </a:solidFill>
                  <a:latin typeface="微软雅黑" charset="0"/>
                  <a:ea typeface="微软雅黑" charset="0"/>
                </a:rPr>
                <a:t>月度人员增减申报</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1434250647"/>
      </p:ext>
    </p:extLst>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655939"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度人员增减</a:t>
            </a: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申</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015979"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报备案申请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74090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a:t>
            </a:r>
            <a:r>
              <a:rPr lang="zh-CN" altLang="en-US" sz="3600" b="1" dirty="0" smtClean="0"/>
              <a:t>表和过程</a:t>
            </a:r>
            <a:endParaRPr lang="zh-CN" altLang="en-US" sz="3600" b="1" dirty="0"/>
          </a:p>
        </p:txBody>
      </p:sp>
      <p:sp>
        <p:nvSpPr>
          <p:cNvPr id="93" name="文本框 5"/>
          <p:cNvSpPr txBox="1"/>
          <p:nvPr/>
        </p:nvSpPr>
        <p:spPr>
          <a:xfrm>
            <a:off x="1271564" y="2339628"/>
            <a:ext cx="8856984" cy="5909310"/>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sjb.irac01a3</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rac01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wsjb.irac01b2</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wsjb.pkg_Insurance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180142"/>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月度人员增减申报</a:t>
            </a:r>
            <a:endParaRPr lang="zh-CN" altLang="en-US" sz="3600" b="1" dirty="0">
              <a:latin typeface="微软雅黑" charset="0"/>
              <a:ea typeface="微软雅黑" charset="0"/>
            </a:endParaRPr>
          </a:p>
        </p:txBody>
      </p:sp>
      <p:pic>
        <p:nvPicPr>
          <p:cNvPr id="4" name="图片 3"/>
          <p:cNvPicPr>
            <a:picLocks noChangeAspect="1"/>
          </p:cNvPicPr>
          <p:nvPr/>
        </p:nvPicPr>
        <p:blipFill>
          <a:blip r:embed="rId3"/>
          <a:stretch>
            <a:fillRect/>
          </a:stretch>
        </p:blipFill>
        <p:spPr>
          <a:xfrm>
            <a:off x="497933" y="1619548"/>
            <a:ext cx="12076572"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单位已登记的人员新参保</a:t>
            </a:r>
            <a:r>
              <a:rPr lang="en-US" altLang="zh-CN" dirty="0" smtClean="0">
                <a:solidFill>
                  <a:schemeClr val="tx1">
                    <a:lumMod val="65000"/>
                    <a:lumOff val="35000"/>
                  </a:schemeClr>
                </a:solidFill>
                <a:latin typeface="微软雅黑" charset="0"/>
                <a:ea typeface="微软雅黑" charset="0"/>
              </a:rPr>
              <a:t> </a:t>
            </a:r>
            <a:r>
              <a:rPr lang="zh-CN" altLang="en-US" dirty="0" smtClean="0">
                <a:solidFill>
                  <a:schemeClr val="tx1">
                    <a:lumMod val="65000"/>
                    <a:lumOff val="35000"/>
                  </a:schemeClr>
                </a:solidFill>
                <a:latin typeface="微软雅黑" charset="0"/>
                <a:ea typeface="微软雅黑" charset="0"/>
              </a:rPr>
              <a:t>续保 新增险种 暂停缴费信息</a:t>
            </a:r>
            <a:r>
              <a:rPr lang="en-US" altLang="zh-CN" dirty="0">
                <a:solidFill>
                  <a:schemeClr val="tx1">
                    <a:lumMod val="65000"/>
                    <a:lumOff val="35000"/>
                  </a:schemeClr>
                </a:solidFill>
                <a:latin typeface="微软雅黑" charset="0"/>
                <a:ea typeface="微软雅黑" charset="0"/>
              </a:rPr>
              <a:t> </a:t>
            </a:r>
            <a:r>
              <a:rPr lang="zh-CN" altLang="en-US" dirty="0">
                <a:solidFill>
                  <a:schemeClr val="tx1">
                    <a:lumMod val="65000"/>
                    <a:lumOff val="35000"/>
                  </a:schemeClr>
                </a:solidFill>
                <a:latin typeface="微软雅黑" charset="0"/>
                <a:ea typeface="微软雅黑" charset="0"/>
              </a:rPr>
              <a:t>在</a:t>
            </a:r>
            <a:r>
              <a:rPr lang="zh-CN" altLang="en-US" dirty="0" smtClean="0">
                <a:solidFill>
                  <a:schemeClr val="tx1">
                    <a:lumMod val="65000"/>
                    <a:lumOff val="35000"/>
                  </a:schemeClr>
                </a:solidFill>
                <a:latin typeface="微软雅黑" charset="0"/>
                <a:ea typeface="微软雅黑" charset="0"/>
              </a:rPr>
              <a:t>此模块进行申报操作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686543411"/>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a:t>
            </a:r>
            <a:r>
              <a:rPr lang="zh-CN" altLang="en-US" sz="3600" b="1" dirty="0" smtClean="0">
                <a:latin typeface="微软雅黑" charset="0"/>
                <a:ea typeface="微软雅黑" charset="0"/>
              </a:rPr>
              <a:t>报审核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547540"/>
            <a:ext cx="11987026" cy="3960440"/>
          </a:xfrm>
          <a:prstGeom prst="rect">
            <a:avLst/>
          </a:prstGeom>
        </p:spPr>
      </p:pic>
      <p:sp>
        <p:nvSpPr>
          <p:cNvPr id="6" name="矩形 5"/>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单位提交的往月月度人员增减申报在此模块进行审核并核定</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054523322"/>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655552"/>
            <a:ext cx="12138241" cy="3888431"/>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人员新参保养老等单位应在此模块进行月报备案申请操作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286399969"/>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月报备案审核</a:t>
            </a:r>
            <a:endParaRPr lang="zh-CN" altLang="en-US" sz="3600" b="1" dirty="0">
              <a:latin typeface="微软雅黑" charset="0"/>
              <a:ea typeface="微软雅黑" charset="0"/>
            </a:endParaRPr>
          </a:p>
        </p:txBody>
      </p:sp>
      <p:pic>
        <p:nvPicPr>
          <p:cNvPr id="4" name="图片 3"/>
          <p:cNvPicPr>
            <a:picLocks noChangeAspect="1"/>
          </p:cNvPicPr>
          <p:nvPr/>
        </p:nvPicPr>
        <p:blipFill>
          <a:blip r:embed="rId3"/>
          <a:stretch>
            <a:fillRect/>
          </a:stretch>
        </p:blipFill>
        <p:spPr>
          <a:xfrm>
            <a:off x="497933" y="1979589"/>
            <a:ext cx="11780863"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人员新参保养老等月报备案申请在此模块进行审核操作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76547719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各险种费率</a:t>
            </a:r>
            <a:endParaRPr lang="zh-CN" altLang="en-US" sz="3600" b="1" dirty="0">
              <a:latin typeface="微软雅黑" charset="0"/>
              <a:ea typeface="微软雅黑" charset="0"/>
            </a:endParaRPr>
          </a:p>
        </p:txBody>
      </p:sp>
      <p:sp>
        <p:nvSpPr>
          <p:cNvPr id="6" name="矩形 5"/>
          <p:cNvSpPr/>
          <p:nvPr/>
        </p:nvSpPr>
        <p:spPr>
          <a:xfrm>
            <a:off x="497933" y="2123604"/>
            <a:ext cx="10027675" cy="5355312"/>
          </a:xfrm>
          <a:prstGeom prst="rect">
            <a:avLst/>
          </a:prstGeom>
        </p:spPr>
        <p:txBody>
          <a:bodyPr wrap="square">
            <a:spAutoFit/>
          </a:bodyPr>
          <a:lstStyle/>
          <a:p>
            <a:r>
              <a:rPr lang="zh-CN" altLang="en-US" dirty="0" smtClean="0"/>
              <a:t>失</a:t>
            </a:r>
            <a:r>
              <a:rPr lang="zh-CN" altLang="en-US" dirty="0"/>
              <a:t>业</a:t>
            </a:r>
          </a:p>
          <a:p>
            <a:r>
              <a:rPr lang="zh-CN" altLang="en-US" dirty="0"/>
              <a:t> </a:t>
            </a:r>
            <a:r>
              <a:rPr lang="zh-CN" altLang="en-US" dirty="0" smtClean="0"/>
              <a:t>个</a:t>
            </a:r>
            <a:r>
              <a:rPr lang="zh-CN" altLang="en-US" dirty="0"/>
              <a:t>人</a:t>
            </a:r>
            <a:r>
              <a:rPr lang="en-US" altLang="zh-CN" dirty="0"/>
              <a:t>0.003</a:t>
            </a:r>
            <a:r>
              <a:rPr lang="en-US" altLang="zh-CN" b="1" dirty="0"/>
              <a:t>|</a:t>
            </a:r>
            <a:r>
              <a:rPr lang="zh-CN" altLang="en-US" dirty="0"/>
              <a:t>单位</a:t>
            </a:r>
            <a:r>
              <a:rPr lang="en-US" altLang="zh-CN" dirty="0"/>
              <a:t>0.007 , </a:t>
            </a:r>
            <a:r>
              <a:rPr lang="zh-CN" altLang="en-US" dirty="0" smtClean="0"/>
              <a:t>个</a:t>
            </a:r>
            <a:r>
              <a:rPr lang="zh-CN" altLang="en-US" dirty="0"/>
              <a:t>人划统筹</a:t>
            </a:r>
            <a:r>
              <a:rPr lang="en-US" altLang="zh-CN" b="1" dirty="0"/>
              <a:t>|</a:t>
            </a:r>
            <a:r>
              <a:rPr lang="zh-CN" altLang="en-US" dirty="0"/>
              <a:t>单位划统筹 </a:t>
            </a:r>
            <a:r>
              <a:rPr lang="en-US" altLang="zh-CN" dirty="0"/>
              <a:t>, </a:t>
            </a:r>
            <a:r>
              <a:rPr lang="zh-CN" altLang="en-US" dirty="0"/>
              <a:t>农民工个人不</a:t>
            </a:r>
            <a:r>
              <a:rPr lang="zh-CN" altLang="en-US" dirty="0" smtClean="0"/>
              <a:t>缴</a:t>
            </a:r>
            <a:endParaRPr lang="en-US" altLang="zh-CN" dirty="0" smtClean="0"/>
          </a:p>
          <a:p>
            <a:endParaRPr lang="zh-CN" altLang="en-US" dirty="0"/>
          </a:p>
          <a:p>
            <a:r>
              <a:rPr lang="zh-CN" altLang="en-US" dirty="0"/>
              <a:t>工</a:t>
            </a:r>
            <a:r>
              <a:rPr lang="zh-CN" altLang="en-US" dirty="0" smtClean="0"/>
              <a:t>伤</a:t>
            </a:r>
            <a:endParaRPr lang="zh-CN" altLang="en-US" dirty="0"/>
          </a:p>
          <a:p>
            <a:r>
              <a:rPr lang="zh-CN" altLang="en-US" dirty="0"/>
              <a:t> </a:t>
            </a:r>
            <a:r>
              <a:rPr lang="zh-CN" altLang="en-US" dirty="0" smtClean="0"/>
              <a:t>个</a:t>
            </a:r>
            <a:r>
              <a:rPr lang="zh-CN" altLang="en-US" dirty="0"/>
              <a:t>人无</a:t>
            </a:r>
            <a:r>
              <a:rPr lang="en-US" altLang="zh-CN" b="1" dirty="0"/>
              <a:t>|</a:t>
            </a:r>
            <a:r>
              <a:rPr lang="zh-CN" altLang="en-US" dirty="0"/>
              <a:t>单位按行业划分 </a:t>
            </a:r>
            <a:r>
              <a:rPr lang="en-US" altLang="zh-CN" dirty="0"/>
              <a:t>, </a:t>
            </a:r>
            <a:r>
              <a:rPr lang="zh-CN" altLang="en-US" dirty="0" smtClean="0"/>
              <a:t>单</a:t>
            </a:r>
            <a:r>
              <a:rPr lang="zh-CN" altLang="en-US" dirty="0"/>
              <a:t>位划统</a:t>
            </a:r>
            <a:r>
              <a:rPr lang="zh-CN" altLang="en-US" dirty="0" smtClean="0"/>
              <a:t>筹</a:t>
            </a:r>
            <a:endParaRPr lang="en-US" altLang="zh-CN" dirty="0" smtClean="0"/>
          </a:p>
          <a:p>
            <a:endParaRPr lang="zh-CN" altLang="en-US" dirty="0"/>
          </a:p>
          <a:p>
            <a:r>
              <a:rPr lang="zh-CN" altLang="en-US" dirty="0"/>
              <a:t>生育</a:t>
            </a:r>
          </a:p>
          <a:p>
            <a:r>
              <a:rPr lang="zh-CN" altLang="en-US" dirty="0"/>
              <a:t> </a:t>
            </a:r>
            <a:r>
              <a:rPr lang="zh-CN" altLang="en-US" dirty="0" smtClean="0"/>
              <a:t>个</a:t>
            </a:r>
            <a:r>
              <a:rPr lang="zh-CN" altLang="en-US" dirty="0"/>
              <a:t>人无</a:t>
            </a:r>
            <a:r>
              <a:rPr lang="en-US" altLang="zh-CN" b="1" dirty="0"/>
              <a:t>|</a:t>
            </a:r>
            <a:r>
              <a:rPr lang="zh-CN" altLang="en-US" dirty="0"/>
              <a:t>单</a:t>
            </a:r>
            <a:r>
              <a:rPr lang="zh-CN" altLang="en-US" dirty="0" smtClean="0"/>
              <a:t>位</a:t>
            </a:r>
            <a:r>
              <a:rPr lang="en-US" altLang="zh-CN" dirty="0" smtClean="0"/>
              <a:t>0.005 </a:t>
            </a:r>
            <a:r>
              <a:rPr lang="en-US" altLang="zh-CN" dirty="0"/>
              <a:t>, </a:t>
            </a:r>
            <a:r>
              <a:rPr lang="zh-CN" altLang="en-US" dirty="0" smtClean="0"/>
              <a:t>单</a:t>
            </a:r>
            <a:r>
              <a:rPr lang="zh-CN" altLang="en-US" dirty="0"/>
              <a:t>位划统筹</a:t>
            </a:r>
            <a:br>
              <a:rPr lang="zh-CN" altLang="en-US" dirty="0"/>
            </a:br>
            <a:endParaRPr lang="zh-CN" altLang="en-US" dirty="0"/>
          </a:p>
          <a:p>
            <a:r>
              <a:rPr lang="zh-CN" altLang="en-US" dirty="0"/>
              <a:t>医疗</a:t>
            </a:r>
          </a:p>
          <a:p>
            <a:r>
              <a:rPr lang="zh-CN" altLang="en-US" dirty="0"/>
              <a:t> </a:t>
            </a:r>
            <a:r>
              <a:rPr lang="zh-CN" altLang="en-US" dirty="0" smtClean="0"/>
              <a:t>个</a:t>
            </a:r>
            <a:r>
              <a:rPr lang="zh-CN" altLang="en-US" dirty="0"/>
              <a:t>人</a:t>
            </a:r>
            <a:r>
              <a:rPr lang="en-US" altLang="zh-CN" dirty="0"/>
              <a:t>0.02</a:t>
            </a:r>
            <a:r>
              <a:rPr lang="en-US" altLang="zh-CN" b="1" dirty="0"/>
              <a:t>|</a:t>
            </a:r>
            <a:r>
              <a:rPr lang="zh-CN" altLang="en-US" dirty="0"/>
              <a:t>单位</a:t>
            </a:r>
            <a:r>
              <a:rPr lang="en-US" altLang="zh-CN" dirty="0" smtClean="0"/>
              <a:t>0.07</a:t>
            </a:r>
            <a:r>
              <a:rPr lang="en-US" altLang="zh-CN" b="1" dirty="0"/>
              <a:t> </a:t>
            </a:r>
            <a:r>
              <a:rPr lang="en-US" altLang="zh-CN" dirty="0" smtClean="0"/>
              <a:t>, </a:t>
            </a:r>
            <a:r>
              <a:rPr lang="zh-CN" altLang="en-US" dirty="0"/>
              <a:t>缴费</a:t>
            </a:r>
            <a:r>
              <a:rPr lang="en-US" altLang="zh-CN" dirty="0"/>
              <a:t>:</a:t>
            </a:r>
            <a:r>
              <a:rPr lang="zh-CN" altLang="en-US" dirty="0"/>
              <a:t>个人划账户</a:t>
            </a:r>
            <a:r>
              <a:rPr lang="en-US" altLang="zh-CN" b="1" dirty="0"/>
              <a:t>|</a:t>
            </a:r>
            <a:r>
              <a:rPr lang="zh-CN" altLang="en-US" dirty="0"/>
              <a:t>单</a:t>
            </a:r>
            <a:r>
              <a:rPr lang="zh-CN" altLang="en-US" dirty="0" smtClean="0"/>
              <a:t>位划</a:t>
            </a:r>
            <a:r>
              <a:rPr lang="zh-CN" altLang="en-US" dirty="0"/>
              <a:t>统</a:t>
            </a:r>
            <a:r>
              <a:rPr lang="zh-CN" altLang="en-US" dirty="0" smtClean="0"/>
              <a:t>筹</a:t>
            </a:r>
            <a:endParaRPr lang="en-US" altLang="zh-CN" b="1" dirty="0" smtClean="0"/>
          </a:p>
          <a:p>
            <a:r>
              <a:rPr lang="zh-CN" altLang="en-US" dirty="0" smtClean="0"/>
              <a:t> 单</a:t>
            </a:r>
            <a:r>
              <a:rPr lang="zh-CN" altLang="en-US" dirty="0"/>
              <a:t>位划账</a:t>
            </a:r>
            <a:r>
              <a:rPr lang="zh-CN" altLang="en-US" dirty="0" smtClean="0"/>
              <a:t>户 </a:t>
            </a:r>
            <a:r>
              <a:rPr lang="en-US" altLang="zh-CN" dirty="0" smtClean="0"/>
              <a:t>0.007(40</a:t>
            </a:r>
            <a:r>
              <a:rPr lang="zh-CN" altLang="en-US" dirty="0" smtClean="0"/>
              <a:t>岁以下</a:t>
            </a:r>
            <a:r>
              <a:rPr lang="en-US" altLang="zh-CN" dirty="0" smtClean="0"/>
              <a:t>), 0.01(41-50), 0.016(51</a:t>
            </a:r>
            <a:r>
              <a:rPr lang="zh-CN" altLang="en-US" dirty="0" smtClean="0"/>
              <a:t>以上</a:t>
            </a:r>
            <a:r>
              <a:rPr lang="en-US" altLang="zh-CN" dirty="0" smtClean="0"/>
              <a:t>)</a:t>
            </a:r>
            <a:r>
              <a:rPr lang="zh-CN" altLang="en-US" dirty="0"/>
              <a:t/>
            </a:r>
            <a:br>
              <a:rPr lang="zh-CN" altLang="en-US" dirty="0"/>
            </a:br>
            <a:endParaRPr lang="zh-CN" altLang="en-US" dirty="0"/>
          </a:p>
          <a:p>
            <a:r>
              <a:rPr lang="zh-CN" altLang="en-US" dirty="0"/>
              <a:t>大额</a:t>
            </a:r>
          </a:p>
          <a:p>
            <a:r>
              <a:rPr lang="zh-CN" altLang="en-US" dirty="0"/>
              <a:t> 个人</a:t>
            </a:r>
            <a:r>
              <a:rPr lang="en-US" altLang="zh-CN" dirty="0"/>
              <a:t>: 1.6</a:t>
            </a:r>
            <a:r>
              <a:rPr lang="zh-CN" altLang="en-US" dirty="0"/>
              <a:t>元 </a:t>
            </a:r>
            <a:r>
              <a:rPr lang="en-US" altLang="zh-CN" dirty="0"/>
              <a:t>, </a:t>
            </a:r>
            <a:r>
              <a:rPr lang="zh-CN" altLang="en-US" dirty="0"/>
              <a:t>单位</a:t>
            </a:r>
            <a:r>
              <a:rPr lang="en-US" altLang="zh-CN" dirty="0"/>
              <a:t>: 6.4</a:t>
            </a:r>
            <a:r>
              <a:rPr lang="zh-CN" altLang="en-US" dirty="0"/>
              <a:t>元</a:t>
            </a:r>
            <a:br>
              <a:rPr lang="zh-CN" altLang="en-US" dirty="0"/>
            </a:br>
            <a:endParaRPr lang="zh-CN" altLang="en-US" dirty="0"/>
          </a:p>
          <a:p>
            <a:r>
              <a:rPr lang="zh-CN" altLang="en-US" dirty="0"/>
              <a:t>养老</a:t>
            </a:r>
            <a:br>
              <a:rPr lang="zh-CN" altLang="en-US" dirty="0"/>
            </a:br>
            <a:endParaRPr lang="zh-CN" altLang="en-US" dirty="0"/>
          </a:p>
          <a:p>
            <a:r>
              <a:rPr lang="zh-CN" altLang="en-US" dirty="0" smtClean="0"/>
              <a:t>个</a:t>
            </a:r>
            <a:r>
              <a:rPr lang="zh-CN" altLang="en-US" dirty="0"/>
              <a:t>人</a:t>
            </a:r>
            <a:r>
              <a:rPr lang="en-US" altLang="zh-CN" dirty="0"/>
              <a:t>0.08</a:t>
            </a:r>
            <a:r>
              <a:rPr lang="en-US" altLang="zh-CN" b="1" dirty="0"/>
              <a:t>|</a:t>
            </a:r>
            <a:r>
              <a:rPr lang="zh-CN" altLang="en-US" dirty="0"/>
              <a:t>单位</a:t>
            </a:r>
            <a:r>
              <a:rPr lang="en-US" altLang="zh-CN" dirty="0" smtClean="0"/>
              <a:t>0.2</a:t>
            </a:r>
            <a:r>
              <a:rPr lang="en-US" altLang="zh-CN" dirty="0"/>
              <a:t>(2019</a:t>
            </a:r>
            <a:r>
              <a:rPr lang="zh-CN" altLang="en-US" dirty="0"/>
              <a:t>年</a:t>
            </a:r>
            <a:r>
              <a:rPr lang="en-US" altLang="zh-CN" dirty="0"/>
              <a:t>5</a:t>
            </a:r>
            <a:r>
              <a:rPr lang="zh-CN" altLang="en-US" dirty="0"/>
              <a:t>月后</a:t>
            </a:r>
            <a:r>
              <a:rPr lang="en-US" altLang="zh-CN" dirty="0"/>
              <a:t>0.16</a:t>
            </a:r>
            <a:r>
              <a:rPr lang="en-US" altLang="zh-CN" dirty="0" smtClean="0"/>
              <a:t>)</a:t>
            </a:r>
            <a:endParaRPr lang="zh-CN" altLang="en-US" dirty="0"/>
          </a:p>
        </p:txBody>
      </p:sp>
    </p:spTree>
    <p:extLst>
      <p:ext uri="{BB962C8B-B14F-4D97-AF65-F5344CB8AC3E}">
        <p14:creationId xmlns:p14="http://schemas.microsoft.com/office/powerpoint/2010/main" val="216085453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smtClean="0">
                    <a:solidFill>
                      <a:schemeClr val="bg1"/>
                    </a:solidFill>
                    <a:ea typeface="Arial" pitchFamily="34" charset="0"/>
                  </a:rPr>
                  <a:t>3</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572464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年度基数申报</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608278770"/>
      </p:ext>
    </p:extLst>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8652" y="1443749"/>
            <a:ext cx="7440266" cy="5230273"/>
            <a:chOff x="1348652" y="1354530"/>
            <a:chExt cx="7440266" cy="5230273"/>
          </a:xfrm>
        </p:grpSpPr>
        <p:sp>
          <p:nvSpPr>
            <p:cNvPr id="25" name="文本框 4"/>
            <p:cNvSpPr txBox="1"/>
            <p:nvPr/>
          </p:nvSpPr>
          <p:spPr>
            <a:xfrm>
              <a:off x="1348652" y="1354531"/>
              <a:ext cx="911377" cy="856185"/>
            </a:xfrm>
            <a:prstGeom prst="rect">
              <a:avLst/>
            </a:prstGeom>
            <a:solidFill>
              <a:srgbClr val="006DB8"/>
            </a:solidFill>
            <a:ln w="9525">
              <a:noFill/>
            </a:ln>
          </p:spPr>
          <p:txBody>
            <a:bodyPr wrap="square">
              <a:spAutoFit/>
            </a:bodyPr>
            <a:lstStyle/>
            <a:p>
              <a:pPr lvl="0" eaLnBrk="1" hangingPunct="1"/>
              <a:r>
                <a:rPr lang="en-US" altLang="zh-CN" sz="4968" b="1" dirty="0">
                  <a:solidFill>
                    <a:schemeClr val="bg1"/>
                  </a:solidFill>
                  <a:ea typeface="Arial" pitchFamily="34" charset="0"/>
                </a:rPr>
                <a:t>01</a:t>
              </a:r>
              <a:endParaRPr lang="zh-CN" altLang="en-US" sz="4968" b="1" dirty="0">
                <a:solidFill>
                  <a:schemeClr val="bg1"/>
                </a:solidFill>
                <a:ea typeface="Arial" pitchFamily="34" charset="0"/>
              </a:endParaRPr>
            </a:p>
          </p:txBody>
        </p:sp>
        <p:sp>
          <p:nvSpPr>
            <p:cNvPr id="28" name="文本框 9"/>
            <p:cNvSpPr txBox="1"/>
            <p:nvPr/>
          </p:nvSpPr>
          <p:spPr>
            <a:xfrm>
              <a:off x="2981100" y="1446263"/>
              <a:ext cx="5789163" cy="707886"/>
            </a:xfrm>
            <a:prstGeom prst="rect">
              <a:avLst/>
            </a:prstGeom>
            <a:noFill/>
            <a:ln w="9525">
              <a:noFill/>
            </a:ln>
          </p:spPr>
          <p:txBody>
            <a:bodyPr wrap="square">
              <a:spAutoFit/>
            </a:bodyPr>
            <a:lstStyle/>
            <a:p>
              <a:pPr lvl="0"/>
              <a:r>
                <a:rPr lang="zh-CN" altLang="en-US" sz="3974" dirty="0" smtClean="0">
                  <a:solidFill>
                    <a:schemeClr val="tx1">
                      <a:lumMod val="65000"/>
                      <a:lumOff val="35000"/>
                    </a:schemeClr>
                  </a:solidFill>
                  <a:latin typeface="微软雅黑" charset="0"/>
                  <a:ea typeface="微软雅黑" charset="0"/>
                </a:rPr>
                <a:t>人员增减</a:t>
              </a:r>
              <a:endParaRPr lang="zh-CN" altLang="en-US" sz="3974" dirty="0">
                <a:solidFill>
                  <a:schemeClr val="tx1">
                    <a:lumMod val="65000"/>
                    <a:lumOff val="35000"/>
                  </a:schemeClr>
                </a:solidFill>
                <a:latin typeface="微软雅黑" charset="0"/>
                <a:ea typeface="微软雅黑" charset="0"/>
              </a:endParaRPr>
            </a:p>
          </p:txBody>
        </p:sp>
        <p:cxnSp>
          <p:nvCxnSpPr>
            <p:cNvPr id="31" name="直接连接符 14"/>
            <p:cNvCxnSpPr/>
            <p:nvPr/>
          </p:nvCxnSpPr>
          <p:spPr>
            <a:xfrm>
              <a:off x="2550086" y="1354530"/>
              <a:ext cx="0" cy="856186"/>
            </a:xfrm>
            <a:prstGeom prst="line">
              <a:avLst/>
            </a:prstGeom>
            <a:ln w="6350" cap="flat" cmpd="sng">
              <a:solidFill>
                <a:srgbClr val="006DB8"/>
              </a:solidFill>
              <a:prstDash val="solid"/>
              <a:headEnd type="none" w="med" len="med"/>
              <a:tailEnd type="none" w="med" len="med"/>
            </a:ln>
          </p:spPr>
        </p:cxnSp>
        <p:cxnSp>
          <p:nvCxnSpPr>
            <p:cNvPr id="34" name="直接连接符 23"/>
            <p:cNvCxnSpPr/>
            <p:nvPr/>
          </p:nvCxnSpPr>
          <p:spPr>
            <a:xfrm>
              <a:off x="2493307" y="1354530"/>
              <a:ext cx="0" cy="856186"/>
            </a:xfrm>
            <a:prstGeom prst="line">
              <a:avLst/>
            </a:prstGeom>
            <a:ln w="28575" cap="flat" cmpd="sng">
              <a:solidFill>
                <a:srgbClr val="006DB8"/>
              </a:solidFill>
              <a:prstDash val="solid"/>
              <a:headEnd type="none" w="med" len="med"/>
              <a:tailEnd type="none" w="med" len="med"/>
            </a:ln>
          </p:spPr>
        </p:cxnSp>
        <p:sp>
          <p:nvSpPr>
            <p:cNvPr id="59" name="文本框 4"/>
            <p:cNvSpPr txBox="1"/>
            <p:nvPr/>
          </p:nvSpPr>
          <p:spPr>
            <a:xfrm>
              <a:off x="1367307" y="2812560"/>
              <a:ext cx="911377" cy="856185"/>
            </a:xfrm>
            <a:prstGeom prst="rect">
              <a:avLst/>
            </a:prstGeom>
            <a:solidFill>
              <a:srgbClr val="EA9B33"/>
            </a:solidFill>
            <a:ln w="9525">
              <a:noFill/>
            </a:ln>
          </p:spPr>
          <p:txBody>
            <a:bodyPr wrap="square">
              <a:spAutoFit/>
            </a:bodyPr>
            <a:lstStyle/>
            <a:p>
              <a:pPr lvl="0" eaLnBrk="1" hangingPunct="1"/>
              <a:r>
                <a:rPr lang="en-US" altLang="zh-CN" sz="4968" b="1" dirty="0">
                  <a:solidFill>
                    <a:schemeClr val="bg1"/>
                  </a:solidFill>
                  <a:ea typeface="Arial" pitchFamily="34" charset="0"/>
                </a:rPr>
                <a:t>02</a:t>
              </a:r>
              <a:endParaRPr lang="zh-CN" altLang="en-US" sz="4968" b="1" dirty="0">
                <a:solidFill>
                  <a:schemeClr val="bg1"/>
                </a:solidFill>
                <a:ea typeface="Arial" pitchFamily="34" charset="0"/>
              </a:endParaRPr>
            </a:p>
          </p:txBody>
        </p:sp>
        <p:sp>
          <p:nvSpPr>
            <p:cNvPr id="60" name="文本框 9"/>
            <p:cNvSpPr txBox="1"/>
            <p:nvPr/>
          </p:nvSpPr>
          <p:spPr>
            <a:xfrm>
              <a:off x="2999755" y="2904292"/>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月度人员增减申报</a:t>
              </a:r>
              <a:endParaRPr lang="zh-CN" altLang="en-US" sz="3974" dirty="0">
                <a:solidFill>
                  <a:schemeClr val="tx1">
                    <a:lumMod val="65000"/>
                    <a:lumOff val="35000"/>
                  </a:schemeClr>
                </a:solidFill>
                <a:latin typeface="微软雅黑" charset="0"/>
                <a:ea typeface="微软雅黑" charset="0"/>
              </a:endParaRPr>
            </a:p>
          </p:txBody>
        </p:sp>
        <p:cxnSp>
          <p:nvCxnSpPr>
            <p:cNvPr id="61" name="直接连接符 14"/>
            <p:cNvCxnSpPr/>
            <p:nvPr/>
          </p:nvCxnSpPr>
          <p:spPr>
            <a:xfrm>
              <a:off x="2568741" y="2812558"/>
              <a:ext cx="0" cy="856186"/>
            </a:xfrm>
            <a:prstGeom prst="line">
              <a:avLst/>
            </a:prstGeom>
            <a:ln w="6350" cap="flat" cmpd="sng">
              <a:solidFill>
                <a:srgbClr val="EA9B33"/>
              </a:solidFill>
              <a:prstDash val="solid"/>
              <a:headEnd type="none" w="med" len="med"/>
              <a:tailEnd type="none" w="med" len="med"/>
            </a:ln>
          </p:spPr>
        </p:cxnSp>
        <p:cxnSp>
          <p:nvCxnSpPr>
            <p:cNvPr id="62" name="直接连接符 23"/>
            <p:cNvCxnSpPr/>
            <p:nvPr/>
          </p:nvCxnSpPr>
          <p:spPr>
            <a:xfrm>
              <a:off x="2511962" y="2812558"/>
              <a:ext cx="0" cy="856186"/>
            </a:xfrm>
            <a:prstGeom prst="line">
              <a:avLst/>
            </a:prstGeom>
            <a:ln w="28575" cap="flat" cmpd="sng">
              <a:solidFill>
                <a:srgbClr val="EA9B33"/>
              </a:solidFill>
              <a:prstDash val="solid"/>
              <a:headEnd type="none" w="med" len="med"/>
              <a:tailEnd type="none" w="med" len="med"/>
            </a:ln>
          </p:spPr>
        </p:cxnSp>
        <p:sp>
          <p:nvSpPr>
            <p:cNvPr id="63" name="文本框 4"/>
            <p:cNvSpPr txBox="1"/>
            <p:nvPr/>
          </p:nvSpPr>
          <p:spPr>
            <a:xfrm>
              <a:off x="1367307" y="4270589"/>
              <a:ext cx="911377" cy="856185"/>
            </a:xfrm>
            <a:prstGeom prst="rect">
              <a:avLst/>
            </a:prstGeom>
            <a:solidFill>
              <a:srgbClr val="4A66AC"/>
            </a:solidFill>
            <a:ln w="9525">
              <a:noFill/>
            </a:ln>
          </p:spPr>
          <p:txBody>
            <a:bodyPr wrap="square">
              <a:spAutoFit/>
            </a:bodyPr>
            <a:lstStyle/>
            <a:p>
              <a:pPr lvl="0" eaLnBrk="1" hangingPunct="1"/>
              <a:r>
                <a:rPr lang="en-US" altLang="zh-CN" sz="4968" b="1" dirty="0">
                  <a:solidFill>
                    <a:schemeClr val="bg1"/>
                  </a:solidFill>
                  <a:ea typeface="Arial" pitchFamily="34" charset="0"/>
                </a:rPr>
                <a:t>03</a:t>
              </a:r>
              <a:endParaRPr lang="zh-CN" altLang="en-US" sz="4968" b="1" dirty="0">
                <a:solidFill>
                  <a:schemeClr val="bg1"/>
                </a:solidFill>
                <a:ea typeface="Arial" pitchFamily="34" charset="0"/>
              </a:endParaRPr>
            </a:p>
          </p:txBody>
        </p:sp>
        <p:sp>
          <p:nvSpPr>
            <p:cNvPr id="64" name="文本框 9"/>
            <p:cNvSpPr txBox="1"/>
            <p:nvPr/>
          </p:nvSpPr>
          <p:spPr>
            <a:xfrm>
              <a:off x="2999755" y="4362321"/>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年度基数申报</a:t>
              </a:r>
              <a:endParaRPr lang="zh-CN" altLang="en-US" sz="3974" dirty="0">
                <a:solidFill>
                  <a:schemeClr val="tx1">
                    <a:lumMod val="65000"/>
                    <a:lumOff val="35000"/>
                  </a:schemeClr>
                </a:solidFill>
                <a:latin typeface="微软雅黑" charset="0"/>
                <a:ea typeface="微软雅黑" charset="0"/>
              </a:endParaRPr>
            </a:p>
          </p:txBody>
        </p:sp>
        <p:cxnSp>
          <p:nvCxnSpPr>
            <p:cNvPr id="65" name="直接连接符 14"/>
            <p:cNvCxnSpPr/>
            <p:nvPr/>
          </p:nvCxnSpPr>
          <p:spPr>
            <a:xfrm>
              <a:off x="2568741" y="4270587"/>
              <a:ext cx="0" cy="856186"/>
            </a:xfrm>
            <a:prstGeom prst="line">
              <a:avLst/>
            </a:prstGeom>
            <a:ln w="6350" cap="flat" cmpd="sng">
              <a:solidFill>
                <a:srgbClr val="4A66AC"/>
              </a:solidFill>
              <a:prstDash val="solid"/>
              <a:headEnd type="none" w="med" len="med"/>
              <a:tailEnd type="none" w="med" len="med"/>
            </a:ln>
          </p:spPr>
        </p:cxnSp>
        <p:cxnSp>
          <p:nvCxnSpPr>
            <p:cNvPr id="66" name="直接连接符 23"/>
            <p:cNvCxnSpPr/>
            <p:nvPr/>
          </p:nvCxnSpPr>
          <p:spPr>
            <a:xfrm>
              <a:off x="2511962" y="4270587"/>
              <a:ext cx="0" cy="856186"/>
            </a:xfrm>
            <a:prstGeom prst="line">
              <a:avLst/>
            </a:prstGeom>
            <a:ln w="28575" cap="flat" cmpd="sng">
              <a:solidFill>
                <a:srgbClr val="4A66AC"/>
              </a:solidFill>
              <a:prstDash val="solid"/>
              <a:headEnd type="none" w="med" len="med"/>
              <a:tailEnd type="none" w="med" len="med"/>
            </a:ln>
          </p:spPr>
        </p:cxnSp>
        <p:sp>
          <p:nvSpPr>
            <p:cNvPr id="67" name="文本框 4"/>
            <p:cNvSpPr txBox="1"/>
            <p:nvPr/>
          </p:nvSpPr>
          <p:spPr>
            <a:xfrm>
              <a:off x="1367307" y="5728618"/>
              <a:ext cx="911377" cy="856185"/>
            </a:xfrm>
            <a:prstGeom prst="rect">
              <a:avLst/>
            </a:prstGeom>
            <a:solidFill>
              <a:srgbClr val="43AB92"/>
            </a:solidFill>
            <a:ln w="9525">
              <a:noFill/>
            </a:ln>
          </p:spPr>
          <p:txBody>
            <a:bodyPr wrap="square">
              <a:spAutoFit/>
            </a:bodyPr>
            <a:lstStyle/>
            <a:p>
              <a:pPr lvl="0" eaLnBrk="1" hangingPunct="1"/>
              <a:r>
                <a:rPr lang="en-US" altLang="zh-CN" sz="4968" b="1" dirty="0">
                  <a:solidFill>
                    <a:schemeClr val="bg1"/>
                  </a:solidFill>
                  <a:ea typeface="Arial" pitchFamily="34" charset="0"/>
                </a:rPr>
                <a:t>04</a:t>
              </a:r>
              <a:endParaRPr lang="zh-CN" altLang="en-US" sz="4968" b="1" dirty="0">
                <a:solidFill>
                  <a:schemeClr val="bg1"/>
                </a:solidFill>
                <a:ea typeface="Arial" pitchFamily="34" charset="0"/>
              </a:endParaRPr>
            </a:p>
          </p:txBody>
        </p:sp>
        <p:sp>
          <p:nvSpPr>
            <p:cNvPr id="68" name="文本框 9"/>
            <p:cNvSpPr txBox="1"/>
            <p:nvPr/>
          </p:nvSpPr>
          <p:spPr>
            <a:xfrm>
              <a:off x="2999755" y="5820350"/>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人员在职转退休</a:t>
              </a:r>
              <a:endParaRPr lang="zh-CN" altLang="en-US" sz="3974" dirty="0">
                <a:solidFill>
                  <a:schemeClr val="tx1">
                    <a:lumMod val="65000"/>
                    <a:lumOff val="35000"/>
                  </a:schemeClr>
                </a:solidFill>
                <a:latin typeface="微软雅黑" charset="0"/>
                <a:ea typeface="微软雅黑" charset="0"/>
              </a:endParaRPr>
            </a:p>
          </p:txBody>
        </p:sp>
        <p:cxnSp>
          <p:nvCxnSpPr>
            <p:cNvPr id="69" name="直接连接符 14"/>
            <p:cNvCxnSpPr/>
            <p:nvPr/>
          </p:nvCxnSpPr>
          <p:spPr>
            <a:xfrm>
              <a:off x="2568741" y="5728616"/>
              <a:ext cx="0" cy="856186"/>
            </a:xfrm>
            <a:prstGeom prst="line">
              <a:avLst/>
            </a:prstGeom>
            <a:ln w="6350" cap="flat" cmpd="sng">
              <a:solidFill>
                <a:srgbClr val="43AB92"/>
              </a:solidFill>
              <a:prstDash val="solid"/>
              <a:headEnd type="none" w="med" len="med"/>
              <a:tailEnd type="none" w="med" len="med"/>
            </a:ln>
          </p:spPr>
        </p:cxnSp>
        <p:cxnSp>
          <p:nvCxnSpPr>
            <p:cNvPr id="70" name="直接连接符 23"/>
            <p:cNvCxnSpPr/>
            <p:nvPr/>
          </p:nvCxnSpPr>
          <p:spPr>
            <a:xfrm>
              <a:off x="2511962" y="5728616"/>
              <a:ext cx="0" cy="856186"/>
            </a:xfrm>
            <a:prstGeom prst="line">
              <a:avLst/>
            </a:prstGeom>
            <a:ln w="28575" cap="flat" cmpd="sng">
              <a:solidFill>
                <a:srgbClr val="43AB92"/>
              </a:solidFill>
              <a:prstDash val="solid"/>
              <a:headEnd type="none" w="med" len="med"/>
              <a:tailEnd type="none" w="med" len="med"/>
            </a:ln>
          </p:spPr>
        </p:cxnSp>
      </p:grpSp>
    </p:spTree>
    <p:extLst>
      <p:ext uri="{BB962C8B-B14F-4D97-AF65-F5344CB8AC3E}">
        <p14:creationId xmlns:p14="http://schemas.microsoft.com/office/powerpoint/2010/main" val="2925146532"/>
      </p:ext>
    </p:extLst>
  </p:cSld>
  <p:clrMapOvr>
    <a:masterClrMapping/>
  </p:clrMapOvr>
  <p:transition spd="slow" advTm="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943972"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年</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度基数申报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5146175"/>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a:t>
            </a:r>
            <a:r>
              <a:rPr lang="zh-CN" altLang="en-US" sz="3600" b="1" dirty="0" smtClean="0"/>
              <a:t>表和过程</a:t>
            </a:r>
            <a:endParaRPr lang="zh-CN" altLang="en-US" sz="3600" b="1" dirty="0"/>
          </a:p>
        </p:txBody>
      </p:sp>
      <p:sp>
        <p:nvSpPr>
          <p:cNvPr id="93" name="文本框 5"/>
          <p:cNvSpPr txBox="1"/>
          <p:nvPr/>
        </p:nvSpPr>
        <p:spPr>
          <a:xfrm>
            <a:off x="1271564" y="2339628"/>
            <a:ext cx="8856984" cy="44012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.ac01k8</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wsjb.tmp_ac42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wsjb.irac01a3</a:t>
            </a:r>
          </a:p>
          <a:p>
            <a:pPr lvl="0"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irad51</a:t>
            </a:r>
          </a:p>
          <a:p>
            <a:pPr lvl="0"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wsjb.irad54</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wsjb.pkg_Yea</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Apply</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589673"/>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2436865"/>
            <a:ext cx="11862862" cy="3467283"/>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申报年度社平工资公布后单位应在此模块先进行年审后再进行月度人员增减申报</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29963351"/>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年</a:t>
            </a:r>
            <a:r>
              <a:rPr lang="zh-CN" altLang="en-US" sz="3600" b="1" dirty="0" smtClean="0">
                <a:latin typeface="微软雅黑" charset="0"/>
                <a:ea typeface="微软雅黑" charset="0"/>
              </a:rPr>
              <a:t>度基</a:t>
            </a:r>
            <a:r>
              <a:rPr lang="zh-CN" altLang="en-US" sz="3600" b="1" dirty="0">
                <a:latin typeface="微软雅黑" charset="0"/>
                <a:ea typeface="微软雅黑" charset="0"/>
              </a:rPr>
              <a:t>数申报</a:t>
            </a:r>
            <a:r>
              <a:rPr lang="zh-CN" altLang="en-US" sz="3600" b="1" dirty="0" smtClean="0">
                <a:latin typeface="微软雅黑" charset="0"/>
                <a:ea typeface="微软雅黑" charset="0"/>
              </a:rPr>
              <a:t>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44189" y="1475532"/>
            <a:ext cx="12038310"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对单位提交的年度基数申报进行审核并补差</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862669979"/>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4</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664797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人员在职转退休</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085675630"/>
      </p:ext>
    </p:extLst>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a:t>
            </a:r>
            <a:r>
              <a:rPr lang="zh-CN" altLang="en-US" sz="3600" b="1" dirty="0" smtClean="0"/>
              <a:t>表和过程</a:t>
            </a:r>
            <a:endParaRPr lang="zh-CN" altLang="en-US" sz="3600" b="1" dirty="0"/>
          </a:p>
        </p:txBody>
      </p:sp>
      <p:sp>
        <p:nvSpPr>
          <p:cNvPr id="93" name="文本框 5"/>
          <p:cNvSpPr txBox="1"/>
          <p:nvPr/>
        </p:nvSpPr>
        <p:spPr>
          <a:xfrm>
            <a:off x="1271564" y="2339628"/>
            <a:ext cx="8856984" cy="3410164"/>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wsjb.irac01a6</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wsjb.irac01a7</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wsjb.irac01a7_yl</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xasi2.ae40</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xasi2.ac02_zy</a:t>
            </a: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XASI2.PKG_GX_PERSONRETIRE</a:t>
            </a:r>
          </a:p>
        </p:txBody>
      </p:sp>
    </p:spTree>
    <p:extLst>
      <p:ext uri="{BB962C8B-B14F-4D97-AF65-F5344CB8AC3E}">
        <p14:creationId xmlns:p14="http://schemas.microsoft.com/office/powerpoint/2010/main" val="1282246647"/>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465593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085048"/>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养老</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501597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医疗</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800642"/>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人</a:t>
            </a:r>
            <a:r>
              <a:rPr lang="zh-CN" altLang="en-US" sz="3600" b="1" dirty="0" smtClean="0">
                <a:latin typeface="微软雅黑" charset="0"/>
                <a:ea typeface="微软雅黑" charset="0"/>
              </a:rPr>
              <a:t>员退休申请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519830" y="1475532"/>
            <a:ext cx="12136375"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单位对到龄人员进行退休申请在此模板操作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15183452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退休人员申请核定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403524"/>
            <a:ext cx="11848059" cy="432048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政审批局对单位提交的到龄人员退休申请在此模块进行审核并审批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613052899"/>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smtClean="0">
                    <a:solidFill>
                      <a:schemeClr val="bg1"/>
                    </a:solidFill>
                    <a:ea typeface="Arial" pitchFamily="34" charset="0"/>
                  </a:rPr>
                  <a:t>1</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3877985"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a:t>
              </a:r>
              <a:r>
                <a:rPr lang="zh-CN" altLang="en-US" sz="7200" dirty="0" smtClean="0">
                  <a:solidFill>
                    <a:schemeClr val="tx1">
                      <a:lumMod val="65000"/>
                      <a:lumOff val="35000"/>
                    </a:schemeClr>
                  </a:solidFill>
                  <a:latin typeface="微软雅黑" charset="0"/>
                  <a:ea typeface="微软雅黑" charset="0"/>
                </a:rPr>
                <a:t>员增减</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3674402485"/>
      </p:ext>
    </p:extLst>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养老退休核定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835573"/>
            <a:ext cx="1176572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政审批局审核并审批</a:t>
            </a:r>
            <a:r>
              <a:rPr lang="zh-CN" altLang="en-US" dirty="0">
                <a:solidFill>
                  <a:schemeClr val="tx1">
                    <a:lumMod val="65000"/>
                    <a:lumOff val="35000"/>
                  </a:schemeClr>
                </a:solidFill>
                <a:latin typeface="微软雅黑" charset="0"/>
                <a:ea typeface="微软雅黑" charset="0"/>
              </a:rPr>
              <a:t>的到龄人员退休申</a:t>
            </a:r>
            <a:r>
              <a:rPr lang="zh-CN" altLang="en-US" dirty="0" smtClean="0">
                <a:solidFill>
                  <a:schemeClr val="tx1">
                    <a:lumMod val="65000"/>
                    <a:lumOff val="35000"/>
                  </a:schemeClr>
                </a:solidFill>
                <a:latin typeface="微软雅黑" charset="0"/>
                <a:ea typeface="微软雅黑" charset="0"/>
              </a:rPr>
              <a:t>请在此模块进行养老退休核定与审批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974596928"/>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医</a:t>
            </a:r>
            <a:r>
              <a:rPr lang="zh-CN" altLang="en-US" sz="3600" b="1" dirty="0" smtClean="0">
                <a:latin typeface="微软雅黑" charset="0"/>
                <a:ea typeface="微软雅黑" charset="0"/>
              </a:rPr>
              <a:t>疗退休核定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475533"/>
            <a:ext cx="1212794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退休人员养老退休核定与审批通过的在此模块进行医疗退休的核定与审批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84102943"/>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退休相关</a:t>
            </a:r>
            <a:endParaRPr lang="zh-CN" altLang="en-US" sz="3600" b="1" dirty="0">
              <a:latin typeface="微软雅黑" charset="0"/>
              <a:ea typeface="微软雅黑" charset="0"/>
            </a:endParaRPr>
          </a:p>
        </p:txBody>
      </p:sp>
      <p:sp>
        <p:nvSpPr>
          <p:cNvPr id="6" name="矩形 5"/>
          <p:cNvSpPr/>
          <p:nvPr/>
        </p:nvSpPr>
        <p:spPr>
          <a:xfrm>
            <a:off x="497933" y="2123604"/>
            <a:ext cx="10027675" cy="6740307"/>
          </a:xfrm>
          <a:prstGeom prst="rect">
            <a:avLst/>
          </a:prstGeom>
        </p:spPr>
        <p:txBody>
          <a:bodyPr wrap="square">
            <a:spAutoFit/>
          </a:bodyPr>
          <a:lstStyle/>
          <a:p>
            <a:r>
              <a:rPr lang="en-US" altLang="zh-CN" dirty="0" smtClean="0"/>
              <a:t>1.</a:t>
            </a:r>
            <a:r>
              <a:rPr lang="zh-CN" altLang="zh-CN" dirty="0" smtClean="0"/>
              <a:t>网</a:t>
            </a:r>
            <a:r>
              <a:rPr lang="zh-CN" altLang="zh-CN" dirty="0"/>
              <a:t>厅前台企业端自动检测单位参保人员的年龄</a:t>
            </a:r>
            <a:r>
              <a:rPr lang="en-US" altLang="zh-CN" dirty="0"/>
              <a:t>,</a:t>
            </a:r>
            <a:r>
              <a:rPr lang="zh-CN" altLang="zh-CN" dirty="0"/>
              <a:t>在参保人即将到达法定退休年龄（男</a:t>
            </a:r>
            <a:r>
              <a:rPr lang="en-US" altLang="zh-CN" dirty="0"/>
              <a:t>60</a:t>
            </a:r>
            <a:r>
              <a:rPr lang="zh-CN" altLang="zh-CN" dirty="0"/>
              <a:t>岁、女</a:t>
            </a:r>
            <a:r>
              <a:rPr lang="en-US" altLang="zh-CN" dirty="0"/>
              <a:t>55</a:t>
            </a:r>
            <a:r>
              <a:rPr lang="zh-CN" altLang="zh-CN" dirty="0"/>
              <a:t>岁</a:t>
            </a:r>
            <a:r>
              <a:rPr lang="zh-CN" altLang="zh-CN" dirty="0" smtClean="0"/>
              <a:t>）</a:t>
            </a:r>
            <a:r>
              <a:rPr lang="zh-CN" altLang="zh-CN" dirty="0"/>
              <a:t>提前</a:t>
            </a:r>
            <a:r>
              <a:rPr lang="en-US" altLang="zh-CN" dirty="0"/>
              <a:t>2</a:t>
            </a:r>
            <a:r>
              <a:rPr lang="zh-CN" altLang="zh-CN" dirty="0"/>
              <a:t>个月提示单</a:t>
            </a:r>
            <a:r>
              <a:rPr lang="zh-CN" altLang="zh-CN" dirty="0" smtClean="0"/>
              <a:t>位</a:t>
            </a:r>
            <a:r>
              <a:rPr lang="zh-CN" altLang="en-US" dirty="0" smtClean="0"/>
              <a:t>进行人员退休申请</a:t>
            </a:r>
            <a:r>
              <a:rPr lang="en-US" altLang="zh-CN" dirty="0" smtClean="0"/>
              <a:t>.</a:t>
            </a:r>
          </a:p>
          <a:p>
            <a:endParaRPr lang="en-US" altLang="zh-CN" dirty="0" smtClean="0"/>
          </a:p>
          <a:p>
            <a:r>
              <a:rPr lang="en-US" altLang="zh-CN" dirty="0" smtClean="0"/>
              <a:t>2.</a:t>
            </a:r>
            <a:r>
              <a:rPr lang="zh-CN" altLang="zh-CN" dirty="0"/>
              <a:t>养老退休条</a:t>
            </a:r>
            <a:r>
              <a:rPr lang="zh-CN" altLang="zh-CN" dirty="0" smtClean="0"/>
              <a:t>件</a:t>
            </a:r>
            <a:r>
              <a:rPr lang="en-US" altLang="zh-CN" dirty="0" smtClean="0"/>
              <a:t>:</a:t>
            </a:r>
          </a:p>
          <a:p>
            <a:r>
              <a:rPr lang="zh-CN" altLang="zh-CN" dirty="0" smtClean="0"/>
              <a:t>累</a:t>
            </a:r>
            <a:r>
              <a:rPr lang="zh-CN" altLang="zh-CN" dirty="0"/>
              <a:t>计缴费年限（视同</a:t>
            </a:r>
            <a:r>
              <a:rPr lang="en-US" altLang="zh-CN" dirty="0"/>
              <a:t>+</a:t>
            </a:r>
            <a:r>
              <a:rPr lang="zh-CN" altLang="zh-CN" dirty="0"/>
              <a:t>实缴）不低于</a:t>
            </a:r>
            <a:r>
              <a:rPr lang="en-US" altLang="zh-CN" dirty="0"/>
              <a:t>180</a:t>
            </a:r>
            <a:r>
              <a:rPr lang="zh-CN" altLang="zh-CN" dirty="0"/>
              <a:t>个</a:t>
            </a:r>
            <a:r>
              <a:rPr lang="zh-CN" altLang="zh-CN" dirty="0" smtClean="0"/>
              <a:t>月</a:t>
            </a:r>
            <a:r>
              <a:rPr lang="en-US" altLang="zh-CN" dirty="0" smtClean="0"/>
              <a:t>,</a:t>
            </a:r>
            <a:r>
              <a:rPr lang="zh-CN" altLang="zh-CN" dirty="0" smtClean="0"/>
              <a:t>灵</a:t>
            </a:r>
            <a:r>
              <a:rPr lang="zh-CN" altLang="zh-CN" dirty="0"/>
              <a:t>活就业人员实际缴费年限不低于</a:t>
            </a:r>
            <a:r>
              <a:rPr lang="en-US" altLang="zh-CN" dirty="0"/>
              <a:t>60</a:t>
            </a:r>
            <a:r>
              <a:rPr lang="zh-CN" altLang="zh-CN" dirty="0"/>
              <a:t>个月</a:t>
            </a:r>
            <a:r>
              <a:rPr lang="zh-CN" altLang="zh-CN" dirty="0" smtClean="0"/>
              <a:t>；</a:t>
            </a:r>
            <a:endParaRPr lang="en-US" altLang="zh-CN" dirty="0" smtClean="0"/>
          </a:p>
          <a:p>
            <a:endParaRPr lang="en-US" altLang="zh-CN" dirty="0" smtClean="0"/>
          </a:p>
          <a:p>
            <a:r>
              <a:rPr lang="en-US" altLang="zh-CN" dirty="0" smtClean="0"/>
              <a:t>3.</a:t>
            </a:r>
            <a:r>
              <a:rPr lang="en-US" altLang="zh-CN" dirty="0"/>
              <a:t> </a:t>
            </a:r>
            <a:r>
              <a:rPr lang="zh-CN" altLang="en-US" dirty="0"/>
              <a:t>医疗</a:t>
            </a:r>
            <a:r>
              <a:rPr lang="zh-CN" altLang="zh-CN" dirty="0" smtClean="0"/>
              <a:t>退</a:t>
            </a:r>
            <a:r>
              <a:rPr lang="zh-CN" altLang="zh-CN" dirty="0"/>
              <a:t>休条</a:t>
            </a:r>
            <a:r>
              <a:rPr lang="zh-CN" altLang="zh-CN" dirty="0" smtClean="0"/>
              <a:t>件</a:t>
            </a:r>
            <a:r>
              <a:rPr lang="en-US" altLang="zh-CN" dirty="0" smtClean="0"/>
              <a:t>:</a:t>
            </a:r>
          </a:p>
          <a:p>
            <a:r>
              <a:rPr lang="en-US" altLang="zh-CN" dirty="0" smtClean="0"/>
              <a:t>(1)</a:t>
            </a:r>
            <a:r>
              <a:rPr lang="zh-CN" altLang="zh-CN" dirty="0"/>
              <a:t>退休年月前，人员不能存在欠费信</a:t>
            </a:r>
            <a:r>
              <a:rPr lang="zh-CN" altLang="zh-CN" dirty="0" smtClean="0"/>
              <a:t>息</a:t>
            </a:r>
            <a:r>
              <a:rPr lang="en-US" altLang="zh-CN" dirty="0" smtClean="0"/>
              <a:t>,</a:t>
            </a:r>
            <a:r>
              <a:rPr lang="zh-CN" altLang="zh-CN" dirty="0"/>
              <a:t>退休当月核定数据要实</a:t>
            </a:r>
            <a:r>
              <a:rPr lang="zh-CN" altLang="zh-CN" dirty="0" smtClean="0"/>
              <a:t>缴</a:t>
            </a:r>
            <a:r>
              <a:rPr lang="en-US" altLang="zh-CN" dirty="0" smtClean="0"/>
              <a:t>,</a:t>
            </a:r>
            <a:r>
              <a:rPr lang="zh-CN" altLang="zh-CN" dirty="0"/>
              <a:t>退休年龄达到法定退休年</a:t>
            </a:r>
            <a:r>
              <a:rPr lang="zh-CN" altLang="zh-CN" dirty="0" smtClean="0"/>
              <a:t>龄</a:t>
            </a:r>
            <a:r>
              <a:rPr lang="en-US" altLang="zh-CN" dirty="0" smtClean="0"/>
              <a:t>.</a:t>
            </a:r>
          </a:p>
          <a:p>
            <a:r>
              <a:rPr lang="en-US" altLang="zh-CN" dirty="0" smtClean="0">
                <a:sym typeface="Wingdings" panose="05000000000000000000" pitchFamily="2" charset="2"/>
              </a:rPr>
              <a:t>(2</a:t>
            </a:r>
            <a:r>
              <a:rPr lang="en-US" altLang="zh-CN" dirty="0" smtClean="0"/>
              <a:t>)</a:t>
            </a:r>
            <a:r>
              <a:rPr lang="zh-CN" altLang="zh-CN" dirty="0" smtClean="0"/>
              <a:t>总</a:t>
            </a:r>
            <a:r>
              <a:rPr lang="zh-CN" altLang="zh-CN" dirty="0"/>
              <a:t>年限：男</a:t>
            </a:r>
            <a:r>
              <a:rPr lang="en-US" altLang="zh-CN" dirty="0"/>
              <a:t> 360</a:t>
            </a:r>
            <a:r>
              <a:rPr lang="zh-CN" altLang="zh-CN" dirty="0"/>
              <a:t>个月，女</a:t>
            </a:r>
            <a:r>
              <a:rPr lang="en-US" altLang="zh-CN" dirty="0"/>
              <a:t> 300</a:t>
            </a:r>
            <a:r>
              <a:rPr lang="zh-CN" altLang="zh-CN" dirty="0"/>
              <a:t>个月。到达法定退休年龄不再缴费</a:t>
            </a:r>
            <a:r>
              <a:rPr lang="en-US" altLang="zh-CN" dirty="0"/>
              <a:t>,</a:t>
            </a:r>
            <a:r>
              <a:rPr lang="zh-CN" altLang="zh-CN" dirty="0"/>
              <a:t>按最后缴费月为时点审核在职缴费年限</a:t>
            </a:r>
            <a:r>
              <a:rPr lang="en-US" altLang="zh-CN" dirty="0"/>
              <a:t>,</a:t>
            </a:r>
            <a:r>
              <a:rPr lang="zh-CN" altLang="zh-CN" dirty="0"/>
              <a:t>超龄缴费的多缴不予退还</a:t>
            </a:r>
            <a:r>
              <a:rPr lang="zh-CN" altLang="zh-CN" dirty="0" smtClean="0"/>
              <a:t>。</a:t>
            </a:r>
            <a:r>
              <a:rPr lang="en-US" altLang="zh-CN" dirty="0" smtClean="0"/>
              <a:t>(</a:t>
            </a:r>
            <a:r>
              <a:rPr lang="zh-CN" altLang="en-US" dirty="0" smtClean="0"/>
              <a:t>算入缴费年限</a:t>
            </a:r>
            <a:r>
              <a:rPr lang="en-US" altLang="zh-CN" dirty="0" smtClean="0"/>
              <a:t>)</a:t>
            </a:r>
          </a:p>
          <a:p>
            <a:r>
              <a:rPr lang="en-US" altLang="zh-CN" dirty="0" smtClean="0"/>
              <a:t>(3)</a:t>
            </a:r>
            <a:r>
              <a:rPr lang="zh-CN" altLang="zh-CN" dirty="0"/>
              <a:t>本地实缴年限：退休年月在</a:t>
            </a:r>
            <a:r>
              <a:rPr lang="en-US" altLang="zh-CN" dirty="0"/>
              <a:t>2016</a:t>
            </a:r>
            <a:r>
              <a:rPr lang="zh-CN" altLang="zh-CN" dirty="0"/>
              <a:t>年及之前的本地实缴为</a:t>
            </a:r>
            <a:r>
              <a:rPr lang="en-US" altLang="zh-CN" dirty="0"/>
              <a:t>120</a:t>
            </a:r>
            <a:r>
              <a:rPr lang="zh-CN" altLang="zh-CN" dirty="0"/>
              <a:t>个月，</a:t>
            </a:r>
            <a:r>
              <a:rPr lang="en-US" altLang="zh-CN" dirty="0"/>
              <a:t>2016</a:t>
            </a:r>
            <a:r>
              <a:rPr lang="zh-CN" altLang="zh-CN" dirty="0"/>
              <a:t>年之后，每推迟</a:t>
            </a:r>
            <a:r>
              <a:rPr lang="en-US" altLang="zh-CN" dirty="0"/>
              <a:t>1</a:t>
            </a:r>
            <a:r>
              <a:rPr lang="zh-CN" altLang="zh-CN" dirty="0"/>
              <a:t>年，本地实缴年限增加一年，最多增加五</a:t>
            </a:r>
            <a:r>
              <a:rPr lang="zh-CN" altLang="zh-CN" dirty="0" smtClean="0"/>
              <a:t>年。</a:t>
            </a:r>
            <a:endParaRPr lang="en-US" altLang="zh-CN" dirty="0" smtClean="0"/>
          </a:p>
          <a:p>
            <a:r>
              <a:rPr lang="en-US" altLang="zh-CN" dirty="0" smtClean="0"/>
              <a:t>(4)</a:t>
            </a:r>
            <a:r>
              <a:rPr lang="zh-CN" altLang="zh-CN" dirty="0" smtClean="0"/>
              <a:t>大</a:t>
            </a:r>
            <a:r>
              <a:rPr lang="zh-CN" altLang="zh-CN" dirty="0"/>
              <a:t>额：</a:t>
            </a:r>
            <a:r>
              <a:rPr lang="en-US" altLang="zh-CN" dirty="0"/>
              <a:t>144</a:t>
            </a:r>
            <a:r>
              <a:rPr lang="zh-CN" altLang="zh-CN" dirty="0"/>
              <a:t>个月</a:t>
            </a:r>
            <a:r>
              <a:rPr lang="zh-CN" altLang="zh-CN" dirty="0" smtClean="0"/>
              <a:t>。</a:t>
            </a:r>
            <a:endParaRPr lang="en-US" altLang="zh-CN" dirty="0" smtClean="0"/>
          </a:p>
          <a:p>
            <a:endParaRPr lang="en-US" altLang="zh-CN" dirty="0"/>
          </a:p>
          <a:p>
            <a:r>
              <a:rPr lang="en-US" altLang="zh-CN" dirty="0" smtClean="0"/>
              <a:t>4.</a:t>
            </a:r>
            <a:r>
              <a:rPr lang="zh-CN" altLang="en-US" dirty="0" smtClean="0"/>
              <a:t>视同</a:t>
            </a:r>
            <a:r>
              <a:rPr lang="en-US" altLang="zh-CN" dirty="0" smtClean="0"/>
              <a:t>:</a:t>
            </a:r>
          </a:p>
          <a:p>
            <a:r>
              <a:rPr lang="en-US" altLang="zh-CN" dirty="0" smtClean="0"/>
              <a:t>(1)</a:t>
            </a:r>
            <a:r>
              <a:rPr lang="zh-CN" altLang="zh-CN" dirty="0" smtClean="0"/>
              <a:t>系</a:t>
            </a:r>
            <a:r>
              <a:rPr lang="zh-CN" altLang="zh-CN" dirty="0"/>
              <a:t>统自动将人</a:t>
            </a:r>
            <a:r>
              <a:rPr lang="zh-CN" altLang="zh-CN" dirty="0" smtClean="0"/>
              <a:t>员居</a:t>
            </a:r>
            <a:r>
              <a:rPr lang="zh-CN" altLang="zh-CN" dirty="0"/>
              <a:t>民实缴数据计入视</a:t>
            </a:r>
            <a:r>
              <a:rPr lang="zh-CN" altLang="zh-CN" dirty="0" smtClean="0"/>
              <a:t>同。</a:t>
            </a:r>
            <a:endParaRPr lang="en-US" altLang="zh-CN" dirty="0" smtClean="0"/>
          </a:p>
          <a:p>
            <a:r>
              <a:rPr lang="en-US" altLang="zh-CN" dirty="0" smtClean="0"/>
              <a:t>(2)</a:t>
            </a:r>
            <a:r>
              <a:rPr lang="zh-CN" altLang="zh-CN" dirty="0" smtClean="0"/>
              <a:t>视</a:t>
            </a:r>
            <a:r>
              <a:rPr lang="zh-CN" altLang="zh-CN" dirty="0"/>
              <a:t>同与实缴时间段不能交</a:t>
            </a:r>
            <a:r>
              <a:rPr lang="zh-CN" altLang="zh-CN" dirty="0" smtClean="0"/>
              <a:t>叉</a:t>
            </a:r>
            <a:endParaRPr lang="en-US" altLang="zh-CN" dirty="0" smtClean="0"/>
          </a:p>
          <a:p>
            <a:r>
              <a:rPr lang="en-US" altLang="zh-CN" dirty="0" smtClean="0"/>
              <a:t>(3)</a:t>
            </a:r>
            <a:r>
              <a:rPr lang="zh-CN" altLang="zh-CN" dirty="0"/>
              <a:t>视同与视同时间段不能交</a:t>
            </a:r>
            <a:r>
              <a:rPr lang="zh-CN" altLang="zh-CN" dirty="0" smtClean="0"/>
              <a:t>叉</a:t>
            </a:r>
            <a:endParaRPr lang="en-US" altLang="zh-CN" dirty="0" smtClean="0"/>
          </a:p>
          <a:p>
            <a:endParaRPr lang="zh-CN" altLang="zh-CN" dirty="0"/>
          </a:p>
          <a:p>
            <a:endParaRPr lang="zh-CN" altLang="zh-CN" dirty="0"/>
          </a:p>
          <a:p>
            <a:endParaRPr lang="en-US" altLang="zh-CN" dirty="0" smtClean="0"/>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423273314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2265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endParaRPr lang="zh-CN" altLang="en-US" sz="3600" b="1" dirty="0">
              <a:latin typeface="微软雅黑" charset="0"/>
              <a:ea typeface="微软雅黑" charset="0"/>
            </a:endParaRP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人员新参保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人员续保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601730"/>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endParaRPr lang="zh-CN" altLang="en-US" sz="3600" b="1" dirty="0">
              <a:latin typeface="微软雅黑" charset="0"/>
              <a:ea typeface="微软雅黑" charset="0"/>
            </a:endParaRP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人员新增险种</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人员暂停缴费</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376299"/>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a:t>
            </a:r>
            <a:r>
              <a:rPr lang="zh-CN" altLang="en-US" sz="3600" b="1" dirty="0" smtClean="0"/>
              <a:t>表和过程</a:t>
            </a:r>
            <a:endParaRPr lang="zh-CN" altLang="en-US" sz="3600" b="1" dirty="0"/>
          </a:p>
        </p:txBody>
      </p:sp>
      <p:sp>
        <p:nvSpPr>
          <p:cNvPr id="93" name="文本框 5"/>
          <p:cNvSpPr txBox="1"/>
          <p:nvPr/>
        </p:nvSpPr>
        <p:spPr>
          <a:xfrm>
            <a:off x="1271564" y="2339628"/>
            <a:ext cx="8856984" cy="44843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wsjb.tmp_irac01a2</a:t>
            </a: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wsjb.tmp_irac01a4</a:t>
            </a:r>
            <a:endPar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rac01</a:t>
            </a:r>
          </a:p>
          <a:p>
            <a:pPr lvl="0" algn="just" eaLnBrk="1" hangingPunct="1">
              <a:lnSpc>
                <a:spcPct val="140000"/>
              </a:lnSpc>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eaLnBrk="1" hangingPunct="1">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wsjb.pkg_p_validate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7571599"/>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人员新参保</a:t>
            </a:r>
            <a:endParaRPr lang="zh-CN" altLang="en-US" sz="3600" b="1" noProof="1">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468983" y="1403524"/>
            <a:ext cx="11339648" cy="4269827"/>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从未在西安市参保过工伤 失业 医疗 生育 养老等险种的人员首次参保可在此模块进行新参保登记</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22857456"/>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人员续保</a:t>
            </a:r>
            <a:endParaRPr lang="zh-CN" altLang="en-US" sz="3600" b="1" noProof="1">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07467" y="1547540"/>
            <a:ext cx="11934870" cy="3697442"/>
          </a:xfrm>
          <a:prstGeom prst="rect">
            <a:avLst/>
          </a:prstGeom>
        </p:spPr>
      </p:pic>
      <p:sp>
        <p:nvSpPr>
          <p:cNvPr id="5" name="矩形 4"/>
          <p:cNvSpPr/>
          <p:nvPr/>
        </p:nvSpPr>
        <p:spPr>
          <a:xfrm>
            <a:off x="468982" y="6012036"/>
            <a:ext cx="10027675" cy="1200329"/>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西安市参保过工伤 失业 医疗 生育</a:t>
            </a:r>
            <a:r>
              <a:rPr lang="zh-CN" altLang="en-US" dirty="0">
                <a:solidFill>
                  <a:schemeClr val="tx1">
                    <a:lumMod val="65000"/>
                    <a:lumOff val="35000"/>
                  </a:schemeClr>
                </a:solidFill>
                <a:latin typeface="微软雅黑" charset="0"/>
                <a:ea typeface="微软雅黑" charset="0"/>
              </a:rPr>
              <a:t>等险</a:t>
            </a:r>
            <a:r>
              <a:rPr lang="zh-CN" altLang="en-US" dirty="0" smtClean="0">
                <a:solidFill>
                  <a:schemeClr val="tx1">
                    <a:lumMod val="65000"/>
                    <a:lumOff val="35000"/>
                  </a:schemeClr>
                </a:solidFill>
                <a:latin typeface="微软雅黑" charset="0"/>
                <a:ea typeface="微软雅黑" charset="0"/>
              </a:rPr>
              <a:t>种 或人员养老关系已经转移到该单位的人员再此模块进行</a:t>
            </a:r>
            <a:r>
              <a:rPr lang="zh-CN" altLang="en-US" dirty="0">
                <a:solidFill>
                  <a:schemeClr val="tx1">
                    <a:lumMod val="65000"/>
                    <a:lumOff val="35000"/>
                  </a:schemeClr>
                </a:solidFill>
                <a:latin typeface="微软雅黑" charset="0"/>
                <a:ea typeface="微软雅黑" charset="0"/>
              </a:rPr>
              <a:t>续</a:t>
            </a:r>
            <a:r>
              <a:rPr lang="zh-CN" altLang="en-US" dirty="0" smtClean="0">
                <a:solidFill>
                  <a:schemeClr val="tx1">
                    <a:lumMod val="65000"/>
                    <a:lumOff val="35000"/>
                  </a:schemeClr>
                </a:solidFill>
                <a:latin typeface="微软雅黑" charset="0"/>
                <a:ea typeface="微软雅黑" charset="0"/>
              </a:rPr>
              <a:t>保操作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987714944"/>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noProof="1">
                <a:latin typeface="微软雅黑" panose="020B0503020204020204" pitchFamily="34" charset="-122"/>
                <a:ea typeface="微软雅黑" panose="020B0503020204020204" pitchFamily="34" charset="-122"/>
              </a:rPr>
              <a:t>人员新增险种</a:t>
            </a:r>
          </a:p>
          <a:p>
            <a:endParaRPr lang="zh-CN" altLang="en-US" dirty="0"/>
          </a:p>
        </p:txBody>
      </p:sp>
      <p:pic>
        <p:nvPicPr>
          <p:cNvPr id="3" name="图片 2"/>
          <p:cNvPicPr>
            <a:picLocks noChangeAspect="1"/>
          </p:cNvPicPr>
          <p:nvPr/>
        </p:nvPicPr>
        <p:blipFill>
          <a:blip r:embed="rId3"/>
          <a:stretch>
            <a:fillRect/>
          </a:stretch>
        </p:blipFill>
        <p:spPr>
          <a:xfrm>
            <a:off x="497933" y="1763564"/>
            <a:ext cx="12006878" cy="37236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人</a:t>
            </a:r>
            <a:r>
              <a:rPr lang="zh-CN" altLang="en-US" dirty="0" smtClean="0">
                <a:solidFill>
                  <a:schemeClr val="tx1">
                    <a:lumMod val="65000"/>
                    <a:lumOff val="35000"/>
                  </a:schemeClr>
                </a:solidFill>
                <a:latin typeface="微软雅黑" charset="0"/>
                <a:ea typeface="微软雅黑" charset="0"/>
              </a:rPr>
              <a:t>员已经在该单位参保但险种不全的人员可在此模块进行人员险种新增</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4039163533"/>
      </p:ext>
    </p:extLst>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fill="hold"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幻灯片 1"/>
</p:tagLst>
</file>

<file path=ppt/theme/theme1.xml><?xml version="1.0" encoding="utf-8"?>
<a:theme xmlns:a="http://schemas.openxmlformats.org/drawingml/2006/main" name="1_默认设计模板">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16997</TotalTime>
  <Pages>0</Pages>
  <Words>1273</Words>
  <Characters>0</Characters>
  <Application>Microsoft Office PowerPoint</Application>
  <DocSecurity>0</DocSecurity>
  <PresentationFormat>自定义</PresentationFormat>
  <Lines>0</Lines>
  <Paragraphs>220</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仿宋_GB2312</vt:lpstr>
      <vt:lpstr>宋体</vt:lpstr>
      <vt:lpstr>微软雅黑</vt:lpstr>
      <vt:lpstr>Arial</vt:lpstr>
      <vt:lpstr>Calibri</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evil_killer</cp:lastModifiedBy>
  <cp:revision>1632</cp:revision>
  <dcterms:created xsi:type="dcterms:W3CDTF">2013-01-25T01:44:32Z</dcterms:created>
  <dcterms:modified xsi:type="dcterms:W3CDTF">2019-09-28T20:03:28Z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