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2" r:id="rId4"/>
    <p:sldId id="297" r:id="rId5"/>
    <p:sldId id="298" r:id="rId6"/>
    <p:sldId id="299" r:id="rId7"/>
    <p:sldId id="267" r:id="rId8"/>
    <p:sldId id="277" r:id="rId9"/>
    <p:sldId id="279" r:id="rId10"/>
    <p:sldId id="280" r:id="rId11"/>
    <p:sldId id="294" r:id="rId12"/>
    <p:sldId id="296" r:id="rId13"/>
    <p:sldId id="287" r:id="rId14"/>
    <p:sldId id="282" r:id="rId15"/>
    <p:sldId id="281" r:id="rId16"/>
    <p:sldId id="288" r:id="rId17"/>
    <p:sldId id="284" r:id="rId18"/>
    <p:sldId id="283" r:id="rId19"/>
    <p:sldId id="289" r:id="rId20"/>
    <p:sldId id="285" r:id="rId21"/>
    <p:sldId id="286" r:id="rId22"/>
    <p:sldId id="290" r:id="rId23"/>
    <p:sldId id="291" r:id="rId24"/>
    <p:sldId id="293" r:id="rId25"/>
    <p:sldId id="29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 autoAdjust="0"/>
    <p:restoredTop sz="91298" autoAdjust="0"/>
  </p:normalViewPr>
  <p:slideViewPr>
    <p:cSldViewPr>
      <p:cViewPr varScale="1">
        <p:scale>
          <a:sx n="18" d="100"/>
          <a:sy n="18" d="100"/>
        </p:scale>
        <p:origin x="224" y="1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using ALU action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0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1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stage()</a:t>
            </a:r>
          </a:p>
          <a:p>
            <a:r>
              <a:rPr lang="en-US" dirty="0"/>
              <a:t>- Instruction  Fetch from the Instruction </a:t>
            </a:r>
            <a:r>
              <a:rPr lang="en-US" dirty="0" err="1"/>
              <a:t>Cach</a:t>
            </a:r>
            <a:endParaRPr lang="en-US" dirty="0"/>
          </a:p>
          <a:p>
            <a:r>
              <a:rPr lang="en-US" dirty="0"/>
              <a:t>(input array for your code)</a:t>
            </a:r>
          </a:p>
          <a:p>
            <a:endParaRPr lang="en-US" dirty="0"/>
          </a:p>
          <a:p>
            <a:r>
              <a:rPr lang="en-US" dirty="0"/>
              <a:t>- Write the Fetched instruction to IF/ID Write register.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09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33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7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02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0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6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DA3C5DD-9D3A-854C-A461-E173D94B9D9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26A18AC9-35C2-C844-A9C8-711B884A04D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A948A393-D4A7-B74D-8221-64887C7AE61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3011EBDA-72F6-F047-8348-7DEC043011C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C07DA4A-8BCA-1C43-9DD8-EC9BE5EBEA4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1FE893A-2170-5C4E-B6AF-F26905CDD33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640A902-B6DB-234A-B3D1-9C0503B9102F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51255004-F1AA-C34F-A5F0-C3EEDD9BFDC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59701BF-F498-1642-B0AC-60CC0906B7CC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Project 3(CS472 A1 Computer Architecture)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Pipelined Datapath– Project 3 Review Session</a:t>
            </a:r>
          </a:p>
          <a:p>
            <a:pPr algn="r"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				</a:t>
            </a:r>
          </a:p>
          <a:p>
            <a:pPr algn="r" eaLnBrk="1" hangingPunct="1">
              <a:defRPr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04/04/2024</a:t>
            </a:r>
          </a:p>
          <a:p>
            <a:pPr algn="r" eaLnBrk="1" hangingPunct="1">
              <a:defRPr/>
            </a:pPr>
            <a:r>
              <a:rPr lang="en-US" altLang="en-US" sz="1800" dirty="0" err="1">
                <a:solidFill>
                  <a:schemeClr val="tx1"/>
                </a:solidFill>
              </a:rPr>
              <a:t>Yeryoung</a:t>
            </a:r>
            <a:r>
              <a:rPr lang="en-US" altLang="en-US" sz="1800" dirty="0">
                <a:solidFill>
                  <a:schemeClr val="tx1"/>
                </a:solidFill>
              </a:rPr>
              <a:t> Kim</a:t>
            </a: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10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31CA-E47F-DBC1-8D8A-7226B2C9F5B3}"/>
              </a:ext>
            </a:extLst>
          </p:cNvPr>
          <p:cNvSpPr txBox="1"/>
          <p:nvPr/>
        </p:nvSpPr>
        <p:spPr>
          <a:xfrm>
            <a:off x="4198409" y="164396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IF stage()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22CBC-FC39-33EA-EE19-E861F344F76D}"/>
              </a:ext>
            </a:extLst>
          </p:cNvPr>
          <p:cNvSpPr txBox="1"/>
          <p:nvPr/>
        </p:nvSpPr>
        <p:spPr>
          <a:xfrm>
            <a:off x="4191000" y="259080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ID stage()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AC99-DC3B-350B-CA4D-BDDA83177506}"/>
              </a:ext>
            </a:extLst>
          </p:cNvPr>
          <p:cNvSpPr txBox="1"/>
          <p:nvPr/>
        </p:nvSpPr>
        <p:spPr>
          <a:xfrm>
            <a:off x="4223313" y="35052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EX stage()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36DE4-A3EF-CEDC-B3F9-42AEAB5FEEB6}"/>
              </a:ext>
            </a:extLst>
          </p:cNvPr>
          <p:cNvSpPr txBox="1"/>
          <p:nvPr/>
        </p:nvSpPr>
        <p:spPr>
          <a:xfrm>
            <a:off x="4191000" y="457200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MEM stage()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02267-4838-8A64-F65A-387BB7A99FFA}"/>
              </a:ext>
            </a:extLst>
          </p:cNvPr>
          <p:cNvSpPr txBox="1"/>
          <p:nvPr/>
        </p:nvSpPr>
        <p:spPr>
          <a:xfrm>
            <a:off x="4191000" y="56211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WB stage()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04152-2E73-8048-C03C-65BCE726414C}"/>
              </a:ext>
            </a:extLst>
          </p:cNvPr>
          <p:cNvCxnSpPr/>
          <p:nvPr/>
        </p:nvCxnSpPr>
        <p:spPr bwMode="auto">
          <a:xfrm flipH="1">
            <a:off x="2796665" y="1759376"/>
            <a:ext cx="1470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46272-3BC5-C91F-4CFF-95EF7AFD0760}"/>
              </a:ext>
            </a:extLst>
          </p:cNvPr>
          <p:cNvCxnSpPr/>
          <p:nvPr/>
        </p:nvCxnSpPr>
        <p:spPr bwMode="auto">
          <a:xfrm flipH="1" flipV="1">
            <a:off x="2826851" y="27431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1C58C-6551-DEEF-EA35-D1405D85EF5C}"/>
              </a:ext>
            </a:extLst>
          </p:cNvPr>
          <p:cNvCxnSpPr/>
          <p:nvPr/>
        </p:nvCxnSpPr>
        <p:spPr bwMode="auto">
          <a:xfrm flipH="1" flipV="1">
            <a:off x="2826851" y="36575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F7F30-0D9F-68E2-E25E-77850A16C5B6}"/>
              </a:ext>
            </a:extLst>
          </p:cNvPr>
          <p:cNvCxnSpPr/>
          <p:nvPr/>
        </p:nvCxnSpPr>
        <p:spPr bwMode="auto">
          <a:xfrm flipH="1" flipV="1">
            <a:off x="2826851" y="47243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CF571-4908-8581-5682-DCE63BBD66C3}"/>
              </a:ext>
            </a:extLst>
          </p:cNvPr>
          <p:cNvSpPr txBox="1"/>
          <p:nvPr/>
        </p:nvSpPr>
        <p:spPr>
          <a:xfrm>
            <a:off x="6932794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4AB21F-73AC-A3E9-1913-CF5703E74057}"/>
              </a:ext>
            </a:extLst>
          </p:cNvPr>
          <p:cNvSpPr txBox="1"/>
          <p:nvPr/>
        </p:nvSpPr>
        <p:spPr>
          <a:xfrm>
            <a:off x="6468674" y="1007896"/>
            <a:ext cx="2599126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0x00a63820 [add, $7, $5, $6]</a:t>
            </a:r>
          </a:p>
          <a:p>
            <a:pPr algn="ctr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0x8d0f0004 [</a:t>
            </a:r>
            <a:r>
              <a:rPr lang="en-US" sz="1200" b="1" dirty="0" err="1">
                <a:solidFill>
                  <a:srgbClr val="FF0000"/>
                </a:solidFill>
              </a:rPr>
              <a:t>lw</a:t>
            </a:r>
            <a:r>
              <a:rPr lang="en-US" sz="1200" b="1" dirty="0">
                <a:solidFill>
                  <a:srgbClr val="FF0000"/>
                </a:solidFill>
              </a:rPr>
              <a:t>, $15, 4, ($8)]</a:t>
            </a:r>
          </a:p>
          <a:p>
            <a:pPr algn="ctr"/>
            <a:r>
              <a:rPr lang="en-US" sz="1200" dirty="0"/>
              <a:t>0xad09fffc [</a:t>
            </a:r>
            <a:r>
              <a:rPr lang="en-US" sz="1200" dirty="0" err="1"/>
              <a:t>sw</a:t>
            </a:r>
            <a:r>
              <a:rPr lang="en-US" sz="1200" dirty="0"/>
              <a:t>, $9,-4,($8)]</a:t>
            </a:r>
          </a:p>
          <a:p>
            <a:pPr algn="ctr"/>
            <a:r>
              <a:rPr lang="en-US" sz="1200" dirty="0"/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1887A-00E6-E394-C6D7-1F16AF370788}"/>
              </a:ext>
            </a:extLst>
          </p:cNvPr>
          <p:cNvSpPr txBox="1"/>
          <p:nvPr/>
        </p:nvSpPr>
        <p:spPr>
          <a:xfrm>
            <a:off x="3885628" y="1911716"/>
            <a:ext cx="2457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Fetched </a:t>
            </a:r>
            <a:r>
              <a:rPr lang="en-US" sz="1000" b="1" dirty="0">
                <a:solidFill>
                  <a:srgbClr val="FF0000"/>
                </a:solidFill>
              </a:rPr>
              <a:t>0x8d0f0004 [</a:t>
            </a:r>
            <a:r>
              <a:rPr lang="en-US" sz="1000" b="1" dirty="0" err="1">
                <a:solidFill>
                  <a:srgbClr val="FF0000"/>
                </a:solidFill>
              </a:rPr>
              <a:t>lw</a:t>
            </a:r>
            <a:r>
              <a:rPr lang="en-US" sz="1000" b="1" dirty="0">
                <a:solidFill>
                  <a:srgbClr val="FF0000"/>
                </a:solidFill>
              </a:rPr>
              <a:t>, $15, 4, ($8)]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6CE2FB-4401-AAB9-D19E-1A521F626AB3}"/>
              </a:ext>
            </a:extLst>
          </p:cNvPr>
          <p:cNvCxnSpPr>
            <a:endCxn id="11" idx="0"/>
          </p:cNvCxnSpPr>
          <p:nvPr/>
        </p:nvCxnSpPr>
        <p:spPr bwMode="auto">
          <a:xfrm>
            <a:off x="2826851" y="2252771"/>
            <a:ext cx="1748229" cy="3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C679DD-BC86-B8DD-3376-C7459E630D31}"/>
              </a:ext>
            </a:extLst>
          </p:cNvPr>
          <p:cNvSpPr txBox="1"/>
          <p:nvPr/>
        </p:nvSpPr>
        <p:spPr>
          <a:xfrm>
            <a:off x="4008120" y="2847200"/>
            <a:ext cx="22990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IF/ID Read pipeline register </a:t>
            </a:r>
          </a:p>
          <a:p>
            <a:r>
              <a:rPr lang="en-US" sz="1000" dirty="0"/>
              <a:t>- Decode Fetched instruction</a:t>
            </a:r>
          </a:p>
          <a:p>
            <a:r>
              <a:rPr lang="en-US" sz="1000" dirty="0"/>
              <a:t>- Read the register files </a:t>
            </a:r>
          </a:p>
          <a:p>
            <a:r>
              <a:rPr lang="en-US" sz="1000" dirty="0"/>
              <a:t>- Generate the control bits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84FBB-1708-67CA-E7B3-2A30BC2385EC}"/>
              </a:ext>
            </a:extLst>
          </p:cNvPr>
          <p:cNvSpPr txBox="1"/>
          <p:nvPr/>
        </p:nvSpPr>
        <p:spPr>
          <a:xfrm>
            <a:off x="613410" y="5621178"/>
            <a:ext cx="21266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Registers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88D81D-CDD9-B14F-1FB1-A1B95F99F1DF}"/>
              </a:ext>
            </a:extLst>
          </p:cNvPr>
          <p:cNvCxnSpPr/>
          <p:nvPr/>
        </p:nvCxnSpPr>
        <p:spPr bwMode="auto">
          <a:xfrm flipH="1" flipV="1">
            <a:off x="2826851" y="5744288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F86657-A1BD-9B90-3207-761B2A0846BB}"/>
              </a:ext>
            </a:extLst>
          </p:cNvPr>
          <p:cNvSpPr txBox="1"/>
          <p:nvPr/>
        </p:nvSpPr>
        <p:spPr>
          <a:xfrm>
            <a:off x="4232699" y="36898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A3494-6D89-FF43-1D9E-719E423D3A61}"/>
              </a:ext>
            </a:extLst>
          </p:cNvPr>
          <p:cNvSpPr txBox="1"/>
          <p:nvPr/>
        </p:nvSpPr>
        <p:spPr>
          <a:xfrm>
            <a:off x="4267200" y="48313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FDF4FF-A0BB-9C71-F8E4-EABC399DBB14}"/>
              </a:ext>
            </a:extLst>
          </p:cNvPr>
          <p:cNvSpPr txBox="1"/>
          <p:nvPr/>
        </p:nvSpPr>
        <p:spPr>
          <a:xfrm>
            <a:off x="4267200" y="586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86D4B-BF00-E1C0-076E-AAE66E37DF33}"/>
              </a:ext>
            </a:extLst>
          </p:cNvPr>
          <p:cNvSpPr txBox="1"/>
          <p:nvPr/>
        </p:nvSpPr>
        <p:spPr>
          <a:xfrm>
            <a:off x="7438828" y="4495800"/>
            <a:ext cx="1628972" cy="411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Main Memory(Data Cache)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C382D-D67D-2EA3-34DE-BADB6379AF26}"/>
              </a:ext>
            </a:extLst>
          </p:cNvPr>
          <p:cNvSpPr txBox="1"/>
          <p:nvPr/>
        </p:nvSpPr>
        <p:spPr>
          <a:xfrm>
            <a:off x="4802086" y="2587079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0x</a:t>
            </a:r>
            <a:r>
              <a:rPr lang="en-US" sz="1000" b="1" dirty="0">
                <a:solidFill>
                  <a:schemeClr val="accent6"/>
                </a:solidFill>
              </a:rPr>
              <a:t>00a63820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69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B0CD23-E391-D17F-E546-C096A80F7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794" b="45277"/>
          <a:stretch/>
        </p:blipFill>
        <p:spPr>
          <a:xfrm>
            <a:off x="1504950" y="1447800"/>
            <a:ext cx="6134100" cy="4057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F26CD-5CEF-90B5-A5CC-D81070FC7B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25A0-877B-FB86-5DDF-E71282410E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11</a:t>
            </a:fld>
            <a:endParaRPr lang="en-US" altLang="en-US" baseline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E22D4D-2C81-9CD6-9713-1CFD7720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dirty="0"/>
              <a:t>Reference Materials for the control signal</a:t>
            </a:r>
          </a:p>
        </p:txBody>
      </p:sp>
    </p:spTree>
    <p:extLst>
      <p:ext uri="{BB962C8B-B14F-4D97-AF65-F5344CB8AC3E}">
        <p14:creationId xmlns:p14="http://schemas.microsoft.com/office/powerpoint/2010/main" val="114761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9C61E8-441D-58FD-D096-3047B661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6863" r="2225"/>
          <a:stretch/>
        </p:blipFill>
        <p:spPr>
          <a:xfrm>
            <a:off x="1382126" y="1714500"/>
            <a:ext cx="6379748" cy="3429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D5C72-6E4C-7D83-E15B-E14454615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4C535-B01A-B7C5-BDAF-CE043512E8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076BA3-E999-1A43-A6D1-78C68384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dirty="0"/>
              <a:t>Reference Materials for the control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AE48A-D5B7-5206-F97B-3674320DA1C6}"/>
              </a:ext>
            </a:extLst>
          </p:cNvPr>
          <p:cNvSpPr/>
          <p:nvPr/>
        </p:nvSpPr>
        <p:spPr bwMode="auto">
          <a:xfrm>
            <a:off x="1524000" y="2057400"/>
            <a:ext cx="2743200" cy="21336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9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60E487-1AF8-39BE-37FB-4A6E399F7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457200"/>
            <a:ext cx="4953000" cy="545706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BE809-F0BA-20FB-2D68-06AA2E0E69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EF89B-02B5-51D9-FB36-813371DC1B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DDB25-5459-E781-34B0-DFAB9FA7E23C}"/>
              </a:ext>
            </a:extLst>
          </p:cNvPr>
          <p:cNvSpPr txBox="1"/>
          <p:nvPr/>
        </p:nvSpPr>
        <p:spPr>
          <a:xfrm>
            <a:off x="6030188" y="281940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Reg[32] values</a:t>
            </a:r>
          </a:p>
        </p:txBody>
      </p:sp>
    </p:spTree>
    <p:extLst>
      <p:ext uri="{BB962C8B-B14F-4D97-AF65-F5344CB8AC3E}">
        <p14:creationId xmlns:p14="http://schemas.microsoft.com/office/powerpoint/2010/main" val="335917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14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55B91D8-3DF0-4F20-89B4-EACC66A82688}"/>
              </a:ext>
            </a:extLst>
          </p:cNvPr>
          <p:cNvSpPr/>
          <p:nvPr/>
        </p:nvSpPr>
        <p:spPr bwMode="auto">
          <a:xfrm rot="5400000">
            <a:off x="2704779" y="1706401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B23132D7-E726-89B8-98C0-5A078F770B39}"/>
              </a:ext>
            </a:extLst>
          </p:cNvPr>
          <p:cNvSpPr/>
          <p:nvPr/>
        </p:nvSpPr>
        <p:spPr bwMode="auto">
          <a:xfrm rot="5400000">
            <a:off x="2704778" y="2677147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796BF6EB-030D-EE91-E356-8380AC884AE6}"/>
              </a:ext>
            </a:extLst>
          </p:cNvPr>
          <p:cNvSpPr/>
          <p:nvPr/>
        </p:nvSpPr>
        <p:spPr bwMode="auto">
          <a:xfrm rot="5400000">
            <a:off x="2702703" y="3655603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2E1EA9EB-2980-D75D-5191-D0B3CDD8FAE4}"/>
              </a:ext>
            </a:extLst>
          </p:cNvPr>
          <p:cNvSpPr/>
          <p:nvPr/>
        </p:nvSpPr>
        <p:spPr bwMode="auto">
          <a:xfrm rot="5400000">
            <a:off x="2702702" y="4695366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7584F-4C39-BE30-81BD-B2B651CEEBB3}"/>
              </a:ext>
            </a:extLst>
          </p:cNvPr>
          <p:cNvSpPr txBox="1"/>
          <p:nvPr/>
        </p:nvSpPr>
        <p:spPr>
          <a:xfrm>
            <a:off x="6932794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7B419-817E-02C9-8131-E8541790EDFB}"/>
              </a:ext>
            </a:extLst>
          </p:cNvPr>
          <p:cNvSpPr txBox="1"/>
          <p:nvPr/>
        </p:nvSpPr>
        <p:spPr>
          <a:xfrm>
            <a:off x="6468674" y="1007896"/>
            <a:ext cx="2599126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0x00a63820 [add, $7, $5, $6]</a:t>
            </a:r>
          </a:p>
          <a:p>
            <a:pPr algn="ctr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0x8d0f0004 [</a:t>
            </a:r>
            <a:r>
              <a:rPr lang="en-US" sz="1200" b="1" dirty="0" err="1">
                <a:solidFill>
                  <a:srgbClr val="FF0000"/>
                </a:solidFill>
              </a:rPr>
              <a:t>lw</a:t>
            </a:r>
            <a:r>
              <a:rPr lang="en-US" sz="1200" b="1" dirty="0">
                <a:solidFill>
                  <a:srgbClr val="FF0000"/>
                </a:solidFill>
              </a:rPr>
              <a:t>, $15, 4, ($8)]</a:t>
            </a:r>
          </a:p>
          <a:p>
            <a:pPr algn="ctr"/>
            <a:r>
              <a:rPr lang="en-US" sz="1200" dirty="0"/>
              <a:t>0xad09fffc [</a:t>
            </a:r>
            <a:r>
              <a:rPr lang="en-US" sz="1200" dirty="0" err="1"/>
              <a:t>sw</a:t>
            </a:r>
            <a:r>
              <a:rPr lang="en-US" sz="1200" dirty="0"/>
              <a:t>, $9,-4,($8)]</a:t>
            </a:r>
          </a:p>
          <a:p>
            <a:pPr algn="ctr"/>
            <a:r>
              <a:rPr lang="en-US" sz="1200" dirty="0"/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D348B-3EC0-A8F8-2E22-26145BEF402A}"/>
              </a:ext>
            </a:extLst>
          </p:cNvPr>
          <p:cNvSpPr txBox="1"/>
          <p:nvPr/>
        </p:nvSpPr>
        <p:spPr>
          <a:xfrm>
            <a:off x="3733800" y="2801601"/>
            <a:ext cx="2425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Copy write to read()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44D9C-242E-682E-E5D6-2900D18DB890}"/>
              </a:ext>
            </a:extLst>
          </p:cNvPr>
          <p:cNvSpPr txBox="1"/>
          <p:nvPr/>
        </p:nvSpPr>
        <p:spPr>
          <a:xfrm>
            <a:off x="3667361" y="3221995"/>
            <a:ext cx="333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Copy information from the write pipeline registers</a:t>
            </a:r>
          </a:p>
          <a:p>
            <a:r>
              <a:rPr lang="en-US" sz="1100" dirty="0"/>
              <a:t>   to the read registers</a:t>
            </a:r>
          </a:p>
        </p:txBody>
      </p:sp>
    </p:spTree>
    <p:extLst>
      <p:ext uri="{BB962C8B-B14F-4D97-AF65-F5344CB8AC3E}">
        <p14:creationId xmlns:p14="http://schemas.microsoft.com/office/powerpoint/2010/main" val="392659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31CA-E47F-DBC1-8D8A-7226B2C9F5B3}"/>
              </a:ext>
            </a:extLst>
          </p:cNvPr>
          <p:cNvSpPr txBox="1"/>
          <p:nvPr/>
        </p:nvSpPr>
        <p:spPr>
          <a:xfrm>
            <a:off x="4198409" y="164396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IF stage()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22CBC-FC39-33EA-EE19-E861F344F76D}"/>
              </a:ext>
            </a:extLst>
          </p:cNvPr>
          <p:cNvSpPr txBox="1"/>
          <p:nvPr/>
        </p:nvSpPr>
        <p:spPr>
          <a:xfrm>
            <a:off x="4191000" y="259080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ID stage()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AC99-DC3B-350B-CA4D-BDDA83177506}"/>
              </a:ext>
            </a:extLst>
          </p:cNvPr>
          <p:cNvSpPr txBox="1"/>
          <p:nvPr/>
        </p:nvSpPr>
        <p:spPr>
          <a:xfrm>
            <a:off x="4223313" y="35052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EX stage()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36DE4-A3EF-CEDC-B3F9-42AEAB5FEEB6}"/>
              </a:ext>
            </a:extLst>
          </p:cNvPr>
          <p:cNvSpPr txBox="1"/>
          <p:nvPr/>
        </p:nvSpPr>
        <p:spPr>
          <a:xfrm>
            <a:off x="4191000" y="457200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MEM stage()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02267-4838-8A64-F65A-387BB7A99FFA}"/>
              </a:ext>
            </a:extLst>
          </p:cNvPr>
          <p:cNvSpPr txBox="1"/>
          <p:nvPr/>
        </p:nvSpPr>
        <p:spPr>
          <a:xfrm>
            <a:off x="4191000" y="56211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WB stage()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04152-2E73-8048-C03C-65BCE726414C}"/>
              </a:ext>
            </a:extLst>
          </p:cNvPr>
          <p:cNvCxnSpPr/>
          <p:nvPr/>
        </p:nvCxnSpPr>
        <p:spPr bwMode="auto">
          <a:xfrm flipH="1">
            <a:off x="2796665" y="1759376"/>
            <a:ext cx="1470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46272-3BC5-C91F-4CFF-95EF7AFD0760}"/>
              </a:ext>
            </a:extLst>
          </p:cNvPr>
          <p:cNvCxnSpPr/>
          <p:nvPr/>
        </p:nvCxnSpPr>
        <p:spPr bwMode="auto">
          <a:xfrm flipH="1" flipV="1">
            <a:off x="2826851" y="27431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1C58C-6551-DEEF-EA35-D1405D85EF5C}"/>
              </a:ext>
            </a:extLst>
          </p:cNvPr>
          <p:cNvCxnSpPr/>
          <p:nvPr/>
        </p:nvCxnSpPr>
        <p:spPr bwMode="auto">
          <a:xfrm flipH="1" flipV="1">
            <a:off x="2826851" y="36575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F7F30-0D9F-68E2-E25E-77850A16C5B6}"/>
              </a:ext>
            </a:extLst>
          </p:cNvPr>
          <p:cNvCxnSpPr/>
          <p:nvPr/>
        </p:nvCxnSpPr>
        <p:spPr bwMode="auto">
          <a:xfrm flipH="1" flipV="1">
            <a:off x="2826851" y="47243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4AB21F-73AC-A3E9-1913-CF5703E74057}"/>
              </a:ext>
            </a:extLst>
          </p:cNvPr>
          <p:cNvSpPr txBox="1"/>
          <p:nvPr/>
        </p:nvSpPr>
        <p:spPr>
          <a:xfrm>
            <a:off x="6712443" y="1007896"/>
            <a:ext cx="2355357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0x00a63820 [add, $7, $5, $6]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 0x8d0f0004 [</a:t>
            </a:r>
            <a:r>
              <a:rPr lang="en-US" sz="1200" dirty="0" err="1">
                <a:solidFill>
                  <a:schemeClr val="accent2"/>
                </a:solidFill>
              </a:rPr>
              <a:t>lw</a:t>
            </a:r>
            <a:r>
              <a:rPr lang="en-US" sz="1200" dirty="0">
                <a:solidFill>
                  <a:schemeClr val="accent2"/>
                </a:solidFill>
              </a:rPr>
              <a:t>, $15, 4, ($8)]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0xad09fffc [</a:t>
            </a:r>
            <a:r>
              <a:rPr lang="en-US" sz="1200" dirty="0" err="1">
                <a:solidFill>
                  <a:srgbClr val="FF0000"/>
                </a:solidFill>
              </a:rPr>
              <a:t>sw</a:t>
            </a:r>
            <a:r>
              <a:rPr lang="en-US" sz="1200" dirty="0">
                <a:solidFill>
                  <a:srgbClr val="FF0000"/>
                </a:solidFill>
              </a:rPr>
              <a:t>, $9,-4,($8)]</a:t>
            </a:r>
          </a:p>
          <a:p>
            <a:pPr algn="ctr"/>
            <a:r>
              <a:rPr lang="en-US" sz="1200" dirty="0"/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1887A-00E6-E394-C6D7-1F16AF370788}"/>
              </a:ext>
            </a:extLst>
          </p:cNvPr>
          <p:cNvSpPr txBox="1"/>
          <p:nvPr/>
        </p:nvSpPr>
        <p:spPr>
          <a:xfrm>
            <a:off x="3977483" y="1911716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Fetched </a:t>
            </a:r>
            <a:r>
              <a:rPr lang="en-US" sz="1000" b="1" dirty="0">
                <a:solidFill>
                  <a:srgbClr val="FF0000"/>
                </a:solidFill>
              </a:rPr>
              <a:t>0xad09fffc </a:t>
            </a:r>
            <a:r>
              <a:rPr lang="en-US" sz="1000" dirty="0">
                <a:solidFill>
                  <a:srgbClr val="FF0000"/>
                </a:solidFill>
              </a:rPr>
              <a:t>[</a:t>
            </a:r>
            <a:r>
              <a:rPr lang="en-US" sz="1000" dirty="0" err="1">
                <a:solidFill>
                  <a:srgbClr val="FF0000"/>
                </a:solidFill>
              </a:rPr>
              <a:t>sw</a:t>
            </a:r>
            <a:r>
              <a:rPr lang="en-US" sz="1000" dirty="0">
                <a:solidFill>
                  <a:srgbClr val="FF0000"/>
                </a:solidFill>
              </a:rPr>
              <a:t>, $9,-4,($8)]</a:t>
            </a:r>
            <a:r>
              <a:rPr lang="en-US" sz="1000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6CE2FB-4401-AAB9-D19E-1A521F626AB3}"/>
              </a:ext>
            </a:extLst>
          </p:cNvPr>
          <p:cNvCxnSpPr/>
          <p:nvPr/>
        </p:nvCxnSpPr>
        <p:spPr bwMode="auto">
          <a:xfrm>
            <a:off x="2826851" y="2252771"/>
            <a:ext cx="1592749" cy="3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C679DD-BC86-B8DD-3376-C7459E630D31}"/>
              </a:ext>
            </a:extLst>
          </p:cNvPr>
          <p:cNvSpPr txBox="1"/>
          <p:nvPr/>
        </p:nvSpPr>
        <p:spPr>
          <a:xfrm>
            <a:off x="4008120" y="2847200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IF/ID Read pipeline register </a:t>
            </a:r>
          </a:p>
          <a:p>
            <a:r>
              <a:rPr lang="en-US" sz="1000" dirty="0"/>
              <a:t>- Decode Fetched instruction</a:t>
            </a:r>
          </a:p>
          <a:p>
            <a:r>
              <a:rPr lang="en-US" sz="1000" dirty="0"/>
              <a:t>- Read the register files </a:t>
            </a:r>
          </a:p>
          <a:p>
            <a:r>
              <a:rPr lang="en-US" sz="1000" dirty="0"/>
              <a:t>- Generate the control bits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04FFBD-3FCA-4A6A-B610-CBBCD2E971CA}"/>
              </a:ext>
            </a:extLst>
          </p:cNvPr>
          <p:cNvCxnSpPr/>
          <p:nvPr/>
        </p:nvCxnSpPr>
        <p:spPr bwMode="auto">
          <a:xfrm>
            <a:off x="2796665" y="3200400"/>
            <a:ext cx="1394335" cy="354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6EB6F-D589-F34A-71EA-AA3B19B5E28F}"/>
              </a:ext>
            </a:extLst>
          </p:cNvPr>
          <p:cNvSpPr txBox="1"/>
          <p:nvPr/>
        </p:nvSpPr>
        <p:spPr>
          <a:xfrm>
            <a:off x="4083795" y="3733800"/>
            <a:ext cx="3241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ID/EX Read Register</a:t>
            </a:r>
          </a:p>
          <a:p>
            <a:r>
              <a:rPr lang="en-US" sz="1000" dirty="0"/>
              <a:t>- Calculate the address with requested operation</a:t>
            </a:r>
          </a:p>
          <a:p>
            <a:r>
              <a:rPr lang="en-US" sz="1000" dirty="0"/>
              <a:t>- Write the appropriate value on Write pipeline 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C1F54-B52C-6951-6730-9145731971CC}"/>
              </a:ext>
            </a:extLst>
          </p:cNvPr>
          <p:cNvSpPr txBox="1"/>
          <p:nvPr/>
        </p:nvSpPr>
        <p:spPr>
          <a:xfrm>
            <a:off x="4784654" y="2594756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chemeClr val="accent6"/>
                </a:solidFill>
              </a:rPr>
              <a:t>0x8d0f0004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8FD91-32AD-7031-E374-41D3E6DC572D}"/>
              </a:ext>
            </a:extLst>
          </p:cNvPr>
          <p:cNvSpPr txBox="1"/>
          <p:nvPr/>
        </p:nvSpPr>
        <p:spPr>
          <a:xfrm>
            <a:off x="4848028" y="3511916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rgbClr val="00B050"/>
                </a:solidFill>
              </a:rPr>
              <a:t>0x00a63820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EF625-D9EA-E5E5-4D98-E2E0F0A4E2E9}"/>
              </a:ext>
            </a:extLst>
          </p:cNvPr>
          <p:cNvSpPr txBox="1"/>
          <p:nvPr/>
        </p:nvSpPr>
        <p:spPr>
          <a:xfrm>
            <a:off x="613410" y="5621178"/>
            <a:ext cx="21266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Registers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00E601-E04E-EA67-8904-C651D4F52F0E}"/>
              </a:ext>
            </a:extLst>
          </p:cNvPr>
          <p:cNvCxnSpPr/>
          <p:nvPr/>
        </p:nvCxnSpPr>
        <p:spPr bwMode="auto">
          <a:xfrm flipH="1" flipV="1">
            <a:off x="2826851" y="5744288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9B9CA0-71EA-726E-D957-E22B305349C4}"/>
              </a:ext>
            </a:extLst>
          </p:cNvPr>
          <p:cNvSpPr txBox="1"/>
          <p:nvPr/>
        </p:nvSpPr>
        <p:spPr>
          <a:xfrm>
            <a:off x="4267200" y="48313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01EB33-DDDB-B799-6F75-8BE1AF80EFA3}"/>
              </a:ext>
            </a:extLst>
          </p:cNvPr>
          <p:cNvSpPr txBox="1"/>
          <p:nvPr/>
        </p:nvSpPr>
        <p:spPr>
          <a:xfrm>
            <a:off x="4267200" y="586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B76966-0B49-5486-5776-DF30817BE9AB}"/>
              </a:ext>
            </a:extLst>
          </p:cNvPr>
          <p:cNvSpPr txBox="1"/>
          <p:nvPr/>
        </p:nvSpPr>
        <p:spPr>
          <a:xfrm>
            <a:off x="7438828" y="4495800"/>
            <a:ext cx="1628972" cy="411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Main Memory(Data Cache)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28E56F-7DDC-69BB-4613-FD8190A2FD3A}"/>
              </a:ext>
            </a:extLst>
          </p:cNvPr>
          <p:cNvSpPr txBox="1"/>
          <p:nvPr/>
        </p:nvSpPr>
        <p:spPr>
          <a:xfrm>
            <a:off x="6932794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3</a:t>
            </a:r>
          </a:p>
        </p:txBody>
      </p:sp>
    </p:spTree>
    <p:extLst>
      <p:ext uri="{BB962C8B-B14F-4D97-AF65-F5344CB8AC3E}">
        <p14:creationId xmlns:p14="http://schemas.microsoft.com/office/powerpoint/2010/main" val="411127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92B61B-D0DD-F900-6738-188B19EA5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4827219" cy="60490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F80EA-B9F9-E2A7-2A77-3BBE27645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B06E-A5D7-E037-0D5B-4908EF26C9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16</a:t>
            </a:fld>
            <a:endParaRPr lang="en-US" altLang="en-US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A6597-8E0E-17F6-8FA3-720F590AAA30}"/>
              </a:ext>
            </a:extLst>
          </p:cNvPr>
          <p:cNvSpPr txBox="1"/>
          <p:nvPr/>
        </p:nvSpPr>
        <p:spPr>
          <a:xfrm>
            <a:off x="6030188" y="281940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Reg[32] values</a:t>
            </a:r>
          </a:p>
        </p:txBody>
      </p:sp>
    </p:spTree>
    <p:extLst>
      <p:ext uri="{BB962C8B-B14F-4D97-AF65-F5344CB8AC3E}">
        <p14:creationId xmlns:p14="http://schemas.microsoft.com/office/powerpoint/2010/main" val="2482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17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CF571-4908-8581-5682-DCE63BBD66C3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3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55B91D8-3DF0-4F20-89B4-EACC66A82688}"/>
              </a:ext>
            </a:extLst>
          </p:cNvPr>
          <p:cNvSpPr/>
          <p:nvPr/>
        </p:nvSpPr>
        <p:spPr bwMode="auto">
          <a:xfrm rot="5400000">
            <a:off x="2704779" y="1706401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B23132D7-E726-89B8-98C0-5A078F770B39}"/>
              </a:ext>
            </a:extLst>
          </p:cNvPr>
          <p:cNvSpPr/>
          <p:nvPr/>
        </p:nvSpPr>
        <p:spPr bwMode="auto">
          <a:xfrm rot="5400000">
            <a:off x="2704778" y="2677147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796BF6EB-030D-EE91-E356-8380AC884AE6}"/>
              </a:ext>
            </a:extLst>
          </p:cNvPr>
          <p:cNvSpPr/>
          <p:nvPr/>
        </p:nvSpPr>
        <p:spPr bwMode="auto">
          <a:xfrm rot="5400000">
            <a:off x="2702703" y="3655603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2E1EA9EB-2980-D75D-5191-D0B3CDD8FAE4}"/>
              </a:ext>
            </a:extLst>
          </p:cNvPr>
          <p:cNvSpPr/>
          <p:nvPr/>
        </p:nvSpPr>
        <p:spPr bwMode="auto">
          <a:xfrm rot="5400000">
            <a:off x="2702702" y="4695366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4724C-FCC9-A788-47D9-45ED025F076F}"/>
              </a:ext>
            </a:extLst>
          </p:cNvPr>
          <p:cNvSpPr txBox="1"/>
          <p:nvPr/>
        </p:nvSpPr>
        <p:spPr>
          <a:xfrm>
            <a:off x="6712443" y="1007896"/>
            <a:ext cx="2355357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0x00a63820 [add, $7, $5, $6]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 0x8d0f0004 [</a:t>
            </a:r>
            <a:r>
              <a:rPr lang="en-US" sz="1200" dirty="0" err="1">
                <a:solidFill>
                  <a:schemeClr val="accent2"/>
                </a:solidFill>
              </a:rPr>
              <a:t>lw</a:t>
            </a:r>
            <a:r>
              <a:rPr lang="en-US" sz="1200" dirty="0">
                <a:solidFill>
                  <a:schemeClr val="accent2"/>
                </a:solidFill>
              </a:rPr>
              <a:t>, $15, 4, ($8)]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0xad09fffc [</a:t>
            </a:r>
            <a:r>
              <a:rPr lang="en-US" sz="1200" dirty="0" err="1">
                <a:solidFill>
                  <a:srgbClr val="FF0000"/>
                </a:solidFill>
              </a:rPr>
              <a:t>sw</a:t>
            </a:r>
            <a:r>
              <a:rPr lang="en-US" sz="1200" dirty="0">
                <a:solidFill>
                  <a:srgbClr val="FF0000"/>
                </a:solidFill>
              </a:rPr>
              <a:t>, $9,-4,($8)]</a:t>
            </a:r>
          </a:p>
          <a:p>
            <a:pPr algn="ctr"/>
            <a:r>
              <a:rPr lang="en-US" sz="1200" dirty="0"/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9434B-71C4-A512-711E-074F84A3C76B}"/>
              </a:ext>
            </a:extLst>
          </p:cNvPr>
          <p:cNvSpPr txBox="1"/>
          <p:nvPr/>
        </p:nvSpPr>
        <p:spPr>
          <a:xfrm>
            <a:off x="3733800" y="2801601"/>
            <a:ext cx="2425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Copy write to read()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1DCE7-BC69-B06A-328F-6299E1210EF0}"/>
              </a:ext>
            </a:extLst>
          </p:cNvPr>
          <p:cNvSpPr txBox="1"/>
          <p:nvPr/>
        </p:nvSpPr>
        <p:spPr>
          <a:xfrm>
            <a:off x="3667361" y="3221995"/>
            <a:ext cx="333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Copy information from the write pipeline registers</a:t>
            </a:r>
          </a:p>
          <a:p>
            <a:r>
              <a:rPr lang="en-US" sz="1100" dirty="0"/>
              <a:t>   to the read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321386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31CA-E47F-DBC1-8D8A-7226B2C9F5B3}"/>
              </a:ext>
            </a:extLst>
          </p:cNvPr>
          <p:cNvSpPr txBox="1"/>
          <p:nvPr/>
        </p:nvSpPr>
        <p:spPr>
          <a:xfrm>
            <a:off x="4198409" y="164396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IF stage()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22CBC-FC39-33EA-EE19-E861F344F76D}"/>
              </a:ext>
            </a:extLst>
          </p:cNvPr>
          <p:cNvSpPr txBox="1"/>
          <p:nvPr/>
        </p:nvSpPr>
        <p:spPr>
          <a:xfrm>
            <a:off x="4191000" y="259080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ID stage()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AC99-DC3B-350B-CA4D-BDDA83177506}"/>
              </a:ext>
            </a:extLst>
          </p:cNvPr>
          <p:cNvSpPr txBox="1"/>
          <p:nvPr/>
        </p:nvSpPr>
        <p:spPr>
          <a:xfrm>
            <a:off x="4223313" y="35052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EX stage()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36DE4-A3EF-CEDC-B3F9-42AEAB5FEEB6}"/>
              </a:ext>
            </a:extLst>
          </p:cNvPr>
          <p:cNvSpPr txBox="1"/>
          <p:nvPr/>
        </p:nvSpPr>
        <p:spPr>
          <a:xfrm>
            <a:off x="4191000" y="457200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MEM stage()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02267-4838-8A64-F65A-387BB7A99FFA}"/>
              </a:ext>
            </a:extLst>
          </p:cNvPr>
          <p:cNvSpPr txBox="1"/>
          <p:nvPr/>
        </p:nvSpPr>
        <p:spPr>
          <a:xfrm>
            <a:off x="4191000" y="56211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WB stage()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04152-2E73-8048-C03C-65BCE726414C}"/>
              </a:ext>
            </a:extLst>
          </p:cNvPr>
          <p:cNvCxnSpPr/>
          <p:nvPr/>
        </p:nvCxnSpPr>
        <p:spPr bwMode="auto">
          <a:xfrm flipH="1">
            <a:off x="2796665" y="1759376"/>
            <a:ext cx="1470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46272-3BC5-C91F-4CFF-95EF7AFD0760}"/>
              </a:ext>
            </a:extLst>
          </p:cNvPr>
          <p:cNvCxnSpPr/>
          <p:nvPr/>
        </p:nvCxnSpPr>
        <p:spPr bwMode="auto">
          <a:xfrm flipH="1" flipV="1">
            <a:off x="2826851" y="27431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1C58C-6551-DEEF-EA35-D1405D85EF5C}"/>
              </a:ext>
            </a:extLst>
          </p:cNvPr>
          <p:cNvCxnSpPr/>
          <p:nvPr/>
        </p:nvCxnSpPr>
        <p:spPr bwMode="auto">
          <a:xfrm flipH="1" flipV="1">
            <a:off x="2826851" y="36575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F7F30-0D9F-68E2-E25E-77850A16C5B6}"/>
              </a:ext>
            </a:extLst>
          </p:cNvPr>
          <p:cNvCxnSpPr/>
          <p:nvPr/>
        </p:nvCxnSpPr>
        <p:spPr bwMode="auto">
          <a:xfrm flipH="1" flipV="1">
            <a:off x="2826851" y="47243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CF571-4908-8581-5682-DCE63BBD66C3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1887A-00E6-E394-C6D7-1F16AF370788}"/>
              </a:ext>
            </a:extLst>
          </p:cNvPr>
          <p:cNvSpPr txBox="1"/>
          <p:nvPr/>
        </p:nvSpPr>
        <p:spPr>
          <a:xfrm>
            <a:off x="3996834" y="1911716"/>
            <a:ext cx="2480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Fetched </a:t>
            </a:r>
            <a:r>
              <a:rPr lang="en-US" sz="1000" b="1" dirty="0">
                <a:solidFill>
                  <a:srgbClr val="FF0000"/>
                </a:solidFill>
              </a:rPr>
              <a:t>0x00625022 </a:t>
            </a:r>
            <a:r>
              <a:rPr lang="en-US" sz="1000" dirty="0">
                <a:solidFill>
                  <a:srgbClr val="FF0000"/>
                </a:solidFill>
              </a:rPr>
              <a:t>[sub, $10, $3 ,$2]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6CE2FB-4401-AAB9-D19E-1A521F626AB3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826851" y="2252771"/>
            <a:ext cx="1364149" cy="461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C679DD-BC86-B8DD-3376-C7459E630D31}"/>
              </a:ext>
            </a:extLst>
          </p:cNvPr>
          <p:cNvSpPr txBox="1"/>
          <p:nvPr/>
        </p:nvSpPr>
        <p:spPr>
          <a:xfrm>
            <a:off x="4119062" y="2819400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IF/ID Read pipeline register </a:t>
            </a:r>
          </a:p>
          <a:p>
            <a:r>
              <a:rPr lang="en-US" sz="1000" dirty="0"/>
              <a:t>- Decode Fetched instruction</a:t>
            </a:r>
          </a:p>
          <a:p>
            <a:r>
              <a:rPr lang="en-US" sz="1000" dirty="0"/>
              <a:t>- Read the register files </a:t>
            </a:r>
          </a:p>
          <a:p>
            <a:r>
              <a:rPr lang="en-US" sz="1000" dirty="0"/>
              <a:t>- Generate the control bits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04FFBD-3FCA-4A6A-B610-CBBCD2E971CA}"/>
              </a:ext>
            </a:extLst>
          </p:cNvPr>
          <p:cNvCxnSpPr>
            <a:endCxn id="12" idx="1"/>
          </p:cNvCxnSpPr>
          <p:nvPr/>
        </p:nvCxnSpPr>
        <p:spPr bwMode="auto">
          <a:xfrm>
            <a:off x="2796665" y="3200400"/>
            <a:ext cx="1426648" cy="427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6EB6F-D589-F34A-71EA-AA3B19B5E28F}"/>
              </a:ext>
            </a:extLst>
          </p:cNvPr>
          <p:cNvSpPr txBox="1"/>
          <p:nvPr/>
        </p:nvSpPr>
        <p:spPr>
          <a:xfrm>
            <a:off x="4114800" y="3733800"/>
            <a:ext cx="3241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ID/EX Read pipeline Register</a:t>
            </a:r>
          </a:p>
          <a:p>
            <a:r>
              <a:rPr lang="en-US" sz="1000" dirty="0"/>
              <a:t>- Calculate the address with requested operation</a:t>
            </a:r>
          </a:p>
          <a:p>
            <a:r>
              <a:rPr lang="en-US" sz="1000" dirty="0"/>
              <a:t>- Write the appropriate value on Write pipeline 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C1F54-B52C-6951-6730-9145731971CC}"/>
              </a:ext>
            </a:extLst>
          </p:cNvPr>
          <p:cNvSpPr txBox="1"/>
          <p:nvPr/>
        </p:nvSpPr>
        <p:spPr>
          <a:xfrm>
            <a:off x="4784654" y="2594756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chemeClr val="accent2"/>
                </a:solidFill>
              </a:rPr>
              <a:t>0xad09fffc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8FD91-32AD-7031-E374-41D3E6DC572D}"/>
              </a:ext>
            </a:extLst>
          </p:cNvPr>
          <p:cNvSpPr txBox="1"/>
          <p:nvPr/>
        </p:nvSpPr>
        <p:spPr>
          <a:xfrm>
            <a:off x="4848028" y="3511916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rgbClr val="00B050"/>
                </a:solidFill>
              </a:rPr>
              <a:t>0x8d0f0004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4D360-50BA-8C06-10A2-F4156293E159}"/>
              </a:ext>
            </a:extLst>
          </p:cNvPr>
          <p:cNvSpPr txBox="1"/>
          <p:nvPr/>
        </p:nvSpPr>
        <p:spPr>
          <a:xfrm>
            <a:off x="4968502" y="4565808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rgbClr val="7030A0"/>
                </a:solidFill>
              </a:rPr>
              <a:t>0x00a63820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C6272-CD9A-AC69-CE16-67C121DBA158}"/>
              </a:ext>
            </a:extLst>
          </p:cNvPr>
          <p:cNvSpPr txBox="1"/>
          <p:nvPr/>
        </p:nvSpPr>
        <p:spPr>
          <a:xfrm>
            <a:off x="4114800" y="4800600"/>
            <a:ext cx="38699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In case of `</a:t>
            </a:r>
            <a:r>
              <a:rPr lang="en-US" sz="1000" dirty="0" err="1"/>
              <a:t>lb</a:t>
            </a:r>
            <a:r>
              <a:rPr lang="en-US" sz="1000" dirty="0"/>
              <a:t>`</a:t>
            </a:r>
            <a:r>
              <a:rPr lang="en-US" sz="1000" b="1" dirty="0">
                <a:solidFill>
                  <a:srgbClr val="7030A0"/>
                </a:solidFill>
              </a:rPr>
              <a:t> </a:t>
            </a:r>
            <a:r>
              <a:rPr lang="en-US" sz="1000" dirty="0"/>
              <a:t>Instruction ,use ALU result as </a:t>
            </a:r>
          </a:p>
          <a:p>
            <a:r>
              <a:rPr lang="en-US" sz="1000" dirty="0"/>
              <a:t>   an index of Main memory and take the value </a:t>
            </a:r>
          </a:p>
          <a:p>
            <a:r>
              <a:rPr lang="en-US" sz="1000" dirty="0"/>
              <a:t>   from the Main memory</a:t>
            </a:r>
          </a:p>
          <a:p>
            <a:r>
              <a:rPr lang="en-US" sz="1000" dirty="0"/>
              <a:t>- Otherwise, pass information to MEM_WB Write pipeline register.</a:t>
            </a:r>
          </a:p>
          <a:p>
            <a:endParaRPr lang="en-US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BDF42-F1F2-5951-AB5F-C77E53A13D7C}"/>
              </a:ext>
            </a:extLst>
          </p:cNvPr>
          <p:cNvCxnSpPr>
            <a:endCxn id="13" idx="1"/>
          </p:cNvCxnSpPr>
          <p:nvPr/>
        </p:nvCxnSpPr>
        <p:spPr bwMode="auto">
          <a:xfrm>
            <a:off x="2853534" y="4213910"/>
            <a:ext cx="1337466" cy="481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0EBD75-3D3C-3260-F22D-149CC767538A}"/>
              </a:ext>
            </a:extLst>
          </p:cNvPr>
          <p:cNvSpPr txBox="1"/>
          <p:nvPr/>
        </p:nvSpPr>
        <p:spPr>
          <a:xfrm>
            <a:off x="4267200" y="586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7BEE66-3DCD-6AA2-0C42-028D268CFC98}"/>
              </a:ext>
            </a:extLst>
          </p:cNvPr>
          <p:cNvSpPr txBox="1"/>
          <p:nvPr/>
        </p:nvSpPr>
        <p:spPr>
          <a:xfrm>
            <a:off x="613410" y="5621178"/>
            <a:ext cx="21266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Registers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D63B69-AA0B-8A52-159F-D0A92E1FCAB3}"/>
              </a:ext>
            </a:extLst>
          </p:cNvPr>
          <p:cNvCxnSpPr/>
          <p:nvPr/>
        </p:nvCxnSpPr>
        <p:spPr bwMode="auto">
          <a:xfrm flipH="1" flipV="1">
            <a:off x="2826851" y="5744288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9E1C81-BC2D-219E-825C-1D020955EA17}"/>
              </a:ext>
            </a:extLst>
          </p:cNvPr>
          <p:cNvSpPr txBox="1"/>
          <p:nvPr/>
        </p:nvSpPr>
        <p:spPr>
          <a:xfrm>
            <a:off x="7438828" y="4495800"/>
            <a:ext cx="1628972" cy="411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Main Memory(Data Cache)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1F866-2E51-E1ED-1A92-24C0159AC782}"/>
              </a:ext>
            </a:extLst>
          </p:cNvPr>
          <p:cNvSpPr txBox="1"/>
          <p:nvPr/>
        </p:nvSpPr>
        <p:spPr>
          <a:xfrm>
            <a:off x="6712443" y="1007896"/>
            <a:ext cx="2355357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0x00a63820 [add, $7, $5, $6]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0x8d0f0004 [</a:t>
            </a:r>
            <a:r>
              <a:rPr lang="en-US" sz="1200" dirty="0" err="1">
                <a:solidFill>
                  <a:srgbClr val="00B050"/>
                </a:solidFill>
              </a:rPr>
              <a:t>lw</a:t>
            </a:r>
            <a:r>
              <a:rPr lang="en-US" sz="1200" dirty="0">
                <a:solidFill>
                  <a:srgbClr val="00B050"/>
                </a:solidFill>
              </a:rPr>
              <a:t>, $15, 4, ($8)]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0xad09fffc [</a:t>
            </a:r>
            <a:r>
              <a:rPr lang="en-US" sz="1200" dirty="0" err="1">
                <a:solidFill>
                  <a:schemeClr val="accent2"/>
                </a:solidFill>
              </a:rPr>
              <a:t>sw</a:t>
            </a:r>
            <a:r>
              <a:rPr lang="en-US" sz="1200" dirty="0">
                <a:solidFill>
                  <a:schemeClr val="accent2"/>
                </a:solidFill>
              </a:rPr>
              <a:t>, $9,-4,($8)]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69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A5682B-DDB0-8C63-E618-FA124CC5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457200"/>
            <a:ext cx="4175341" cy="5715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68C2C-2DD7-9667-B617-D22E0D917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FC0B9-7900-8E32-3F40-7DE5FD06214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11592-FCFA-85A4-C3B2-5D4392071513}"/>
              </a:ext>
            </a:extLst>
          </p:cNvPr>
          <p:cNvSpPr txBox="1"/>
          <p:nvPr/>
        </p:nvSpPr>
        <p:spPr>
          <a:xfrm>
            <a:off x="6030188" y="281940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Reg[32] values</a:t>
            </a:r>
          </a:p>
        </p:txBody>
      </p:sp>
    </p:spTree>
    <p:extLst>
      <p:ext uri="{BB962C8B-B14F-4D97-AF65-F5344CB8AC3E}">
        <p14:creationId xmlns:p14="http://schemas.microsoft.com/office/powerpoint/2010/main" val="25140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2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Contents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1. Simulation Framework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endParaRPr lang="en-US" altLang="en-US" dirty="0"/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      - Main memory &amp; Simulated Registers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      - Read &amp; Write Registers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      - Create big loop based on Clock cycle.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      - </a:t>
            </a:r>
            <a:r>
              <a:rPr lang="en-US" dirty="0"/>
              <a:t>Five stages Methods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dirty="0"/>
              <a:t>      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2. </a:t>
            </a:r>
            <a:r>
              <a:rPr lang="en-US" altLang="en-US"/>
              <a:t>Output examples </a:t>
            </a:r>
            <a:r>
              <a:rPr lang="en-US" altLang="en-US" dirty="0"/>
              <a:t>of Pipelined Datapath simulation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endParaRPr lang="en-US" altLang="en-US" dirty="0"/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r>
              <a:rPr lang="en-US" altLang="en-US" dirty="0"/>
              <a:t>3. Q&amp;A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55B91D8-3DF0-4F20-89B4-EACC66A82688}"/>
              </a:ext>
            </a:extLst>
          </p:cNvPr>
          <p:cNvSpPr/>
          <p:nvPr/>
        </p:nvSpPr>
        <p:spPr bwMode="auto">
          <a:xfrm rot="5400000">
            <a:off x="2704779" y="1706401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B23132D7-E726-89B8-98C0-5A078F770B39}"/>
              </a:ext>
            </a:extLst>
          </p:cNvPr>
          <p:cNvSpPr/>
          <p:nvPr/>
        </p:nvSpPr>
        <p:spPr bwMode="auto">
          <a:xfrm rot="5400000">
            <a:off x="2704778" y="2677147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796BF6EB-030D-EE91-E356-8380AC884AE6}"/>
              </a:ext>
            </a:extLst>
          </p:cNvPr>
          <p:cNvSpPr/>
          <p:nvPr/>
        </p:nvSpPr>
        <p:spPr bwMode="auto">
          <a:xfrm rot="5400000">
            <a:off x="2702703" y="3655603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2E1EA9EB-2980-D75D-5191-D0B3CDD8FAE4}"/>
              </a:ext>
            </a:extLst>
          </p:cNvPr>
          <p:cNvSpPr/>
          <p:nvPr/>
        </p:nvSpPr>
        <p:spPr bwMode="auto">
          <a:xfrm rot="5400000">
            <a:off x="2702702" y="4695366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DB0F4-76FB-E2B4-CF16-180D11398ED6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73722-CD81-9E19-307F-778082838C0E}"/>
              </a:ext>
            </a:extLst>
          </p:cNvPr>
          <p:cNvSpPr txBox="1"/>
          <p:nvPr/>
        </p:nvSpPr>
        <p:spPr>
          <a:xfrm>
            <a:off x="6712443" y="1007896"/>
            <a:ext cx="2355357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0x00a63820 [add, $7, $5, $6]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0x8d0f0004 [</a:t>
            </a:r>
            <a:r>
              <a:rPr lang="en-US" sz="1200" dirty="0" err="1">
                <a:solidFill>
                  <a:srgbClr val="00B050"/>
                </a:solidFill>
              </a:rPr>
              <a:t>lw</a:t>
            </a:r>
            <a:r>
              <a:rPr lang="en-US" sz="1200" dirty="0">
                <a:solidFill>
                  <a:srgbClr val="00B050"/>
                </a:solidFill>
              </a:rPr>
              <a:t>, $15, 4, ($8)]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0xad09fffc [</a:t>
            </a:r>
            <a:r>
              <a:rPr lang="en-US" sz="1200" dirty="0" err="1">
                <a:solidFill>
                  <a:schemeClr val="accent2"/>
                </a:solidFill>
              </a:rPr>
              <a:t>sw</a:t>
            </a:r>
            <a:r>
              <a:rPr lang="en-US" sz="1200" dirty="0">
                <a:solidFill>
                  <a:schemeClr val="accent2"/>
                </a:solidFill>
              </a:rPr>
              <a:t>, $9,-4,($8)]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8DFB8-5FBA-9779-A949-1413F6D57C33}"/>
              </a:ext>
            </a:extLst>
          </p:cNvPr>
          <p:cNvSpPr txBox="1"/>
          <p:nvPr/>
        </p:nvSpPr>
        <p:spPr>
          <a:xfrm>
            <a:off x="3733800" y="2801601"/>
            <a:ext cx="2425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Copy write to read()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5F321-69B7-AF7E-CFCE-FDFDFBC8718E}"/>
              </a:ext>
            </a:extLst>
          </p:cNvPr>
          <p:cNvSpPr txBox="1"/>
          <p:nvPr/>
        </p:nvSpPr>
        <p:spPr>
          <a:xfrm>
            <a:off x="3667361" y="3221995"/>
            <a:ext cx="333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Copy information from the write pipeline registers</a:t>
            </a:r>
          </a:p>
          <a:p>
            <a:r>
              <a:rPr lang="en-US" sz="1100" dirty="0"/>
              <a:t>   to the read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381728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31CA-E47F-DBC1-8D8A-7226B2C9F5B3}"/>
              </a:ext>
            </a:extLst>
          </p:cNvPr>
          <p:cNvSpPr txBox="1"/>
          <p:nvPr/>
        </p:nvSpPr>
        <p:spPr>
          <a:xfrm>
            <a:off x="4198409" y="164396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IF stage()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22CBC-FC39-33EA-EE19-E861F344F76D}"/>
              </a:ext>
            </a:extLst>
          </p:cNvPr>
          <p:cNvSpPr txBox="1"/>
          <p:nvPr/>
        </p:nvSpPr>
        <p:spPr>
          <a:xfrm>
            <a:off x="4191000" y="259080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ID stage()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AC99-DC3B-350B-CA4D-BDDA83177506}"/>
              </a:ext>
            </a:extLst>
          </p:cNvPr>
          <p:cNvSpPr txBox="1"/>
          <p:nvPr/>
        </p:nvSpPr>
        <p:spPr>
          <a:xfrm>
            <a:off x="4223313" y="35052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EX stage()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36DE4-A3EF-CEDC-B3F9-42AEAB5FEEB6}"/>
              </a:ext>
            </a:extLst>
          </p:cNvPr>
          <p:cNvSpPr txBox="1"/>
          <p:nvPr/>
        </p:nvSpPr>
        <p:spPr>
          <a:xfrm>
            <a:off x="4191000" y="457200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MEM stage()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02267-4838-8A64-F65A-387BB7A99FFA}"/>
              </a:ext>
            </a:extLst>
          </p:cNvPr>
          <p:cNvSpPr txBox="1"/>
          <p:nvPr/>
        </p:nvSpPr>
        <p:spPr>
          <a:xfrm>
            <a:off x="4191000" y="56211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WB stage()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04152-2E73-8048-C03C-65BCE726414C}"/>
              </a:ext>
            </a:extLst>
          </p:cNvPr>
          <p:cNvCxnSpPr/>
          <p:nvPr/>
        </p:nvCxnSpPr>
        <p:spPr bwMode="auto">
          <a:xfrm flipH="1">
            <a:off x="2796665" y="1759376"/>
            <a:ext cx="1470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46272-3BC5-C91F-4CFF-95EF7AFD0760}"/>
              </a:ext>
            </a:extLst>
          </p:cNvPr>
          <p:cNvCxnSpPr/>
          <p:nvPr/>
        </p:nvCxnSpPr>
        <p:spPr bwMode="auto">
          <a:xfrm flipH="1" flipV="1">
            <a:off x="2826851" y="27431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1C58C-6551-DEEF-EA35-D1405D85EF5C}"/>
              </a:ext>
            </a:extLst>
          </p:cNvPr>
          <p:cNvCxnSpPr/>
          <p:nvPr/>
        </p:nvCxnSpPr>
        <p:spPr bwMode="auto">
          <a:xfrm flipH="1" flipV="1">
            <a:off x="2826851" y="36575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F7F30-0D9F-68E2-E25E-77850A16C5B6}"/>
              </a:ext>
            </a:extLst>
          </p:cNvPr>
          <p:cNvCxnSpPr/>
          <p:nvPr/>
        </p:nvCxnSpPr>
        <p:spPr bwMode="auto">
          <a:xfrm flipH="1" flipV="1">
            <a:off x="2826851" y="47243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B55C3D-953A-240E-B9FD-7DE7747552FD}"/>
              </a:ext>
            </a:extLst>
          </p:cNvPr>
          <p:cNvSpPr txBox="1"/>
          <p:nvPr/>
        </p:nvSpPr>
        <p:spPr>
          <a:xfrm>
            <a:off x="640080" y="5621179"/>
            <a:ext cx="20821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E02F59-AE0A-EE95-7E20-D90C0106F424}"/>
              </a:ext>
            </a:extLst>
          </p:cNvPr>
          <p:cNvSpPr txBox="1"/>
          <p:nvPr/>
        </p:nvSpPr>
        <p:spPr>
          <a:xfrm>
            <a:off x="7438828" y="4495800"/>
            <a:ext cx="1628972" cy="411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Main Memory(Data Cache)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CF571-4908-8581-5682-DCE63BBD66C3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1887A-00E6-E394-C6D7-1F16AF370788}"/>
              </a:ext>
            </a:extLst>
          </p:cNvPr>
          <p:cNvSpPr txBox="1"/>
          <p:nvPr/>
        </p:nvSpPr>
        <p:spPr>
          <a:xfrm>
            <a:off x="3885628" y="1911716"/>
            <a:ext cx="1460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Fetched </a:t>
            </a:r>
            <a:r>
              <a:rPr lang="en-US" sz="1000" b="1" dirty="0">
                <a:solidFill>
                  <a:srgbClr val="FF0000"/>
                </a:solidFill>
              </a:rPr>
              <a:t>0x10c8fffb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6CE2FB-4401-AAB9-D19E-1A521F626AB3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826851" y="2252771"/>
            <a:ext cx="1364149" cy="461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C679DD-BC86-B8DD-3376-C7459E630D31}"/>
              </a:ext>
            </a:extLst>
          </p:cNvPr>
          <p:cNvSpPr txBox="1"/>
          <p:nvPr/>
        </p:nvSpPr>
        <p:spPr>
          <a:xfrm>
            <a:off x="4042862" y="2797314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IF/ID Read pipeline register </a:t>
            </a:r>
          </a:p>
          <a:p>
            <a:r>
              <a:rPr lang="en-US" sz="1000" dirty="0"/>
              <a:t>- Decode Fetched instruction</a:t>
            </a:r>
          </a:p>
          <a:p>
            <a:r>
              <a:rPr lang="en-US" sz="1000" dirty="0"/>
              <a:t>- Read the register files </a:t>
            </a:r>
          </a:p>
          <a:p>
            <a:r>
              <a:rPr lang="en-US" sz="1000" dirty="0"/>
              <a:t>- Generate the control bits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04FFBD-3FCA-4A6A-B610-CBBCD2E971CA}"/>
              </a:ext>
            </a:extLst>
          </p:cNvPr>
          <p:cNvCxnSpPr>
            <a:endCxn id="12" idx="1"/>
          </p:cNvCxnSpPr>
          <p:nvPr/>
        </p:nvCxnSpPr>
        <p:spPr bwMode="auto">
          <a:xfrm>
            <a:off x="2796665" y="3200400"/>
            <a:ext cx="1426648" cy="427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6EB6F-D589-F34A-71EA-AA3B19B5E28F}"/>
              </a:ext>
            </a:extLst>
          </p:cNvPr>
          <p:cNvSpPr txBox="1"/>
          <p:nvPr/>
        </p:nvSpPr>
        <p:spPr>
          <a:xfrm>
            <a:off x="4038600" y="3733800"/>
            <a:ext cx="3241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Access ID/EX Read pipeline Register</a:t>
            </a:r>
          </a:p>
          <a:p>
            <a:r>
              <a:rPr lang="en-US" sz="1000" dirty="0"/>
              <a:t>- Calculate the address with requested operation</a:t>
            </a:r>
          </a:p>
          <a:p>
            <a:r>
              <a:rPr lang="en-US" sz="1000" dirty="0"/>
              <a:t>- Write the appropriate value on Write pipeline 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C1F54-B52C-6951-6730-9145731971CC}"/>
              </a:ext>
            </a:extLst>
          </p:cNvPr>
          <p:cNvSpPr txBox="1"/>
          <p:nvPr/>
        </p:nvSpPr>
        <p:spPr>
          <a:xfrm>
            <a:off x="4784654" y="2594756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chemeClr val="accent2"/>
                </a:solidFill>
              </a:rPr>
              <a:t>0x00625022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8FD91-32AD-7031-E374-41D3E6DC572D}"/>
              </a:ext>
            </a:extLst>
          </p:cNvPr>
          <p:cNvSpPr txBox="1"/>
          <p:nvPr/>
        </p:nvSpPr>
        <p:spPr>
          <a:xfrm>
            <a:off x="4848028" y="3511916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rgbClr val="00B050"/>
                </a:solidFill>
              </a:rPr>
              <a:t>0xad09fffc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4D360-50BA-8C06-10A2-F4156293E159}"/>
              </a:ext>
            </a:extLst>
          </p:cNvPr>
          <p:cNvSpPr txBox="1"/>
          <p:nvPr/>
        </p:nvSpPr>
        <p:spPr>
          <a:xfrm>
            <a:off x="4968502" y="4565808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rgbClr val="7030A0"/>
                </a:solidFill>
              </a:rPr>
              <a:t>0x8d0f0004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C6272-CD9A-AC69-CE16-67C121DBA158}"/>
              </a:ext>
            </a:extLst>
          </p:cNvPr>
          <p:cNvSpPr txBox="1"/>
          <p:nvPr/>
        </p:nvSpPr>
        <p:spPr>
          <a:xfrm>
            <a:off x="4038600" y="4800600"/>
            <a:ext cx="39052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In case of `</a:t>
            </a:r>
            <a:r>
              <a:rPr lang="en-US" sz="1000" dirty="0" err="1"/>
              <a:t>lb</a:t>
            </a:r>
            <a:r>
              <a:rPr lang="en-US" sz="1000" dirty="0"/>
              <a:t>`</a:t>
            </a:r>
            <a:r>
              <a:rPr lang="en-US" sz="1000" b="1" dirty="0">
                <a:solidFill>
                  <a:srgbClr val="7030A0"/>
                </a:solidFill>
              </a:rPr>
              <a:t> </a:t>
            </a:r>
            <a:r>
              <a:rPr lang="en-US" sz="1000" dirty="0"/>
              <a:t>Instruction ,use ALU result as </a:t>
            </a:r>
          </a:p>
          <a:p>
            <a:r>
              <a:rPr lang="en-US" sz="1000" dirty="0"/>
              <a:t>   an index of Main memory and take the value </a:t>
            </a:r>
          </a:p>
          <a:p>
            <a:r>
              <a:rPr lang="en-US" sz="1000" dirty="0"/>
              <a:t>   from the Main memory</a:t>
            </a:r>
          </a:p>
          <a:p>
            <a:r>
              <a:rPr lang="en-US" sz="1000" dirty="0"/>
              <a:t>- Otherwise, pass information to MEM_WB Write pipeline register.</a:t>
            </a:r>
          </a:p>
          <a:p>
            <a:endParaRPr lang="en-US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BDF42-F1F2-5951-AB5F-C77E53A13D7C}"/>
              </a:ext>
            </a:extLst>
          </p:cNvPr>
          <p:cNvCxnSpPr>
            <a:endCxn id="13" idx="1"/>
          </p:cNvCxnSpPr>
          <p:nvPr/>
        </p:nvCxnSpPr>
        <p:spPr bwMode="auto">
          <a:xfrm>
            <a:off x="2853534" y="4213910"/>
            <a:ext cx="1337466" cy="481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4C8A4D-D2B1-82A6-C19E-B9037FEF9E8E}"/>
              </a:ext>
            </a:extLst>
          </p:cNvPr>
          <p:cNvSpPr txBox="1"/>
          <p:nvPr/>
        </p:nvSpPr>
        <p:spPr>
          <a:xfrm>
            <a:off x="4889700" y="5622571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(Instruction: </a:t>
            </a:r>
            <a:r>
              <a:rPr lang="en-US" sz="1000" b="1" dirty="0">
                <a:solidFill>
                  <a:srgbClr val="FF5AEE"/>
                </a:solidFill>
              </a:rPr>
              <a:t>0x00a63820</a:t>
            </a:r>
            <a:r>
              <a:rPr lang="en-US" sz="1000" dirty="0"/>
              <a:t>)</a:t>
            </a:r>
          </a:p>
          <a:p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0908F8-AFB8-24B8-DD29-514F40E651A7}"/>
              </a:ext>
            </a:extLst>
          </p:cNvPr>
          <p:cNvCxnSpPr/>
          <p:nvPr/>
        </p:nvCxnSpPr>
        <p:spPr bwMode="auto">
          <a:xfrm flipH="1" flipV="1">
            <a:off x="2821353" y="5752811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649F39-0D1B-6605-11B5-1A5D4BC12046}"/>
              </a:ext>
            </a:extLst>
          </p:cNvPr>
          <p:cNvSpPr txBox="1"/>
          <p:nvPr/>
        </p:nvSpPr>
        <p:spPr>
          <a:xfrm>
            <a:off x="4038600" y="5956865"/>
            <a:ext cx="4180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Write information based on MEM/WB pipeline Register to register files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47344D-1CC3-8231-B3F9-29F5500C5340}"/>
              </a:ext>
            </a:extLst>
          </p:cNvPr>
          <p:cNvCxnSpPr/>
          <p:nvPr/>
        </p:nvCxnSpPr>
        <p:spPr bwMode="auto">
          <a:xfrm>
            <a:off x="6597474" y="4724399"/>
            <a:ext cx="717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E34E93-ADC5-0A70-CB29-0E4A9685E27C}"/>
              </a:ext>
            </a:extLst>
          </p:cNvPr>
          <p:cNvSpPr txBox="1"/>
          <p:nvPr/>
        </p:nvSpPr>
        <p:spPr>
          <a:xfrm>
            <a:off x="6712443" y="1007896"/>
            <a:ext cx="2355357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FF5AEE"/>
                </a:solidFill>
              </a:rPr>
              <a:t>0x00a63820 [add, $7, $5, $6]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0x8d0f0004 [</a:t>
            </a:r>
            <a:r>
              <a:rPr lang="en-US" sz="1200" dirty="0" err="1">
                <a:solidFill>
                  <a:srgbClr val="7030A0"/>
                </a:solidFill>
              </a:rPr>
              <a:t>lw</a:t>
            </a:r>
            <a:r>
              <a:rPr lang="en-US" sz="1200" dirty="0">
                <a:solidFill>
                  <a:srgbClr val="7030A0"/>
                </a:solidFill>
              </a:rPr>
              <a:t>, $15, 4, ($8)]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0xad09fffc [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, $9,-4,($8)]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0x00625022 [sub, $10, $3 ,$2]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0x10c8fffb [</a:t>
            </a:r>
            <a:r>
              <a:rPr lang="en-US" sz="1200" dirty="0" err="1">
                <a:solidFill>
                  <a:srgbClr val="FF0000"/>
                </a:solidFill>
              </a:rPr>
              <a:t>beq</a:t>
            </a:r>
            <a:r>
              <a:rPr lang="en-US" sz="1200" dirty="0">
                <a:solidFill>
                  <a:srgbClr val="FF0000"/>
                </a:solidFill>
              </a:rPr>
              <a:t>, $6, $8 ,label]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211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9702B8-B955-62E1-BC90-92475C43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3"/>
          <a:stretch/>
        </p:blipFill>
        <p:spPr>
          <a:xfrm>
            <a:off x="609600" y="685800"/>
            <a:ext cx="4472718" cy="5486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9ED36-37B6-46C3-9AEF-FC1174DA85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31944-63B4-D5CA-359C-3138C14763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3A25-E02E-64E0-C9BE-7F7064998813}"/>
              </a:ext>
            </a:extLst>
          </p:cNvPr>
          <p:cNvSpPr txBox="1"/>
          <p:nvPr/>
        </p:nvSpPr>
        <p:spPr>
          <a:xfrm>
            <a:off x="6030188" y="281940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Reg[32] values</a:t>
            </a:r>
          </a:p>
        </p:txBody>
      </p:sp>
    </p:spTree>
    <p:extLst>
      <p:ext uri="{BB962C8B-B14F-4D97-AF65-F5344CB8AC3E}">
        <p14:creationId xmlns:p14="http://schemas.microsoft.com/office/powerpoint/2010/main" val="139202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55B91D8-3DF0-4F20-89B4-EACC66A82688}"/>
              </a:ext>
            </a:extLst>
          </p:cNvPr>
          <p:cNvSpPr/>
          <p:nvPr/>
        </p:nvSpPr>
        <p:spPr bwMode="auto">
          <a:xfrm rot="5400000">
            <a:off x="2704779" y="1706401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B23132D7-E726-89B8-98C0-5A078F770B39}"/>
              </a:ext>
            </a:extLst>
          </p:cNvPr>
          <p:cNvSpPr/>
          <p:nvPr/>
        </p:nvSpPr>
        <p:spPr bwMode="auto">
          <a:xfrm rot="5400000">
            <a:off x="2704778" y="2677147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796BF6EB-030D-EE91-E356-8380AC884AE6}"/>
              </a:ext>
            </a:extLst>
          </p:cNvPr>
          <p:cNvSpPr/>
          <p:nvPr/>
        </p:nvSpPr>
        <p:spPr bwMode="auto">
          <a:xfrm rot="5400000">
            <a:off x="2702703" y="3655603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2E1EA9EB-2980-D75D-5191-D0B3CDD8FAE4}"/>
              </a:ext>
            </a:extLst>
          </p:cNvPr>
          <p:cNvSpPr/>
          <p:nvPr/>
        </p:nvSpPr>
        <p:spPr bwMode="auto">
          <a:xfrm rot="5400000">
            <a:off x="2702702" y="4695366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179C8-6522-FD19-92AB-F49BC79158DF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DAC0F-48EB-B2AB-3856-F87F4AF65D5D}"/>
              </a:ext>
            </a:extLst>
          </p:cNvPr>
          <p:cNvSpPr txBox="1"/>
          <p:nvPr/>
        </p:nvSpPr>
        <p:spPr>
          <a:xfrm>
            <a:off x="6712443" y="1007896"/>
            <a:ext cx="2355357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FF5AEE"/>
                </a:solidFill>
              </a:rPr>
              <a:t>0x00a63820 [add, $7, $5, $6]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0x8d0f0004 [</a:t>
            </a:r>
            <a:r>
              <a:rPr lang="en-US" sz="1200" dirty="0" err="1">
                <a:solidFill>
                  <a:srgbClr val="7030A0"/>
                </a:solidFill>
              </a:rPr>
              <a:t>lw</a:t>
            </a:r>
            <a:r>
              <a:rPr lang="en-US" sz="1200" dirty="0">
                <a:solidFill>
                  <a:srgbClr val="7030A0"/>
                </a:solidFill>
              </a:rPr>
              <a:t>, $15, 4, ($8)]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0xad09fffc [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, $9,-4,($8)]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0x00625022 [sub, $10, $3 ,$2]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0x10c8fffb [</a:t>
            </a:r>
            <a:r>
              <a:rPr lang="en-US" sz="1200" dirty="0" err="1">
                <a:solidFill>
                  <a:srgbClr val="FF0000"/>
                </a:solidFill>
              </a:rPr>
              <a:t>beq</a:t>
            </a:r>
            <a:r>
              <a:rPr lang="en-US" sz="1200" dirty="0">
                <a:solidFill>
                  <a:srgbClr val="FF0000"/>
                </a:solidFill>
              </a:rPr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F4F4B-5AC4-C110-43C8-B761B127E24D}"/>
              </a:ext>
            </a:extLst>
          </p:cNvPr>
          <p:cNvSpPr txBox="1"/>
          <p:nvPr/>
        </p:nvSpPr>
        <p:spPr>
          <a:xfrm>
            <a:off x="3733800" y="2801601"/>
            <a:ext cx="2425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Copy write to read()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8E26-FCCA-45C0-18FC-23864E3BFB55}"/>
              </a:ext>
            </a:extLst>
          </p:cNvPr>
          <p:cNvSpPr txBox="1"/>
          <p:nvPr/>
        </p:nvSpPr>
        <p:spPr>
          <a:xfrm>
            <a:off x="3667361" y="3221995"/>
            <a:ext cx="333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Copy information from the write pipeline registers</a:t>
            </a:r>
          </a:p>
          <a:p>
            <a:r>
              <a:rPr lang="en-US" sz="1100" dirty="0"/>
              <a:t>   to the read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119462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5F56-4E32-9B4B-CE48-3E49FADE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5A26-DBB7-5BC7-E74E-201B7EF2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68261-F4C0-A92D-253A-567FC9E737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24</a:t>
            </a:fld>
            <a:endParaRPr lang="en-US" altLang="en-US" baseline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B5DDCB-F878-C8EC-FDD8-77DE6815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40965"/>
            <a:ext cx="7772400" cy="4893539"/>
          </a:xfrm>
        </p:spPr>
      </p:pic>
    </p:spTree>
    <p:extLst>
      <p:ext uri="{BB962C8B-B14F-4D97-AF65-F5344CB8AC3E}">
        <p14:creationId xmlns:p14="http://schemas.microsoft.com/office/powerpoint/2010/main" val="324498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1EAD-2698-E0BC-7C9A-747D4CD4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79248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3900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CEF81-180D-5DA9-A02E-477938E390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CD34-9205-4E59-8E41-0EEFCECA42F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5222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F0DF-6156-CCBC-D400-88D78CE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Datapath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BB539-ABAD-2715-3D09-61D919C70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BADB9-6218-1565-FFB9-6FF17E7F00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57C807-AC1C-5195-76EE-46304EB6F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371600"/>
            <a:ext cx="8762999" cy="4724400"/>
          </a:xfrm>
        </p:spPr>
      </p:pic>
    </p:spTree>
    <p:extLst>
      <p:ext uri="{BB962C8B-B14F-4D97-AF65-F5344CB8AC3E}">
        <p14:creationId xmlns:p14="http://schemas.microsoft.com/office/powerpoint/2010/main" val="254070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5190-88C3-6A3C-8761-7737814F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 and simulated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8FD3-1503-67D7-9C93-CF054A8A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Initialization on </a:t>
            </a:r>
            <a:r>
              <a:rPr lang="en-US" sz="2000" dirty="0" err="1"/>
              <a:t>Main_Mem</a:t>
            </a:r>
            <a:r>
              <a:rPr lang="en-US" sz="2000" dirty="0"/>
              <a:t> and simulated Register</a:t>
            </a:r>
          </a:p>
          <a:p>
            <a:endParaRPr lang="en-US" sz="2000" dirty="0"/>
          </a:p>
          <a:p>
            <a:r>
              <a:rPr lang="en-US" sz="2000" dirty="0" err="1"/>
              <a:t>Main_Mem</a:t>
            </a:r>
            <a:r>
              <a:rPr lang="en-US" sz="2000" dirty="0"/>
              <a:t>[0]=0,Main_Men[1]=1,… </a:t>
            </a:r>
            <a:r>
              <a:rPr lang="en-US" sz="2000" dirty="0" err="1"/>
              <a:t>Main_Mem</a:t>
            </a:r>
            <a:r>
              <a:rPr lang="en-US" sz="2000" dirty="0"/>
              <a:t>[0XFF]=FF</a:t>
            </a:r>
          </a:p>
          <a:p>
            <a:endParaRPr lang="en-US" sz="2000" dirty="0"/>
          </a:p>
          <a:p>
            <a:r>
              <a:rPr lang="en-US" sz="2000" dirty="0"/>
              <a:t>Example of C++:  int Regs[32]</a:t>
            </a:r>
          </a:p>
          <a:p>
            <a:pPr marL="0" indent="0">
              <a:buNone/>
            </a:pPr>
            <a:r>
              <a:rPr lang="en-US" sz="2000" dirty="0"/>
              <a:t>    Initial value = 0x100 +Register number </a:t>
            </a:r>
          </a:p>
          <a:p>
            <a:pPr marL="0" indent="0">
              <a:buNone/>
            </a:pPr>
            <a:r>
              <a:rPr lang="en-US" sz="2000" dirty="0"/>
              <a:t>    $0 = 0,$1=0x101 ,$2=0x102,…$31 =0x11f.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2DD2A-9A57-83A8-4E64-330A201DEB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AC2F-DC6F-AF88-41EC-320F174983E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360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A3DF-F6BE-E547-352C-451E5821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stages sequence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82FD-93A3-AD56-7EFF-B8BC8CCB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7924800" cy="3886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IF_stage</a:t>
            </a:r>
            <a:r>
              <a:rPr lang="en-US" sz="2000" b="1" dirty="0"/>
              <a:t>() :</a:t>
            </a:r>
            <a:r>
              <a:rPr lang="en-US" sz="2000" dirty="0"/>
              <a:t>  Instruction fetch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ID_stage</a:t>
            </a:r>
            <a:r>
              <a:rPr lang="en-US" sz="2000" b="1" dirty="0"/>
              <a:t>(): </a:t>
            </a:r>
            <a:r>
              <a:rPr lang="en-US" sz="2000" dirty="0" err="1"/>
              <a:t>Instuction</a:t>
            </a:r>
            <a:r>
              <a:rPr lang="en-US" sz="2000" dirty="0"/>
              <a:t> decode/ register file read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EX_stage</a:t>
            </a:r>
            <a:r>
              <a:rPr lang="en-US" sz="2000" b="1" dirty="0"/>
              <a:t>(): </a:t>
            </a:r>
            <a:r>
              <a:rPr lang="en-US" sz="2000" dirty="0"/>
              <a:t>Execute/ address calculation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MEM_stage</a:t>
            </a:r>
            <a:r>
              <a:rPr lang="en-US" sz="2000" b="1" dirty="0"/>
              <a:t>(): </a:t>
            </a:r>
            <a:r>
              <a:rPr lang="en-US" sz="2000" dirty="0"/>
              <a:t>Memory access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WB_stage</a:t>
            </a:r>
            <a:r>
              <a:rPr lang="en-US" sz="2000" b="1" dirty="0"/>
              <a:t>(): </a:t>
            </a:r>
            <a:r>
              <a:rPr lang="en-US" sz="2000" dirty="0"/>
              <a:t>Write back to Register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Print_out_everything</a:t>
            </a:r>
            <a:r>
              <a:rPr lang="en-US" sz="2000" b="1" dirty="0"/>
              <a:t>(): </a:t>
            </a:r>
            <a:r>
              <a:rPr lang="en-US" sz="2000" dirty="0"/>
              <a:t>Print the Regs[32] values and both the Read and Write version of all four pipeline registers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Copy_write_to_read</a:t>
            </a:r>
            <a:r>
              <a:rPr lang="en-US" sz="2000" b="1" dirty="0"/>
              <a:t>(): </a:t>
            </a:r>
            <a:r>
              <a:rPr lang="en-US" sz="2000" dirty="0"/>
              <a:t>Copy all information from Write version of pipeline registers to Read version of pipeline registers.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58E8-25B0-4AB7-C968-577E3AA1C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A3973-DF48-BEE1-FB5F-CF19B5B554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6171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87EE01-BED7-3D99-0121-2160DE67E1F1}"/>
              </a:ext>
            </a:extLst>
          </p:cNvPr>
          <p:cNvSpPr/>
          <p:nvPr/>
        </p:nvSpPr>
        <p:spPr bwMode="auto">
          <a:xfrm>
            <a:off x="609600" y="1371600"/>
            <a:ext cx="7391400" cy="4724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  <a:ea typeface="Osaka" charset="0"/>
              </a:rPr>
              <a:t>&lt;Pipeline Datapath&gt;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Implant your `Disassembler` program from Project 1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è"/>
              <a:tabLst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32-bit instruction and extract the opcode, two source reg #s, 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      two possible write reg #s, the function code, and the offset.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  <a:ea typeface="Osaka" charset="0"/>
              </a:rPr>
              <a:t>‘</a:t>
            </a:r>
            <a:r>
              <a:rPr lang="en-US" sz="1400" dirty="0" err="1"/>
              <a:t>InstructionsCache</a:t>
            </a:r>
            <a:r>
              <a:rPr lang="en-US" sz="1400" dirty="0"/>
              <a:t> Array’ to put all 12 instructions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0"/>
              </a:rPr>
              <a:t>Read and </a:t>
            </a:r>
            <a:r>
              <a:rPr lang="en-US" sz="1400" dirty="0">
                <a:latin typeface="+mn-lt"/>
                <a:ea typeface="Osaka" charset="0"/>
              </a:rPr>
              <a:t>Write versions of 4 pipelined Registers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F5897-6624-2490-5572-79DFE3433CED}"/>
              </a:ext>
            </a:extLst>
          </p:cNvPr>
          <p:cNvSpPr/>
          <p:nvPr/>
        </p:nvSpPr>
        <p:spPr bwMode="auto">
          <a:xfrm>
            <a:off x="4572000" y="2987040"/>
            <a:ext cx="3417457" cy="2971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6E6CD-8F49-8377-9854-97D06181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Simulation Framework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8A61-8281-D371-8F94-A239B28B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2990850"/>
            <a:ext cx="79248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&lt;Your choice of Big loop&gt;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(1 loop  =1 clock cycle)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439D8-2D01-208D-B4BC-E2AB304552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649F4-1631-895E-8831-C38A7A019F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19693-438F-D07A-6F10-99C916B22A19}"/>
              </a:ext>
            </a:extLst>
          </p:cNvPr>
          <p:cNvSpPr/>
          <p:nvPr/>
        </p:nvSpPr>
        <p:spPr bwMode="auto">
          <a:xfrm>
            <a:off x="4828143" y="3733800"/>
            <a:ext cx="2285343" cy="1860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IF_stage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ID_stage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EX_stage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MEM_stage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WB_stage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Print_out_everything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Copy_write_to_read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3378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</a:t>
            </a:r>
            <a:r>
              <a:rPr lang="en-US" sz="1000" dirty="0" err="1"/>
              <a:t>Readx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31CA-E47F-DBC1-8D8A-7226B2C9F5B3}"/>
              </a:ext>
            </a:extLst>
          </p:cNvPr>
          <p:cNvSpPr txBox="1"/>
          <p:nvPr/>
        </p:nvSpPr>
        <p:spPr>
          <a:xfrm>
            <a:off x="4198409" y="164396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IF stage()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22CBC-FC39-33EA-EE19-E861F344F76D}"/>
              </a:ext>
            </a:extLst>
          </p:cNvPr>
          <p:cNvSpPr txBox="1"/>
          <p:nvPr/>
        </p:nvSpPr>
        <p:spPr>
          <a:xfrm>
            <a:off x="4191000" y="259080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ID stage()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AC99-DC3B-350B-CA4D-BDDA83177506}"/>
              </a:ext>
            </a:extLst>
          </p:cNvPr>
          <p:cNvSpPr txBox="1"/>
          <p:nvPr/>
        </p:nvSpPr>
        <p:spPr>
          <a:xfrm>
            <a:off x="4223313" y="35052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EX stage()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36DE4-A3EF-CEDC-B3F9-42AEAB5FEEB6}"/>
              </a:ext>
            </a:extLst>
          </p:cNvPr>
          <p:cNvSpPr txBox="1"/>
          <p:nvPr/>
        </p:nvSpPr>
        <p:spPr>
          <a:xfrm>
            <a:off x="4191000" y="457200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MEM stage()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02267-4838-8A64-F65A-387BB7A99FFA}"/>
              </a:ext>
            </a:extLst>
          </p:cNvPr>
          <p:cNvSpPr txBox="1"/>
          <p:nvPr/>
        </p:nvSpPr>
        <p:spPr>
          <a:xfrm>
            <a:off x="4191000" y="56211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WB stage()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04152-2E73-8048-C03C-65BCE726414C}"/>
              </a:ext>
            </a:extLst>
          </p:cNvPr>
          <p:cNvCxnSpPr/>
          <p:nvPr/>
        </p:nvCxnSpPr>
        <p:spPr bwMode="auto">
          <a:xfrm flipH="1">
            <a:off x="2796665" y="1759376"/>
            <a:ext cx="1470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46272-3BC5-C91F-4CFF-95EF7AFD0760}"/>
              </a:ext>
            </a:extLst>
          </p:cNvPr>
          <p:cNvCxnSpPr/>
          <p:nvPr/>
        </p:nvCxnSpPr>
        <p:spPr bwMode="auto">
          <a:xfrm flipH="1" flipV="1">
            <a:off x="2826851" y="27431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1C58C-6551-DEEF-EA35-D1405D85EF5C}"/>
              </a:ext>
            </a:extLst>
          </p:cNvPr>
          <p:cNvCxnSpPr/>
          <p:nvPr/>
        </p:nvCxnSpPr>
        <p:spPr bwMode="auto">
          <a:xfrm flipH="1" flipV="1">
            <a:off x="2826851" y="36575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F7F30-0D9F-68E2-E25E-77850A16C5B6}"/>
              </a:ext>
            </a:extLst>
          </p:cNvPr>
          <p:cNvCxnSpPr/>
          <p:nvPr/>
        </p:nvCxnSpPr>
        <p:spPr bwMode="auto">
          <a:xfrm flipH="1" flipV="1">
            <a:off x="2826851" y="4724399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B55C3D-953A-240E-B9FD-7DE7747552FD}"/>
              </a:ext>
            </a:extLst>
          </p:cNvPr>
          <p:cNvSpPr txBox="1"/>
          <p:nvPr/>
        </p:nvSpPr>
        <p:spPr>
          <a:xfrm>
            <a:off x="613410" y="5621178"/>
            <a:ext cx="21266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Registers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1887A-00E6-E394-C6D7-1F16AF370788}"/>
              </a:ext>
            </a:extLst>
          </p:cNvPr>
          <p:cNvSpPr txBox="1"/>
          <p:nvPr/>
        </p:nvSpPr>
        <p:spPr>
          <a:xfrm>
            <a:off x="3425566" y="1911716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Fetched </a:t>
            </a:r>
            <a:r>
              <a:rPr lang="en-US" sz="1000" b="1" dirty="0">
                <a:solidFill>
                  <a:srgbClr val="FF0000"/>
                </a:solidFill>
              </a:rPr>
              <a:t>0x00a63820 [add, $7, $5, $6]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21A2B-F5CB-E1C5-9F07-06E344E0416F}"/>
              </a:ext>
            </a:extLst>
          </p:cNvPr>
          <p:cNvCxnSpPr/>
          <p:nvPr/>
        </p:nvCxnSpPr>
        <p:spPr bwMode="auto">
          <a:xfrm flipH="1" flipV="1">
            <a:off x="2826851" y="5744288"/>
            <a:ext cx="144034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821DB6-4FDB-51CA-E609-16790141DC9C}"/>
              </a:ext>
            </a:extLst>
          </p:cNvPr>
          <p:cNvSpPr txBox="1"/>
          <p:nvPr/>
        </p:nvSpPr>
        <p:spPr>
          <a:xfrm>
            <a:off x="4232699" y="28554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0CF9FB-7ACF-D590-8523-100D34C260AE}"/>
              </a:ext>
            </a:extLst>
          </p:cNvPr>
          <p:cNvSpPr txBox="1"/>
          <p:nvPr/>
        </p:nvSpPr>
        <p:spPr>
          <a:xfrm>
            <a:off x="4232699" y="36898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61FCB6-665B-B44D-6D8D-B4B274300AFF}"/>
              </a:ext>
            </a:extLst>
          </p:cNvPr>
          <p:cNvSpPr txBox="1"/>
          <p:nvPr/>
        </p:nvSpPr>
        <p:spPr>
          <a:xfrm>
            <a:off x="4267200" y="48313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FA50EC-2562-0577-B09A-5559592529B0}"/>
              </a:ext>
            </a:extLst>
          </p:cNvPr>
          <p:cNvSpPr txBox="1"/>
          <p:nvPr/>
        </p:nvSpPr>
        <p:spPr>
          <a:xfrm>
            <a:off x="4267200" y="58673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-NOPs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6AD2BA-48B3-B0D4-BE85-A32FFC0EAAF4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28E6CE-54D2-3892-7795-4DC7C207F661}"/>
              </a:ext>
            </a:extLst>
          </p:cNvPr>
          <p:cNvSpPr txBox="1"/>
          <p:nvPr/>
        </p:nvSpPr>
        <p:spPr>
          <a:xfrm>
            <a:off x="6468674" y="1007896"/>
            <a:ext cx="2599126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0x00a63820 [add, $7, $5, $6]</a:t>
            </a:r>
          </a:p>
          <a:p>
            <a:pPr algn="ctr"/>
            <a:r>
              <a:rPr lang="en-US" sz="1200" dirty="0"/>
              <a:t> 0x8d0f0004[lw,$15,4,($8)]</a:t>
            </a:r>
          </a:p>
          <a:p>
            <a:pPr algn="ctr"/>
            <a:r>
              <a:rPr lang="en-US" sz="1200" dirty="0"/>
              <a:t>0xad09fffc [</a:t>
            </a:r>
            <a:r>
              <a:rPr lang="en-US" sz="1200" dirty="0" err="1"/>
              <a:t>sw</a:t>
            </a:r>
            <a:r>
              <a:rPr lang="en-US" sz="1200" dirty="0"/>
              <a:t>, $9,-4,($8)]</a:t>
            </a:r>
          </a:p>
          <a:p>
            <a:pPr algn="ctr"/>
            <a:r>
              <a:rPr lang="en-US" sz="1200" dirty="0"/>
              <a:t>0x00625022[sub,$10,$3,$2]</a:t>
            </a:r>
          </a:p>
          <a:p>
            <a:pPr algn="ctr"/>
            <a:r>
              <a:rPr lang="en-US" sz="1200" dirty="0"/>
              <a:t>0x10c8fffb [beq,$6,$8,label]</a:t>
            </a:r>
          </a:p>
          <a:p>
            <a:pPr algn="ctr"/>
            <a:endParaRPr 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B956B7-DE89-EABD-426C-A2B78E14D3FD}"/>
              </a:ext>
            </a:extLst>
          </p:cNvPr>
          <p:cNvSpPr txBox="1"/>
          <p:nvPr/>
        </p:nvSpPr>
        <p:spPr>
          <a:xfrm>
            <a:off x="7438828" y="4495800"/>
            <a:ext cx="1628972" cy="411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Main Memory(Data Cache)</a:t>
            </a:r>
          </a:p>
        </p:txBody>
      </p:sp>
    </p:spTree>
    <p:extLst>
      <p:ext uri="{BB962C8B-B14F-4D97-AF65-F5344CB8AC3E}">
        <p14:creationId xmlns:p14="http://schemas.microsoft.com/office/powerpoint/2010/main" val="37351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1F2-4E2B-B84A-F2F1-523308A4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91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Print out everything() </a:t>
            </a:r>
            <a:br>
              <a:rPr lang="en-US" dirty="0"/>
            </a:b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1C93B-B079-686E-A01A-877BB1F6A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B23D-27E6-1E4C-731D-F6619E588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7A6CBF-1DF1-4E35-7AD3-3C00A0C1A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371600"/>
            <a:ext cx="5497753" cy="48539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9109FA-6606-885F-B6EE-160D7E4AB076}"/>
              </a:ext>
            </a:extLst>
          </p:cNvPr>
          <p:cNvSpPr txBox="1"/>
          <p:nvPr/>
        </p:nvSpPr>
        <p:spPr>
          <a:xfrm>
            <a:off x="6030188" y="2819400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Reg[32] values</a:t>
            </a:r>
          </a:p>
        </p:txBody>
      </p:sp>
    </p:spTree>
    <p:extLst>
      <p:ext uri="{BB962C8B-B14F-4D97-AF65-F5344CB8AC3E}">
        <p14:creationId xmlns:p14="http://schemas.microsoft.com/office/powerpoint/2010/main" val="126901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D000-E0D6-6698-6287-ECD014BC5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3CD8-929C-9295-AFC3-B080A375E6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9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531E-FAB8-8AC5-850A-58E717D3D433}"/>
              </a:ext>
            </a:extLst>
          </p:cNvPr>
          <p:cNvSpPr txBox="1"/>
          <p:nvPr/>
        </p:nvSpPr>
        <p:spPr>
          <a:xfrm>
            <a:off x="643174" y="1509067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IF/ID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A4AD-99F6-1C85-51E7-402AA1175DBB}"/>
              </a:ext>
            </a:extLst>
          </p:cNvPr>
          <p:cNvSpPr txBox="1"/>
          <p:nvPr/>
        </p:nvSpPr>
        <p:spPr>
          <a:xfrm>
            <a:off x="643174" y="24910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ID/EX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5A2B1-AA73-1631-3E9C-B87F2DF76C34}"/>
              </a:ext>
            </a:extLst>
          </p:cNvPr>
          <p:cNvSpPr txBox="1"/>
          <p:nvPr/>
        </p:nvSpPr>
        <p:spPr>
          <a:xfrm>
            <a:off x="643174" y="3481626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 Write</a:t>
            </a:r>
          </a:p>
          <a:p>
            <a:r>
              <a:rPr lang="en-US" sz="1000" b="1" dirty="0"/>
              <a:t>EX/MEM Register</a:t>
            </a:r>
          </a:p>
          <a:p>
            <a:r>
              <a:rPr lang="en-US" sz="1000" dirty="0"/>
              <a:t>		   	          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09AB1-BFBC-B676-1652-BBC4360AD56B}"/>
              </a:ext>
            </a:extLst>
          </p:cNvPr>
          <p:cNvSpPr txBox="1"/>
          <p:nvPr/>
        </p:nvSpPr>
        <p:spPr>
          <a:xfrm>
            <a:off x="640080" y="4495800"/>
            <a:ext cx="210002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		   	          Write</a:t>
            </a:r>
          </a:p>
          <a:p>
            <a:r>
              <a:rPr lang="en-US" sz="1000" b="1" dirty="0"/>
              <a:t>MEM/WB Register</a:t>
            </a:r>
          </a:p>
          <a:p>
            <a:r>
              <a:rPr lang="en-US" sz="1000" dirty="0"/>
              <a:t>		   	          Read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13486-BFFF-1BDA-0FD5-73EA97856980}"/>
              </a:ext>
            </a:extLst>
          </p:cNvPr>
          <p:cNvSpPr txBox="1"/>
          <p:nvPr/>
        </p:nvSpPr>
        <p:spPr>
          <a:xfrm>
            <a:off x="304800" y="8382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Four pipeline Registers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7EE3D-1164-61DA-48C5-E77ED4602C65}"/>
              </a:ext>
            </a:extLst>
          </p:cNvPr>
          <p:cNvSpPr txBox="1"/>
          <p:nvPr/>
        </p:nvSpPr>
        <p:spPr>
          <a:xfrm>
            <a:off x="4038600" y="89529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Method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CF571-4908-8581-5682-DCE63BBD66C3}"/>
              </a:ext>
            </a:extLst>
          </p:cNvPr>
          <p:cNvSpPr txBox="1"/>
          <p:nvPr/>
        </p:nvSpPr>
        <p:spPr>
          <a:xfrm>
            <a:off x="6934200" y="4380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Cycle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4AB21F-73AC-A3E9-1913-CF5703E74057}"/>
              </a:ext>
            </a:extLst>
          </p:cNvPr>
          <p:cNvSpPr txBox="1"/>
          <p:nvPr/>
        </p:nvSpPr>
        <p:spPr>
          <a:xfrm>
            <a:off x="6468674" y="1007896"/>
            <a:ext cx="2599126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&lt; </a:t>
            </a:r>
            <a:r>
              <a:rPr lang="en-US" sz="1200" b="1" dirty="0" err="1"/>
              <a:t>InstructionsCache</a:t>
            </a:r>
            <a:r>
              <a:rPr lang="en-US" sz="1200" b="1" dirty="0"/>
              <a:t> Array &gt;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0x00a63820 [add, $7, $5, $6]</a:t>
            </a:r>
          </a:p>
          <a:p>
            <a:pPr algn="ctr"/>
            <a:r>
              <a:rPr lang="en-US" sz="1200" dirty="0"/>
              <a:t> 0x8d0f0004 [</a:t>
            </a:r>
            <a:r>
              <a:rPr lang="en-US" sz="1200" dirty="0" err="1"/>
              <a:t>lw</a:t>
            </a:r>
            <a:r>
              <a:rPr lang="en-US" sz="1200" dirty="0"/>
              <a:t>, $15, 4, ($8)]</a:t>
            </a:r>
          </a:p>
          <a:p>
            <a:pPr algn="ctr"/>
            <a:r>
              <a:rPr lang="en-US" sz="1200" dirty="0"/>
              <a:t>0xad09fffc [</a:t>
            </a:r>
            <a:r>
              <a:rPr lang="en-US" sz="1200" dirty="0" err="1"/>
              <a:t>sw</a:t>
            </a:r>
            <a:r>
              <a:rPr lang="en-US" sz="1200" dirty="0"/>
              <a:t>, $9,-4,($8)]</a:t>
            </a:r>
          </a:p>
          <a:p>
            <a:pPr algn="ctr"/>
            <a:r>
              <a:rPr lang="en-US" sz="1200" dirty="0"/>
              <a:t>0x00625022 [sub, $10, $3 ,$2]</a:t>
            </a:r>
          </a:p>
          <a:p>
            <a:pPr algn="ctr"/>
            <a:r>
              <a:rPr lang="en-US" sz="1200" dirty="0"/>
              <a:t>0x10c8fffb [</a:t>
            </a:r>
            <a:r>
              <a:rPr lang="en-US" sz="1200" dirty="0" err="1"/>
              <a:t>beq</a:t>
            </a:r>
            <a:r>
              <a:rPr lang="en-US" sz="1200" dirty="0"/>
              <a:t>, $6, $8 ,label]</a:t>
            </a:r>
          </a:p>
          <a:p>
            <a:pPr algn="ctr"/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FA722-3E1F-BB99-F911-581196D97146}"/>
              </a:ext>
            </a:extLst>
          </p:cNvPr>
          <p:cNvSpPr txBox="1"/>
          <p:nvPr/>
        </p:nvSpPr>
        <p:spPr>
          <a:xfrm>
            <a:off x="3733800" y="2801601"/>
            <a:ext cx="2425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Copy write to read()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E55B91D8-3DF0-4F20-89B4-EACC66A82688}"/>
              </a:ext>
            </a:extLst>
          </p:cNvPr>
          <p:cNvSpPr/>
          <p:nvPr/>
        </p:nvSpPr>
        <p:spPr bwMode="auto">
          <a:xfrm rot="5400000">
            <a:off x="2704779" y="1706401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B23132D7-E726-89B8-98C0-5A078F770B39}"/>
              </a:ext>
            </a:extLst>
          </p:cNvPr>
          <p:cNvSpPr/>
          <p:nvPr/>
        </p:nvSpPr>
        <p:spPr bwMode="auto">
          <a:xfrm rot="5400000">
            <a:off x="2704778" y="2677147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796BF6EB-030D-EE91-E356-8380AC884AE6}"/>
              </a:ext>
            </a:extLst>
          </p:cNvPr>
          <p:cNvSpPr/>
          <p:nvPr/>
        </p:nvSpPr>
        <p:spPr bwMode="auto">
          <a:xfrm rot="5400000">
            <a:off x="2702703" y="3655603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2E1EA9EB-2980-D75D-5191-D0B3CDD8FAE4}"/>
              </a:ext>
            </a:extLst>
          </p:cNvPr>
          <p:cNvSpPr/>
          <p:nvPr/>
        </p:nvSpPr>
        <p:spPr bwMode="auto">
          <a:xfrm rot="5400000">
            <a:off x="2702702" y="4695366"/>
            <a:ext cx="688894" cy="618241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1616C-84A5-9D9E-660F-1D7A73CA15AB}"/>
              </a:ext>
            </a:extLst>
          </p:cNvPr>
          <p:cNvSpPr txBox="1"/>
          <p:nvPr/>
        </p:nvSpPr>
        <p:spPr>
          <a:xfrm>
            <a:off x="3667361" y="3221995"/>
            <a:ext cx="333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Copy information from the write pipeline registers</a:t>
            </a:r>
          </a:p>
          <a:p>
            <a:r>
              <a:rPr lang="en-US" sz="1100" dirty="0"/>
              <a:t>   to the read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427362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1923</TotalTime>
  <Words>2480</Words>
  <Application>Microsoft Macintosh PowerPoint</Application>
  <PresentationFormat>On-screen Show (4:3)</PresentationFormat>
  <Paragraphs>460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Bold</vt:lpstr>
      <vt:lpstr>Aptos</vt:lpstr>
      <vt:lpstr>Arial</vt:lpstr>
      <vt:lpstr>Helvetica</vt:lpstr>
      <vt:lpstr>Wingdings</vt:lpstr>
      <vt:lpstr>Blank Presentation</vt:lpstr>
      <vt:lpstr>Project 3(CS472 A1 Computer Architecture)</vt:lpstr>
      <vt:lpstr>Contents</vt:lpstr>
      <vt:lpstr>Pipelined Datapath</vt:lpstr>
      <vt:lpstr>Main Memory and simulated Registers</vt:lpstr>
      <vt:lpstr>Five stages sequence Methods</vt:lpstr>
      <vt:lpstr>1. Simulation Framework </vt:lpstr>
      <vt:lpstr>PowerPoint Presentation</vt:lpstr>
      <vt:lpstr>Print out everything()  </vt:lpstr>
      <vt:lpstr>PowerPoint Presentation</vt:lpstr>
      <vt:lpstr>PowerPoint Presentation</vt:lpstr>
      <vt:lpstr>Reference Materials for the control signal</vt:lpstr>
      <vt:lpstr>Reference Materials for the control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Materials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44</cp:revision>
  <cp:lastPrinted>2018-05-31T15:51:35Z</cp:lastPrinted>
  <dcterms:created xsi:type="dcterms:W3CDTF">2008-01-28T19:49:47Z</dcterms:created>
  <dcterms:modified xsi:type="dcterms:W3CDTF">2024-04-04T17:09:38Z</dcterms:modified>
</cp:coreProperties>
</file>