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78" r:id="rId1"/>
  </p:sldMasterIdLst>
  <p:sldIdLst>
    <p:sldId id="256" r:id="rId2"/>
    <p:sldId id="257" r:id="rId3"/>
    <p:sldId id="258" r:id="rId4"/>
    <p:sldId id="261" r:id="rId5"/>
    <p:sldId id="259" r:id="rId6"/>
    <p:sldId id="260"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9026" autoAdjust="0"/>
    <p:restoredTop sz="95277" autoAdjust="0"/>
  </p:normalViewPr>
  <p:slideViewPr>
    <p:cSldViewPr snapToGrid="0" snapToObjects="1">
      <p:cViewPr varScale="1">
        <p:scale>
          <a:sx n="106" d="100"/>
          <a:sy n="106" d="100"/>
        </p:scale>
        <p:origin x="-101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7D0065BE-0657-4A47-90AD-C21C55E16B19}" type="datetime4">
              <a:rPr lang="en-US" smtClean="0"/>
              <a:pPr/>
              <a:t>February 17,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416D63-31BF-4B94-B6C5-E20B2C63F515}" type="datetime4">
              <a:rPr lang="en-US" smtClean="0"/>
              <a:pPr/>
              <a:t>February 17, 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16C3AA4-67BE-44F7-809A-3582401494AF}" type="datetime4">
              <a:rPr lang="en-US" smtClean="0"/>
              <a:pPr/>
              <a:t>February 17,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25172EEB-1769-4776-AD69-E7C1260563EB}" type="datetime4">
              <a:rPr lang="en-US" smtClean="0"/>
              <a:pPr/>
              <a:t>February 17,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47BB8AF-C16A-4836-A92D-61834B5F0BA5}" type="datetime4">
              <a:rPr lang="en-US" smtClean="0"/>
              <a:pPr/>
              <a:t>February 17,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smtClean="0"/>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62B1B13E-D5AF-485E-81A1-82A140076526}" type="datetime4">
              <a:rPr lang="en-US" smtClean="0"/>
              <a:pPr/>
              <a:t>February 17, 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dirty="0"/>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7D2193-4505-4A75-99BB-880C6989A757}" type="datetime4">
              <a:rPr lang="en-US" smtClean="0"/>
              <a:pPr/>
              <a:t>February 17,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113A18F4-33C3-445B-924C-31108C51719C}" type="datetime4">
              <a:rPr lang="en-US" smtClean="0"/>
              <a:pPr/>
              <a:t>February 17, 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3AF7543A-E259-478F-9E0D-57BA40E442B7}" type="datetime4">
              <a:rPr lang="en-US" smtClean="0"/>
              <a:pPr/>
              <a:t>February 17, 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1EFB012D-77A1-44B0-BB26-329BA1EE55C9}" type="datetime4">
              <a:rPr lang="en-US" smtClean="0"/>
              <a:pPr/>
              <a:t>February 17, 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7499E-3031-413E-B01E-B94970708CAA}" type="datetime4">
              <a:rPr lang="en-US" smtClean="0"/>
              <a:pPr/>
              <a:t>February 17, 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7EAB0C-2220-4D0E-A0DD-DB7FA0F742F4}" type="datetime4">
              <a:rPr lang="en-US" smtClean="0"/>
              <a:pPr/>
              <a:t>February 17, 2016</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62B1B13E-D5AF-485E-81A1-82A140076526}" type="datetime4">
              <a:rPr lang="en-US" smtClean="0"/>
              <a:pPr/>
              <a:t>February 17, 2016</a:t>
            </a:fld>
            <a:endParaRPr lang="en-US" dirty="0"/>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dirty="0"/>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2754ED01-E2A0-4C1E-8E21-014B9904157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Lst>
  <p:hf sldNum="0" hdr="0" ftr="0" dt="0"/>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Clustering Techniques</a:t>
            </a:r>
            <a:br>
              <a:rPr lang="en-US" dirty="0"/>
            </a:br>
            <a:r>
              <a:rPr lang="en-US" sz="2000" dirty="0">
                <a:solidFill>
                  <a:schemeClr val="accent1">
                    <a:lumMod val="50000"/>
                  </a:schemeClr>
                </a:solidFill>
              </a:rPr>
              <a:t>K-Means </a:t>
            </a:r>
            <a:r>
              <a:rPr lang="en-US" sz="2000" dirty="0" smtClean="0">
                <a:solidFill>
                  <a:schemeClr val="accent1">
                    <a:lumMod val="50000"/>
                  </a:schemeClr>
                </a:solidFill>
              </a:rPr>
              <a:t>and EM technique</a:t>
            </a:r>
            <a:endParaRPr lang="en-US" dirty="0"/>
          </a:p>
        </p:txBody>
      </p:sp>
      <p:sp>
        <p:nvSpPr>
          <p:cNvPr id="3" name="Subtitle 2"/>
          <p:cNvSpPr>
            <a:spLocks noGrp="1"/>
          </p:cNvSpPr>
          <p:nvPr>
            <p:ph type="subTitle" idx="1"/>
          </p:nvPr>
        </p:nvSpPr>
        <p:spPr/>
        <p:txBody>
          <a:bodyPr/>
          <a:lstStyle/>
          <a:p>
            <a:r>
              <a:rPr lang="en-US" dirty="0" smtClean="0"/>
              <a:t>Team 2</a:t>
            </a:r>
            <a:endParaRPr lang="en-US" dirty="0"/>
          </a:p>
        </p:txBody>
      </p:sp>
    </p:spTree>
    <p:extLst>
      <p:ext uri="{BB962C8B-B14F-4D97-AF65-F5344CB8AC3E}">
        <p14:creationId xmlns:p14="http://schemas.microsoft.com/office/powerpoint/2010/main" val="252086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Grp="1" noChangeAspect="1"/>
          </p:cNvPicPr>
          <p:nvPr>
            <p:ph idx="1"/>
          </p:nvPr>
        </p:nvPicPr>
        <p:blipFill rotWithShape="1">
          <a:blip r:embed="rId2"/>
          <a:srcRect l="-53063" t="9976" r="-53063"/>
          <a:stretch/>
        </p:blipFill>
        <p:spPr>
          <a:xfrm>
            <a:off x="-2200865" y="155763"/>
            <a:ext cx="11344865" cy="6274872"/>
          </a:xfrm>
        </p:spPr>
      </p:pic>
    </p:spTree>
    <p:extLst>
      <p:ext uri="{BB962C8B-B14F-4D97-AF65-F5344CB8AC3E}">
        <p14:creationId xmlns:p14="http://schemas.microsoft.com/office/powerpoint/2010/main" val="219793152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1489" y="239633"/>
            <a:ext cx="8458125" cy="3693319"/>
          </a:xfrm>
          <a:prstGeom prst="rect">
            <a:avLst/>
          </a:prstGeom>
        </p:spPr>
        <p:txBody>
          <a:bodyPr wrap="square">
            <a:spAutoFit/>
          </a:bodyPr>
          <a:lstStyle/>
          <a:p>
            <a:r>
              <a:rPr lang="en-US" dirty="0"/>
              <a:t>In summary, the expectation maximization algorithm alternates between the steps of guessing a probability distribution over completions of missing data given the current model (known as the E-step</a:t>
            </a:r>
            <a:r>
              <a:rPr lang="en-US" dirty="0" smtClean="0"/>
              <a:t>)</a:t>
            </a:r>
          </a:p>
          <a:p>
            <a:endParaRPr lang="en-US" dirty="0"/>
          </a:p>
          <a:p>
            <a:r>
              <a:rPr lang="en-US" dirty="0" smtClean="0"/>
              <a:t>The re</a:t>
            </a:r>
            <a:r>
              <a:rPr lang="en-US" dirty="0"/>
              <a:t>-estimating the model parameters using these completions (known as the M-step). The name 'E-step' comes from the fact that one does not usually need to form the probability distribution over completions explicitly, but rather need only compute 'expected' sufficient statistics over these completions. </a:t>
            </a:r>
            <a:endParaRPr lang="en-US" dirty="0" smtClean="0"/>
          </a:p>
          <a:p>
            <a:endParaRPr lang="en-US" dirty="0"/>
          </a:p>
          <a:p>
            <a:r>
              <a:rPr lang="en-US" dirty="0" smtClean="0"/>
              <a:t>Similarly</a:t>
            </a:r>
            <a:r>
              <a:rPr lang="en-US" dirty="0"/>
              <a:t>, the name 'M-step' comes from the fact that model </a:t>
            </a:r>
            <a:r>
              <a:rPr lang="en-US" dirty="0" smtClean="0"/>
              <a:t>re estimation </a:t>
            </a:r>
            <a:r>
              <a:rPr lang="en-US" dirty="0"/>
              <a:t>can be thought of as 'maximization' of the expected log-likelihood of the data.</a:t>
            </a:r>
          </a:p>
        </p:txBody>
      </p:sp>
    </p:spTree>
    <p:extLst>
      <p:ext uri="{BB962C8B-B14F-4D97-AF65-F5344CB8AC3E}">
        <p14:creationId xmlns:p14="http://schemas.microsoft.com/office/powerpoint/2010/main" val="4278132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919" y="214298"/>
            <a:ext cx="7520940" cy="548640"/>
          </a:xfrm>
        </p:spPr>
        <p:txBody>
          <a:bodyPr>
            <a:normAutofit fontScale="90000"/>
          </a:bodyPr>
          <a:lstStyle/>
          <a:p>
            <a:r>
              <a:rPr lang="en-US" dirty="0" smtClean="0"/>
              <a:t>What is clustering</a:t>
            </a:r>
            <a:endParaRPr lang="en-US" dirty="0"/>
          </a:p>
        </p:txBody>
      </p:sp>
      <p:sp>
        <p:nvSpPr>
          <p:cNvPr id="3" name="Content Placeholder 2"/>
          <p:cNvSpPr>
            <a:spLocks noGrp="1"/>
          </p:cNvSpPr>
          <p:nvPr>
            <p:ph idx="1"/>
          </p:nvPr>
        </p:nvSpPr>
        <p:spPr>
          <a:xfrm>
            <a:off x="321919" y="826639"/>
            <a:ext cx="8556995" cy="1643348"/>
          </a:xfrm>
        </p:spPr>
        <p:txBody>
          <a:bodyPr>
            <a:normAutofit fontScale="62500" lnSpcReduction="20000"/>
          </a:bodyPr>
          <a:lstStyle/>
          <a:p>
            <a:pPr>
              <a:buFont typeface="Arial"/>
              <a:buChar char="•"/>
            </a:pPr>
            <a:r>
              <a:rPr lang="en-US" dirty="0"/>
              <a:t>Clustering is dividing data points into homogeneous classes or clusters:</a:t>
            </a:r>
          </a:p>
          <a:p>
            <a:pPr>
              <a:buFont typeface="Arial"/>
              <a:buChar char="•"/>
            </a:pPr>
            <a:r>
              <a:rPr lang="en-US" dirty="0"/>
              <a:t>Points in the same group are as similar as possible</a:t>
            </a:r>
          </a:p>
          <a:p>
            <a:pPr>
              <a:buFont typeface="Arial"/>
              <a:buChar char="•"/>
            </a:pPr>
            <a:r>
              <a:rPr lang="en-US" dirty="0" smtClean="0"/>
              <a:t>When </a:t>
            </a:r>
            <a:r>
              <a:rPr lang="en-US" dirty="0"/>
              <a:t>a collection of objects is given, we put objects into group based on similarity</a:t>
            </a:r>
            <a:r>
              <a:rPr lang="en-US" dirty="0" smtClean="0"/>
              <a:t>.</a:t>
            </a:r>
          </a:p>
          <a:p>
            <a:pPr>
              <a:buFont typeface="Arial"/>
              <a:buChar char="•"/>
            </a:pPr>
            <a:r>
              <a:rPr lang="en-US" dirty="0" smtClean="0"/>
              <a:t>When objective data are provided, objects are divided into groups with same similarity</a:t>
            </a:r>
            <a:endParaRPr lang="en-US" dirty="0"/>
          </a:p>
          <a:p>
            <a:endParaRPr lang="en-US" dirty="0"/>
          </a:p>
        </p:txBody>
      </p:sp>
      <p:sp>
        <p:nvSpPr>
          <p:cNvPr id="9" name="Rectangle 8"/>
          <p:cNvSpPr/>
          <p:nvPr/>
        </p:nvSpPr>
        <p:spPr>
          <a:xfrm>
            <a:off x="409923" y="2469987"/>
            <a:ext cx="2095445" cy="523220"/>
          </a:xfrm>
          <a:prstGeom prst="rect">
            <a:avLst/>
          </a:prstGeom>
        </p:spPr>
        <p:txBody>
          <a:bodyPr wrap="none">
            <a:spAutoFit/>
          </a:bodyPr>
          <a:lstStyle/>
          <a:p>
            <a:r>
              <a:rPr lang="en-US" sz="2800" dirty="0">
                <a:latin typeface="+mj-lt"/>
              </a:rPr>
              <a:t>Applications</a:t>
            </a:r>
          </a:p>
        </p:txBody>
      </p:sp>
      <p:sp>
        <p:nvSpPr>
          <p:cNvPr id="14" name="TextBox 13"/>
          <p:cNvSpPr txBox="1"/>
          <p:nvPr/>
        </p:nvSpPr>
        <p:spPr>
          <a:xfrm>
            <a:off x="320161" y="3145738"/>
            <a:ext cx="8558753" cy="1754327"/>
          </a:xfrm>
          <a:prstGeom prst="rect">
            <a:avLst/>
          </a:prstGeom>
          <a:noFill/>
        </p:spPr>
        <p:txBody>
          <a:bodyPr wrap="none" rtlCol="0">
            <a:spAutoFit/>
          </a:bodyPr>
          <a:lstStyle/>
          <a:p>
            <a:pPr marL="285750" indent="-285750">
              <a:buFont typeface="Arial"/>
              <a:buChar char="•"/>
            </a:pPr>
            <a:r>
              <a:rPr lang="en-US" dirty="0" smtClean="0"/>
              <a:t>Provide general data information(include but not limited to data distribution, layout)</a:t>
            </a:r>
          </a:p>
          <a:p>
            <a:pPr marL="285750" indent="-285750">
              <a:buFont typeface="Arial"/>
              <a:buChar char="•"/>
            </a:pPr>
            <a:endParaRPr lang="en-US" dirty="0"/>
          </a:p>
          <a:p>
            <a:pPr marL="285750" indent="-285750">
              <a:buFont typeface="Arial"/>
              <a:buChar char="•"/>
            </a:pPr>
            <a:r>
              <a:rPr lang="en-US" dirty="0" smtClean="0"/>
              <a:t>Provide further detail on how dataset should be treated properly in further steps</a:t>
            </a:r>
          </a:p>
          <a:p>
            <a:pPr marL="285750" indent="-285750">
              <a:buFont typeface="Arial"/>
              <a:buChar char="•"/>
            </a:pPr>
            <a:endParaRPr lang="en-US" dirty="0"/>
          </a:p>
          <a:p>
            <a:endParaRPr lang="en-US" dirty="0"/>
          </a:p>
          <a:p>
            <a:endParaRPr lang="en-US" dirty="0" smtClean="0"/>
          </a:p>
        </p:txBody>
      </p:sp>
    </p:spTree>
    <p:extLst>
      <p:ext uri="{BB962C8B-B14F-4D97-AF65-F5344CB8AC3E}">
        <p14:creationId xmlns:p14="http://schemas.microsoft.com/office/powerpoint/2010/main" val="3892088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180" y="358692"/>
            <a:ext cx="7520940" cy="548640"/>
          </a:xfrm>
        </p:spPr>
        <p:txBody>
          <a:bodyPr>
            <a:normAutofit fontScale="90000"/>
          </a:bodyPr>
          <a:lstStyle/>
          <a:p>
            <a:r>
              <a:rPr lang="en-US" dirty="0" smtClean="0"/>
              <a:t>K means</a:t>
            </a:r>
            <a:endParaRPr lang="en-US" dirty="0"/>
          </a:p>
        </p:txBody>
      </p:sp>
      <p:sp>
        <p:nvSpPr>
          <p:cNvPr id="3" name="Content Placeholder 2"/>
          <p:cNvSpPr>
            <a:spLocks noGrp="1"/>
          </p:cNvSpPr>
          <p:nvPr>
            <p:ph idx="1"/>
          </p:nvPr>
        </p:nvSpPr>
        <p:spPr>
          <a:xfrm>
            <a:off x="291303" y="1100628"/>
            <a:ext cx="8354569" cy="3579849"/>
          </a:xfrm>
        </p:spPr>
        <p:txBody>
          <a:bodyPr>
            <a:normAutofit fontScale="70000" lnSpcReduction="20000"/>
          </a:bodyPr>
          <a:lstStyle/>
          <a:p>
            <a:pPr>
              <a:buFont typeface="Arial"/>
              <a:buChar char="•"/>
            </a:pPr>
            <a:r>
              <a:rPr lang="en-US" dirty="0"/>
              <a:t>The data given by x are clustered by the </a:t>
            </a:r>
            <a:r>
              <a:rPr lang="en-US" i="1" dirty="0"/>
              <a:t>k</a:t>
            </a:r>
            <a:r>
              <a:rPr lang="en-US" dirty="0"/>
              <a:t>-means method</a:t>
            </a:r>
            <a:r>
              <a:rPr lang="en-US" dirty="0" smtClean="0"/>
              <a:t>,</a:t>
            </a:r>
          </a:p>
          <a:p>
            <a:pPr>
              <a:buFont typeface="Arial"/>
              <a:buChar char="•"/>
            </a:pPr>
            <a:r>
              <a:rPr lang="en-US" dirty="0"/>
              <a:t>P</a:t>
            </a:r>
            <a:r>
              <a:rPr lang="en-US" dirty="0" smtClean="0"/>
              <a:t>artition </a:t>
            </a:r>
            <a:r>
              <a:rPr lang="en-US" dirty="0"/>
              <a:t>the points into </a:t>
            </a:r>
            <a:r>
              <a:rPr lang="en-US" i="1" dirty="0"/>
              <a:t>k</a:t>
            </a:r>
            <a:r>
              <a:rPr lang="en-US" dirty="0"/>
              <a:t> groups </a:t>
            </a:r>
            <a:endParaRPr lang="en-US" dirty="0" smtClean="0"/>
          </a:p>
          <a:p>
            <a:pPr>
              <a:buFont typeface="Arial"/>
              <a:buChar char="•"/>
            </a:pPr>
            <a:r>
              <a:rPr lang="en-US" dirty="0"/>
              <a:t>S</a:t>
            </a:r>
            <a:r>
              <a:rPr lang="en-US" dirty="0" smtClean="0"/>
              <a:t>um </a:t>
            </a:r>
            <a:r>
              <a:rPr lang="en-US" dirty="0"/>
              <a:t>of squares from points to the assigned cluster </a:t>
            </a:r>
            <a:r>
              <a:rPr lang="en-US" dirty="0" smtClean="0"/>
              <a:t>centers </a:t>
            </a:r>
            <a:r>
              <a:rPr lang="en-US" dirty="0"/>
              <a:t>is minimized. </a:t>
            </a:r>
            <a:endParaRPr lang="en-US" dirty="0" smtClean="0"/>
          </a:p>
          <a:p>
            <a:pPr>
              <a:buFont typeface="Arial"/>
              <a:buChar char="•"/>
            </a:pPr>
            <a:r>
              <a:rPr lang="en-US" dirty="0" smtClean="0"/>
              <a:t>At </a:t>
            </a:r>
            <a:r>
              <a:rPr lang="en-US" dirty="0"/>
              <a:t>the </a:t>
            </a:r>
            <a:r>
              <a:rPr lang="en-US" dirty="0" smtClean="0"/>
              <a:t>minimum, the </a:t>
            </a:r>
            <a:r>
              <a:rPr lang="en-US" dirty="0"/>
              <a:t>set of data points which are nearest to the cluster </a:t>
            </a:r>
            <a:r>
              <a:rPr lang="en-US" dirty="0" smtClean="0"/>
              <a:t>center. </a:t>
            </a:r>
          </a:p>
          <a:p>
            <a:r>
              <a:rPr lang="en-US" sz="2800" dirty="0">
                <a:latin typeface="+mj-lt"/>
              </a:rPr>
              <a:t>Mathematical Formulation for K-means Algorithm:</a:t>
            </a:r>
          </a:p>
          <a:p>
            <a:pPr>
              <a:buFont typeface="Arial"/>
              <a:buChar char="•"/>
            </a:pPr>
            <a:r>
              <a:rPr lang="en-US" dirty="0"/>
              <a:t>D= {x</a:t>
            </a:r>
            <a:r>
              <a:rPr lang="en-US" baseline="-25000" dirty="0"/>
              <a:t>1</a:t>
            </a:r>
            <a:r>
              <a:rPr lang="en-US" dirty="0"/>
              <a:t>,x</a:t>
            </a:r>
            <a:r>
              <a:rPr lang="en-US" baseline="-25000" dirty="0"/>
              <a:t>2</a:t>
            </a:r>
            <a:r>
              <a:rPr lang="en-US" dirty="0"/>
              <a:t>,…,x</a:t>
            </a:r>
            <a:r>
              <a:rPr lang="en-US" baseline="-25000" dirty="0"/>
              <a:t>i</a:t>
            </a:r>
            <a:r>
              <a:rPr lang="en-US" dirty="0"/>
              <a:t>,…,</a:t>
            </a:r>
            <a:r>
              <a:rPr lang="en-US" dirty="0" err="1"/>
              <a:t>x</a:t>
            </a:r>
            <a:r>
              <a:rPr lang="en-US" baseline="-25000" dirty="0" err="1"/>
              <a:t>m</a:t>
            </a:r>
            <a:r>
              <a:rPr lang="en-US" dirty="0" smtClean="0"/>
              <a:t>} </a:t>
            </a:r>
            <a:r>
              <a:rPr lang="en-US" dirty="0" smtClean="0">
                <a:sym typeface="Wingdings"/>
              </a:rPr>
              <a:t></a:t>
            </a:r>
            <a:r>
              <a:rPr lang="en-US" dirty="0" smtClean="0"/>
              <a:t> </a:t>
            </a:r>
            <a:r>
              <a:rPr lang="en-US" dirty="0"/>
              <a:t>data set of m records</a:t>
            </a:r>
          </a:p>
          <a:p>
            <a:pPr>
              <a:buFont typeface="Arial"/>
              <a:buChar char="•"/>
            </a:pPr>
            <a:r>
              <a:rPr lang="en-US" dirty="0"/>
              <a:t>x</a:t>
            </a:r>
            <a:r>
              <a:rPr lang="en-US" baseline="-25000" dirty="0"/>
              <a:t>i</a:t>
            </a:r>
            <a:r>
              <a:rPr lang="en-US" dirty="0"/>
              <a:t>= (x</a:t>
            </a:r>
            <a:r>
              <a:rPr lang="en-US" baseline="-25000" dirty="0"/>
              <a:t>i1</a:t>
            </a:r>
            <a:r>
              <a:rPr lang="en-US" dirty="0"/>
              <a:t>,x</a:t>
            </a:r>
            <a:r>
              <a:rPr lang="en-US" baseline="-25000" dirty="0"/>
              <a:t>i2</a:t>
            </a:r>
            <a:r>
              <a:rPr lang="en-US" dirty="0"/>
              <a:t>,…,</a:t>
            </a:r>
            <a:r>
              <a:rPr lang="en-US" dirty="0" err="1"/>
              <a:t>x</a:t>
            </a:r>
            <a:r>
              <a:rPr lang="en-US" baseline="-25000" dirty="0" err="1"/>
              <a:t>in</a:t>
            </a:r>
            <a:r>
              <a:rPr lang="en-US" dirty="0"/>
              <a:t>) </a:t>
            </a:r>
            <a:r>
              <a:rPr lang="en-US" dirty="0" smtClean="0"/>
              <a:t> </a:t>
            </a:r>
            <a:r>
              <a:rPr lang="en-US" dirty="0"/>
              <a:t>each record is an n-dimensional vector</a:t>
            </a:r>
          </a:p>
          <a:p>
            <a:pPr>
              <a:buFont typeface="Arial"/>
              <a:buChar char="•"/>
            </a:pPr>
            <a:endParaRPr lang="en-US" dirty="0"/>
          </a:p>
        </p:txBody>
      </p:sp>
    </p:spTree>
    <p:extLst>
      <p:ext uri="{BB962C8B-B14F-4D97-AF65-F5344CB8AC3E}">
        <p14:creationId xmlns:p14="http://schemas.microsoft.com/office/powerpoint/2010/main" val="3292393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26949" y="563089"/>
            <a:ext cx="4800600" cy="1460500"/>
          </a:xfrm>
          <a:prstGeom prst="rect">
            <a:avLst/>
          </a:prstGeom>
        </p:spPr>
      </p:pic>
    </p:spTree>
    <p:extLst>
      <p:ext uri="{BB962C8B-B14F-4D97-AF65-F5344CB8AC3E}">
        <p14:creationId xmlns:p14="http://schemas.microsoft.com/office/powerpoint/2010/main" val="1806607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a:t>
            </a:r>
            <a:endParaRPr lang="en-US" dirty="0"/>
          </a:p>
        </p:txBody>
      </p:sp>
      <p:sp>
        <p:nvSpPr>
          <p:cNvPr id="3" name="Content Placeholder 2"/>
          <p:cNvSpPr>
            <a:spLocks noGrp="1"/>
          </p:cNvSpPr>
          <p:nvPr>
            <p:ph idx="1"/>
          </p:nvPr>
        </p:nvSpPr>
        <p:spPr/>
        <p:txBody>
          <a:bodyPr>
            <a:normAutofit/>
          </a:bodyPr>
          <a:lstStyle/>
          <a:p>
            <a:pPr>
              <a:buFont typeface="Arial"/>
              <a:buChar char="•"/>
            </a:pPr>
            <a:r>
              <a:rPr lang="en-US" dirty="0" smtClean="0"/>
              <a:t>A luxury products company trying to find the optimized MSRP settings that should be used for each target group of people so that to maximize their revenues for each of their product lines</a:t>
            </a:r>
          </a:p>
          <a:p>
            <a:pPr>
              <a:buFont typeface="Arial"/>
              <a:buChar char="•"/>
            </a:pPr>
            <a:r>
              <a:rPr lang="en-US" dirty="0" smtClean="0"/>
              <a:t>In this example, let’s assume that they want to divided their target groups into 5 (k=5). And 600 data samples have been collected for this analysis</a:t>
            </a:r>
          </a:p>
          <a:p>
            <a:pPr marL="0" indent="0"/>
            <a:endParaRPr lang="en-US" dirty="0" smtClean="0"/>
          </a:p>
          <a:p>
            <a:pPr>
              <a:buFont typeface="Arial"/>
              <a:buChar char="•"/>
            </a:pPr>
            <a:endParaRPr lang="en-US" dirty="0"/>
          </a:p>
        </p:txBody>
      </p:sp>
    </p:spTree>
    <p:extLst>
      <p:ext uri="{BB962C8B-B14F-4D97-AF65-F5344CB8AC3E}">
        <p14:creationId xmlns:p14="http://schemas.microsoft.com/office/powerpoint/2010/main" val="160142359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Rplot.pdf"/>
          <p:cNvPicPr>
            <a:picLocks noGrp="1" noChangeAspect="1"/>
          </p:cNvPicPr>
          <p:nvPr>
            <p:ph idx="1"/>
          </p:nvPr>
        </p:nvPicPr>
        <p:blipFill>
          <a:blip r:embed="rId2">
            <a:extLst>
              <a:ext uri="{28A0092B-C50C-407E-A947-70E740481C1C}">
                <a14:useLocalDpi xmlns:a14="http://schemas.microsoft.com/office/drawing/2010/main" val="0"/>
              </a:ext>
            </a:extLst>
          </a:blip>
          <a:srcRect l="-55018" r="-55018"/>
          <a:stretch>
            <a:fillRect/>
          </a:stretch>
        </p:blipFill>
        <p:spPr>
          <a:xfrm>
            <a:off x="-2072601" y="-491718"/>
            <a:ext cx="13262245" cy="7337266"/>
          </a:xfrm>
        </p:spPr>
      </p:pic>
    </p:spTree>
    <p:extLst>
      <p:ext uri="{BB962C8B-B14F-4D97-AF65-F5344CB8AC3E}">
        <p14:creationId xmlns:p14="http://schemas.microsoft.com/office/powerpoint/2010/main" val="4228523504"/>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4514" y="622606"/>
            <a:ext cx="9019486" cy="6235394"/>
          </a:xfrm>
        </p:spPr>
        <p:txBody>
          <a:bodyPr/>
          <a:lstStyle/>
          <a:p>
            <a:pPr marL="0" indent="0">
              <a:buNone/>
            </a:pPr>
            <a:r>
              <a:rPr lang="en-US" dirty="0" smtClean="0"/>
              <a:t>Expectation Maximization(EM)</a:t>
            </a:r>
          </a:p>
          <a:p>
            <a:r>
              <a:rPr lang="en-US" dirty="0"/>
              <a:t>In statistics, an </a:t>
            </a:r>
            <a:r>
              <a:rPr lang="en-US" b="1" dirty="0"/>
              <a:t>expectation</a:t>
            </a:r>
            <a:r>
              <a:rPr lang="en-US" dirty="0"/>
              <a:t>–</a:t>
            </a:r>
            <a:r>
              <a:rPr lang="en-US" b="1" dirty="0"/>
              <a:t>maximization</a:t>
            </a:r>
            <a:r>
              <a:rPr lang="en-US" dirty="0"/>
              <a:t> (</a:t>
            </a:r>
            <a:r>
              <a:rPr lang="en-US" b="1" dirty="0"/>
              <a:t>EM</a:t>
            </a:r>
            <a:r>
              <a:rPr lang="en-US" dirty="0"/>
              <a:t>) algorithm is an iterative method for finding maximum likelihood or maximum a posteriori (MAP) estimates of parameters in statistical </a:t>
            </a:r>
            <a:r>
              <a:rPr lang="en-US" dirty="0" smtClean="0"/>
              <a:t>models.</a:t>
            </a:r>
            <a:endParaRPr lang="en-US" dirty="0"/>
          </a:p>
        </p:txBody>
      </p:sp>
    </p:spTree>
    <p:extLst>
      <p:ext uri="{BB962C8B-B14F-4D97-AF65-F5344CB8AC3E}">
        <p14:creationId xmlns:p14="http://schemas.microsoft.com/office/powerpoint/2010/main" val="348209972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29537" y="439821"/>
            <a:ext cx="8184678" cy="3139321"/>
          </a:xfrm>
          <a:prstGeom prst="rect">
            <a:avLst/>
          </a:prstGeom>
        </p:spPr>
        <p:txBody>
          <a:bodyPr wrap="square">
            <a:spAutoFit/>
          </a:bodyPr>
          <a:lstStyle/>
          <a:p>
            <a:r>
              <a:rPr lang="en-US" dirty="0" smtClean="0"/>
              <a:t>Expectation maximization:</a:t>
            </a:r>
          </a:p>
          <a:p>
            <a:endParaRPr lang="en-US" dirty="0" smtClean="0"/>
          </a:p>
          <a:p>
            <a:pPr marL="342900" indent="-342900">
              <a:buAutoNum type="arabicPeriod"/>
            </a:pPr>
            <a:r>
              <a:rPr lang="en-US" dirty="0" smtClean="0"/>
              <a:t>EM </a:t>
            </a:r>
            <a:r>
              <a:rPr lang="en-US" dirty="0"/>
              <a:t>starts with an initial guess of the parameters. </a:t>
            </a:r>
            <a:endParaRPr lang="en-US" dirty="0" smtClean="0"/>
          </a:p>
          <a:p>
            <a:pPr marL="342900" indent="-342900">
              <a:buAutoNum type="arabicPeriod"/>
            </a:pPr>
            <a:r>
              <a:rPr lang="en-US" dirty="0" smtClean="0"/>
              <a:t>In </a:t>
            </a:r>
            <a:r>
              <a:rPr lang="en-US" dirty="0"/>
              <a:t>the E-step, a probability distribution over possible completions is computed using the current parameters. The counts shown in the table are the expected numbers of heads and tails according to this distribution. </a:t>
            </a:r>
            <a:endParaRPr lang="en-US" dirty="0" smtClean="0"/>
          </a:p>
          <a:p>
            <a:pPr marL="342900" indent="-342900">
              <a:buAutoNum type="arabicPeriod"/>
            </a:pPr>
            <a:r>
              <a:rPr lang="en-US" dirty="0" smtClean="0"/>
              <a:t>In </a:t>
            </a:r>
            <a:r>
              <a:rPr lang="en-US" dirty="0"/>
              <a:t>the M-step, new parameters are determined using the current completions. </a:t>
            </a:r>
            <a:endParaRPr lang="en-US" dirty="0" smtClean="0"/>
          </a:p>
          <a:p>
            <a:pPr marL="342900" indent="-342900">
              <a:buAutoNum type="arabicPeriod"/>
            </a:pPr>
            <a:r>
              <a:rPr lang="en-US" dirty="0" smtClean="0"/>
              <a:t>After </a:t>
            </a:r>
            <a:r>
              <a:rPr lang="en-US" dirty="0"/>
              <a:t>several repetitions of the E-step and M-step, the algorithm converges.</a:t>
            </a:r>
          </a:p>
        </p:txBody>
      </p:sp>
    </p:spTree>
    <p:extLst>
      <p:ext uri="{BB962C8B-B14F-4D97-AF65-F5344CB8AC3E}">
        <p14:creationId xmlns:p14="http://schemas.microsoft.com/office/powerpoint/2010/main" val="323561352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925598" y="1136179"/>
            <a:ext cx="6262598" cy="2630291"/>
          </a:xfrm>
          <a:prstGeom prst="rect">
            <a:avLst/>
          </a:prstGeom>
        </p:spPr>
      </p:pic>
    </p:spTree>
    <p:extLst>
      <p:ext uri="{BB962C8B-B14F-4D97-AF65-F5344CB8AC3E}">
        <p14:creationId xmlns:p14="http://schemas.microsoft.com/office/powerpoint/2010/main" val="1118829574"/>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344</TotalTime>
  <Words>502</Words>
  <Application>Microsoft Macintosh PowerPoint</Application>
  <PresentationFormat>On-screen Show (4:3)</PresentationFormat>
  <Paragraphs>36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Breeze</vt:lpstr>
      <vt:lpstr>Clustering Techniques K-Means and EM technique</vt:lpstr>
      <vt:lpstr>What is clustering</vt:lpstr>
      <vt:lpstr>K means</vt:lpstr>
      <vt:lpstr>PowerPoint Presentation</vt:lpstr>
      <vt:lpstr>Scenario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Techniques K-Means and EM technique</dc:title>
  <dc:creator>Wei Huang</dc:creator>
  <cp:lastModifiedBy>Wei Huang</cp:lastModifiedBy>
  <cp:revision>10</cp:revision>
  <dcterms:created xsi:type="dcterms:W3CDTF">2016-02-17T17:28:54Z</dcterms:created>
  <dcterms:modified xsi:type="dcterms:W3CDTF">2016-02-17T23:13:25Z</dcterms:modified>
</cp:coreProperties>
</file>