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79" r:id="rId7"/>
    <p:sldId id="288" r:id="rId8"/>
    <p:sldId id="287" r:id="rId9"/>
    <p:sldId id="258" r:id="rId10"/>
    <p:sldId id="260" r:id="rId11"/>
    <p:sldId id="281" r:id="rId12"/>
    <p:sldId id="282" r:id="rId13"/>
    <p:sldId id="283" r:id="rId14"/>
    <p:sldId id="264" r:id="rId15"/>
    <p:sldId id="274" r:id="rId16"/>
    <p:sldId id="286" r:id="rId17"/>
    <p:sldId id="275" r:id="rId18"/>
    <p:sldId id="276" r:id="rId19"/>
    <p:sldId id="289" r:id="rId20"/>
    <p:sldId id="285" r:id="rId21"/>
    <p:sldId id="277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66"/>
    <a:srgbClr val="33CCCC"/>
    <a:srgbClr val="00FFFF"/>
    <a:srgbClr val="00FF99"/>
    <a:srgbClr val="FFCCCC"/>
    <a:srgbClr val="66FFFF"/>
    <a:srgbClr val="CCECFF"/>
    <a:srgbClr val="FF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92" d="100"/>
          <a:sy n="92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6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CF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Always</c:v>
                </c:pt>
                <c:pt idx="1">
                  <c:v>Usually</c:v>
                </c:pt>
                <c:pt idx="2">
                  <c:v>Normally/Gnerally</c:v>
                </c:pt>
                <c:pt idx="3">
                  <c:v>Often/Frequently</c:v>
                </c:pt>
                <c:pt idx="4">
                  <c:v>Sometimes</c:v>
                </c:pt>
                <c:pt idx="5">
                  <c:v>Occasionally</c:v>
                </c:pt>
                <c:pt idx="6">
                  <c:v>Seldom/Rarely/Almost</c:v>
                </c:pt>
                <c:pt idx="7">
                  <c:v>HardlyEver</c:v>
                </c:pt>
                <c:pt idx="9">
                  <c:v>Never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50</c:v>
                </c:pt>
                <c:pt idx="5">
                  <c:v>30</c:v>
                </c:pt>
                <c:pt idx="6">
                  <c:v>10</c:v>
                </c:pt>
                <c:pt idx="7">
                  <c:v>5</c:v>
                </c:pt>
                <c:pt idx="9">
                  <c:v>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1005978784"/>
        <c:axId val="-1005977696"/>
      </c:barChart>
      <c:catAx>
        <c:axId val="-100597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05977696"/>
        <c:crosses val="autoZero"/>
        <c:auto val="1"/>
        <c:lblAlgn val="ctr"/>
        <c:lblOffset val="100"/>
        <c:noMultiLvlLbl val="0"/>
      </c:catAx>
      <c:valAx>
        <c:axId val="-1005977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0597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11T22:37:06.810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1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2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76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5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7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6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9350"/>
            <a:ext cx="11821886" cy="1985555"/>
          </a:xfrm>
        </p:spPr>
        <p:txBody>
          <a:bodyPr>
            <a:noAutofit/>
          </a:bodyPr>
          <a:lstStyle/>
          <a:p>
            <a:r>
              <a:rPr lang="en-US" sz="9600" b="1" smtClean="0"/>
              <a:t>In The Designation Of Supreme Being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855" y="3028993"/>
            <a:ext cx="4061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Histor</a:t>
            </a:r>
            <a:r>
              <a:rPr lang="en-US" sz="2800" dirty="0">
                <a:solidFill>
                  <a:srgbClr val="FF0000"/>
                </a:solidFill>
              </a:rPr>
              <a:t>ic</a:t>
            </a:r>
            <a:r>
              <a:rPr lang="en-US" sz="2800" dirty="0">
                <a:solidFill>
                  <a:prstClr val="white"/>
                </a:solidFill>
              </a:rPr>
              <a:t> + ly : Historically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3499" y="1301234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“ic”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“cally”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56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05245" y="1196662"/>
            <a:ext cx="11627123" cy="111058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2400" smtClean="0">
                <a:latin typeface="Vazir" panose="020B0603030804020204" pitchFamily="34" charset="-78"/>
                <a:cs typeface="Vazir" panose="020B0603030804020204" pitchFamily="34" charset="-78"/>
              </a:rPr>
              <a:t>این قید به 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حالت و نحوه اتفاق افتادن چیزی اشاره می‌کند و اغلب برای  افعال به کار برده می‌شود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0" y="2657475"/>
            <a:ext cx="5133975" cy="1206500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accidentally</a:t>
            </a:r>
            <a:r>
              <a:rPr lang="en-US" sz="2800" dirty="0" smtClean="0">
                <a:solidFill>
                  <a:srgbClr val="00FFFF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deleted</a:t>
            </a:r>
            <a:r>
              <a:rPr lang="en-US" sz="2800" dirty="0" smtClean="0"/>
              <a:t> the file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4294967295"/>
          </p:nvPr>
        </p:nvSpPr>
        <p:spPr>
          <a:xfrm>
            <a:off x="405245" y="3292255"/>
            <a:ext cx="3670300" cy="1108075"/>
          </a:xfrm>
        </p:spPr>
        <p:txBody>
          <a:bodyPr>
            <a:normAutofit/>
          </a:bodyPr>
          <a:lstStyle/>
          <a:p>
            <a:pPr algn="r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our team </a:t>
            </a:r>
            <a:r>
              <a:rPr lang="en-US" sz="2800" dirty="0" smtClean="0">
                <a:solidFill>
                  <a:srgbClr val="FF0066"/>
                </a:solidFill>
              </a:rPr>
              <a:t>played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well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27" y="3846293"/>
            <a:ext cx="4767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Drivers</a:t>
            </a:r>
            <a:r>
              <a:rPr lang="en-US" sz="2800" dirty="0"/>
              <a:t> should </a:t>
            </a:r>
            <a:r>
              <a:rPr lang="en-US" sz="2800" dirty="0">
                <a:solidFill>
                  <a:srgbClr val="FF0066"/>
                </a:solidFill>
              </a:rPr>
              <a:t>drive</a:t>
            </a:r>
            <a:r>
              <a:rPr lang="en-US" sz="2800" dirty="0"/>
              <a:t> </a:t>
            </a:r>
            <a:r>
              <a:rPr lang="en-US" sz="2800" u="sng" dirty="0">
                <a:solidFill>
                  <a:srgbClr val="00FFFF"/>
                </a:solidFill>
              </a:rPr>
              <a:t>Carefully</a:t>
            </a:r>
            <a:endParaRPr lang="fa-IR" sz="2800" u="sng" dirty="0">
              <a:solidFill>
                <a:srgbClr val="00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4218" y="88646"/>
            <a:ext cx="49491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Adverb of manner</a:t>
            </a:r>
            <a:r>
              <a:rPr lang="fa-IR" sz="4800" b="1">
                <a:solidFill>
                  <a:srgbClr val="00FFFF"/>
                </a:solidFill>
                <a:latin typeface="+mj-lt"/>
                <a:ea typeface="Monospace" panose="02000603000000000000" pitchFamily="2" charset="2"/>
                <a:cs typeface="Monospace" panose="02000603000000000000" pitchFamily="2" charset="2"/>
              </a:rPr>
              <a:t> </a:t>
            </a:r>
            <a:endParaRPr lang="en-US" sz="4800" b="1">
              <a:solidFill>
                <a:srgbClr val="00FFFF"/>
              </a:solidFill>
              <a:latin typeface="+mj-lt"/>
              <a:ea typeface="Monospace" panose="02000603000000000000" pitchFamily="2" charset="2"/>
              <a:cs typeface="Monospace" panose="020006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36" y="483326"/>
            <a:ext cx="6836318" cy="709882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rgbClr val="00FFFF"/>
                </a:solidFill>
              </a:rPr>
              <a:t>Adverb of place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78" y="2340229"/>
            <a:ext cx="10855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Please </a:t>
            </a:r>
            <a:r>
              <a:rPr lang="en-US" sz="2800" dirty="0" smtClean="0">
                <a:solidFill>
                  <a:srgbClr val="FFC000"/>
                </a:solidFill>
              </a:rPr>
              <a:t>put</a:t>
            </a:r>
            <a:r>
              <a:rPr lang="en-US" sz="2800" dirty="0" smtClean="0"/>
              <a:t> the chair </a:t>
            </a:r>
            <a:r>
              <a:rPr lang="en-US" sz="2800" u="sng" dirty="0" smtClean="0">
                <a:solidFill>
                  <a:srgbClr val="FF0066"/>
                </a:solidFill>
              </a:rPr>
              <a:t>here</a:t>
            </a:r>
            <a:endParaRPr lang="fa-IR" sz="2800" u="sng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078" y="1819209"/>
            <a:ext cx="4907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Two</a:t>
            </a:r>
            <a:r>
              <a:rPr lang="en-US" sz="2800" dirty="0" smtClean="0">
                <a:solidFill>
                  <a:srgbClr val="FFC000"/>
                </a:solidFill>
              </a:rPr>
              <a:t> cars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parked </a:t>
            </a:r>
            <a:r>
              <a:rPr lang="en-US" sz="2800" u="sng" dirty="0" smtClean="0">
                <a:solidFill>
                  <a:srgbClr val="33CCCC"/>
                </a:solidFill>
              </a:rPr>
              <a:t>outside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078" y="2925645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have lived </a:t>
            </a:r>
            <a:r>
              <a:rPr lang="en-US" sz="2800" u="sng" dirty="0" smtClean="0">
                <a:solidFill>
                  <a:srgbClr val="33CCCC"/>
                </a:solidFill>
              </a:rPr>
              <a:t>here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about two years</a:t>
            </a:r>
            <a:endParaRPr lang="fa-IR" sz="28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2127" y="83127"/>
            <a:ext cx="591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>
                <a:solidFill>
                  <a:srgbClr val="00FFFF"/>
                </a:solidFill>
              </a:rPr>
              <a:t>Adverb Of Time</a:t>
            </a:r>
            <a:endParaRPr lang="en-US" sz="6000">
              <a:solidFill>
                <a:srgbClr val="00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87" y="2710093"/>
            <a:ext cx="3757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want</a:t>
            </a:r>
            <a:r>
              <a:rPr lang="en-US" sz="2800" dirty="0" smtClean="0"/>
              <a:t> the book </a:t>
            </a:r>
            <a:r>
              <a:rPr lang="en-US" sz="2800" u="sng" dirty="0" smtClean="0">
                <a:solidFill>
                  <a:srgbClr val="33CCCC"/>
                </a:solidFill>
              </a:rPr>
              <a:t>now!</a:t>
            </a:r>
            <a:endParaRPr lang="fa-IR" sz="2800" u="sng" dirty="0">
              <a:solidFill>
                <a:srgbClr val="33CC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86" y="3233313"/>
            <a:ext cx="5560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Mark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came</a:t>
            </a:r>
            <a:r>
              <a:rPr lang="en-US" sz="2800" dirty="0" smtClean="0"/>
              <a:t> here </a:t>
            </a:r>
            <a:r>
              <a:rPr lang="en-US" sz="2800" u="sng" dirty="0" smtClean="0">
                <a:solidFill>
                  <a:srgbClr val="33CCCC"/>
                </a:solidFill>
              </a:rPr>
              <a:t>yesterday</a:t>
            </a:r>
            <a:endParaRPr lang="fa-IR" sz="2800" u="sng" dirty="0">
              <a:solidFill>
                <a:srgbClr val="33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774" y="31519"/>
            <a:ext cx="4207914" cy="963478"/>
          </a:xfrm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rgbClr val="00FFFF"/>
                </a:solidFill>
              </a:rPr>
              <a:t>adverb of degree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4" y="1732942"/>
            <a:ext cx="3670662" cy="80503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is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very</a:t>
            </a:r>
            <a:r>
              <a:rPr lang="en-US" sz="2800" dirty="0" smtClean="0"/>
              <a:t> beautiful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4" y="2116785"/>
            <a:ext cx="451974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completely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agree</a:t>
            </a:r>
            <a:r>
              <a:rPr lang="en-US" sz="2800" dirty="0" smtClean="0"/>
              <a:t> with you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1634" y="1469427"/>
            <a:ext cx="4258490" cy="902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The weather </a:t>
            </a:r>
            <a:r>
              <a:rPr lang="en-US" sz="2800" dirty="0" smtClean="0">
                <a:solidFill>
                  <a:srgbClr val="FF0066"/>
                </a:solidFill>
              </a:rPr>
              <a:t>was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00FFFF"/>
                </a:solidFill>
              </a:rPr>
              <a:t>too</a:t>
            </a:r>
            <a:r>
              <a:rPr lang="en-US" sz="2800" dirty="0" smtClean="0"/>
              <a:t> cold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7133" y="2058783"/>
            <a:ext cx="5878284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Some vegetables </a:t>
            </a:r>
            <a:r>
              <a:rPr lang="en-US" sz="2800" dirty="0" smtClean="0">
                <a:solidFill>
                  <a:srgbClr val="FF0066"/>
                </a:solidFill>
              </a:rPr>
              <a:t>are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extremely</a:t>
            </a:r>
            <a:r>
              <a:rPr lang="en-US" sz="2800" dirty="0" smtClean="0"/>
              <a:t> toxic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86400" y="2862483"/>
            <a:ext cx="6575060" cy="1081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9237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76" y="199935"/>
            <a:ext cx="6535783" cy="566057"/>
          </a:xfrm>
        </p:spPr>
        <p:txBody>
          <a:bodyPr>
            <a:noAutofit/>
          </a:bodyPr>
          <a:lstStyle/>
          <a:p>
            <a:pPr algn="ctr"/>
            <a:r>
              <a:rPr lang="en-US" b="1" smtClean="0">
                <a:solidFill>
                  <a:srgbClr val="33CCCC"/>
                </a:solidFill>
              </a:rPr>
              <a:t>Adverb Of FreqQuency</a:t>
            </a:r>
            <a:endParaRPr lang="fa-IR" b="1" dirty="0">
              <a:solidFill>
                <a:srgbClr val="33CC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455" y="2767753"/>
            <a:ext cx="4522922" cy="69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usually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work</a:t>
            </a:r>
            <a:r>
              <a:rPr lang="en-US" sz="2800" dirty="0" smtClean="0"/>
              <a:t> on </a:t>
            </a:r>
            <a:r>
              <a:rPr lang="en-US" sz="2800" dirty="0" err="1" smtClean="0"/>
              <a:t>saturdays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455" y="2018821"/>
            <a:ext cx="4258490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She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always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writes</a:t>
            </a:r>
            <a:r>
              <a:rPr lang="en-US" sz="2800" dirty="0" smtClean="0"/>
              <a:t> at night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455" y="3501871"/>
            <a:ext cx="5917473" cy="67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sometimes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play</a:t>
            </a:r>
            <a:r>
              <a:rPr lang="en-US" sz="2800" dirty="0" smtClean="0"/>
              <a:t> tennis on weekends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512" y="3996993"/>
            <a:ext cx="4731928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rarely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travel</a:t>
            </a:r>
            <a:r>
              <a:rPr lang="en-US" sz="2800" dirty="0" smtClean="0"/>
              <a:t> to another city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2512" y="4775549"/>
            <a:ext cx="3865417" cy="1110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rtl="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am</a:t>
            </a:r>
            <a:r>
              <a:rPr lang="en-US" sz="2800" smtClean="0"/>
              <a:t> </a:t>
            </a:r>
            <a:r>
              <a:rPr lang="en-US" sz="2800" u="sng" dirty="0" smtClean="0">
                <a:solidFill>
                  <a:srgbClr val="33CCCC"/>
                </a:solidFill>
              </a:rPr>
              <a:t>never</a:t>
            </a:r>
            <a:r>
              <a:rPr lang="en-US" sz="2800" dirty="0" smtClean="0">
                <a:solidFill>
                  <a:srgbClr val="33CCCC"/>
                </a:solidFill>
              </a:rPr>
              <a:t> </a:t>
            </a:r>
            <a:r>
              <a:rPr lang="en-US" sz="2800" dirty="0" smtClean="0"/>
              <a:t>late at work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2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4082" y="135774"/>
            <a:ext cx="4875815" cy="9634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FFFF"/>
                </a:solidFill>
              </a:rPr>
              <a:t>adverb of comment</a:t>
            </a:r>
            <a:endParaRPr lang="fa-IR" b="1" dirty="0">
              <a:solidFill>
                <a:srgbClr val="00FF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142" y="2693183"/>
            <a:ext cx="4859378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Ideally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should </a:t>
            </a:r>
            <a:r>
              <a:rPr lang="en-US" sz="2800" dirty="0" smtClean="0">
                <a:solidFill>
                  <a:srgbClr val="FF0066"/>
                </a:solidFill>
              </a:rPr>
              <a:t>leave</a:t>
            </a:r>
            <a:r>
              <a:rPr lang="en-US" sz="2800" dirty="0" smtClean="0"/>
              <a:t> at 10:00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142" y="3505244"/>
            <a:ext cx="6130830" cy="80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en-US" sz="2800" u="sng" dirty="0" smtClean="0">
                <a:solidFill>
                  <a:srgbClr val="33CCCC"/>
                </a:solidFill>
              </a:rPr>
              <a:t>Unfortunately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C000"/>
                </a:solidFill>
              </a:rPr>
              <a:t>we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66"/>
                </a:solidFill>
              </a:rPr>
              <a:t>arrived</a:t>
            </a:r>
            <a:r>
              <a:rPr lang="en-US" sz="2800" dirty="0" smtClean="0"/>
              <a:t> half an our late</a:t>
            </a:r>
            <a:endParaRPr lang="fa-IR" sz="2800" u="sng" dirty="0" smtClean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2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575653102"/>
              </p:ext>
            </p:extLst>
          </p:nvPr>
        </p:nvGraphicFramePr>
        <p:xfrm>
          <a:off x="1691011" y="270165"/>
          <a:ext cx="8128000" cy="600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9817" y="1613634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00FF99"/>
                </a:solidFill>
              </a:rPr>
              <a:t>very bad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</a:p>
          <a:p>
            <a:pPr marL="0" indent="0" algn="l" rtl="0">
              <a:buNone/>
            </a:pP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3878" y="2318782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66"/>
                </a:solidFill>
              </a:rPr>
              <a:t>behaved</a:t>
            </a:r>
            <a:r>
              <a:rPr lang="en-US" sz="2400" dirty="0" smtClean="0"/>
              <a:t> </a:t>
            </a:r>
            <a:r>
              <a:rPr lang="en-US" sz="2400" u="sng" dirty="0" smtClean="0">
                <a:solidFill>
                  <a:srgbClr val="33CCCC"/>
                </a:solidFill>
              </a:rPr>
              <a:t>very badly </a:t>
            </a:r>
            <a:r>
              <a:rPr lang="en-US" sz="2400" dirty="0" smtClean="0"/>
              <a:t>on the </a:t>
            </a:r>
            <a:r>
              <a:rPr lang="en-US" sz="2400" smtClean="0"/>
              <a:t>field trip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31957" y="3150228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badly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1957" y="3899160"/>
            <a:ext cx="6038214" cy="748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0066"/>
                </a:solidFill>
              </a:rPr>
              <a:t>feel</a:t>
            </a:r>
            <a:r>
              <a:rPr lang="en-US" sz="2400" smtClean="0"/>
              <a:t> </a:t>
            </a:r>
            <a:r>
              <a:rPr lang="en-US" sz="2400" dirty="0" smtClean="0">
                <a:solidFill>
                  <a:srgbClr val="00FF99"/>
                </a:solidFill>
              </a:rPr>
              <a:t>bad</a:t>
            </a:r>
            <a:r>
              <a:rPr lang="en-US" sz="2400" dirty="0" smtClean="0"/>
              <a:t> about canceling </a:t>
            </a:r>
            <a:r>
              <a:rPr lang="en-US" sz="2400" smtClean="0"/>
              <a:t>the date</a:t>
            </a:r>
            <a:endParaRPr lang="fa-IR" sz="2400" u="sng" dirty="0" smtClean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0171" y="2497345"/>
            <a:ext cx="252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33CCCC"/>
                </a:solidFill>
              </a:rPr>
              <a:t>VeryBadly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 smtClean="0">
                <a:solidFill>
                  <a:srgbClr val="FF0066"/>
                </a:solidFill>
              </a:rPr>
              <a:t>Behaved</a:t>
            </a:r>
            <a:r>
              <a:rPr lang="en-US" smtClean="0"/>
              <a:t>())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57134" y="1620204"/>
            <a:ext cx="248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He</a:t>
            </a:r>
            <a:r>
              <a:rPr lang="en-US" smtClean="0"/>
              <a:t>.</a:t>
            </a:r>
            <a:r>
              <a:rPr lang="en-US">
                <a:solidFill>
                  <a:srgbClr val="FF0066"/>
                </a:solidFill>
              </a:rPr>
              <a:t> Behaved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“</a:t>
            </a:r>
            <a:r>
              <a:rPr lang="en-US" smtClean="0">
                <a:solidFill>
                  <a:srgbClr val="00FF99"/>
                </a:solidFill>
              </a:rPr>
              <a:t>vey bad</a:t>
            </a:r>
            <a:r>
              <a:rPr lang="en-US" smtClean="0">
                <a:solidFill>
                  <a:srgbClr val="FFC000"/>
                </a:solidFill>
              </a:rPr>
              <a:t>”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7928" y="2608118"/>
            <a:ext cx="7720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/>
              <a:t>THE END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35578420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207818"/>
            <a:ext cx="11139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If you are my teacher and complaining about how short this powerpoint is: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This power point was made short in length by purpose</a:t>
            </a:r>
          </a:p>
          <a:p>
            <a:r>
              <a:rPr lang="en-US" smtClean="0"/>
              <a:t>FIRST-Since it co-fills the purpose of presention and doenst offer all the contents that were suppose to be offered by the presentor </a:t>
            </a:r>
          </a:p>
          <a:p>
            <a:endParaRPr lang="en-US"/>
          </a:p>
          <a:p>
            <a:r>
              <a:rPr lang="en-US" smtClean="0"/>
              <a:t>SECOND-as our froup had predicted; it was possible that we would be forced to present our presentation in a short time (15 mins) since there where other gropus in queue to present their presentation in one single day;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so that’s why its too short anyway AND YET AMBIGIOUS</a:t>
            </a:r>
          </a:p>
          <a:p>
            <a:endParaRPr lang="en-US"/>
          </a:p>
          <a:p>
            <a:r>
              <a:rPr lang="en-US" smtClean="0"/>
              <a:t>Thanks for reading this text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8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5435"/>
            <a:ext cx="12191999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0" smtClean="0"/>
              <a:t>Adverbs</a:t>
            </a:r>
            <a:endParaRPr lang="en-US" sz="14000"/>
          </a:p>
        </p:txBody>
      </p:sp>
    </p:spTree>
    <p:extLst>
      <p:ext uri="{BB962C8B-B14F-4D97-AF65-F5344CB8AC3E}">
        <p14:creationId xmlns:p14="http://schemas.microsoft.com/office/powerpoint/2010/main" val="169447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373" y="238828"/>
            <a:ext cx="1118061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Teacher Name:</a:t>
            </a:r>
          </a:p>
          <a:p>
            <a:r>
              <a:rPr lang="en-US"/>
              <a:t>	</a:t>
            </a:r>
            <a:r>
              <a:rPr lang="en-US" smtClean="0"/>
              <a:t>F. Sadeai </a:t>
            </a:r>
          </a:p>
          <a:p>
            <a:endParaRPr lang="en-US"/>
          </a:p>
          <a:p>
            <a:r>
              <a:rPr lang="en-US" smtClean="0"/>
              <a:t>University:</a:t>
            </a:r>
          </a:p>
          <a:p>
            <a:r>
              <a:rPr lang="en-US"/>
              <a:t>	</a:t>
            </a:r>
            <a:r>
              <a:rPr lang="en-US" smtClean="0"/>
              <a:t>AzadUnis.ScienceAndResearch </a:t>
            </a:r>
          </a:p>
          <a:p>
            <a:endParaRPr lang="en-US"/>
          </a:p>
          <a:p>
            <a:r>
              <a:rPr lang="en-US" smtClean="0"/>
              <a:t>Time:</a:t>
            </a:r>
          </a:p>
          <a:p>
            <a:r>
              <a:rPr lang="en-US"/>
              <a:t>	</a:t>
            </a:r>
            <a:r>
              <a:rPr lang="en-US" smtClean="0"/>
              <a:t>…. [didn’t took place </a:t>
            </a:r>
            <a:r>
              <a:rPr lang="en-US" smtClean="0">
                <a:sym typeface="Wingdings" panose="05000000000000000000" pitchFamily="2" charset="2"/>
              </a:rPr>
              <a:t>:( </a:t>
            </a:r>
            <a:r>
              <a:rPr lang="en-US" smtClean="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FFCC00"/>
                </a:solidFill>
                <a:sym typeface="Wingdings" panose="05000000000000000000" pitchFamily="2" charset="2"/>
              </a:rPr>
              <a:t>Class:</a:t>
            </a:r>
          </a:p>
          <a:p>
            <a:r>
              <a:rPr lang="en-US">
                <a:solidFill>
                  <a:srgbClr val="FFCC00"/>
                </a:solidFill>
                <a:sym typeface="Wingdings" panose="05000000000000000000" pitchFamily="2" charset="2"/>
              </a:rPr>
              <a:t>	</a:t>
            </a:r>
            <a:r>
              <a:rPr lang="en-US" smtClean="0">
                <a:solidFill>
                  <a:srgbClr val="FFCC00"/>
                </a:solidFill>
                <a:sym typeface="Wingdings" panose="05000000000000000000" pitchFamily="2" charset="2"/>
              </a:rPr>
              <a:t>Wednsday 10-13 </a:t>
            </a:r>
            <a:endParaRPr lang="en-US" smtClean="0">
              <a:solidFill>
                <a:srgbClr val="FFCC00"/>
              </a:solidFill>
            </a:endParaRPr>
          </a:p>
          <a:p>
            <a:endParaRPr lang="en-US"/>
          </a:p>
          <a:p>
            <a:r>
              <a:rPr lang="en-US" smtClean="0"/>
              <a:t>ControButors:</a:t>
            </a:r>
          </a:p>
          <a:p>
            <a:pPr lvl="1"/>
            <a:r>
              <a:rPr lang="en-US" smtClean="0"/>
              <a:t>5</a:t>
            </a:r>
            <a:r>
              <a:rPr lang="en-US" baseline="30000" smtClean="0"/>
              <a:t>th</a:t>
            </a:r>
            <a:r>
              <a:rPr lang="en-US" smtClean="0"/>
              <a:t> Group</a:t>
            </a:r>
            <a:endParaRPr lang="en-US" smtClean="0"/>
          </a:p>
          <a:p>
            <a:pPr lvl="2"/>
            <a:r>
              <a:rPr lang="en-US" smtClean="0"/>
              <a:t>Haji </a:t>
            </a:r>
            <a:r>
              <a:rPr lang="en-US" smtClean="0"/>
              <a:t>Ali Amir Ali Goodarsi [raw pptx creator, compiler]</a:t>
            </a:r>
          </a:p>
          <a:p>
            <a:pPr lvl="2"/>
            <a:r>
              <a:rPr lang="en-US" smtClean="0"/>
              <a:t>Mohamad Saleh Saboori *1</a:t>
            </a:r>
          </a:p>
          <a:p>
            <a:pPr lvl="2"/>
            <a:r>
              <a:rPr lang="en-US" smtClean="0"/>
              <a:t>Mohammad Reza Azimi *</a:t>
            </a:r>
            <a:r>
              <a:rPr lang="en-US" smtClean="0"/>
              <a:t>1</a:t>
            </a:r>
          </a:p>
          <a:p>
            <a:pPr lvl="2"/>
            <a:r>
              <a:rPr lang="en-US"/>
              <a:t>Matin Noor [style corrector, presentation script writer, presentor]</a:t>
            </a:r>
          </a:p>
          <a:p>
            <a:pPr lvl="2"/>
            <a:r>
              <a:rPr lang="en-US"/>
              <a:t>Fatemeh Afshari [laptop bringer, out of ] </a:t>
            </a:r>
          </a:p>
          <a:p>
            <a:pPr lvl="2"/>
            <a:endParaRPr lang="en-US" smtClean="0"/>
          </a:p>
          <a:p>
            <a:endParaRPr lang="en-US"/>
          </a:p>
          <a:p>
            <a:r>
              <a:rPr lang="en-US" smtClean="0"/>
              <a:t>*1 -&gt; their duties were not callable since it was canclled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846" y="498764"/>
            <a:ext cx="59124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Doer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Action</a:t>
            </a:r>
            <a:r>
              <a:rPr lang="en-US" sz="2800" smtClean="0"/>
              <a:t>()</a:t>
            </a:r>
          </a:p>
          <a:p>
            <a:r>
              <a:rPr lang="en-US" sz="2800" smtClean="0"/>
              <a:t>“I walk” -&gt; 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</a:t>
            </a:r>
            <a:endParaRPr lang="en-US" sz="2800"/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I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 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Always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Me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Walk</a:t>
            </a:r>
            <a:r>
              <a:rPr lang="en-US" sz="2800" smtClean="0"/>
              <a:t>())</a:t>
            </a:r>
          </a:p>
          <a:p>
            <a:endParaRPr lang="en-US" sz="2800"/>
          </a:p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”</a:t>
            </a:r>
            <a:endParaRPr lang="en-US" sz="2800"/>
          </a:p>
          <a:p>
            <a:r>
              <a:rPr lang="en-US" sz="2800" smtClean="0">
                <a:solidFill>
                  <a:srgbClr val="00FF99"/>
                </a:solidFill>
              </a:rPr>
              <a:t>Well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C000"/>
                </a:solidFill>
              </a:rPr>
              <a:t>He</a:t>
            </a:r>
            <a:r>
              <a:rPr lang="en-US" sz="2800" smtClean="0"/>
              <a:t>.</a:t>
            </a:r>
            <a:r>
              <a:rPr lang="en-US" sz="2800" smtClean="0">
                <a:solidFill>
                  <a:srgbClr val="FF0066"/>
                </a:solidFill>
              </a:rPr>
              <a:t>Studies</a:t>
            </a:r>
            <a:r>
              <a:rPr lang="en-US" sz="2800" smtClean="0"/>
              <a:t>())</a:t>
            </a:r>
            <a:endParaRPr lang="en-US" sz="2800" smtClean="0">
              <a:solidFill>
                <a:srgbClr val="FFC000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57941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513" y="-114114"/>
            <a:ext cx="6143423" cy="1456267"/>
          </a:xfrm>
        </p:spPr>
        <p:txBody>
          <a:bodyPr>
            <a:normAutofit/>
          </a:bodyPr>
          <a:lstStyle/>
          <a:p>
            <a:pPr algn="r" rtl="0"/>
            <a:r>
              <a:rPr lang="fa-IR" dirty="0" smtClean="0">
                <a:ln w="0"/>
                <a:solidFill>
                  <a:srgbClr val="00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قید در زبان انگلیسی</a:t>
            </a:r>
            <a:endParaRPr lang="ru-RU" dirty="0">
              <a:ln w="0"/>
              <a:solidFill>
                <a:srgbClr val="00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Vazir" panose="020B0603030804020204" pitchFamily="34" charset="-7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1838" y="2462088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/>
              <a:t>    </a:t>
            </a:r>
            <a:r>
              <a:rPr lang="en-US" sz="2400" dirty="0" smtClean="0">
                <a:solidFill>
                  <a:srgbClr val="FFC000"/>
                </a:solidFill>
              </a:rPr>
              <a:t>the dog </a:t>
            </a:r>
            <a:r>
              <a:rPr lang="en-US" sz="2400" smtClean="0">
                <a:solidFill>
                  <a:srgbClr val="FF0066"/>
                </a:solidFill>
              </a:rPr>
              <a:t>runs </a:t>
            </a:r>
            <a:r>
              <a:rPr lang="en-US" sz="2400" smtClean="0">
                <a:solidFill>
                  <a:srgbClr val="33CCCC"/>
                </a:solidFill>
              </a:rPr>
              <a:t>quickly</a:t>
            </a:r>
            <a:endParaRPr lang="en-US" sz="2400" dirty="0" smtClean="0">
              <a:solidFill>
                <a:srgbClr val="33CCCC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1838" y="4238764"/>
            <a:ext cx="11903646" cy="101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 panose="05000000000000000000" pitchFamily="2" charset="2"/>
              <a:buChar char="v"/>
            </a:pPr>
            <a:r>
              <a:rPr lang="fa-IR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smtClean="0">
                <a:solidFill>
                  <a:srgbClr val="FFC000"/>
                </a:solidFill>
              </a:rPr>
              <a:t>the patient </a:t>
            </a:r>
            <a:r>
              <a:rPr lang="en-US" sz="2400" dirty="0" smtClean="0">
                <a:solidFill>
                  <a:srgbClr val="FF0066"/>
                </a:solidFill>
              </a:rPr>
              <a:t>walks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CCCC"/>
                </a:solidFill>
              </a:rPr>
              <a:t>slowly</a:t>
            </a:r>
            <a:r>
              <a:rPr lang="fa-IR" sz="2400" dirty="0" smtClean="0">
                <a:solidFill>
                  <a:srgbClr val="00B0F0"/>
                </a:solidFill>
              </a:rPr>
              <a:t>   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 algn="l" rtl="0">
              <a:buNone/>
            </a:pPr>
            <a:endParaRPr lang="fa-IR" sz="2400" dirty="0"/>
          </a:p>
        </p:txBody>
      </p:sp>
      <p:sp>
        <p:nvSpPr>
          <p:cNvPr id="6" name="Rectangle 5"/>
          <p:cNvSpPr/>
          <p:nvPr/>
        </p:nvSpPr>
        <p:spPr>
          <a:xfrm>
            <a:off x="661838" y="3373255"/>
            <a:ext cx="416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>
                <a:solidFill>
                  <a:srgbClr val="FFC000"/>
                </a:solidFill>
              </a:rPr>
              <a:t>We</a:t>
            </a:r>
            <a:r>
              <a:rPr lang="en-US" sz="2400" smtClean="0"/>
              <a:t> </a:t>
            </a:r>
            <a:r>
              <a:rPr lang="en-US" sz="2400" u="sng">
                <a:solidFill>
                  <a:srgbClr val="33CCCC"/>
                </a:solidFill>
              </a:rPr>
              <a:t>usually</a:t>
            </a:r>
            <a:r>
              <a:rPr lang="en-US" sz="2400">
                <a:solidFill>
                  <a:srgbClr val="33CCCC"/>
                </a:solidFill>
              </a:rPr>
              <a:t> </a:t>
            </a:r>
            <a:r>
              <a:rPr lang="en-US" sz="2400">
                <a:solidFill>
                  <a:srgbClr val="FF0066"/>
                </a:solidFill>
              </a:rPr>
              <a:t>work</a:t>
            </a:r>
            <a:r>
              <a:rPr lang="en-US" sz="2400"/>
              <a:t> on saturdays</a:t>
            </a:r>
            <a:endParaRPr lang="fa-IR" sz="2400" u="sng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96" y="123979"/>
            <a:ext cx="8554473" cy="722811"/>
          </a:xfrm>
        </p:spPr>
        <p:txBody>
          <a:bodyPr/>
          <a:lstStyle/>
          <a:p>
            <a:pPr algn="r"/>
            <a:r>
              <a:rPr lang="fa-IR" dirty="0" smtClean="0">
                <a:solidFill>
                  <a:srgbClr val="00FF99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نحوه ساخت قید</a:t>
            </a:r>
            <a:endParaRPr lang="en-US" dirty="0">
              <a:solidFill>
                <a:srgbClr val="00FF99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10315" y="3132176"/>
            <a:ext cx="11551920" cy="95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4400" smtClean="0"/>
              <a:t>Clear + </a:t>
            </a:r>
            <a:r>
              <a:rPr lang="en-US" sz="4400" smtClean="0">
                <a:solidFill>
                  <a:srgbClr val="00FFFF"/>
                </a:solidFill>
              </a:rPr>
              <a:t>ly</a:t>
            </a:r>
            <a:r>
              <a:rPr lang="en-US" sz="4400">
                <a:sym typeface="Wingdings" panose="05000000000000000000" pitchFamily="2" charset="2"/>
              </a:rPr>
              <a:t> </a:t>
            </a:r>
            <a:r>
              <a:rPr lang="en-US" sz="4400" smtClean="0"/>
              <a:t> Clearly                            </a:t>
            </a:r>
          </a:p>
          <a:p>
            <a:pPr marL="0" indent="0" algn="l">
              <a:buNone/>
            </a:pPr>
            <a:r>
              <a:rPr lang="en-US" sz="4400" smtClean="0"/>
              <a:t>Careful + </a:t>
            </a:r>
            <a:r>
              <a:rPr lang="en-US" sz="4400" smtClean="0">
                <a:solidFill>
                  <a:srgbClr val="00FFFF"/>
                </a:solidFill>
              </a:rPr>
              <a:t>ly </a:t>
            </a:r>
            <a:r>
              <a:rPr lang="en-US" sz="4400">
                <a:sym typeface="Wingdings" panose="05000000000000000000" pitchFamily="2" charset="2"/>
              </a:rPr>
              <a:t></a:t>
            </a:r>
            <a:r>
              <a:rPr lang="en-US" sz="4400" smtClean="0">
                <a:solidFill>
                  <a:srgbClr val="00FFFF"/>
                </a:solidFill>
              </a:rPr>
              <a:t>  </a:t>
            </a:r>
            <a:r>
              <a:rPr lang="en-US" sz="4400" smtClean="0"/>
              <a:t>Carefully</a:t>
            </a:r>
            <a:endParaRPr lang="en-US" sz="440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4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17768" y="2565334"/>
            <a:ext cx="6362202" cy="3344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8420" y="818607"/>
            <a:ext cx="11471550" cy="105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در اکثر مواقع با اضافه کردن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ly”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" به یک صفت می‌توانیم قید بسازیم (به طور کلی پسوند </a:t>
            </a:r>
            <a:r>
              <a:rPr lang="en-US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ly</a:t>
            </a:r>
            <a:r>
              <a:rPr lang="fa-IR" sz="2400" dirty="0" smtClean="0">
                <a:latin typeface="Vazir" panose="020B0603030804020204" pitchFamily="34" charset="-78"/>
                <a:cs typeface="Vazir" panose="020B0603030804020204" pitchFamily="34" charset="-78"/>
              </a:rPr>
              <a:t> در انتهای کلمات نشان دهنده قید است). البته این یک قاعده کلی است و بسیاری از قیدها از این قاعده پیروی نمی‌کنند.</a:t>
            </a:r>
            <a:endParaRPr lang="fa-IR" sz="24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9505" y="2846903"/>
            <a:ext cx="4101737" cy="278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 rtl="0">
              <a:buNone/>
            </a:pPr>
            <a:endParaRPr lang="en-US" sz="2800" dirty="0" smtClean="0"/>
          </a:p>
          <a:p>
            <a:pPr marL="0" indent="0" algn="r" rtl="0">
              <a:buNone/>
            </a:pPr>
            <a:r>
              <a:rPr lang="en-US" sz="2800" dirty="0" smtClean="0"/>
              <a:t> </a:t>
            </a:r>
          </a:p>
          <a:p>
            <a:pPr marL="0" indent="0" algn="l">
              <a:buFont typeface="Arial"/>
              <a:buNone/>
            </a:pPr>
            <a:endParaRPr lang="en-US" sz="2800" dirty="0" smtClean="0">
              <a:solidFill>
                <a:srgbClr val="00FFFF"/>
              </a:solidFill>
            </a:endParaRPr>
          </a:p>
          <a:p>
            <a:pPr marL="0" indent="0" algn="l">
              <a:buFont typeface="Arial"/>
              <a:buNone/>
            </a:pP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2751" y="905047"/>
            <a:ext cx="5872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نکته : 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“e”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7165" y="2727268"/>
            <a:ext cx="3869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Horribl</a:t>
            </a:r>
            <a:r>
              <a:rPr lang="en-US" sz="3200">
                <a:solidFill>
                  <a:srgbClr val="FF0000"/>
                </a:solidFill>
              </a:rPr>
              <a:t>e</a:t>
            </a:r>
            <a:r>
              <a:rPr lang="en-US" sz="3200"/>
              <a:t> + ly : Horribly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64580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170" y="3211792"/>
            <a:ext cx="3385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prstClr val="white"/>
                </a:solidFill>
              </a:rPr>
              <a:t>Happ</a:t>
            </a:r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>
                <a:solidFill>
                  <a:prstClr val="white"/>
                </a:solidFill>
              </a:rPr>
              <a:t> + ly : Happily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3228" y="1083025"/>
            <a:ext cx="5389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اگر یک صفت به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ختم شود </a:t>
            </a:r>
            <a:r>
              <a:rPr lang="en-US">
                <a:latin typeface="Vazir" panose="020B0603030804020204" pitchFamily="34" charset="-78"/>
                <a:cs typeface="Vazir" panose="020B0603030804020204" pitchFamily="34" charset="-78"/>
              </a:rPr>
              <a:t>“ily”</a:t>
            </a:r>
            <a:r>
              <a:rPr lang="fa-IR">
                <a:latin typeface="Vazir" panose="020B0603030804020204" pitchFamily="34" charset="-78"/>
                <a:cs typeface="Vazir" panose="020B0603030804020204" pitchFamily="34" charset="-78"/>
              </a:rPr>
              <a:t> را جایگزین آن می‌کنیم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42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465</Words>
  <Application>Microsoft Office PowerPoint</Application>
  <PresentationFormat>Widescreen</PresentationFormat>
  <Paragraphs>101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Monospace</vt:lpstr>
      <vt:lpstr>Times New Roman</vt:lpstr>
      <vt:lpstr>Vazir</vt:lpstr>
      <vt:lpstr>Wingdings</vt:lpstr>
      <vt:lpstr>Office Theme</vt:lpstr>
      <vt:lpstr>In The Designation Of Supreme Being</vt:lpstr>
      <vt:lpstr>PowerPoint Presentation</vt:lpstr>
      <vt:lpstr>PowerPoint Presentation</vt:lpstr>
      <vt:lpstr>PowerPoint Presentation</vt:lpstr>
      <vt:lpstr>PowerPoint Presentation</vt:lpstr>
      <vt:lpstr>قید در زبان انگلیسی</vt:lpstr>
      <vt:lpstr>نحوه ساخت قید</vt:lpstr>
      <vt:lpstr>PowerPoint Presentation</vt:lpstr>
      <vt:lpstr>PowerPoint Presentation</vt:lpstr>
      <vt:lpstr>PowerPoint Presentation</vt:lpstr>
      <vt:lpstr>PowerPoint Presentation</vt:lpstr>
      <vt:lpstr>Adverb of place</vt:lpstr>
      <vt:lpstr>PowerPoint Presentation</vt:lpstr>
      <vt:lpstr>adverb of degree</vt:lpstr>
      <vt:lpstr>Adverb Of FreqQuency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2022-12-10T15:01:18Z</dcterms:created>
  <dcterms:modified xsi:type="dcterms:W3CDTF">2023-01-13T15:49:02Z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