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58" r:id="rId4"/>
  </p:sldMasterIdLst>
  <p:notesMasterIdLst>
    <p:notesMasterId r:id="rId24"/>
  </p:notesMasterIdLst>
  <p:handoutMasterIdLst>
    <p:handoutMasterId r:id="rId25"/>
  </p:handoutMasterIdLst>
  <p:sldIdLst>
    <p:sldId id="256" r:id="rId5"/>
    <p:sldId id="290" r:id="rId6"/>
    <p:sldId id="279" r:id="rId7"/>
    <p:sldId id="288" r:id="rId8"/>
    <p:sldId id="287" r:id="rId9"/>
    <p:sldId id="258" r:id="rId10"/>
    <p:sldId id="260" r:id="rId11"/>
    <p:sldId id="281" r:id="rId12"/>
    <p:sldId id="282" r:id="rId13"/>
    <p:sldId id="283" r:id="rId14"/>
    <p:sldId id="264" r:id="rId15"/>
    <p:sldId id="274" r:id="rId16"/>
    <p:sldId id="286" r:id="rId17"/>
    <p:sldId id="275" r:id="rId18"/>
    <p:sldId id="276" r:id="rId19"/>
    <p:sldId id="289" r:id="rId20"/>
    <p:sldId id="285" r:id="rId21"/>
    <p:sldId id="277" r:id="rId22"/>
    <p:sldId id="29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33CCCC"/>
    <a:srgbClr val="00FFFF"/>
    <a:srgbClr val="00FF99"/>
    <a:srgbClr val="FFCCCC"/>
    <a:srgbClr val="66FFFF"/>
    <a:srgbClr val="CCECFF"/>
    <a:srgbClr val="FFCCFF"/>
    <a:srgbClr val="FF6699"/>
    <a:srgbClr val="FF65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033" autoAdjust="0"/>
  </p:normalViewPr>
  <p:slideViewPr>
    <p:cSldViewPr snapToGrid="0" snapToObjects="1">
      <p:cViewPr varScale="1">
        <p:scale>
          <a:sx n="92" d="100"/>
          <a:sy n="92" d="100"/>
        </p:scale>
        <p:origin x="90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dk1">
                <a:tint val="88500"/>
                <a:alpha val="7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66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rgbClr val="FF6699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rgbClr val="FFCCFF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FFCCCC"/>
              </a:solidFill>
              <a:ln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/>
            </c:spPr>
          </c:dPt>
          <c:dPt>
            <c:idx val="5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dPt>
            <c:idx val="6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c:spPr>
          </c:dPt>
          <c:dLbls>
            <c:spPr>
              <a:solidFill>
                <a:schemeClr val="bg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Always</c:v>
                </c:pt>
                <c:pt idx="1">
                  <c:v>Usually</c:v>
                </c:pt>
                <c:pt idx="2">
                  <c:v>Normally/Gnerally</c:v>
                </c:pt>
                <c:pt idx="3">
                  <c:v>Often/Frequently</c:v>
                </c:pt>
                <c:pt idx="4">
                  <c:v>Sometimes</c:v>
                </c:pt>
                <c:pt idx="5">
                  <c:v>Occasionally</c:v>
                </c:pt>
                <c:pt idx="6">
                  <c:v>Seldom/Rarely/Almost</c:v>
                </c:pt>
                <c:pt idx="7">
                  <c:v>HardlyEver</c:v>
                </c:pt>
                <c:pt idx="9">
                  <c:v>Never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100</c:v>
                </c:pt>
                <c:pt idx="1">
                  <c:v>90</c:v>
                </c:pt>
                <c:pt idx="2">
                  <c:v>80</c:v>
                </c:pt>
                <c:pt idx="3">
                  <c:v>70</c:v>
                </c:pt>
                <c:pt idx="4">
                  <c:v>50</c:v>
                </c:pt>
                <c:pt idx="5">
                  <c:v>30</c:v>
                </c:pt>
                <c:pt idx="6">
                  <c:v>10</c:v>
                </c:pt>
                <c:pt idx="7">
                  <c:v>5</c:v>
                </c:pt>
                <c:pt idx="9">
                  <c:v>0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100"/>
        <c:axId val="-1675502400"/>
        <c:axId val="-1675504576"/>
      </c:barChart>
      <c:catAx>
        <c:axId val="-16755024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75504576"/>
        <c:crosses val="autoZero"/>
        <c:auto val="1"/>
        <c:lblAlgn val="ctr"/>
        <c:lblOffset val="100"/>
        <c:noMultiLvlLbl val="0"/>
      </c:catAx>
      <c:valAx>
        <c:axId val="-167550457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675502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2-12-11T22:37:06.810" idx="1">
    <p:pos x="10" y="10"/>
    <p:text/>
    <p:extLst>
      <p:ext uri="{C676402C-5697-4E1C-873F-D02D1690AC5C}">
        <p15:threadingInfo xmlns:p15="http://schemas.microsoft.com/office/powerpoint/2012/main" timeZoneBias="-21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1/13/2023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1/13/2023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65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31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10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972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0213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921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144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5206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4765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4564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4563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0715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3397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0625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2608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transition spd="slow">
    <p:push dir="u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619350"/>
            <a:ext cx="11821886" cy="1985555"/>
          </a:xfrm>
        </p:spPr>
        <p:txBody>
          <a:bodyPr>
            <a:noAutofit/>
          </a:bodyPr>
          <a:lstStyle/>
          <a:p>
            <a:r>
              <a:rPr lang="en-US" sz="9600" b="1" smtClean="0"/>
              <a:t>In The Designation Of Supreme Being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81855" y="3028993"/>
            <a:ext cx="40618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prstClr val="white"/>
                </a:solidFill>
              </a:rPr>
              <a:t>Histor</a:t>
            </a:r>
            <a:r>
              <a:rPr lang="en-US" sz="2800" dirty="0">
                <a:solidFill>
                  <a:srgbClr val="FF0000"/>
                </a:solidFill>
              </a:rPr>
              <a:t>ic</a:t>
            </a:r>
            <a:r>
              <a:rPr lang="en-US" sz="2800" dirty="0">
                <a:solidFill>
                  <a:prstClr val="white"/>
                </a:solidFill>
              </a:rPr>
              <a:t> + ly : Historically</a:t>
            </a:r>
          </a:p>
        </p:txBody>
      </p:sp>
      <p:sp>
        <p:nvSpPr>
          <p:cNvPr id="3" name="Rectangle 2"/>
          <p:cNvSpPr/>
          <p:nvPr/>
        </p:nvSpPr>
        <p:spPr>
          <a:xfrm>
            <a:off x="3473499" y="1301234"/>
            <a:ext cx="5702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buFont typeface="Arial" panose="020B0604020202020204" pitchFamily="34" charset="0"/>
              <a:buChar char="•"/>
            </a:pPr>
            <a:r>
              <a:rPr lang="fa-IR">
                <a:latin typeface="Vazir" panose="020B0603030804020204" pitchFamily="34" charset="-78"/>
                <a:cs typeface="Vazir" panose="020B0603030804020204" pitchFamily="34" charset="-78"/>
              </a:rPr>
              <a:t>اگر یک صفت به </a:t>
            </a:r>
            <a:r>
              <a:rPr lang="en-US">
                <a:latin typeface="Vazir" panose="020B0603030804020204" pitchFamily="34" charset="-78"/>
                <a:cs typeface="Vazir" panose="020B0603030804020204" pitchFamily="34" charset="-78"/>
              </a:rPr>
              <a:t>“ic”</a:t>
            </a:r>
            <a:r>
              <a:rPr lang="fa-IR">
                <a:latin typeface="Vazir" panose="020B0603030804020204" pitchFamily="34" charset="-78"/>
                <a:cs typeface="Vazir" panose="020B0603030804020204" pitchFamily="34" charset="-78"/>
              </a:rPr>
              <a:t> ختم شود </a:t>
            </a:r>
            <a:r>
              <a:rPr lang="en-US">
                <a:latin typeface="Vazir" panose="020B0603030804020204" pitchFamily="34" charset="-78"/>
                <a:cs typeface="Vazir" panose="020B0603030804020204" pitchFamily="34" charset="-78"/>
              </a:rPr>
              <a:t>“cally”</a:t>
            </a:r>
            <a:r>
              <a:rPr lang="fa-IR">
                <a:latin typeface="Vazir" panose="020B0603030804020204" pitchFamily="34" charset="-78"/>
                <a:cs typeface="Vazir" panose="020B0603030804020204" pitchFamily="34" charset="-78"/>
              </a:rPr>
              <a:t> را جایگزین آن می‌کنیم</a:t>
            </a:r>
            <a:endParaRPr lang="fa-IR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635652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405245" y="1196662"/>
            <a:ext cx="11627123" cy="1110584"/>
          </a:xfrm>
        </p:spPr>
        <p:txBody>
          <a:bodyPr>
            <a:normAutofit/>
          </a:bodyPr>
          <a:lstStyle/>
          <a:p>
            <a:pPr marL="0" indent="0" algn="ctr" rtl="1">
              <a:buNone/>
            </a:pPr>
            <a:r>
              <a:rPr lang="fa-IR" sz="2400" smtClean="0">
                <a:latin typeface="Vazir" panose="020B0603030804020204" pitchFamily="34" charset="-78"/>
                <a:cs typeface="Vazir" panose="020B0603030804020204" pitchFamily="34" charset="-78"/>
              </a:rPr>
              <a:t>این قید به </a:t>
            </a:r>
            <a:r>
              <a:rPr lang="fa-IR" sz="2400" dirty="0" smtClean="0">
                <a:latin typeface="Vazir" panose="020B0603030804020204" pitchFamily="34" charset="-78"/>
                <a:cs typeface="Vazir" panose="020B0603030804020204" pitchFamily="34" charset="-78"/>
              </a:rPr>
              <a:t>حالت و نحوه اتفاق افتادن چیزی اشاره می‌کند و اغلب برای  افعال به کار برده می‌شود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/>
          </p:nvPr>
        </p:nvSpPr>
        <p:spPr>
          <a:xfrm>
            <a:off x="0" y="2657475"/>
            <a:ext cx="5133975" cy="1206500"/>
          </a:xfrm>
        </p:spPr>
        <p:txBody>
          <a:bodyPr>
            <a:normAutofit/>
          </a:bodyPr>
          <a:lstStyle/>
          <a:p>
            <a:pPr algn="r" rtl="0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rgbClr val="FFC000"/>
                </a:solidFill>
              </a:rPr>
              <a:t>I</a:t>
            </a:r>
            <a:r>
              <a:rPr lang="en-US" sz="2800" dirty="0" smtClean="0"/>
              <a:t> </a:t>
            </a:r>
            <a:r>
              <a:rPr lang="en-US" sz="2800" u="sng" dirty="0" smtClean="0">
                <a:solidFill>
                  <a:srgbClr val="00FFFF"/>
                </a:solidFill>
              </a:rPr>
              <a:t>accidentally</a:t>
            </a:r>
            <a:r>
              <a:rPr lang="en-US" sz="2800" dirty="0" smtClean="0">
                <a:solidFill>
                  <a:srgbClr val="00FFFF"/>
                </a:solidFill>
              </a:rPr>
              <a:t> </a:t>
            </a:r>
            <a:r>
              <a:rPr lang="en-US" sz="2800" dirty="0" smtClean="0">
                <a:solidFill>
                  <a:srgbClr val="FF0066"/>
                </a:solidFill>
              </a:rPr>
              <a:t>deleted</a:t>
            </a:r>
            <a:r>
              <a:rPr lang="en-US" sz="2800" dirty="0" smtClean="0"/>
              <a:t> the file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4294967295"/>
          </p:nvPr>
        </p:nvSpPr>
        <p:spPr>
          <a:xfrm>
            <a:off x="405245" y="3292255"/>
            <a:ext cx="3670300" cy="1108075"/>
          </a:xfrm>
        </p:spPr>
        <p:txBody>
          <a:bodyPr>
            <a:normAutofit/>
          </a:bodyPr>
          <a:lstStyle/>
          <a:p>
            <a:pPr algn="r" rtl="0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rgbClr val="FFC000"/>
                </a:solidFill>
              </a:rPr>
              <a:t>our team </a:t>
            </a:r>
            <a:r>
              <a:rPr lang="en-US" sz="2800" dirty="0" smtClean="0">
                <a:solidFill>
                  <a:srgbClr val="FF0066"/>
                </a:solidFill>
              </a:rPr>
              <a:t>played</a:t>
            </a:r>
            <a:r>
              <a:rPr lang="en-US" sz="2800" dirty="0" smtClean="0"/>
              <a:t> </a:t>
            </a:r>
            <a:r>
              <a:rPr lang="en-US" sz="2800" u="sng" dirty="0" smtClean="0">
                <a:solidFill>
                  <a:srgbClr val="00FFFF"/>
                </a:solidFill>
              </a:rPr>
              <a:t>well</a:t>
            </a:r>
            <a:endParaRPr lang="fa-IR" sz="2800" u="sng" dirty="0" smtClean="0">
              <a:solidFill>
                <a:srgbClr val="00FFFF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83327" y="3846293"/>
            <a:ext cx="47673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FFC000"/>
                </a:solidFill>
              </a:rPr>
              <a:t>Drivers</a:t>
            </a:r>
            <a:r>
              <a:rPr lang="en-US" sz="2800" dirty="0"/>
              <a:t> should </a:t>
            </a:r>
            <a:r>
              <a:rPr lang="en-US" sz="2800" dirty="0">
                <a:solidFill>
                  <a:srgbClr val="FF0066"/>
                </a:solidFill>
              </a:rPr>
              <a:t>drive</a:t>
            </a:r>
            <a:r>
              <a:rPr lang="en-US" sz="2800" dirty="0"/>
              <a:t> </a:t>
            </a:r>
            <a:r>
              <a:rPr lang="en-US" sz="2800" u="sng" dirty="0">
                <a:solidFill>
                  <a:srgbClr val="00FFFF"/>
                </a:solidFill>
              </a:rPr>
              <a:t>Carefully</a:t>
            </a:r>
            <a:endParaRPr lang="fa-IR" sz="2800" u="sng" dirty="0">
              <a:solidFill>
                <a:srgbClr val="00FF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744218" y="88646"/>
            <a:ext cx="494917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4800" b="1">
                <a:solidFill>
                  <a:srgbClr val="00FFFF"/>
                </a:solidFill>
                <a:latin typeface="+mj-lt"/>
                <a:ea typeface="Monospace" panose="02000603000000000000" pitchFamily="2" charset="2"/>
                <a:cs typeface="Monospace" panose="02000603000000000000" pitchFamily="2" charset="2"/>
              </a:rPr>
              <a:t>Adverb of manner</a:t>
            </a:r>
            <a:r>
              <a:rPr lang="fa-IR" sz="4800" b="1">
                <a:solidFill>
                  <a:srgbClr val="00FFFF"/>
                </a:solidFill>
                <a:latin typeface="+mj-lt"/>
                <a:ea typeface="Monospace" panose="02000603000000000000" pitchFamily="2" charset="2"/>
                <a:cs typeface="Monospace" panose="02000603000000000000" pitchFamily="2" charset="2"/>
              </a:rPr>
              <a:t> </a:t>
            </a:r>
            <a:endParaRPr lang="en-US" sz="4800" b="1">
              <a:solidFill>
                <a:srgbClr val="00FFFF"/>
              </a:solidFill>
              <a:latin typeface="+mj-lt"/>
              <a:ea typeface="Monospace" panose="02000603000000000000" pitchFamily="2" charset="2"/>
              <a:cs typeface="Monospace" panose="02000603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748284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3536" y="483326"/>
            <a:ext cx="6836318" cy="709882"/>
          </a:xfrm>
        </p:spPr>
        <p:txBody>
          <a:bodyPr>
            <a:noAutofit/>
          </a:bodyPr>
          <a:lstStyle/>
          <a:p>
            <a:r>
              <a:rPr lang="en-US" b="1" smtClean="0">
                <a:solidFill>
                  <a:srgbClr val="00FFFF"/>
                </a:solidFill>
              </a:rPr>
              <a:t>Adverb of place</a:t>
            </a:r>
            <a:endParaRPr lang="en-US" b="1" dirty="0">
              <a:solidFill>
                <a:srgbClr val="00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4078" y="2340229"/>
            <a:ext cx="108552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2800" dirty="0" smtClean="0"/>
              <a:t>Please </a:t>
            </a:r>
            <a:r>
              <a:rPr lang="en-US" sz="2800" dirty="0" smtClean="0">
                <a:solidFill>
                  <a:srgbClr val="FFC000"/>
                </a:solidFill>
              </a:rPr>
              <a:t>put</a:t>
            </a:r>
            <a:r>
              <a:rPr lang="en-US" sz="2800" dirty="0" smtClean="0"/>
              <a:t> the chair </a:t>
            </a:r>
            <a:r>
              <a:rPr lang="en-US" sz="2800" u="sng" dirty="0" smtClean="0">
                <a:solidFill>
                  <a:srgbClr val="FF0066"/>
                </a:solidFill>
              </a:rPr>
              <a:t>here</a:t>
            </a:r>
            <a:endParaRPr lang="fa-IR" sz="2800" u="sng" dirty="0">
              <a:solidFill>
                <a:srgbClr val="FF006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4078" y="1819209"/>
            <a:ext cx="49071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2800" dirty="0" smtClean="0"/>
              <a:t>Two</a:t>
            </a:r>
            <a:r>
              <a:rPr lang="en-US" sz="2800" dirty="0" smtClean="0">
                <a:solidFill>
                  <a:srgbClr val="FFC000"/>
                </a:solidFill>
              </a:rPr>
              <a:t> cars </a:t>
            </a:r>
            <a:r>
              <a:rPr lang="en-US" sz="2800" dirty="0" smtClean="0">
                <a:solidFill>
                  <a:srgbClr val="FF0066"/>
                </a:solidFill>
              </a:rPr>
              <a:t>are</a:t>
            </a:r>
            <a:r>
              <a:rPr lang="en-US" sz="2800" dirty="0" smtClean="0"/>
              <a:t> parked </a:t>
            </a:r>
            <a:r>
              <a:rPr lang="en-US" sz="2800" u="sng" dirty="0" smtClean="0">
                <a:solidFill>
                  <a:srgbClr val="33CCCC"/>
                </a:solidFill>
              </a:rPr>
              <a:t>outside</a:t>
            </a:r>
            <a:endParaRPr lang="fa-IR" sz="2800" u="sng" dirty="0">
              <a:solidFill>
                <a:srgbClr val="33CCCC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4078" y="2925645"/>
            <a:ext cx="55603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rgbClr val="FFC000"/>
                </a:solidFill>
              </a:rPr>
              <a:t>I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0066"/>
                </a:solidFill>
              </a:rPr>
              <a:t>have lived </a:t>
            </a:r>
            <a:r>
              <a:rPr lang="en-US" sz="2800" u="sng" dirty="0" smtClean="0">
                <a:solidFill>
                  <a:srgbClr val="33CCCC"/>
                </a:solidFill>
              </a:rPr>
              <a:t>here</a:t>
            </a:r>
            <a:r>
              <a:rPr lang="en-US" sz="2800" dirty="0" smtClean="0">
                <a:solidFill>
                  <a:srgbClr val="33CCCC"/>
                </a:solidFill>
              </a:rPr>
              <a:t> </a:t>
            </a:r>
            <a:r>
              <a:rPr lang="en-US" sz="2800" dirty="0" smtClean="0"/>
              <a:t>about two years</a:t>
            </a:r>
            <a:endParaRPr lang="fa-IR" sz="2800" u="sng" dirty="0">
              <a:solidFill>
                <a:srgbClr val="00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12127" y="83127"/>
            <a:ext cx="59124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smtClean="0">
                <a:solidFill>
                  <a:srgbClr val="00FFFF"/>
                </a:solidFill>
              </a:rPr>
              <a:t>Adverb Of Time</a:t>
            </a:r>
            <a:endParaRPr lang="en-US" sz="6000">
              <a:solidFill>
                <a:srgbClr val="00FF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7987" y="2710093"/>
            <a:ext cx="37576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rgbClr val="FFC000"/>
                </a:solidFill>
              </a:rPr>
              <a:t>I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0066"/>
                </a:solidFill>
              </a:rPr>
              <a:t>want</a:t>
            </a:r>
            <a:r>
              <a:rPr lang="en-US" sz="2800" dirty="0" smtClean="0"/>
              <a:t> the book </a:t>
            </a:r>
            <a:r>
              <a:rPr lang="en-US" sz="2800" u="sng" dirty="0" smtClean="0">
                <a:solidFill>
                  <a:srgbClr val="33CCCC"/>
                </a:solidFill>
              </a:rPr>
              <a:t>now!</a:t>
            </a:r>
            <a:endParaRPr lang="fa-IR" sz="2800" u="sng" dirty="0">
              <a:solidFill>
                <a:srgbClr val="33CCCC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7986" y="3233313"/>
            <a:ext cx="55603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rgbClr val="FFC000"/>
                </a:solidFill>
              </a:rPr>
              <a:t>Mark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0066"/>
                </a:solidFill>
              </a:rPr>
              <a:t>came</a:t>
            </a:r>
            <a:r>
              <a:rPr lang="en-US" sz="2800" dirty="0" smtClean="0"/>
              <a:t> here </a:t>
            </a:r>
            <a:r>
              <a:rPr lang="en-US" sz="2800" u="sng" dirty="0" smtClean="0">
                <a:solidFill>
                  <a:srgbClr val="33CCCC"/>
                </a:solidFill>
              </a:rPr>
              <a:t>yesterday</a:t>
            </a:r>
            <a:endParaRPr lang="fa-IR" sz="2800" u="sng" dirty="0">
              <a:solidFill>
                <a:srgbClr val="33CC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1981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774" y="31519"/>
            <a:ext cx="4207914" cy="963478"/>
          </a:xfrm>
        </p:spPr>
        <p:txBody>
          <a:bodyPr>
            <a:normAutofit/>
          </a:bodyPr>
          <a:lstStyle/>
          <a:p>
            <a:pPr algn="ctr"/>
            <a:r>
              <a:rPr lang="en-US" b="1" smtClean="0">
                <a:solidFill>
                  <a:srgbClr val="00FFFF"/>
                </a:solidFill>
              </a:rPr>
              <a:t>adverb of degree</a:t>
            </a:r>
            <a:endParaRPr lang="fa-IR" b="1" dirty="0">
              <a:solidFill>
                <a:srgbClr val="00FFFF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4" y="1732942"/>
            <a:ext cx="3670662" cy="805035"/>
          </a:xfrm>
        </p:spPr>
        <p:txBody>
          <a:bodyPr>
            <a:normAutofit/>
          </a:bodyPr>
          <a:lstStyle/>
          <a:p>
            <a:pPr algn="l" rtl="0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rgbClr val="FFC000"/>
                </a:solidFill>
              </a:rPr>
              <a:t>She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0066"/>
                </a:solidFill>
              </a:rPr>
              <a:t>is</a:t>
            </a:r>
            <a:r>
              <a:rPr lang="en-US" sz="2800" dirty="0" smtClean="0"/>
              <a:t> </a:t>
            </a:r>
            <a:r>
              <a:rPr lang="en-US" sz="2800" u="sng" dirty="0" smtClean="0">
                <a:solidFill>
                  <a:srgbClr val="00FFFF"/>
                </a:solidFill>
              </a:rPr>
              <a:t>very</a:t>
            </a:r>
            <a:r>
              <a:rPr lang="en-US" sz="2800" dirty="0" smtClean="0"/>
              <a:t> beautiful</a:t>
            </a:r>
            <a:endParaRPr lang="fa-IR" sz="2800" u="sng" dirty="0" smtClean="0">
              <a:solidFill>
                <a:srgbClr val="00FFFF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4" y="2116785"/>
            <a:ext cx="4519747" cy="1110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rtl="0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rgbClr val="FFC000"/>
                </a:solidFill>
              </a:rPr>
              <a:t>I</a:t>
            </a:r>
            <a:r>
              <a:rPr lang="en-US" sz="2800" dirty="0" smtClean="0"/>
              <a:t> </a:t>
            </a:r>
            <a:r>
              <a:rPr lang="en-US" sz="2800" u="sng" dirty="0" smtClean="0">
                <a:solidFill>
                  <a:srgbClr val="00FFFF"/>
                </a:solidFill>
              </a:rPr>
              <a:t>completely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0066"/>
                </a:solidFill>
              </a:rPr>
              <a:t>agree</a:t>
            </a:r>
            <a:r>
              <a:rPr lang="en-US" sz="2800" dirty="0" smtClean="0"/>
              <a:t> with you</a:t>
            </a:r>
            <a:endParaRPr lang="fa-IR" sz="2800" u="sng" dirty="0" smtClean="0">
              <a:solidFill>
                <a:srgbClr val="00FFFF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911634" y="1469427"/>
            <a:ext cx="4258490" cy="902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rtl="0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rgbClr val="FFC000"/>
                </a:solidFill>
              </a:rPr>
              <a:t>The weather </a:t>
            </a:r>
            <a:r>
              <a:rPr lang="en-US" sz="2800" dirty="0" smtClean="0">
                <a:solidFill>
                  <a:srgbClr val="FF0066"/>
                </a:solidFill>
              </a:rPr>
              <a:t>was</a:t>
            </a:r>
            <a:r>
              <a:rPr lang="en-US" sz="2800" dirty="0" smtClean="0"/>
              <a:t> </a:t>
            </a:r>
            <a:r>
              <a:rPr lang="en-US" sz="2800" u="sng" dirty="0" smtClean="0">
                <a:solidFill>
                  <a:srgbClr val="00FFFF"/>
                </a:solidFill>
              </a:rPr>
              <a:t>too</a:t>
            </a:r>
            <a:r>
              <a:rPr lang="en-US" sz="2800" dirty="0" smtClean="0"/>
              <a:t> cold</a:t>
            </a:r>
            <a:endParaRPr lang="fa-IR" sz="2800" u="sng" dirty="0" smtClean="0">
              <a:solidFill>
                <a:srgbClr val="00FFFF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807133" y="2058783"/>
            <a:ext cx="5878284" cy="1110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rtl="0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rgbClr val="FFC000"/>
                </a:solidFill>
              </a:rPr>
              <a:t>Some vegetables </a:t>
            </a:r>
            <a:r>
              <a:rPr lang="en-US" sz="2800" dirty="0" smtClean="0">
                <a:solidFill>
                  <a:srgbClr val="FF0066"/>
                </a:solidFill>
              </a:rPr>
              <a:t>are</a:t>
            </a:r>
            <a:r>
              <a:rPr lang="en-US" sz="2800" dirty="0" smtClean="0"/>
              <a:t> </a:t>
            </a:r>
            <a:r>
              <a:rPr lang="en-US" sz="2800" u="sng" dirty="0" smtClean="0">
                <a:solidFill>
                  <a:srgbClr val="33CCCC"/>
                </a:solidFill>
              </a:rPr>
              <a:t>extremely</a:t>
            </a:r>
            <a:r>
              <a:rPr lang="en-US" sz="2800" dirty="0" smtClean="0"/>
              <a:t> toxic</a:t>
            </a:r>
            <a:endParaRPr lang="fa-IR" sz="2800" u="sng" dirty="0" smtClean="0">
              <a:solidFill>
                <a:srgbClr val="00FFFF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486400" y="2862483"/>
            <a:ext cx="6575060" cy="108124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9923721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8476" y="199935"/>
            <a:ext cx="6535783" cy="566057"/>
          </a:xfrm>
        </p:spPr>
        <p:txBody>
          <a:bodyPr>
            <a:noAutofit/>
          </a:bodyPr>
          <a:lstStyle/>
          <a:p>
            <a:pPr algn="ctr"/>
            <a:r>
              <a:rPr lang="en-US" b="1" smtClean="0">
                <a:solidFill>
                  <a:srgbClr val="33CCCC"/>
                </a:solidFill>
              </a:rPr>
              <a:t>Adverb Of FreqQuency</a:t>
            </a:r>
            <a:endParaRPr lang="fa-IR" b="1" dirty="0">
              <a:solidFill>
                <a:srgbClr val="33CCCC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27455" y="2767753"/>
            <a:ext cx="4522922" cy="6949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rtl="0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rgbClr val="FFC000"/>
                </a:solidFill>
              </a:rPr>
              <a:t>I</a:t>
            </a:r>
            <a:r>
              <a:rPr lang="en-US" sz="2800" dirty="0" smtClean="0"/>
              <a:t> </a:t>
            </a:r>
            <a:r>
              <a:rPr lang="en-US" sz="2800" u="sng" dirty="0" smtClean="0">
                <a:solidFill>
                  <a:srgbClr val="33CCCC"/>
                </a:solidFill>
              </a:rPr>
              <a:t>usually</a:t>
            </a:r>
            <a:r>
              <a:rPr lang="en-US" sz="2800" dirty="0" smtClean="0">
                <a:solidFill>
                  <a:srgbClr val="33CCCC"/>
                </a:solidFill>
              </a:rPr>
              <a:t> </a:t>
            </a:r>
            <a:r>
              <a:rPr lang="en-US" sz="2800" dirty="0" smtClean="0">
                <a:solidFill>
                  <a:srgbClr val="FF0066"/>
                </a:solidFill>
              </a:rPr>
              <a:t>work</a:t>
            </a:r>
            <a:r>
              <a:rPr lang="en-US" sz="2800" dirty="0" smtClean="0"/>
              <a:t> on </a:t>
            </a:r>
            <a:r>
              <a:rPr lang="en-US" sz="2800" dirty="0" err="1" smtClean="0"/>
              <a:t>saturdays</a:t>
            </a:r>
            <a:endParaRPr lang="fa-IR" sz="2800" u="sng" dirty="0" smtClean="0">
              <a:solidFill>
                <a:srgbClr val="00FFFF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27455" y="2018821"/>
            <a:ext cx="4258490" cy="748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rtl="0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rgbClr val="FFC000"/>
                </a:solidFill>
              </a:rPr>
              <a:t>She</a:t>
            </a:r>
            <a:r>
              <a:rPr lang="en-US" sz="2800" dirty="0" smtClean="0"/>
              <a:t> </a:t>
            </a:r>
            <a:r>
              <a:rPr lang="en-US" sz="2800" u="sng" dirty="0" smtClean="0">
                <a:solidFill>
                  <a:srgbClr val="33CCCC"/>
                </a:solidFill>
              </a:rPr>
              <a:t>always</a:t>
            </a:r>
            <a:r>
              <a:rPr lang="en-US" sz="2800" dirty="0" smtClean="0">
                <a:solidFill>
                  <a:srgbClr val="33CCCC"/>
                </a:solidFill>
              </a:rPr>
              <a:t> </a:t>
            </a:r>
            <a:r>
              <a:rPr lang="en-US" sz="2800" dirty="0" smtClean="0">
                <a:solidFill>
                  <a:srgbClr val="FF0066"/>
                </a:solidFill>
              </a:rPr>
              <a:t>writes</a:t>
            </a:r>
            <a:r>
              <a:rPr lang="en-US" sz="2800" dirty="0" smtClean="0"/>
              <a:t> at night</a:t>
            </a:r>
            <a:endParaRPr lang="fa-IR" sz="2800" u="sng" dirty="0" smtClean="0">
              <a:solidFill>
                <a:srgbClr val="00FFFF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27455" y="3501871"/>
            <a:ext cx="5917473" cy="6705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rtl="0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rgbClr val="FFC000"/>
                </a:solidFill>
              </a:rPr>
              <a:t>I</a:t>
            </a:r>
            <a:r>
              <a:rPr lang="en-US" sz="2800" dirty="0" smtClean="0"/>
              <a:t> </a:t>
            </a:r>
            <a:r>
              <a:rPr lang="en-US" sz="2800" u="sng" dirty="0" smtClean="0">
                <a:solidFill>
                  <a:srgbClr val="33CCCC"/>
                </a:solidFill>
              </a:rPr>
              <a:t>sometimes</a:t>
            </a:r>
            <a:r>
              <a:rPr lang="en-US" sz="2800" dirty="0" smtClean="0">
                <a:solidFill>
                  <a:srgbClr val="33CCCC"/>
                </a:solidFill>
              </a:rPr>
              <a:t> </a:t>
            </a:r>
            <a:r>
              <a:rPr lang="en-US" sz="2800" dirty="0" smtClean="0">
                <a:solidFill>
                  <a:srgbClr val="FF0066"/>
                </a:solidFill>
              </a:rPr>
              <a:t>play</a:t>
            </a:r>
            <a:r>
              <a:rPr lang="en-US" sz="2800" dirty="0" smtClean="0"/>
              <a:t> tennis on weekends</a:t>
            </a:r>
            <a:endParaRPr lang="fa-IR" sz="2800" u="sng" dirty="0" smtClean="0">
              <a:solidFill>
                <a:srgbClr val="00FFFF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2512" y="3996993"/>
            <a:ext cx="4731928" cy="1110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rtl="0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rgbClr val="FFC000"/>
                </a:solidFill>
              </a:rPr>
              <a:t>I</a:t>
            </a:r>
            <a:r>
              <a:rPr lang="en-US" sz="2800" dirty="0" smtClean="0"/>
              <a:t> </a:t>
            </a:r>
            <a:r>
              <a:rPr lang="en-US" sz="2800" u="sng" dirty="0" smtClean="0">
                <a:solidFill>
                  <a:srgbClr val="33CCCC"/>
                </a:solidFill>
              </a:rPr>
              <a:t>rarely</a:t>
            </a:r>
            <a:r>
              <a:rPr lang="en-US" sz="2800" dirty="0" smtClean="0">
                <a:solidFill>
                  <a:srgbClr val="33CCCC"/>
                </a:solidFill>
              </a:rPr>
              <a:t> </a:t>
            </a:r>
            <a:r>
              <a:rPr lang="en-US" sz="2800" dirty="0" smtClean="0">
                <a:solidFill>
                  <a:srgbClr val="FF0066"/>
                </a:solidFill>
              </a:rPr>
              <a:t>travel</a:t>
            </a:r>
            <a:r>
              <a:rPr lang="en-US" sz="2800" dirty="0" smtClean="0"/>
              <a:t> to another city</a:t>
            </a:r>
            <a:endParaRPr lang="fa-IR" sz="2800" u="sng" dirty="0" smtClean="0">
              <a:solidFill>
                <a:srgbClr val="00FFFF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22512" y="4775549"/>
            <a:ext cx="3865417" cy="1110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rtl="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FFC000"/>
                </a:solidFill>
              </a:rPr>
              <a:t>I</a:t>
            </a:r>
            <a:r>
              <a:rPr lang="en-US" sz="2800" smtClean="0"/>
              <a:t> </a:t>
            </a:r>
            <a:r>
              <a:rPr lang="en-US" sz="2800" smtClean="0">
                <a:solidFill>
                  <a:srgbClr val="FF0066"/>
                </a:solidFill>
              </a:rPr>
              <a:t>am</a:t>
            </a:r>
            <a:r>
              <a:rPr lang="en-US" sz="2800" smtClean="0"/>
              <a:t> </a:t>
            </a:r>
            <a:r>
              <a:rPr lang="en-US" sz="2800" u="sng" dirty="0" smtClean="0">
                <a:solidFill>
                  <a:srgbClr val="33CCCC"/>
                </a:solidFill>
              </a:rPr>
              <a:t>never</a:t>
            </a:r>
            <a:r>
              <a:rPr lang="en-US" sz="2800" dirty="0" smtClean="0">
                <a:solidFill>
                  <a:srgbClr val="33CCCC"/>
                </a:solidFill>
              </a:rPr>
              <a:t> </a:t>
            </a:r>
            <a:r>
              <a:rPr lang="en-US" sz="2800" dirty="0" smtClean="0"/>
              <a:t>late at work</a:t>
            </a:r>
            <a:endParaRPr lang="fa-IR" sz="2800" u="sng" dirty="0" smtClean="0">
              <a:solidFill>
                <a:srgbClr val="00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9246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564082" y="135774"/>
            <a:ext cx="4875815" cy="96347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smtClean="0">
                <a:solidFill>
                  <a:srgbClr val="00FFFF"/>
                </a:solidFill>
              </a:rPr>
              <a:t>adverb of comment</a:t>
            </a:r>
            <a:endParaRPr lang="fa-IR" b="1" dirty="0">
              <a:solidFill>
                <a:srgbClr val="00FFFF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44142" y="2693183"/>
            <a:ext cx="4859378" cy="805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857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rtl="0">
              <a:buFont typeface="Wingdings" panose="05000000000000000000" pitchFamily="2" charset="2"/>
              <a:buChar char="v"/>
            </a:pPr>
            <a:r>
              <a:rPr lang="en-US" sz="2800" u="sng" dirty="0" smtClean="0">
                <a:solidFill>
                  <a:srgbClr val="33CCCC"/>
                </a:solidFill>
              </a:rPr>
              <a:t>Ideally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FFC000"/>
                </a:solidFill>
              </a:rPr>
              <a:t>we</a:t>
            </a:r>
            <a:r>
              <a:rPr lang="en-US" sz="2800" dirty="0" smtClean="0"/>
              <a:t> should </a:t>
            </a:r>
            <a:r>
              <a:rPr lang="en-US" sz="2800" dirty="0" smtClean="0">
                <a:solidFill>
                  <a:srgbClr val="FF0066"/>
                </a:solidFill>
              </a:rPr>
              <a:t>leave</a:t>
            </a:r>
            <a:r>
              <a:rPr lang="en-US" sz="2800" dirty="0" smtClean="0"/>
              <a:t> at 10:00</a:t>
            </a:r>
            <a:endParaRPr lang="fa-IR" sz="2800" u="sng" dirty="0" smtClean="0">
              <a:solidFill>
                <a:srgbClr val="00FFFF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4142" y="3505244"/>
            <a:ext cx="6130830" cy="805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857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rtl="0">
              <a:buFont typeface="Wingdings" panose="05000000000000000000" pitchFamily="2" charset="2"/>
              <a:buChar char="v"/>
            </a:pPr>
            <a:r>
              <a:rPr lang="en-US" sz="2800" u="sng" dirty="0" smtClean="0">
                <a:solidFill>
                  <a:srgbClr val="33CCCC"/>
                </a:solidFill>
              </a:rPr>
              <a:t>Unfortunately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FFC000"/>
                </a:solidFill>
              </a:rPr>
              <a:t>we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0066"/>
                </a:solidFill>
              </a:rPr>
              <a:t>arrived</a:t>
            </a:r>
            <a:r>
              <a:rPr lang="en-US" sz="2800" dirty="0" smtClean="0"/>
              <a:t> half an our late</a:t>
            </a:r>
            <a:endParaRPr lang="fa-IR" sz="2800" u="sng" dirty="0" smtClean="0">
              <a:solidFill>
                <a:srgbClr val="00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7629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Chart 17"/>
          <p:cNvGraphicFramePr/>
          <p:nvPr>
            <p:extLst>
              <p:ext uri="{D42A27DB-BD31-4B8C-83A1-F6EECF244321}">
                <p14:modId xmlns:p14="http://schemas.microsoft.com/office/powerpoint/2010/main" val="3575653102"/>
              </p:ext>
            </p:extLst>
          </p:nvPr>
        </p:nvGraphicFramePr>
        <p:xfrm>
          <a:off x="1691011" y="270165"/>
          <a:ext cx="8128000" cy="60059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385928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169817" y="1613634"/>
            <a:ext cx="6038214" cy="748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sz="2400" dirty="0" smtClean="0">
                <a:solidFill>
                  <a:srgbClr val="FFC000"/>
                </a:solidFill>
              </a:rPr>
              <a:t>He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66"/>
                </a:solidFill>
              </a:rPr>
              <a:t>behaved</a:t>
            </a:r>
            <a:r>
              <a:rPr lang="en-US" sz="2400" dirty="0" smtClean="0"/>
              <a:t> </a:t>
            </a:r>
            <a:r>
              <a:rPr lang="en-US" sz="2400" u="sng" dirty="0" smtClean="0">
                <a:solidFill>
                  <a:srgbClr val="00FF99"/>
                </a:solidFill>
              </a:rPr>
              <a:t>very bad </a:t>
            </a:r>
            <a:r>
              <a:rPr lang="en-US" sz="2400" dirty="0" smtClean="0"/>
              <a:t>on the </a:t>
            </a:r>
            <a:r>
              <a:rPr lang="en-US" sz="2400" smtClean="0"/>
              <a:t>field trip</a:t>
            </a:r>
          </a:p>
          <a:p>
            <a:pPr marL="0" indent="0" algn="l" rtl="0">
              <a:buNone/>
            </a:pPr>
            <a:endParaRPr lang="fa-IR" sz="2400" u="sng" dirty="0" smtClean="0">
              <a:solidFill>
                <a:srgbClr val="FF0000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63878" y="2318782"/>
            <a:ext cx="6038214" cy="748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sz="2400" dirty="0" smtClean="0">
                <a:solidFill>
                  <a:srgbClr val="FFC000"/>
                </a:solidFill>
              </a:rPr>
              <a:t>He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66"/>
                </a:solidFill>
              </a:rPr>
              <a:t>behaved</a:t>
            </a:r>
            <a:r>
              <a:rPr lang="en-US" sz="2400" dirty="0" smtClean="0"/>
              <a:t> </a:t>
            </a:r>
            <a:r>
              <a:rPr lang="en-US" sz="2400" u="sng" dirty="0" smtClean="0">
                <a:solidFill>
                  <a:srgbClr val="33CCCC"/>
                </a:solidFill>
              </a:rPr>
              <a:t>very badly </a:t>
            </a:r>
            <a:r>
              <a:rPr lang="en-US" sz="2400" dirty="0" smtClean="0"/>
              <a:t>on the </a:t>
            </a:r>
            <a:r>
              <a:rPr lang="en-US" sz="2400" smtClean="0"/>
              <a:t>field trip</a:t>
            </a:r>
            <a:endParaRPr lang="fa-IR" sz="2400" u="sng" dirty="0" smtClean="0">
              <a:solidFill>
                <a:srgbClr val="00B050"/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31957" y="3150228"/>
            <a:ext cx="6038214" cy="748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sz="2400" smtClean="0">
                <a:solidFill>
                  <a:srgbClr val="FFC000"/>
                </a:solidFill>
              </a:rPr>
              <a:t>We</a:t>
            </a:r>
            <a:r>
              <a:rPr lang="en-US" sz="2400" smtClean="0"/>
              <a:t> </a:t>
            </a:r>
            <a:r>
              <a:rPr lang="en-US" sz="2400" smtClean="0">
                <a:solidFill>
                  <a:srgbClr val="FF0066"/>
                </a:solidFill>
              </a:rPr>
              <a:t>feel</a:t>
            </a:r>
            <a:r>
              <a:rPr lang="en-US" sz="2400" smtClean="0"/>
              <a:t> </a:t>
            </a:r>
            <a:r>
              <a:rPr lang="en-US" sz="2400" dirty="0" smtClean="0">
                <a:solidFill>
                  <a:srgbClr val="33CCCC"/>
                </a:solidFill>
              </a:rPr>
              <a:t>badly</a:t>
            </a:r>
            <a:r>
              <a:rPr lang="en-US" sz="2400" dirty="0" smtClean="0"/>
              <a:t> about canceling </a:t>
            </a:r>
            <a:r>
              <a:rPr lang="en-US" sz="2400" smtClean="0"/>
              <a:t>the date</a:t>
            </a:r>
            <a:endParaRPr lang="fa-IR" sz="2400" u="sng" dirty="0" smtClean="0">
              <a:solidFill>
                <a:srgbClr val="FF0000"/>
              </a:solidFill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31957" y="3899160"/>
            <a:ext cx="6038214" cy="748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sz="2400" smtClean="0">
                <a:solidFill>
                  <a:srgbClr val="FFC000"/>
                </a:solidFill>
              </a:rPr>
              <a:t>We</a:t>
            </a:r>
            <a:r>
              <a:rPr lang="en-US" sz="2400" smtClean="0"/>
              <a:t> </a:t>
            </a:r>
            <a:r>
              <a:rPr lang="en-US" sz="2400" smtClean="0">
                <a:solidFill>
                  <a:srgbClr val="FF0066"/>
                </a:solidFill>
              </a:rPr>
              <a:t>feel</a:t>
            </a:r>
            <a:r>
              <a:rPr lang="en-US" sz="2400" smtClean="0"/>
              <a:t> </a:t>
            </a:r>
            <a:r>
              <a:rPr lang="en-US" sz="2400" dirty="0" smtClean="0">
                <a:solidFill>
                  <a:srgbClr val="00FF99"/>
                </a:solidFill>
              </a:rPr>
              <a:t>bad</a:t>
            </a:r>
            <a:r>
              <a:rPr lang="en-US" sz="2400" dirty="0" smtClean="0"/>
              <a:t> about canceling </a:t>
            </a:r>
            <a:r>
              <a:rPr lang="en-US" sz="2400" smtClean="0"/>
              <a:t>the date</a:t>
            </a:r>
            <a:endParaRPr lang="fa-IR" sz="2400" u="sng" dirty="0" smtClean="0">
              <a:solidFill>
                <a:srgbClr val="00B0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70171" y="2497345"/>
            <a:ext cx="2527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solidFill>
                  <a:srgbClr val="33CCCC"/>
                </a:solidFill>
              </a:rPr>
              <a:t>VeryBadly</a:t>
            </a:r>
            <a:r>
              <a:rPr lang="en-US" smtClean="0"/>
              <a:t>(</a:t>
            </a:r>
            <a:r>
              <a:rPr lang="en-US" smtClean="0">
                <a:solidFill>
                  <a:srgbClr val="FFC000"/>
                </a:solidFill>
              </a:rPr>
              <a:t>He</a:t>
            </a:r>
            <a:r>
              <a:rPr lang="en-US" smtClean="0"/>
              <a:t>.</a:t>
            </a:r>
            <a:r>
              <a:rPr lang="en-US" smtClean="0">
                <a:solidFill>
                  <a:srgbClr val="FF0066"/>
                </a:solidFill>
              </a:rPr>
              <a:t>Behaved</a:t>
            </a:r>
            <a:r>
              <a:rPr lang="en-US" smtClean="0"/>
              <a:t>())</a:t>
            </a: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357134" y="1620204"/>
            <a:ext cx="2481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C000"/>
                </a:solidFill>
              </a:rPr>
              <a:t>He</a:t>
            </a:r>
            <a:r>
              <a:rPr lang="en-US" smtClean="0"/>
              <a:t>.</a:t>
            </a:r>
            <a:r>
              <a:rPr lang="en-US">
                <a:solidFill>
                  <a:srgbClr val="FF0066"/>
                </a:solidFill>
              </a:rPr>
              <a:t> Behaved</a:t>
            </a:r>
            <a:r>
              <a:rPr lang="en-US" smtClean="0"/>
              <a:t>(</a:t>
            </a:r>
            <a:r>
              <a:rPr lang="en-US" smtClean="0">
                <a:solidFill>
                  <a:srgbClr val="FFC000"/>
                </a:solidFill>
              </a:rPr>
              <a:t>“</a:t>
            </a:r>
            <a:r>
              <a:rPr lang="en-US" smtClean="0">
                <a:solidFill>
                  <a:srgbClr val="00FF99"/>
                </a:solidFill>
              </a:rPr>
              <a:t>vey bad</a:t>
            </a:r>
            <a:r>
              <a:rPr lang="en-US" smtClean="0">
                <a:solidFill>
                  <a:srgbClr val="FFC000"/>
                </a:solidFill>
              </a:rPr>
              <a:t>”</a:t>
            </a:r>
            <a:r>
              <a:rPr lang="en-US" smtClean="0"/>
              <a:t>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3588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97928" y="2608118"/>
            <a:ext cx="77204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smtClean="0"/>
              <a:t>THE END</a:t>
            </a:r>
            <a:endParaRPr lang="en-US" sz="9600"/>
          </a:p>
        </p:txBody>
      </p:sp>
    </p:spTree>
    <p:extLst>
      <p:ext uri="{BB962C8B-B14F-4D97-AF65-F5344CB8AC3E}">
        <p14:creationId xmlns:p14="http://schemas.microsoft.com/office/powerpoint/2010/main" val="355784208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1891" y="207818"/>
            <a:ext cx="111390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If you are my teacher and complaining about how short this powerpoint is:</a:t>
            </a:r>
          </a:p>
          <a:p>
            <a:endParaRPr lang="en-US"/>
          </a:p>
          <a:p>
            <a:endParaRPr lang="en-US" smtClean="0"/>
          </a:p>
          <a:p>
            <a:r>
              <a:rPr lang="en-US" smtClean="0"/>
              <a:t>This power point was made short in length by purpose</a:t>
            </a:r>
          </a:p>
          <a:p>
            <a:r>
              <a:rPr lang="en-US" smtClean="0"/>
              <a:t>FIRST-Since it co-fills the purpose of presention and doenst offer all the contents that were suppose to be offered by the presentor </a:t>
            </a:r>
          </a:p>
          <a:p>
            <a:endParaRPr lang="en-US"/>
          </a:p>
          <a:p>
            <a:r>
              <a:rPr lang="en-US" smtClean="0"/>
              <a:t>SECOND-as our froup had predicted; it was possible that we would be forced to present our presentation in a short time (15 mins) since there where other gropus in queue to present their presentation in one single day; </a:t>
            </a:r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r>
              <a:rPr lang="en-US" smtClean="0"/>
              <a:t>so that’s why its too short anyway AND YET AMBIGIOUS</a:t>
            </a:r>
          </a:p>
          <a:p>
            <a:endParaRPr lang="en-US"/>
          </a:p>
          <a:p>
            <a:r>
              <a:rPr lang="en-US" smtClean="0"/>
              <a:t>Thanks for reading this text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0877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965435"/>
            <a:ext cx="12191999" cy="224676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0" smtClean="0"/>
              <a:t>Adverbs</a:t>
            </a:r>
            <a:endParaRPr lang="en-US" sz="14000"/>
          </a:p>
        </p:txBody>
      </p:sp>
    </p:spTree>
    <p:extLst>
      <p:ext uri="{BB962C8B-B14F-4D97-AF65-F5344CB8AC3E}">
        <p14:creationId xmlns:p14="http://schemas.microsoft.com/office/powerpoint/2010/main" val="16944731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9155" y="197427"/>
            <a:ext cx="11180618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Teacher Name:</a:t>
            </a:r>
          </a:p>
          <a:p>
            <a:r>
              <a:rPr lang="en-US" sz="2000"/>
              <a:t>	</a:t>
            </a:r>
            <a:r>
              <a:rPr lang="en-US" sz="2000" smtClean="0"/>
              <a:t>F. Sadeai </a:t>
            </a:r>
          </a:p>
          <a:p>
            <a:endParaRPr lang="en-US" sz="2000"/>
          </a:p>
          <a:p>
            <a:r>
              <a:rPr lang="en-US" sz="2000" smtClean="0"/>
              <a:t>University:</a:t>
            </a:r>
          </a:p>
          <a:p>
            <a:r>
              <a:rPr lang="en-US" sz="2000"/>
              <a:t>	</a:t>
            </a:r>
            <a:r>
              <a:rPr lang="en-US" sz="2000" smtClean="0"/>
              <a:t>AzadUnis.ScienceAndResearch </a:t>
            </a:r>
          </a:p>
          <a:p>
            <a:endParaRPr lang="en-US" sz="2000"/>
          </a:p>
          <a:p>
            <a:r>
              <a:rPr lang="en-US" sz="2000" smtClean="0"/>
              <a:t>Time:</a:t>
            </a:r>
          </a:p>
          <a:p>
            <a:r>
              <a:rPr lang="en-US" sz="2000"/>
              <a:t>	</a:t>
            </a:r>
            <a:r>
              <a:rPr lang="en-US" sz="2000" smtClean="0"/>
              <a:t>…. [didn’t took place </a:t>
            </a:r>
            <a:r>
              <a:rPr lang="en-US" sz="2000" smtClean="0">
                <a:sym typeface="Wingdings" panose="05000000000000000000" pitchFamily="2" charset="2"/>
              </a:rPr>
              <a:t>:( ]</a:t>
            </a:r>
            <a:endParaRPr lang="en-US" sz="2000" smtClean="0"/>
          </a:p>
          <a:p>
            <a:endParaRPr lang="en-US" sz="2000"/>
          </a:p>
          <a:p>
            <a:r>
              <a:rPr lang="en-US" sz="2000" smtClean="0"/>
              <a:t>ControButors</a:t>
            </a:r>
            <a:r>
              <a:rPr lang="en-US" sz="2000" smtClean="0"/>
              <a:t>:</a:t>
            </a:r>
          </a:p>
          <a:p>
            <a:endParaRPr lang="en-US" sz="2000" smtClean="0"/>
          </a:p>
          <a:p>
            <a:r>
              <a:rPr lang="en-US" sz="2000" smtClean="0"/>
              <a:t>MatinNoor [style corrector, presentation script writer, presentor]</a:t>
            </a:r>
            <a:endParaRPr lang="en-US" sz="2000" smtClean="0"/>
          </a:p>
          <a:p>
            <a:r>
              <a:rPr lang="en-US" sz="2000" smtClean="0"/>
              <a:t>Fatemeh Afshari [laptop bringer, out of ] </a:t>
            </a:r>
          </a:p>
          <a:p>
            <a:r>
              <a:rPr lang="en-US" sz="2000" smtClean="0"/>
              <a:t>Haji Ali Amir Ali Goodarsi [raw pptx creator, compiler]</a:t>
            </a:r>
          </a:p>
          <a:p>
            <a:r>
              <a:rPr lang="en-US" sz="2000" smtClean="0"/>
              <a:t>Mohamad Saleh Saboori *1</a:t>
            </a:r>
          </a:p>
          <a:p>
            <a:r>
              <a:rPr lang="en-US" sz="2000" smtClean="0"/>
              <a:t>Mohammad Reza Azimi *1</a:t>
            </a:r>
          </a:p>
          <a:p>
            <a:endParaRPr lang="en-US" sz="2000"/>
          </a:p>
          <a:p>
            <a:r>
              <a:rPr lang="en-US" sz="2000" smtClean="0"/>
              <a:t>*1 -&gt; their duties were not callable since it was canclled</a:t>
            </a:r>
            <a:endParaRPr lang="en-US" sz="2000"/>
          </a:p>
          <a:p>
            <a:endParaRPr lang="en-US" sz="2000" smtClean="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3037690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3846" y="498764"/>
            <a:ext cx="591242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rgbClr val="FFC000"/>
                </a:solidFill>
              </a:rPr>
              <a:t>Doer</a:t>
            </a:r>
            <a:r>
              <a:rPr lang="en-US" sz="2800" smtClean="0"/>
              <a:t>.</a:t>
            </a:r>
            <a:r>
              <a:rPr lang="en-US" sz="2800" smtClean="0">
                <a:solidFill>
                  <a:srgbClr val="FF0066"/>
                </a:solidFill>
              </a:rPr>
              <a:t>Action</a:t>
            </a:r>
            <a:r>
              <a:rPr lang="en-US" sz="2800" smtClean="0"/>
              <a:t>()</a:t>
            </a:r>
          </a:p>
          <a:p>
            <a:r>
              <a:rPr lang="en-US" sz="2800" smtClean="0"/>
              <a:t>“I walk” -&gt; </a:t>
            </a:r>
            <a:r>
              <a:rPr lang="en-US" sz="2800" smtClean="0">
                <a:solidFill>
                  <a:srgbClr val="FFC000"/>
                </a:solidFill>
              </a:rPr>
              <a:t>Me</a:t>
            </a:r>
            <a:r>
              <a:rPr lang="en-US" sz="2800" smtClean="0"/>
              <a:t>.</a:t>
            </a:r>
            <a:r>
              <a:rPr lang="en-US" sz="2800" smtClean="0">
                <a:solidFill>
                  <a:srgbClr val="FF0066"/>
                </a:solidFill>
              </a:rPr>
              <a:t>Walk</a:t>
            </a:r>
            <a:r>
              <a:rPr lang="en-US" sz="2800" smtClean="0"/>
              <a:t>()</a:t>
            </a:r>
            <a:endParaRPr lang="en-US" sz="2800"/>
          </a:p>
          <a:p>
            <a:endParaRPr lang="en-US" sz="2800"/>
          </a:p>
          <a:p>
            <a:endParaRPr lang="en-US" sz="2800" smtClean="0"/>
          </a:p>
          <a:p>
            <a:endParaRPr lang="en-US" sz="2800"/>
          </a:p>
          <a:p>
            <a:r>
              <a:rPr lang="en-US" sz="2800" smtClean="0"/>
              <a:t>“</a:t>
            </a:r>
            <a:r>
              <a:rPr lang="en-US" sz="2800" smtClean="0">
                <a:solidFill>
                  <a:srgbClr val="FFC000"/>
                </a:solidFill>
              </a:rPr>
              <a:t>I</a:t>
            </a:r>
            <a:r>
              <a:rPr lang="en-US" sz="2800" smtClean="0"/>
              <a:t> </a:t>
            </a:r>
            <a:r>
              <a:rPr lang="en-US" sz="2800" smtClean="0">
                <a:solidFill>
                  <a:srgbClr val="00FF99"/>
                </a:solidFill>
              </a:rPr>
              <a:t>always</a:t>
            </a:r>
            <a:r>
              <a:rPr lang="en-US" sz="2800" smtClean="0"/>
              <a:t> </a:t>
            </a:r>
            <a:r>
              <a:rPr lang="en-US" sz="2800" smtClean="0">
                <a:solidFill>
                  <a:srgbClr val="FF0066"/>
                </a:solidFill>
              </a:rPr>
              <a:t>walk</a:t>
            </a:r>
            <a:r>
              <a:rPr lang="en-US" sz="2800" smtClean="0"/>
              <a:t> ”</a:t>
            </a:r>
            <a:endParaRPr lang="en-US" sz="2800"/>
          </a:p>
          <a:p>
            <a:r>
              <a:rPr lang="en-US" sz="2800" smtClean="0">
                <a:solidFill>
                  <a:srgbClr val="00FF99"/>
                </a:solidFill>
              </a:rPr>
              <a:t>Always</a:t>
            </a:r>
            <a:r>
              <a:rPr lang="en-US" sz="2800" smtClean="0"/>
              <a:t>(</a:t>
            </a:r>
            <a:r>
              <a:rPr lang="en-US" sz="2800" smtClean="0">
                <a:solidFill>
                  <a:srgbClr val="FFC000"/>
                </a:solidFill>
              </a:rPr>
              <a:t>Me</a:t>
            </a:r>
            <a:r>
              <a:rPr lang="en-US" sz="2800" smtClean="0"/>
              <a:t>.</a:t>
            </a:r>
            <a:r>
              <a:rPr lang="en-US" sz="2800" smtClean="0">
                <a:solidFill>
                  <a:srgbClr val="FF0066"/>
                </a:solidFill>
              </a:rPr>
              <a:t>Walk</a:t>
            </a:r>
            <a:r>
              <a:rPr lang="en-US" sz="2800" smtClean="0"/>
              <a:t>())</a:t>
            </a:r>
          </a:p>
          <a:p>
            <a:endParaRPr lang="en-US" sz="2800"/>
          </a:p>
          <a:p>
            <a:r>
              <a:rPr lang="en-US" sz="2800" smtClean="0"/>
              <a:t>“</a:t>
            </a:r>
            <a:r>
              <a:rPr lang="en-US" sz="2800" smtClean="0">
                <a:solidFill>
                  <a:srgbClr val="FFC000"/>
                </a:solidFill>
              </a:rPr>
              <a:t>He</a:t>
            </a:r>
            <a:r>
              <a:rPr lang="en-US" sz="2800" smtClean="0"/>
              <a:t> </a:t>
            </a:r>
            <a:r>
              <a:rPr lang="en-US" sz="2800" smtClean="0">
                <a:solidFill>
                  <a:srgbClr val="FF0066"/>
                </a:solidFill>
              </a:rPr>
              <a:t>studies</a:t>
            </a:r>
            <a:r>
              <a:rPr lang="en-US" sz="2800" smtClean="0"/>
              <a:t> </a:t>
            </a:r>
            <a:r>
              <a:rPr lang="en-US" sz="2800" smtClean="0">
                <a:solidFill>
                  <a:srgbClr val="00FF99"/>
                </a:solidFill>
              </a:rPr>
              <a:t>well</a:t>
            </a:r>
            <a:r>
              <a:rPr lang="en-US" sz="2800" smtClean="0"/>
              <a:t>”</a:t>
            </a:r>
            <a:endParaRPr lang="en-US" sz="2800"/>
          </a:p>
          <a:p>
            <a:r>
              <a:rPr lang="en-US" sz="2800" smtClean="0">
                <a:solidFill>
                  <a:srgbClr val="00FF99"/>
                </a:solidFill>
              </a:rPr>
              <a:t>Well</a:t>
            </a:r>
            <a:r>
              <a:rPr lang="en-US" sz="2800" smtClean="0"/>
              <a:t>(</a:t>
            </a:r>
            <a:r>
              <a:rPr lang="en-US" sz="2800" smtClean="0">
                <a:solidFill>
                  <a:srgbClr val="FFC000"/>
                </a:solidFill>
              </a:rPr>
              <a:t>He</a:t>
            </a:r>
            <a:r>
              <a:rPr lang="en-US" sz="2800" smtClean="0"/>
              <a:t>.</a:t>
            </a:r>
            <a:r>
              <a:rPr lang="en-US" sz="2800" smtClean="0">
                <a:solidFill>
                  <a:srgbClr val="FF0066"/>
                </a:solidFill>
              </a:rPr>
              <a:t>Studies</a:t>
            </a:r>
            <a:r>
              <a:rPr lang="en-US" sz="2800" smtClean="0"/>
              <a:t>())</a:t>
            </a:r>
            <a:endParaRPr lang="en-US" sz="2800" smtClean="0">
              <a:solidFill>
                <a:srgbClr val="FFC000"/>
              </a:solidFill>
            </a:endParaRPr>
          </a:p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0579412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1513" y="-114114"/>
            <a:ext cx="6143423" cy="1456267"/>
          </a:xfrm>
        </p:spPr>
        <p:txBody>
          <a:bodyPr>
            <a:normAutofit/>
          </a:bodyPr>
          <a:lstStyle/>
          <a:p>
            <a:pPr algn="r" rtl="0"/>
            <a:r>
              <a:rPr lang="fa-IR" dirty="0" smtClean="0">
                <a:ln w="0"/>
                <a:solidFill>
                  <a:srgbClr val="00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azir" panose="020B0603030804020204" pitchFamily="34" charset="-78"/>
                <a:cs typeface="Vazir" panose="020B0603030804020204" pitchFamily="34" charset="-78"/>
              </a:rPr>
              <a:t>قید در زبان انگلیسی</a:t>
            </a:r>
            <a:endParaRPr lang="ru-RU" dirty="0">
              <a:ln w="0"/>
              <a:solidFill>
                <a:srgbClr val="00FF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Vazir" panose="020B0603030804020204" pitchFamily="34" charset="-78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61838" y="2462088"/>
            <a:ext cx="11903646" cy="10146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rtl="0">
              <a:buFont typeface="Wingdings" panose="05000000000000000000" pitchFamily="2" charset="2"/>
              <a:buChar char="v"/>
            </a:pPr>
            <a:r>
              <a:rPr lang="fa-IR" sz="2400" dirty="0" smtClean="0"/>
              <a:t>    </a:t>
            </a:r>
            <a:r>
              <a:rPr lang="en-US" sz="2400" dirty="0" smtClean="0">
                <a:solidFill>
                  <a:srgbClr val="FFC000"/>
                </a:solidFill>
              </a:rPr>
              <a:t>the dog </a:t>
            </a:r>
            <a:r>
              <a:rPr lang="en-US" sz="2400" smtClean="0">
                <a:solidFill>
                  <a:srgbClr val="FF0066"/>
                </a:solidFill>
              </a:rPr>
              <a:t>runs </a:t>
            </a:r>
            <a:r>
              <a:rPr lang="en-US" sz="2400" smtClean="0">
                <a:solidFill>
                  <a:srgbClr val="33CCCC"/>
                </a:solidFill>
              </a:rPr>
              <a:t>quickly</a:t>
            </a:r>
            <a:endParaRPr lang="en-US" sz="2400" dirty="0" smtClean="0">
              <a:solidFill>
                <a:srgbClr val="33CCCC"/>
              </a:solidFill>
            </a:endParaRPr>
          </a:p>
          <a:p>
            <a:pPr marL="0" indent="0" algn="l" rtl="0">
              <a:buNone/>
            </a:pPr>
            <a:endParaRPr lang="fa-IR" sz="2400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661838" y="4238764"/>
            <a:ext cx="11903646" cy="10146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rtl="0">
              <a:buFont typeface="Wingdings" panose="05000000000000000000" pitchFamily="2" charset="2"/>
              <a:buChar char="v"/>
            </a:pPr>
            <a:r>
              <a:rPr lang="fa-IR" sz="2400" dirty="0" smtClean="0">
                <a:solidFill>
                  <a:srgbClr val="FFC000"/>
                </a:solidFill>
              </a:rPr>
              <a:t>  </a:t>
            </a:r>
            <a:r>
              <a:rPr lang="en-US" sz="2400" dirty="0" smtClean="0">
                <a:solidFill>
                  <a:srgbClr val="FFC000"/>
                </a:solidFill>
              </a:rPr>
              <a:t>the patient </a:t>
            </a:r>
            <a:r>
              <a:rPr lang="en-US" sz="2400" dirty="0" smtClean="0">
                <a:solidFill>
                  <a:srgbClr val="FF0066"/>
                </a:solidFill>
              </a:rPr>
              <a:t>walks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33CCCC"/>
                </a:solidFill>
              </a:rPr>
              <a:t>slowly</a:t>
            </a:r>
            <a:r>
              <a:rPr lang="fa-IR" sz="2400" dirty="0" smtClean="0">
                <a:solidFill>
                  <a:srgbClr val="00B0F0"/>
                </a:solidFill>
              </a:rPr>
              <a:t>    </a:t>
            </a:r>
            <a:endParaRPr lang="en-US" sz="2400" dirty="0" smtClean="0">
              <a:solidFill>
                <a:srgbClr val="00B0F0"/>
              </a:solidFill>
            </a:endParaRPr>
          </a:p>
          <a:p>
            <a:pPr marL="0" indent="0" algn="l" rtl="0">
              <a:buNone/>
            </a:pPr>
            <a:endParaRPr lang="fa-IR" sz="2400" dirty="0"/>
          </a:p>
        </p:txBody>
      </p:sp>
      <p:sp>
        <p:nvSpPr>
          <p:cNvPr id="6" name="Rectangle 5"/>
          <p:cNvSpPr/>
          <p:nvPr/>
        </p:nvSpPr>
        <p:spPr>
          <a:xfrm>
            <a:off x="661838" y="3373255"/>
            <a:ext cx="41654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smtClean="0">
                <a:solidFill>
                  <a:srgbClr val="FFC000"/>
                </a:solidFill>
              </a:rPr>
              <a:t>We</a:t>
            </a:r>
            <a:r>
              <a:rPr lang="en-US" sz="2400" smtClean="0"/>
              <a:t> </a:t>
            </a:r>
            <a:r>
              <a:rPr lang="en-US" sz="2400" u="sng">
                <a:solidFill>
                  <a:srgbClr val="33CCCC"/>
                </a:solidFill>
              </a:rPr>
              <a:t>usually</a:t>
            </a:r>
            <a:r>
              <a:rPr lang="en-US" sz="2400">
                <a:solidFill>
                  <a:srgbClr val="33CCCC"/>
                </a:solidFill>
              </a:rPr>
              <a:t> </a:t>
            </a:r>
            <a:r>
              <a:rPr lang="en-US" sz="2400">
                <a:solidFill>
                  <a:srgbClr val="FF0066"/>
                </a:solidFill>
              </a:rPr>
              <a:t>work</a:t>
            </a:r>
            <a:r>
              <a:rPr lang="en-US" sz="2400"/>
              <a:t> on saturdays</a:t>
            </a:r>
            <a:endParaRPr lang="fa-IR" sz="2400" u="sng" dirty="0">
              <a:solidFill>
                <a:srgbClr val="00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5496" y="123979"/>
            <a:ext cx="8554473" cy="722811"/>
          </a:xfrm>
        </p:spPr>
        <p:txBody>
          <a:bodyPr/>
          <a:lstStyle/>
          <a:p>
            <a:pPr algn="r"/>
            <a:r>
              <a:rPr lang="fa-IR" dirty="0" smtClean="0">
                <a:solidFill>
                  <a:srgbClr val="00FF99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نحوه ساخت قید</a:t>
            </a:r>
            <a:endParaRPr lang="en-US" dirty="0">
              <a:solidFill>
                <a:srgbClr val="00FF99"/>
              </a:solidFill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910315" y="3132176"/>
            <a:ext cx="11551920" cy="95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4400" smtClean="0"/>
              <a:t>Clear + </a:t>
            </a:r>
            <a:r>
              <a:rPr lang="en-US" sz="4400" smtClean="0">
                <a:solidFill>
                  <a:srgbClr val="00FFFF"/>
                </a:solidFill>
              </a:rPr>
              <a:t>ly</a:t>
            </a:r>
            <a:r>
              <a:rPr lang="en-US" sz="4400">
                <a:sym typeface="Wingdings" panose="05000000000000000000" pitchFamily="2" charset="2"/>
              </a:rPr>
              <a:t> </a:t>
            </a:r>
            <a:r>
              <a:rPr lang="en-US" sz="4400" smtClean="0"/>
              <a:t> Clearly                            </a:t>
            </a:r>
          </a:p>
          <a:p>
            <a:pPr marL="0" indent="0" algn="l">
              <a:buNone/>
            </a:pPr>
            <a:r>
              <a:rPr lang="en-US" sz="4400" smtClean="0"/>
              <a:t>Careful + </a:t>
            </a:r>
            <a:r>
              <a:rPr lang="en-US" sz="4400" smtClean="0">
                <a:solidFill>
                  <a:srgbClr val="00FFFF"/>
                </a:solidFill>
              </a:rPr>
              <a:t>ly </a:t>
            </a:r>
            <a:r>
              <a:rPr lang="en-US" sz="4400">
                <a:sym typeface="Wingdings" panose="05000000000000000000" pitchFamily="2" charset="2"/>
              </a:rPr>
              <a:t></a:t>
            </a:r>
            <a:r>
              <a:rPr lang="en-US" sz="4400" smtClean="0">
                <a:solidFill>
                  <a:srgbClr val="00FFFF"/>
                </a:solidFill>
              </a:rPr>
              <a:t>  </a:t>
            </a:r>
            <a:r>
              <a:rPr lang="en-US" sz="4400" smtClean="0"/>
              <a:t>Carefully</a:t>
            </a:r>
            <a:endParaRPr lang="en-US" sz="4400" smtClean="0">
              <a:solidFill>
                <a:srgbClr val="00FFFF"/>
              </a:solidFill>
            </a:endParaRPr>
          </a:p>
          <a:p>
            <a:pPr marL="0" indent="0" algn="l">
              <a:buFont typeface="Arial"/>
              <a:buNone/>
            </a:pPr>
            <a:endParaRPr lang="fa-IR" sz="4400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717768" y="2565334"/>
            <a:ext cx="6362202" cy="3344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fa-IR" sz="2400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08420" y="818607"/>
            <a:ext cx="11471550" cy="10520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857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fa-IR" sz="2400" dirty="0" smtClean="0">
                <a:latin typeface="Vazir" panose="020B0603030804020204" pitchFamily="34" charset="-78"/>
                <a:cs typeface="Vazir" panose="020B0603030804020204" pitchFamily="34" charset="-78"/>
              </a:rPr>
              <a:t>در اکثر مواقع با اضافه کردن پسوند </a:t>
            </a:r>
            <a:r>
              <a:rPr lang="en-US" sz="2400" dirty="0" smtClean="0">
                <a:latin typeface="Vazir" panose="020B0603030804020204" pitchFamily="34" charset="-78"/>
                <a:cs typeface="Vazir" panose="020B0603030804020204" pitchFamily="34" charset="-78"/>
              </a:rPr>
              <a:t>ly”</a:t>
            </a:r>
            <a:r>
              <a:rPr lang="fa-IR" sz="2400" dirty="0" smtClean="0">
                <a:latin typeface="Vazir" panose="020B0603030804020204" pitchFamily="34" charset="-78"/>
                <a:cs typeface="Vazir" panose="020B0603030804020204" pitchFamily="34" charset="-78"/>
              </a:rPr>
              <a:t>" به یک صفت می‌توانیم قید بسازیم (به طور کلی پسوند </a:t>
            </a:r>
            <a:r>
              <a:rPr lang="en-US" sz="2400" dirty="0" smtClean="0">
                <a:latin typeface="Vazir" panose="020B0603030804020204" pitchFamily="34" charset="-78"/>
                <a:cs typeface="Vazir" panose="020B0603030804020204" pitchFamily="34" charset="-78"/>
              </a:rPr>
              <a:t>ly</a:t>
            </a:r>
            <a:r>
              <a:rPr lang="fa-IR" sz="2400" dirty="0" smtClean="0">
                <a:latin typeface="Vazir" panose="020B0603030804020204" pitchFamily="34" charset="-78"/>
                <a:cs typeface="Vazir" panose="020B0603030804020204" pitchFamily="34" charset="-78"/>
              </a:rPr>
              <a:t> در انتهای کلمات نشان دهنده قید است). البته این یک قاعده کلی است و بسیاری از قیدها از این قاعده پیروی نمی‌کنند.</a:t>
            </a:r>
            <a:endParaRPr lang="fa-IR" sz="2400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-19505" y="2846903"/>
            <a:ext cx="4101737" cy="2781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 rtl="0">
              <a:buNone/>
            </a:pPr>
            <a:endParaRPr lang="en-US" sz="2800" dirty="0" smtClean="0"/>
          </a:p>
          <a:p>
            <a:pPr marL="0" indent="0" algn="r" rtl="0">
              <a:buNone/>
            </a:pPr>
            <a:r>
              <a:rPr lang="en-US" sz="2800" dirty="0" smtClean="0"/>
              <a:t> </a:t>
            </a:r>
          </a:p>
          <a:p>
            <a:pPr marL="0" indent="0" algn="l">
              <a:buFont typeface="Arial"/>
              <a:buNone/>
            </a:pPr>
            <a:endParaRPr lang="en-US" sz="2800" dirty="0" smtClean="0">
              <a:solidFill>
                <a:srgbClr val="00FFFF"/>
              </a:solidFill>
            </a:endParaRPr>
          </a:p>
          <a:p>
            <a:pPr marL="0" indent="0" algn="l">
              <a:buFont typeface="Arial"/>
              <a:buNone/>
            </a:pPr>
            <a:endParaRPr lang="fa-IR" sz="3200" dirty="0"/>
          </a:p>
        </p:txBody>
      </p:sp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52751" y="905047"/>
            <a:ext cx="5872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buFont typeface="Arial" panose="020B0604020202020204" pitchFamily="34" charset="0"/>
              <a:buChar char="•"/>
            </a:pPr>
            <a:r>
              <a:rPr lang="fa-IR">
                <a:latin typeface="Vazir" panose="020B0603030804020204" pitchFamily="34" charset="-78"/>
                <a:cs typeface="Vazir" panose="020B0603030804020204" pitchFamily="34" charset="-78"/>
              </a:rPr>
              <a:t>نکته : اگر یک صفت به </a:t>
            </a:r>
            <a:r>
              <a:rPr lang="en-US">
                <a:latin typeface="Vazir" panose="020B0603030804020204" pitchFamily="34" charset="-78"/>
                <a:cs typeface="Vazir" panose="020B0603030804020204" pitchFamily="34" charset="-78"/>
              </a:rPr>
              <a:t>“e”</a:t>
            </a:r>
            <a:r>
              <a:rPr lang="fa-IR">
                <a:latin typeface="Vazir" panose="020B0603030804020204" pitchFamily="34" charset="-78"/>
                <a:cs typeface="Vazir" panose="020B0603030804020204" pitchFamily="34" charset="-78"/>
              </a:rPr>
              <a:t> ختم شود </a:t>
            </a:r>
            <a:r>
              <a:rPr lang="en-US">
                <a:latin typeface="Vazir" panose="020B0603030804020204" pitchFamily="34" charset="-78"/>
                <a:cs typeface="Vazir" panose="020B0603030804020204" pitchFamily="34" charset="-78"/>
              </a:rPr>
              <a:t>“y”</a:t>
            </a:r>
            <a:r>
              <a:rPr lang="fa-IR">
                <a:latin typeface="Vazir" panose="020B0603030804020204" pitchFamily="34" charset="-78"/>
                <a:cs typeface="Vazir" panose="020B0603030804020204" pitchFamily="34" charset="-78"/>
              </a:rPr>
              <a:t> را جایگزین آن می‌کنیم</a:t>
            </a:r>
            <a:endParaRPr lang="fa-IR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57165" y="2727268"/>
            <a:ext cx="386997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Horribl</a:t>
            </a:r>
            <a:r>
              <a:rPr lang="en-US" sz="3200">
                <a:solidFill>
                  <a:srgbClr val="FF0000"/>
                </a:solidFill>
              </a:rPr>
              <a:t>e</a:t>
            </a:r>
            <a:r>
              <a:rPr lang="en-US" sz="3200"/>
              <a:t> + ly : Horribly</a:t>
            </a:r>
          </a:p>
          <a:p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2645805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05170" y="3211792"/>
            <a:ext cx="33857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prstClr val="white"/>
                </a:solidFill>
              </a:rPr>
              <a:t>Happ</a:t>
            </a:r>
            <a:r>
              <a:rPr lang="en-US" sz="2800" dirty="0">
                <a:solidFill>
                  <a:srgbClr val="FF0000"/>
                </a:solidFill>
              </a:rPr>
              <a:t>y</a:t>
            </a:r>
            <a:r>
              <a:rPr lang="en-US" sz="2800" dirty="0">
                <a:solidFill>
                  <a:prstClr val="white"/>
                </a:solidFill>
              </a:rPr>
              <a:t> + ly : Happily</a:t>
            </a:r>
          </a:p>
        </p:txBody>
      </p:sp>
      <p:sp>
        <p:nvSpPr>
          <p:cNvPr id="3" name="Rectangle 2"/>
          <p:cNvSpPr/>
          <p:nvPr/>
        </p:nvSpPr>
        <p:spPr>
          <a:xfrm>
            <a:off x="3503228" y="1083025"/>
            <a:ext cx="5389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buFont typeface="Arial" panose="020B0604020202020204" pitchFamily="34" charset="0"/>
              <a:buChar char="•"/>
            </a:pPr>
            <a:r>
              <a:rPr lang="fa-IR">
                <a:latin typeface="Vazir" panose="020B0603030804020204" pitchFamily="34" charset="-78"/>
                <a:cs typeface="Vazir" panose="020B0603030804020204" pitchFamily="34" charset="-78"/>
              </a:rPr>
              <a:t>اگر یک صفت به </a:t>
            </a:r>
            <a:r>
              <a:rPr lang="en-US">
                <a:latin typeface="Vazir" panose="020B0603030804020204" pitchFamily="34" charset="-78"/>
                <a:cs typeface="Vazir" panose="020B0603030804020204" pitchFamily="34" charset="-78"/>
              </a:rPr>
              <a:t>“y”</a:t>
            </a:r>
            <a:r>
              <a:rPr lang="fa-IR">
                <a:latin typeface="Vazir" panose="020B0603030804020204" pitchFamily="34" charset="-78"/>
                <a:cs typeface="Vazir" panose="020B0603030804020204" pitchFamily="34" charset="-78"/>
              </a:rPr>
              <a:t> ختم شود </a:t>
            </a:r>
            <a:r>
              <a:rPr lang="en-US">
                <a:latin typeface="Vazir" panose="020B0603030804020204" pitchFamily="34" charset="-78"/>
                <a:cs typeface="Vazir" panose="020B0603030804020204" pitchFamily="34" charset="-78"/>
              </a:rPr>
              <a:t>“ily”</a:t>
            </a:r>
            <a:r>
              <a:rPr lang="fa-IR">
                <a:latin typeface="Vazir" panose="020B0603030804020204" pitchFamily="34" charset="-78"/>
                <a:cs typeface="Vazir" panose="020B0603030804020204" pitchFamily="34" charset="-78"/>
              </a:rPr>
              <a:t> را جایگزین آن می‌کنیم</a:t>
            </a:r>
            <a:endParaRPr lang="fa-IR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954226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257C101-46E1-4CAE-AE60-1AB79022B7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415B3C4-7FB6-414C-8C24-8862C0E6C9F3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71af3243-3dd4-4a8d-8c0d-dd76da1f02a5"/>
    <ds:schemaRef ds:uri="http://purl.org/dc/elements/1.1/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16c05727-aa75-4e4a-9b5f-8a80a1165891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CE12C2FA-3740-4055-BA8A-74A1458F4A5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465</Words>
  <Application>Microsoft Office PowerPoint</Application>
  <PresentationFormat>Widescreen</PresentationFormat>
  <Paragraphs>97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Monospace</vt:lpstr>
      <vt:lpstr>Times New Roman</vt:lpstr>
      <vt:lpstr>Vazir</vt:lpstr>
      <vt:lpstr>Wingdings</vt:lpstr>
      <vt:lpstr>Office Theme</vt:lpstr>
      <vt:lpstr>In The Designation Of Supreme Being</vt:lpstr>
      <vt:lpstr>PowerPoint Presentation</vt:lpstr>
      <vt:lpstr>PowerPoint Presentation</vt:lpstr>
      <vt:lpstr>PowerPoint Presentation</vt:lpstr>
      <vt:lpstr>PowerPoint Presentation</vt:lpstr>
      <vt:lpstr>قید در زبان انگلیسی</vt:lpstr>
      <vt:lpstr>نحوه ساخت قید</vt:lpstr>
      <vt:lpstr>PowerPoint Presentation</vt:lpstr>
      <vt:lpstr>PowerPoint Presentation</vt:lpstr>
      <vt:lpstr>PowerPoint Presentation</vt:lpstr>
      <vt:lpstr>PowerPoint Presentation</vt:lpstr>
      <vt:lpstr>Adverb of place</vt:lpstr>
      <vt:lpstr>PowerPoint Presentation</vt:lpstr>
      <vt:lpstr>adverb of degree</vt:lpstr>
      <vt:lpstr>Adverb Of FreqQuency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2022-12-10T15:01:18Z</dcterms:created>
  <dcterms:modified xsi:type="dcterms:W3CDTF">2023-01-13T15:38:37Z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