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4" r:id="rId4"/>
    <p:sldId id="258" r:id="rId5"/>
    <p:sldId id="295" r:id="rId6"/>
    <p:sldId id="259" r:id="rId7"/>
    <p:sldId id="312" r:id="rId8"/>
    <p:sldId id="296" r:id="rId9"/>
    <p:sldId id="29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秀峰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27" autoAdjust="0"/>
  </p:normalViewPr>
  <p:slideViewPr>
    <p:cSldViewPr>
      <p:cViewPr varScale="1">
        <p:scale>
          <a:sx n="61" d="100"/>
          <a:sy n="61" d="100"/>
        </p:scale>
        <p:origin x="2074" y="58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30FF-D3B7-49E5-ADA9-7B4273BBF161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8BD49-0AF3-4959-BE57-64823F1ED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8BD49-0AF3-4959-BE57-64823F1EDA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轻度认知功能障碍综合症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(Mild Cognitive Impairment, MCI)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是介于大脑正常衰老与阿尔茨海默病性痴呆（也叫老年性痴呆）（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Alzheimer’s Disease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，简称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）之间的一种状态，核心症状是认知功能的减退，程度较轻，并不会明显影响到患者的日常生活能力，但其极易发展为痴呆，可能性为正常人的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倍，严重威胁老年人的健康及生活质量。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8BD49-0AF3-4959-BE57-64823F1EDA6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8BD49-0AF3-4959-BE57-64823F1EDA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8BD49-0AF3-4959-BE57-64823F1EDA6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 6"/>
          <p:cNvSpPr>
            <a:spLocks noChangeAspect="1"/>
          </p:cNvSpPr>
          <p:nvPr userDrawn="1"/>
        </p:nvSpPr>
        <p:spPr bwMode="auto"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CCEE-399F-4644-B6AE-7A4818FEAA2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4DA6-D9A3-443A-9A35-4B8074FF9E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Users\10621\AppData\Local\Temp\wps\INetCache\69a8e29a782bacb7d3125012b16e170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16276" y="3727024"/>
            <a:ext cx="553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about </a:t>
            </a:r>
            <a:r>
              <a: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 theory and experimental methods of a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niubility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3648" y="4450418"/>
            <a:ext cx="9143997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70" y="1628466"/>
            <a:ext cx="9116704" cy="2650024"/>
          </a:xfrm>
          <a:prstGeom prst="rect">
            <a:avLst/>
          </a:prstGeom>
          <a:solidFill>
            <a:srgbClr val="1D77C9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4965" y="2204790"/>
            <a:ext cx="5854700" cy="144526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Celery</a:t>
            </a:r>
          </a:p>
          <a:p>
            <a:pPr algn="ctr">
              <a:defRPr/>
            </a:pP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分布式任务框架</a:t>
            </a:r>
          </a:p>
        </p:txBody>
      </p:sp>
      <p:pic>
        <p:nvPicPr>
          <p:cNvPr id="19" name="图片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47" y="1685915"/>
            <a:ext cx="2636838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75" descr="C:\Users\10621\Desktop\celery_512.pngcelery_5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4479" y="1933443"/>
            <a:ext cx="214314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5643570" y="5143512"/>
            <a:ext cx="328611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noProof="1">
                <a:latin typeface="隶书" panose="02010509060101010101" pitchFamily="49" charset="-122"/>
                <a:ea typeface="隶书" panose="02010509060101010101" pitchFamily="49" charset="-122"/>
              </a:rPr>
              <a:t>分享人：李秀峰</a:t>
            </a:r>
          </a:p>
          <a:p>
            <a:pPr>
              <a:defRPr/>
            </a:pPr>
            <a:r>
              <a:rPr lang="zh-CN" altLang="en-US" sz="2000" noProof="1">
                <a:latin typeface="隶书" panose="02010509060101010101" pitchFamily="49" charset="-122"/>
                <a:ea typeface="隶书" panose="02010509060101010101" pitchFamily="49" charset="-122"/>
              </a:rPr>
              <a:t>时  </a:t>
            </a:r>
            <a:r>
              <a:rPr lang="en-US" altLang="zh-CN" sz="2000" noProof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000" noProof="1">
                <a:latin typeface="隶书" panose="02010509060101010101" pitchFamily="49" charset="-122"/>
                <a:ea typeface="隶书" panose="02010509060101010101" pitchFamily="49" charset="-122"/>
              </a:rPr>
              <a:t>间</a:t>
            </a:r>
            <a:r>
              <a:rPr lang="en-US" altLang="zh-CN" sz="2000" noProof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000" noProof="1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000" noProof="1">
                <a:latin typeface="隶书" panose="02010509060101010101" pitchFamily="49" charset="-122"/>
                <a:ea typeface="隶书" panose="02010509060101010101" pitchFamily="49" charset="-122"/>
              </a:rPr>
              <a:t>2021/7/11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86182" y="541723"/>
            <a:ext cx="3714776" cy="828000"/>
            <a:chOff x="3909356" y="1685526"/>
            <a:chExt cx="3714776" cy="828000"/>
          </a:xfrm>
        </p:grpSpPr>
        <p:sp>
          <p:nvSpPr>
            <p:cNvPr id="12" name="文本框 18"/>
            <p:cNvSpPr txBox="1"/>
            <p:nvPr/>
          </p:nvSpPr>
          <p:spPr>
            <a:xfrm>
              <a:off x="4912812" y="1831835"/>
              <a:ext cx="27113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功能简介</a:t>
              </a:r>
            </a:p>
          </p:txBody>
        </p:sp>
        <p:grpSp>
          <p:nvGrpSpPr>
            <p:cNvPr id="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0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786182" y="1667637"/>
            <a:ext cx="3416755" cy="828000"/>
            <a:chOff x="8098970" y="1685526"/>
            <a:chExt cx="3416755" cy="828000"/>
          </a:xfrm>
        </p:grpSpPr>
        <p:sp>
          <p:nvSpPr>
            <p:cNvPr id="19" name="文本框 12"/>
            <p:cNvSpPr txBox="1"/>
            <p:nvPr/>
          </p:nvSpPr>
          <p:spPr>
            <a:xfrm>
              <a:off x="9120867" y="1848929"/>
              <a:ext cx="239485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实现机制</a:t>
              </a:r>
            </a:p>
          </p:txBody>
        </p:sp>
        <p:grpSp>
          <p:nvGrpSpPr>
            <p:cNvPr id="16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7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3786182" y="2754596"/>
            <a:ext cx="3857651" cy="828000"/>
            <a:chOff x="3873413" y="3203903"/>
            <a:chExt cx="3857651" cy="828000"/>
          </a:xfrm>
        </p:grpSpPr>
        <p:sp>
          <p:nvSpPr>
            <p:cNvPr id="40" name="文本框 54"/>
            <p:cNvSpPr txBox="1"/>
            <p:nvPr/>
          </p:nvSpPr>
          <p:spPr>
            <a:xfrm>
              <a:off x="4912811" y="3351917"/>
              <a:ext cx="281825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组件介绍</a:t>
              </a:r>
            </a:p>
          </p:txBody>
        </p:sp>
        <p:grpSp>
          <p:nvGrpSpPr>
            <p:cNvPr id="37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38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786182" y="3882215"/>
            <a:ext cx="4214841" cy="828000"/>
            <a:chOff x="8098970" y="3203903"/>
            <a:chExt cx="4214841" cy="828000"/>
          </a:xfrm>
        </p:grpSpPr>
        <p:sp>
          <p:nvSpPr>
            <p:cNvPr id="47" name="文本框 59"/>
            <p:cNvSpPr txBox="1"/>
            <p:nvPr/>
          </p:nvSpPr>
          <p:spPr>
            <a:xfrm>
              <a:off x="9120866" y="3367306"/>
              <a:ext cx="319294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样例说明</a:t>
              </a:r>
            </a:p>
          </p:txBody>
        </p:sp>
        <p:grpSp>
          <p:nvGrpSpPr>
            <p:cNvPr id="44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45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786182" y="5027755"/>
            <a:ext cx="4214841" cy="828000"/>
            <a:chOff x="8098970" y="3203903"/>
            <a:chExt cx="4214841" cy="828000"/>
          </a:xfrm>
        </p:grpSpPr>
        <p:sp>
          <p:nvSpPr>
            <p:cNvPr id="3" name="文本框 59"/>
            <p:cNvSpPr txBox="1"/>
            <p:nvPr/>
          </p:nvSpPr>
          <p:spPr>
            <a:xfrm>
              <a:off x="9120866" y="3367306"/>
              <a:ext cx="319294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具体实现</a:t>
              </a:r>
            </a:p>
          </p:txBody>
        </p:sp>
        <p:grpSp>
          <p:nvGrpSpPr>
            <p:cNvPr id="8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3" name="文本框 61"/>
              <p:cNvSpPr txBox="1"/>
              <p:nvPr/>
            </p:nvSpPr>
            <p:spPr>
              <a:xfrm>
                <a:off x="8098970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79912" y="2687505"/>
            <a:ext cx="3714776" cy="828000"/>
            <a:chOff x="3909356" y="1685526"/>
            <a:chExt cx="3714776" cy="828000"/>
          </a:xfrm>
        </p:grpSpPr>
        <p:sp>
          <p:nvSpPr>
            <p:cNvPr id="12" name="文本框 18"/>
            <p:cNvSpPr txBox="1"/>
            <p:nvPr/>
          </p:nvSpPr>
          <p:spPr>
            <a:xfrm>
              <a:off x="4912812" y="1831835"/>
              <a:ext cx="27113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功能简介</a:t>
              </a:r>
            </a:p>
          </p:txBody>
        </p:sp>
        <p:grpSp>
          <p:nvGrpSpPr>
            <p:cNvPr id="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0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9075" y="188913"/>
            <a:ext cx="1112838" cy="719137"/>
          </a:xfrm>
          <a:prstGeom prst="round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6863" y="260350"/>
            <a:ext cx="935037" cy="5207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47813" y="188913"/>
            <a:ext cx="0" cy="71913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2"/>
          <p:cNvSpPr txBox="1"/>
          <p:nvPr/>
        </p:nvSpPr>
        <p:spPr>
          <a:xfrm>
            <a:off x="1763713" y="260350"/>
            <a:ext cx="352266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功能简介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265813" y="3450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zh-CN" altLang="en-US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6035" y="2420903"/>
            <a:ext cx="714380" cy="474663"/>
            <a:chOff x="285720" y="1629971"/>
            <a:chExt cx="714380" cy="474663"/>
          </a:xfrm>
        </p:grpSpPr>
        <p:sp>
          <p:nvSpPr>
            <p:cNvPr id="16" name="MH_SubTitle_3"/>
            <p:cNvSpPr/>
            <p:nvPr>
              <p:custDataLst>
                <p:tags r:id="rId9"/>
              </p:custDataLst>
            </p:nvPr>
          </p:nvSpPr>
          <p:spPr>
            <a:xfrm>
              <a:off x="285720" y="1629971"/>
              <a:ext cx="714380" cy="377825"/>
            </a:xfrm>
            <a:prstGeom prst="homePlat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7" name="MH_Other_3"/>
            <p:cNvSpPr/>
            <p:nvPr>
              <p:custDataLst>
                <p:tags r:id="rId10"/>
              </p:custDataLst>
            </p:nvPr>
          </p:nvSpPr>
          <p:spPr>
            <a:xfrm flipH="1" flipV="1">
              <a:off x="285720" y="1996684"/>
              <a:ext cx="86884" cy="1079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99795" y="1196340"/>
            <a:ext cx="78994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Celery（芹菜）是基于Python开发的分布式任务队列。并且它也是一个简单的、灵活且可靠的、处理大量消息的分布式系统。它支持使用任务队列的方式在分布的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机器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进程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线程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上执行任务调度。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80440" y="2276475"/>
            <a:ext cx="7487285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监视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整条流水线的监视时间由具体的worker发出，并用于内建或外部的工具告知你集群的工作状况——而且是实时的。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97150" y="3252753"/>
            <a:ext cx="714380" cy="474663"/>
            <a:chOff x="285720" y="1629971"/>
            <a:chExt cx="714380" cy="474663"/>
          </a:xfrm>
        </p:grpSpPr>
        <p:sp>
          <p:nvSpPr>
            <p:cNvPr id="15" name="MH_SubTitle_3"/>
            <p:cNvSpPr/>
            <p:nvPr>
              <p:custDataLst>
                <p:tags r:id="rId7"/>
              </p:custDataLst>
            </p:nvPr>
          </p:nvSpPr>
          <p:spPr>
            <a:xfrm>
              <a:off x="285720" y="1629971"/>
              <a:ext cx="714380" cy="377825"/>
            </a:xfrm>
            <a:prstGeom prst="homePlat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8" name="MH_Other_3"/>
            <p:cNvSpPr/>
            <p:nvPr>
              <p:custDataLst>
                <p:tags r:id="rId8"/>
              </p:custDataLst>
            </p:nvPr>
          </p:nvSpPr>
          <p:spPr>
            <a:xfrm flipH="1" flipV="1">
              <a:off x="285720" y="1996684"/>
              <a:ext cx="86884" cy="1079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80440" y="3141345"/>
            <a:ext cx="74872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工作流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一系列功能强大的称为“Canvas"的原语（Primitive）用于构建或简单、或复杂的工作流。包括分组、连锁、分割等等。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16200" y="4038883"/>
            <a:ext cx="714380" cy="474663"/>
            <a:chOff x="285720" y="1629971"/>
            <a:chExt cx="714380" cy="474663"/>
          </a:xfrm>
        </p:grpSpPr>
        <p:sp>
          <p:nvSpPr>
            <p:cNvPr id="25" name="MH_SubTitle_3"/>
            <p:cNvSpPr/>
            <p:nvPr>
              <p:custDataLst>
                <p:tags r:id="rId5"/>
              </p:custDataLst>
            </p:nvPr>
          </p:nvSpPr>
          <p:spPr>
            <a:xfrm>
              <a:off x="285720" y="1629971"/>
              <a:ext cx="714380" cy="377825"/>
            </a:xfrm>
            <a:prstGeom prst="homePlat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26" name="MH_Other_3"/>
            <p:cNvSpPr/>
            <p:nvPr>
              <p:custDataLst>
                <p:tags r:id="rId6"/>
              </p:custDataLst>
            </p:nvPr>
          </p:nvSpPr>
          <p:spPr>
            <a:xfrm flipH="1" flipV="1">
              <a:off x="285720" y="1996684"/>
              <a:ext cx="86884" cy="1079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30605" y="3894455"/>
            <a:ext cx="74872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时间和速率限制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你可以控制每秒/分钟/小时执行的任务数，或任务的最长运行时间，并且可以为特定职程或不同类型的任务设置为默认值。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47315" y="4870733"/>
            <a:ext cx="714380" cy="474663"/>
            <a:chOff x="285720" y="1629971"/>
            <a:chExt cx="714380" cy="474663"/>
          </a:xfrm>
        </p:grpSpPr>
        <p:sp>
          <p:nvSpPr>
            <p:cNvPr id="29" name="MH_SubTitle_3"/>
            <p:cNvSpPr/>
            <p:nvPr>
              <p:custDataLst>
                <p:tags r:id="rId3"/>
              </p:custDataLst>
            </p:nvPr>
          </p:nvSpPr>
          <p:spPr>
            <a:xfrm>
              <a:off x="285720" y="1629971"/>
              <a:ext cx="714380" cy="377825"/>
            </a:xfrm>
            <a:prstGeom prst="homePlat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45" name="MH_Other_3"/>
            <p:cNvSpPr/>
            <p:nvPr>
              <p:custDataLst>
                <p:tags r:id="rId4"/>
              </p:custDataLst>
            </p:nvPr>
          </p:nvSpPr>
          <p:spPr>
            <a:xfrm flipH="1" flipV="1">
              <a:off x="285720" y="1996684"/>
              <a:ext cx="86884" cy="1079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030605" y="4759325"/>
            <a:ext cx="74872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计划任务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你可以基于单纯的时间间隔或支持分钟、小时、每周的第几天、每月的第几天以及每年的第几月的 crontab表达式来使用周期任务来重现事件。</a:t>
            </a:r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329535" y="5805453"/>
            <a:ext cx="714380" cy="474663"/>
            <a:chOff x="285720" y="1629971"/>
            <a:chExt cx="714380" cy="474663"/>
          </a:xfrm>
        </p:grpSpPr>
        <p:sp>
          <p:nvSpPr>
            <p:cNvPr id="56" name="MH_SubTitle_3"/>
            <p:cNvSpPr/>
            <p:nvPr>
              <p:custDataLst>
                <p:tags r:id="rId1"/>
              </p:custDataLst>
            </p:nvPr>
          </p:nvSpPr>
          <p:spPr>
            <a:xfrm>
              <a:off x="285720" y="1629971"/>
              <a:ext cx="714380" cy="377825"/>
            </a:xfrm>
            <a:prstGeom prst="homePlat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r>
                <a:rPr lang="zh-CN" altLang="en-US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57" name="MH_Other_3"/>
            <p:cNvSpPr/>
            <p:nvPr>
              <p:custDataLst>
                <p:tags r:id="rId2"/>
              </p:custDataLst>
            </p:nvPr>
          </p:nvSpPr>
          <p:spPr>
            <a:xfrm flipH="1" flipV="1">
              <a:off x="285720" y="1996684"/>
              <a:ext cx="86884" cy="1079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043940" y="5805170"/>
            <a:ext cx="74872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用户组件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每个worker组件都可以自定义，并且额外组件可以由用户定义。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79912" y="2687505"/>
            <a:ext cx="3714776" cy="828000"/>
            <a:chOff x="3909356" y="1685526"/>
            <a:chExt cx="3714776" cy="828000"/>
          </a:xfrm>
        </p:grpSpPr>
        <p:sp>
          <p:nvSpPr>
            <p:cNvPr id="12" name="文本框 18"/>
            <p:cNvSpPr txBox="1"/>
            <p:nvPr/>
          </p:nvSpPr>
          <p:spPr>
            <a:xfrm>
              <a:off x="4912812" y="1831835"/>
              <a:ext cx="27113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实现机制</a:t>
              </a:r>
            </a:p>
          </p:txBody>
        </p:sp>
        <p:grpSp>
          <p:nvGrpSpPr>
            <p:cNvPr id="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0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 r:link="rId4"/>
          <a:srcRect b="6493"/>
          <a:stretch>
            <a:fillRect/>
          </a:stretch>
        </p:blipFill>
        <p:spPr>
          <a:xfrm>
            <a:off x="1043940" y="980440"/>
            <a:ext cx="6467475" cy="37585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219075" y="188913"/>
            <a:ext cx="1112838" cy="719137"/>
          </a:xfrm>
          <a:prstGeom prst="round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6863" y="260350"/>
            <a:ext cx="935037" cy="5207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47813" y="188913"/>
            <a:ext cx="0" cy="71913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2"/>
          <p:cNvSpPr txBox="1"/>
          <p:nvPr/>
        </p:nvSpPr>
        <p:spPr>
          <a:xfrm>
            <a:off x="1763713" y="260350"/>
            <a:ext cx="684073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实现机制</a:t>
            </a:r>
          </a:p>
        </p:txBody>
      </p:sp>
      <p:sp>
        <p:nvSpPr>
          <p:cNvPr id="8" name="矩形 7"/>
          <p:cNvSpPr/>
          <p:nvPr/>
        </p:nvSpPr>
        <p:spPr>
          <a:xfrm>
            <a:off x="274296" y="345024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zh-CN" altLang="en-US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995" y="5005070"/>
            <a:ext cx="84505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由</a:t>
            </a:r>
            <a:r>
              <a:rPr lang="en-US" altLang="zh-CN"/>
              <a:t>task </a:t>
            </a:r>
            <a:r>
              <a:rPr lang="zh-CN" altLang="en-US"/>
              <a:t>producer (程序操控者)或定时任务管理器celery beat发送任务消息到消息中间件broker；</a:t>
            </a:r>
          </a:p>
          <a:p>
            <a:pPr marL="342900" indent="-342900">
              <a:buAutoNum type="arabicPeriod"/>
            </a:pPr>
            <a:r>
              <a:rPr lang="zh-CN" altLang="en-US"/>
              <a:t>然后由broker作为中间人下发任务到worker端，被下发到任务的worker会去执行具体的task；</a:t>
            </a:r>
          </a:p>
          <a:p>
            <a:pPr marL="342900" indent="-342900">
              <a:buAutoNum type="arabicPeriod"/>
            </a:pPr>
            <a:r>
              <a:rPr lang="en-US" altLang="zh-CN"/>
              <a:t>work</a:t>
            </a:r>
            <a:r>
              <a:rPr lang="zh-CN" altLang="en-US"/>
              <a:t>在执行task任务结束以后，会将任务的执行结果存储在result</a:t>
            </a:r>
            <a:r>
              <a:rPr lang="en-US" altLang="zh-CN"/>
              <a:t> </a:t>
            </a:r>
            <a:r>
              <a:rPr lang="zh-CN" altLang="en-US"/>
              <a:t>Backend仓库。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836295"/>
            <a:ext cx="7141845" cy="425196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19075" y="188913"/>
            <a:ext cx="1112838" cy="719137"/>
          </a:xfrm>
          <a:prstGeom prst="round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6863" y="260350"/>
            <a:ext cx="935037" cy="5207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47813" y="188913"/>
            <a:ext cx="0" cy="71913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2"/>
          <p:cNvSpPr txBox="1"/>
          <p:nvPr/>
        </p:nvSpPr>
        <p:spPr>
          <a:xfrm>
            <a:off x="1763713" y="260350"/>
            <a:ext cx="684073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消息分发和任务调度</a:t>
            </a:r>
          </a:p>
        </p:txBody>
      </p:sp>
      <p:sp>
        <p:nvSpPr>
          <p:cNvPr id="8" name="矩形 7"/>
          <p:cNvSpPr/>
          <p:nvPr/>
        </p:nvSpPr>
        <p:spPr>
          <a:xfrm>
            <a:off x="265812" y="345024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5012690"/>
            <a:ext cx="84505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t>producer发出调用请求(message包含所调用任务的相关信息)</a:t>
            </a:r>
          </a:p>
          <a:p>
            <a:pPr marL="342900" indent="-342900">
              <a:buAutoNum type="arabicPeriod"/>
            </a:pPr>
            <a:r>
              <a:t>celery服务启动时，会产生一个或多个交换机(exchanges)，对应的交换机接收请求message</a:t>
            </a:r>
          </a:p>
          <a:p>
            <a:pPr marL="342900" indent="-342900">
              <a:buAutoNum type="arabicPeriod"/>
            </a:pPr>
            <a:r>
              <a:t>交换机根据message内容，将message分发到一个或多个符合条件的队列(queue)</a:t>
            </a:r>
          </a:p>
          <a:p>
            <a:pPr marL="342900" indent="-342900">
              <a:buAutoNum type="arabicPeriod"/>
            </a:pPr>
            <a:r>
              <a:t>每个队列上都有一个或多个worker在监听，在监听到符合条件的message到达后，worker负责进行任务处理，任务处理完被确认后，队列中的message将被删除。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79912" y="2687505"/>
            <a:ext cx="3714776" cy="828000"/>
            <a:chOff x="3909356" y="1685526"/>
            <a:chExt cx="3714776" cy="828000"/>
          </a:xfrm>
        </p:grpSpPr>
        <p:sp>
          <p:nvSpPr>
            <p:cNvPr id="12" name="文本框 18"/>
            <p:cNvSpPr txBox="1"/>
            <p:nvPr/>
          </p:nvSpPr>
          <p:spPr>
            <a:xfrm>
              <a:off x="4912812" y="1831835"/>
              <a:ext cx="27113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组件介绍</a:t>
              </a:r>
            </a:p>
          </p:txBody>
        </p:sp>
        <p:grpSp>
          <p:nvGrpSpPr>
            <p:cNvPr id="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0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2044211"/>
            <a:ext cx="9144000" cy="2481356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60419" name="文本框 6"/>
          <p:cNvSpPr txBox="1">
            <a:spLocks noChangeArrowheads="1"/>
          </p:cNvSpPr>
          <p:nvPr/>
        </p:nvSpPr>
        <p:spPr bwMode="auto">
          <a:xfrm>
            <a:off x="1143000" y="2781301"/>
            <a:ext cx="6858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谢谢！</a:t>
            </a:r>
          </a:p>
        </p:txBody>
      </p:sp>
      <p:sp>
        <p:nvSpPr>
          <p:cNvPr id="60420" name="文本框 32"/>
          <p:cNvSpPr txBox="1">
            <a:spLocks noChangeArrowheads="1"/>
          </p:cNvSpPr>
          <p:nvPr/>
        </p:nvSpPr>
        <p:spPr bwMode="auto">
          <a:xfrm>
            <a:off x="1143000" y="3565923"/>
            <a:ext cx="6858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Thanks for attention!</a:t>
            </a:r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175272" y="3449241"/>
            <a:ext cx="46898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2" name="文本框 36"/>
          <p:cNvSpPr txBox="1">
            <a:spLocks noChangeArrowheads="1"/>
          </p:cNvSpPr>
          <p:nvPr/>
        </p:nvSpPr>
        <p:spPr bwMode="auto">
          <a:xfrm>
            <a:off x="1143001" y="3904060"/>
            <a:ext cx="68175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5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答辩人：李秀峰</a:t>
            </a:r>
          </a:p>
        </p:txBody>
      </p:sp>
      <p:sp>
        <p:nvSpPr>
          <p:cNvPr id="60423" name="Picture 2" descr="I:\w\杭电透明logo.png"/>
          <p:cNvSpPr>
            <a:spLocks noChangeAspect="1" noChangeArrowheads="1"/>
          </p:cNvSpPr>
          <p:nvPr/>
        </p:nvSpPr>
        <p:spPr bwMode="auto">
          <a:xfrm>
            <a:off x="5854305" y="1031082"/>
            <a:ext cx="1921669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5050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全屏显示(4:3)</PresentationFormat>
  <Paragraphs>63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华文楷体</vt:lpstr>
      <vt:lpstr>隶书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XSJ</dc:creator>
  <cp:lastModifiedBy>李 秀峰</cp:lastModifiedBy>
  <cp:revision>282</cp:revision>
  <dcterms:created xsi:type="dcterms:W3CDTF">2016-12-21T12:11:00Z</dcterms:created>
  <dcterms:modified xsi:type="dcterms:W3CDTF">2021-07-11T17:29:16Z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D5DA7493EB6C4EED8AD79AC18A522E99</vt:lpwstr>
  </property>
</Properties>
</file>