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74" r:id="rId14"/>
    <p:sldId id="273" r:id="rId15"/>
    <p:sldId id="267" r:id="rId16"/>
    <p:sldId id="268" r:id="rId17"/>
    <p:sldId id="270" r:id="rId18"/>
    <p:sldId id="269" r:id="rId19"/>
    <p:sldId id="271" r:id="rId20"/>
    <p:sldId id="272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  <p:embeddedFont>
      <p:font typeface="La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E98BBB-FFD0-4F7C-A65A-633C5F5FB5B2}">
  <a:tblStyle styleId="{16E98BBB-FFD0-4F7C-A65A-633C5F5FB5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6992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f82d25a6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f82d25a6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861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f82d25a6_1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cf82d25a6_1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98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f82d25a6_1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cf82d25a6_1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554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f82d25a6_1_1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f82d25a6_1_1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212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f82d25a6_1_1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f82d25a6_1_1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932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f82d25a6_1_1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f82d25a6_1_1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456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cf82d25a6_1_1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cf82d25a6_1_1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442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cf82d25a6_1_1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cf82d25a6_1_1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327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cf82d25a6_1_1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cf82d25a6_1_1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478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cf82d25a6_1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cf82d25a6_1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243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cf82d25a6_1_1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cf82d25a6_1_1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67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323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cf82d25a6_1_1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cf82d25a6_1_1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612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f82d25a6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cf82d25a6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49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f82d25a6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cf82d25a6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98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cf82d25a6_1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cf82d25a6_1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091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f82d25a6_1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f82d25a6_1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861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f82d25a6_1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f82d25a6_1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f82d25a6_1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cf82d25a6_1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163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f82d25a6_1_1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cf82d25a6_1_1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32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870375" y="1582950"/>
            <a:ext cx="7589700" cy="173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98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2400" b="1" dirty="0" smtClean="0">
                <a:solidFill>
                  <a:srgbClr val="98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11th </a:t>
            </a:r>
            <a:r>
              <a:rPr lang="en" sz="2400" b="1" dirty="0">
                <a:solidFill>
                  <a:srgbClr val="98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INTERNATIONAL CONFERENCE ON COMPUTING, COMMUNICATION AND NETWORKING TECHNOLOGIES (ICCCNT)</a:t>
            </a:r>
            <a:endParaRPr sz="2400" b="1" dirty="0">
              <a:solidFill>
                <a:srgbClr val="98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98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JULY </a:t>
            </a:r>
            <a:r>
              <a:rPr lang="en" sz="2000" b="1" dirty="0" smtClean="0">
                <a:solidFill>
                  <a:srgbClr val="98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1-3,IIT Kharagpur, West Bengal, India</a:t>
            </a:r>
            <a:r>
              <a:rPr lang="en" sz="2000" b="1" dirty="0" smtClean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b="1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" y="0"/>
            <a:ext cx="1647576" cy="9741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49" y="-874262"/>
            <a:ext cx="2722651" cy="2722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729450" y="132892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Proposed Method(works flow)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729450" y="2633374"/>
            <a:ext cx="922800" cy="940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2025325" y="2812624"/>
            <a:ext cx="1353000" cy="5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Data pre processing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6" name="Google Shape;156;p21"/>
          <p:cNvCxnSpPr>
            <a:stCxn id="154" idx="4"/>
            <a:endCxn id="155" idx="1"/>
          </p:cNvCxnSpPr>
          <p:nvPr/>
        </p:nvCxnSpPr>
        <p:spPr>
          <a:xfrm>
            <a:off x="1652250" y="3103774"/>
            <a:ext cx="3732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21"/>
          <p:cNvSpPr/>
          <p:nvPr/>
        </p:nvSpPr>
        <p:spPr>
          <a:xfrm>
            <a:off x="3751400" y="2808124"/>
            <a:ext cx="1353000" cy="5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Annotation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5477475" y="2808124"/>
            <a:ext cx="1353000" cy="5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Setup YOLOv3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9" name="Google Shape;159;p21"/>
          <p:cNvCxnSpPr/>
          <p:nvPr/>
        </p:nvCxnSpPr>
        <p:spPr>
          <a:xfrm>
            <a:off x="3378263" y="3101524"/>
            <a:ext cx="3732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21"/>
          <p:cNvCxnSpPr/>
          <p:nvPr/>
        </p:nvCxnSpPr>
        <p:spPr>
          <a:xfrm>
            <a:off x="5104400" y="3101524"/>
            <a:ext cx="3732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21"/>
          <p:cNvSpPr/>
          <p:nvPr/>
        </p:nvSpPr>
        <p:spPr>
          <a:xfrm>
            <a:off x="7203550" y="2812624"/>
            <a:ext cx="1353000" cy="5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Train YOLOv3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2" name="Google Shape;162;p21"/>
          <p:cNvCxnSpPr/>
          <p:nvPr/>
        </p:nvCxnSpPr>
        <p:spPr>
          <a:xfrm>
            <a:off x="6830475" y="3106024"/>
            <a:ext cx="3732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161;p21"/>
          <p:cNvSpPr/>
          <p:nvPr/>
        </p:nvSpPr>
        <p:spPr>
          <a:xfrm>
            <a:off x="6143602" y="3817776"/>
            <a:ext cx="1353000" cy="5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" name="Elbow Connector 9"/>
          <p:cNvCxnSpPr>
            <a:stCxn id="161" idx="3"/>
            <a:endCxn id="13" idx="1"/>
          </p:cNvCxnSpPr>
          <p:nvPr/>
        </p:nvCxnSpPr>
        <p:spPr>
          <a:xfrm flipH="1">
            <a:off x="6143602" y="3108274"/>
            <a:ext cx="2412948" cy="1005152"/>
          </a:xfrm>
          <a:prstGeom prst="bentConnector5">
            <a:avLst>
              <a:gd name="adj1" fmla="val -9474"/>
              <a:gd name="adj2" fmla="val 50000"/>
              <a:gd name="adj3" fmla="val 109474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731214" y="610079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126" y="1343167"/>
            <a:ext cx="1699146" cy="16991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09" y="1343166"/>
            <a:ext cx="1699146" cy="16991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42" y="3156206"/>
            <a:ext cx="1680955" cy="16809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33" y="3142562"/>
            <a:ext cx="1695736" cy="16957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05" y="3142561"/>
            <a:ext cx="1715072" cy="17150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69" y="1343166"/>
            <a:ext cx="1703707" cy="17037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1658" y="2013735"/>
            <a:ext cx="1174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600 data</a:t>
            </a:r>
          </a:p>
          <a:p>
            <a:r>
              <a:rPr lang="en-US" dirty="0" smtClean="0"/>
              <a:t>( 280 mask,</a:t>
            </a:r>
          </a:p>
          <a:p>
            <a:r>
              <a:rPr lang="en-US" dirty="0" smtClean="0"/>
              <a:t>320 without </a:t>
            </a:r>
          </a:p>
          <a:p>
            <a:r>
              <a:rPr lang="en-US" dirty="0" smtClean="0"/>
              <a:t>Mask)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729450" y="568636"/>
            <a:ext cx="76887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Annotation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66" y="1825731"/>
            <a:ext cx="2079833" cy="215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754" y="1825730"/>
            <a:ext cx="2414211" cy="2155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240" y="1839376"/>
            <a:ext cx="2145873" cy="2141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729450" y="568636"/>
            <a:ext cx="76887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Configuration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13299" y="2137025"/>
            <a:ext cx="1546340" cy="633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400" b="1" dirty="0" smtClean="0">
              <a:solidFill>
                <a:prstClr val="black"/>
              </a:solidFill>
            </a:endParaRPr>
          </a:p>
          <a:p>
            <a:pPr lvl="0" algn="ctr"/>
            <a:r>
              <a:rPr lang="en-US" sz="1400" b="1" dirty="0" smtClean="0">
                <a:solidFill>
                  <a:prstClr val="black"/>
                </a:solidFill>
              </a:rPr>
              <a:t>Creating </a:t>
            </a:r>
            <a:r>
              <a:rPr lang="en-US" sz="1400" b="1" dirty="0">
                <a:solidFill>
                  <a:prstClr val="black"/>
                </a:solidFill>
              </a:rPr>
              <a:t>“</a:t>
            </a:r>
            <a:r>
              <a:rPr lang="en-US" sz="1400" b="1" dirty="0" err="1">
                <a:solidFill>
                  <a:prstClr val="black"/>
                </a:solidFill>
              </a:rPr>
              <a:t>obj.names</a:t>
            </a:r>
            <a:r>
              <a:rPr lang="en-US" sz="1400" b="1" dirty="0">
                <a:solidFill>
                  <a:prstClr val="black"/>
                </a:solidFill>
              </a:rPr>
              <a:t>”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0095" y="2137025"/>
            <a:ext cx="1470819" cy="633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>
                <a:solidFill>
                  <a:schemeClr val="bg2"/>
                </a:solidFill>
              </a:rPr>
              <a:t>Creating “</a:t>
            </a:r>
            <a:r>
              <a:rPr lang="en-US" sz="1400" b="1" dirty="0" err="1">
                <a:solidFill>
                  <a:schemeClr val="bg2"/>
                </a:solidFill>
              </a:rPr>
              <a:t>obj.data</a:t>
            </a:r>
            <a:r>
              <a:rPr lang="en-US" sz="1400" b="1" dirty="0" smtClean="0">
                <a:solidFill>
                  <a:schemeClr val="bg2"/>
                </a:solidFill>
              </a:rPr>
              <a:t>”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3896" y="2137025"/>
            <a:ext cx="1435824" cy="633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 dirty="0" smtClean="0">
                <a:solidFill>
                  <a:prstClr val="black"/>
                </a:solidFill>
              </a:rPr>
              <a:t>Custom YOLOv3 </a:t>
            </a:r>
            <a:r>
              <a:rPr lang="en-US" sz="1400" b="1" dirty="0" err="1" smtClean="0">
                <a:solidFill>
                  <a:prstClr val="black"/>
                </a:solidFill>
              </a:rPr>
              <a:t>cfg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69923" y="2453761"/>
            <a:ext cx="4401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7" idx="3"/>
            <a:endCxn id="8" idx="1"/>
          </p:cNvCxnSpPr>
          <p:nvPr/>
        </p:nvCxnSpPr>
        <p:spPr>
          <a:xfrm>
            <a:off x="5280914" y="2453761"/>
            <a:ext cx="3929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13299" y="3195263"/>
            <a:ext cx="4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YOLOv3 </a:t>
            </a:r>
            <a:r>
              <a:rPr lang="en-US" dirty="0" err="1" smtClean="0"/>
              <a:t>cfg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Set classes = 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Set filters = 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729450" y="568636"/>
            <a:ext cx="76887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Applied YOLOv3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35" y="1637868"/>
            <a:ext cx="8468078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0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729450" y="67138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Experimental Result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0" y="1431319"/>
            <a:ext cx="7390330" cy="3516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title"/>
          </p:nvPr>
        </p:nvSpPr>
        <p:spPr>
          <a:xfrm>
            <a:off x="729450" y="68165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Experimental Result (cont.)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88" y="1536716"/>
            <a:ext cx="6456224" cy="342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❏"/>
            </a:pPr>
            <a:r>
              <a:rPr lang="en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dataset bigger &amp; diverse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❏"/>
            </a:pPr>
            <a:r>
              <a:rPr lang="en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state of art new YOLOv4</a:t>
            </a:r>
            <a:r>
              <a:rPr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v5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❏"/>
            </a:pPr>
            <a:r>
              <a:rPr lang="en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Faster-RCNN with the same dataset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729450" y="120563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1"/>
          </p:nvPr>
        </p:nvSpPr>
        <p:spPr>
          <a:xfrm>
            <a:off x="739724" y="198640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etecting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person is wearing a mask or 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pplied 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into a real-time 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729450" y="784392"/>
            <a:ext cx="768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800" dirty="0"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1"/>
          </p:nvPr>
        </p:nvSpPr>
        <p:spPr>
          <a:xfrm>
            <a:off x="1229268" y="1345915"/>
            <a:ext cx="7688700" cy="31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75353" y="1345915"/>
            <a:ext cx="8342615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[1] </a:t>
            </a:r>
            <a:r>
              <a:rPr lang="en-US" sz="1100" dirty="0" err="1"/>
              <a:t>Hongzhou</a:t>
            </a:r>
            <a:r>
              <a:rPr lang="en-US" sz="1100" dirty="0"/>
              <a:t> Lu, Charles W. Stratton, and Yi-Wei Tang. Outbreak </a:t>
            </a:r>
            <a:r>
              <a:rPr lang="en-US" sz="1100" dirty="0" smtClean="0"/>
              <a:t>of pneumonia </a:t>
            </a:r>
            <a:r>
              <a:rPr lang="en-US" sz="1100" dirty="0"/>
              <a:t>of unknown etiology in Wuhan, china: The mystery </a:t>
            </a:r>
            <a:r>
              <a:rPr lang="en-US" sz="1100" dirty="0" smtClean="0"/>
              <a:t>and the </a:t>
            </a:r>
            <a:r>
              <a:rPr lang="en-US" sz="1100" dirty="0"/>
              <a:t>miracle. Journal of Medical Virology, 92(4):401–402, 2020.</a:t>
            </a:r>
          </a:p>
          <a:p>
            <a:r>
              <a:rPr lang="en-US" sz="1100" dirty="0"/>
              <a:t>[2] </a:t>
            </a:r>
            <a:r>
              <a:rPr lang="en-US" sz="1100" dirty="0" err="1"/>
              <a:t>Chih</a:t>
            </a:r>
            <a:r>
              <a:rPr lang="en-US" sz="1100" dirty="0"/>
              <a:t>-Cheng Lai, Tzu-Ping Shih, Wen-</a:t>
            </a:r>
            <a:r>
              <a:rPr lang="en-US" sz="1100" dirty="0" err="1"/>
              <a:t>Chien</a:t>
            </a:r>
            <a:r>
              <a:rPr lang="en-US" sz="1100" dirty="0"/>
              <a:t> </a:t>
            </a:r>
            <a:r>
              <a:rPr lang="en-US" sz="1100" dirty="0" err="1"/>
              <a:t>Ko</a:t>
            </a:r>
            <a:r>
              <a:rPr lang="en-US" sz="1100" dirty="0"/>
              <a:t>, </a:t>
            </a:r>
            <a:r>
              <a:rPr lang="en-US" sz="1100" dirty="0" err="1"/>
              <a:t>HungJen</a:t>
            </a:r>
            <a:r>
              <a:rPr lang="en-US" sz="1100" dirty="0"/>
              <a:t> Tang, and </a:t>
            </a:r>
            <a:r>
              <a:rPr lang="en-US" sz="1100" dirty="0" err="1"/>
              <a:t>PoRen</a:t>
            </a:r>
            <a:r>
              <a:rPr lang="en-US" sz="1100" dirty="0"/>
              <a:t> Hsueh. Severe acute respiratory syndrome coronavirus 2 (SARSCoV-2) and coronavirus disease-2019 (COVID-19): </a:t>
            </a:r>
            <a:r>
              <a:rPr lang="en-US" sz="1100" dirty="0" smtClean="0"/>
              <a:t>The epidemic and </a:t>
            </a:r>
            <a:r>
              <a:rPr lang="en-US" sz="1100" dirty="0"/>
              <a:t>the challenges. International Journal of Antimicrobial </a:t>
            </a:r>
            <a:r>
              <a:rPr lang="en-US" sz="1100" dirty="0" smtClean="0"/>
              <a:t>Agents, 55(3</a:t>
            </a:r>
            <a:r>
              <a:rPr lang="en-US" sz="1100" dirty="0"/>
              <a:t>):105924, March 2020.</a:t>
            </a:r>
          </a:p>
          <a:p>
            <a:r>
              <a:rPr lang="en-US" sz="1100" dirty="0"/>
              <a:t>[3] </a:t>
            </a:r>
            <a:r>
              <a:rPr lang="en-US" sz="1100" dirty="0" err="1"/>
              <a:t>Hussin</a:t>
            </a:r>
            <a:r>
              <a:rPr lang="en-US" sz="1100" dirty="0"/>
              <a:t> A. </a:t>
            </a:r>
            <a:r>
              <a:rPr lang="en-US" sz="1100" dirty="0" err="1"/>
              <a:t>Rothan</a:t>
            </a:r>
            <a:r>
              <a:rPr lang="en-US" sz="1100" dirty="0"/>
              <a:t> and </a:t>
            </a:r>
            <a:r>
              <a:rPr lang="en-US" sz="1100" dirty="0" err="1"/>
              <a:t>Siddappa</a:t>
            </a:r>
            <a:r>
              <a:rPr lang="en-US" sz="1100" dirty="0"/>
              <a:t> N. </a:t>
            </a:r>
            <a:r>
              <a:rPr lang="en-US" sz="1100" dirty="0" err="1"/>
              <a:t>Byrareddy</a:t>
            </a:r>
            <a:r>
              <a:rPr lang="en-US" sz="1100" dirty="0"/>
              <a:t>. The epidemiology </a:t>
            </a:r>
            <a:r>
              <a:rPr lang="en-US" sz="1100" dirty="0" smtClean="0"/>
              <a:t>and pathogenesis </a:t>
            </a:r>
            <a:r>
              <a:rPr lang="en-US" sz="1100" dirty="0"/>
              <a:t>of coronavirus disease (COVID-19) outbreak. Journal </a:t>
            </a:r>
            <a:r>
              <a:rPr lang="en-US" sz="1100" dirty="0" smtClean="0"/>
              <a:t>of Autoimmunity</a:t>
            </a:r>
            <a:r>
              <a:rPr lang="en-US" sz="1100" dirty="0"/>
              <a:t>, page 102433, February 2020.</a:t>
            </a:r>
          </a:p>
          <a:p>
            <a:r>
              <a:rPr lang="en-US" sz="1100" dirty="0"/>
              <a:t>[4] R. </a:t>
            </a:r>
            <a:r>
              <a:rPr lang="en-US" sz="1100" dirty="0" err="1"/>
              <a:t>Girshick</a:t>
            </a:r>
            <a:r>
              <a:rPr lang="en-US" sz="1100" dirty="0"/>
              <a:t>, J. Donahue, T. Darrell, and J. Malik, “Rich </a:t>
            </a:r>
            <a:r>
              <a:rPr lang="en-US" sz="1100" dirty="0" smtClean="0"/>
              <a:t>feature hierarchies </a:t>
            </a:r>
            <a:r>
              <a:rPr lang="en-US" sz="1100" dirty="0"/>
              <a:t>for accurate object detection and semantic segmentation</a:t>
            </a:r>
            <a:r>
              <a:rPr lang="en-US" sz="1100" dirty="0" smtClean="0"/>
              <a:t>,” In </a:t>
            </a:r>
            <a:r>
              <a:rPr lang="en-US" sz="1100" dirty="0"/>
              <a:t>Conference on Computer Vision and Pattern Recognition, </a:t>
            </a:r>
            <a:r>
              <a:rPr lang="en-US" sz="1100" dirty="0" smtClean="0"/>
              <a:t>2014.</a:t>
            </a:r>
          </a:p>
          <a:p>
            <a:r>
              <a:rPr lang="en-US" sz="1100" dirty="0"/>
              <a:t>[5] </a:t>
            </a:r>
            <a:r>
              <a:rPr lang="en-US" sz="1100" dirty="0" err="1"/>
              <a:t>Reinhard</a:t>
            </a:r>
            <a:r>
              <a:rPr lang="en-US" sz="1100" dirty="0"/>
              <a:t> </a:t>
            </a:r>
            <a:r>
              <a:rPr lang="en-US" sz="1100" dirty="0" err="1"/>
              <a:t>Klette</a:t>
            </a:r>
            <a:r>
              <a:rPr lang="en-US" sz="1100" dirty="0"/>
              <a:t>, “Concise Computer Vision”. Springer, 2014.</a:t>
            </a:r>
          </a:p>
          <a:p>
            <a:r>
              <a:rPr lang="en-US" sz="1100" dirty="0"/>
              <a:t>[6] </a:t>
            </a:r>
            <a:r>
              <a:rPr lang="en-US" sz="1100" dirty="0" err="1"/>
              <a:t>Tulin</a:t>
            </a:r>
            <a:r>
              <a:rPr lang="en-US" sz="1100" dirty="0"/>
              <a:t> </a:t>
            </a:r>
            <a:r>
              <a:rPr lang="en-US" sz="1100" dirty="0" err="1"/>
              <a:t>Ozturk</a:t>
            </a:r>
            <a:r>
              <a:rPr lang="en-US" sz="1100" dirty="0"/>
              <a:t>, </a:t>
            </a:r>
            <a:r>
              <a:rPr lang="en-US" sz="1100" dirty="0" err="1"/>
              <a:t>Muhammed</a:t>
            </a:r>
            <a:r>
              <a:rPr lang="en-US" sz="1100" dirty="0"/>
              <a:t> </a:t>
            </a:r>
            <a:r>
              <a:rPr lang="en-US" sz="1100" dirty="0" err="1"/>
              <a:t>Talo</a:t>
            </a:r>
            <a:r>
              <a:rPr lang="en-US" sz="1100" dirty="0"/>
              <a:t>, </a:t>
            </a:r>
            <a:r>
              <a:rPr lang="en-US" sz="1100" dirty="0" err="1"/>
              <a:t>Eylul</a:t>
            </a:r>
            <a:r>
              <a:rPr lang="en-US" sz="1100" dirty="0"/>
              <a:t> </a:t>
            </a:r>
            <a:r>
              <a:rPr lang="en-US" sz="1100" dirty="0" err="1"/>
              <a:t>Azra</a:t>
            </a:r>
            <a:r>
              <a:rPr lang="en-US" sz="1100" dirty="0"/>
              <a:t> </a:t>
            </a:r>
            <a:r>
              <a:rPr lang="en-US" sz="1100" dirty="0" err="1"/>
              <a:t>Yildirim</a:t>
            </a:r>
            <a:r>
              <a:rPr lang="en-US" sz="1100" dirty="0"/>
              <a:t>, </a:t>
            </a:r>
            <a:r>
              <a:rPr lang="en-US" sz="1100" dirty="0" err="1"/>
              <a:t>Ulas</a:t>
            </a:r>
            <a:r>
              <a:rPr lang="en-US" sz="1100" dirty="0"/>
              <a:t> </a:t>
            </a:r>
            <a:r>
              <a:rPr lang="en-US" sz="1100" dirty="0" err="1" smtClean="0"/>
              <a:t>Baran</a:t>
            </a:r>
            <a:r>
              <a:rPr lang="en-US" sz="1100" dirty="0" smtClean="0"/>
              <a:t> </a:t>
            </a:r>
            <a:r>
              <a:rPr lang="en-US" sz="1100" dirty="0" err="1" smtClean="0"/>
              <a:t>Baloglud</a:t>
            </a:r>
            <a:r>
              <a:rPr lang="en-US" sz="1100" dirty="0"/>
              <a:t>, </a:t>
            </a:r>
            <a:r>
              <a:rPr lang="en-US" sz="1100" dirty="0" err="1"/>
              <a:t>Ozal</a:t>
            </a:r>
            <a:r>
              <a:rPr lang="en-US" sz="1100" dirty="0"/>
              <a:t> </a:t>
            </a:r>
            <a:r>
              <a:rPr lang="en-US" sz="1100" dirty="0" err="1"/>
              <a:t>Yildirim</a:t>
            </a:r>
            <a:r>
              <a:rPr lang="en-US" sz="1100" dirty="0"/>
              <a:t>, U. </a:t>
            </a:r>
            <a:r>
              <a:rPr lang="en-US" sz="1100" dirty="0" err="1"/>
              <a:t>Rajendra</a:t>
            </a:r>
            <a:r>
              <a:rPr lang="en-US" sz="1100" dirty="0"/>
              <a:t> Acharya”, “Automated </a:t>
            </a:r>
            <a:r>
              <a:rPr lang="en-US" sz="1100" dirty="0" smtClean="0"/>
              <a:t>detection of </a:t>
            </a:r>
            <a:r>
              <a:rPr lang="en-US" sz="1100" dirty="0"/>
              <a:t>COVID-19 cases using deep neural networks with X-ray images</a:t>
            </a:r>
            <a:r>
              <a:rPr lang="en-US" sz="1100" dirty="0" smtClean="0"/>
              <a:t>”, 2020</a:t>
            </a:r>
            <a:r>
              <a:rPr lang="en-US" sz="1100" dirty="0"/>
              <a:t>.</a:t>
            </a:r>
          </a:p>
          <a:p>
            <a:r>
              <a:rPr lang="en-US" sz="1100" dirty="0"/>
              <a:t>[7] Joao Carlos </a:t>
            </a:r>
            <a:r>
              <a:rPr lang="en-US" sz="1100" dirty="0" err="1"/>
              <a:t>Virgolino</a:t>
            </a:r>
            <a:r>
              <a:rPr lang="en-US" sz="1100" dirty="0"/>
              <a:t> </a:t>
            </a:r>
            <a:r>
              <a:rPr lang="en-US" sz="1100" dirty="0" err="1"/>
              <a:t>Soares</a:t>
            </a:r>
            <a:r>
              <a:rPr lang="en-US" sz="1100" dirty="0"/>
              <a:t>, Marcelo </a:t>
            </a:r>
            <a:r>
              <a:rPr lang="en-US" sz="1100" dirty="0" err="1"/>
              <a:t>Gattass</a:t>
            </a:r>
            <a:r>
              <a:rPr lang="en-US" sz="1100" dirty="0"/>
              <a:t>, Marco Antonio </a:t>
            </a:r>
            <a:r>
              <a:rPr lang="en-US" sz="1100" dirty="0" err="1"/>
              <a:t>Meggiolaro</a:t>
            </a:r>
            <a:r>
              <a:rPr lang="en-US" sz="1100" dirty="0"/>
              <a:t>, “Visual SLAM in Human Populated Environments: Exploring </a:t>
            </a:r>
            <a:r>
              <a:rPr lang="en-US" sz="1100" dirty="0" smtClean="0"/>
              <a:t>the Trade-off </a:t>
            </a:r>
            <a:r>
              <a:rPr lang="en-US" sz="1100" dirty="0"/>
              <a:t>between Accuracy and Speed of YOLO and Mask R-CNN</a:t>
            </a:r>
            <a:r>
              <a:rPr lang="en-US" sz="1100" dirty="0" smtClean="0"/>
              <a:t>”, 19th </a:t>
            </a:r>
            <a:r>
              <a:rPr lang="en-US" sz="1100" dirty="0"/>
              <a:t>International Conference on Advanced Robotics (ICAR), 2019</a:t>
            </a:r>
            <a:r>
              <a:rPr lang="en-US" sz="1100" dirty="0" smtClean="0"/>
              <a:t>.</a:t>
            </a:r>
          </a:p>
          <a:p>
            <a:r>
              <a:rPr lang="en-US" sz="1100" dirty="0"/>
              <a:t>[8] L. Hensley, “Social distancing is out, physical distancing is inheres how to do it,” Global News–Canada (27 March 2020), 2020.</a:t>
            </a:r>
          </a:p>
          <a:p>
            <a:r>
              <a:rPr lang="en-US" sz="1100" dirty="0"/>
              <a:t>[9] S. Wan, Y. Liang, Y. Zhang, “Deep convolutional neural networks for diabetic retinopathy detection by image classification”, </a:t>
            </a:r>
            <a:r>
              <a:rPr lang="en-US" sz="1100" dirty="0" err="1"/>
              <a:t>Comput</a:t>
            </a:r>
            <a:r>
              <a:rPr lang="en-US" sz="1100" dirty="0"/>
              <a:t>. </a:t>
            </a:r>
            <a:r>
              <a:rPr lang="en-US" sz="1100" dirty="0" err="1"/>
              <a:t>Electr</a:t>
            </a:r>
            <a:r>
              <a:rPr lang="en-US" sz="1100" dirty="0"/>
              <a:t>. Eng. 72 (2018) 274–282.</a:t>
            </a:r>
          </a:p>
          <a:p>
            <a:r>
              <a:rPr lang="en-US" sz="1100" dirty="0"/>
              <a:t>[10] A. </a:t>
            </a:r>
            <a:r>
              <a:rPr lang="en-US" sz="1100" dirty="0" err="1"/>
              <a:t>Koubaa</a:t>
            </a:r>
            <a:r>
              <a:rPr lang="en-US" sz="1100" dirty="0"/>
              <a:t>, B. Qureshi, M. </a:t>
            </a:r>
            <a:r>
              <a:rPr lang="en-US" sz="1100" dirty="0" err="1"/>
              <a:t>Sriti</a:t>
            </a:r>
            <a:r>
              <a:rPr lang="en-US" sz="1100" dirty="0"/>
              <a:t>, Y. </a:t>
            </a:r>
            <a:r>
              <a:rPr lang="en-US" sz="1100" dirty="0" err="1"/>
              <a:t>Javed</a:t>
            </a:r>
            <a:r>
              <a:rPr lang="en-US" sz="1100" dirty="0"/>
              <a:t>, and E. Tovar, “A service oriented cloud-based management system for the internet-of-drones”,2017 IEEE International Conference on Autonomous Robot Systems and</a:t>
            </a:r>
          </a:p>
          <a:p>
            <a:r>
              <a:rPr lang="en-US" sz="1100" dirty="0"/>
              <a:t>Competitions, ICARSC 2017, April 26-28, 2017, pp. 329–335, 2017.</a:t>
            </a:r>
          </a:p>
          <a:p>
            <a:endParaRPr lang="en-US" sz="1100" dirty="0" smtClean="0"/>
          </a:p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729450" y="116834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A Deep Learning Based Assistive System to Classify COVID-19 Face Mask for Human Safety with YOLOv3 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872050" y="3219150"/>
            <a:ext cx="53736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aper id - 655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Presenter- </a:t>
            </a: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Md. Rafiuzzaman Bhuiyan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Present from Bangladesh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Member of DIU NLP &amp; Machine Learning Research Lab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872050" y="4638100"/>
            <a:ext cx="5373600" cy="5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github.com/whoafridi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872050" y="4448710"/>
            <a:ext cx="3178200" cy="650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rafiuzzaman15-9655@diu.edu.bd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729450" y="784392"/>
            <a:ext cx="76887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(cont.)</a:t>
            </a:r>
            <a:endParaRPr sz="1800" dirty="0"/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1"/>
          </p:nvPr>
        </p:nvSpPr>
        <p:spPr>
          <a:xfrm>
            <a:off x="1229268" y="1345915"/>
            <a:ext cx="7688700" cy="31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08224" y="1197728"/>
            <a:ext cx="8609744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[11</a:t>
            </a:r>
            <a:r>
              <a:rPr lang="en-US" sz="1100" dirty="0"/>
              <a:t>] </a:t>
            </a:r>
            <a:r>
              <a:rPr lang="en-US" sz="1100" dirty="0" smtClean="0"/>
              <a:t> S</a:t>
            </a:r>
            <a:r>
              <a:rPr lang="en-US" sz="1100" dirty="0"/>
              <a:t>. </a:t>
            </a:r>
            <a:r>
              <a:rPr lang="en-US" sz="1100" dirty="0" err="1"/>
              <a:t>Ren</a:t>
            </a:r>
            <a:r>
              <a:rPr lang="en-US" sz="1100" dirty="0"/>
              <a:t>, K. He, R.B. </a:t>
            </a:r>
            <a:r>
              <a:rPr lang="en-US" sz="1100" dirty="0" err="1"/>
              <a:t>Girshick</a:t>
            </a:r>
            <a:r>
              <a:rPr lang="en-US" sz="1100" dirty="0"/>
              <a:t>, J. Sun, “Faster R-CNN: Towards Real-Time Object Detection with Region Proposal Networks”, </a:t>
            </a:r>
            <a:r>
              <a:rPr lang="en-US" sz="1100" dirty="0" err="1"/>
              <a:t>CoRR</a:t>
            </a:r>
            <a:r>
              <a:rPr lang="en-US" sz="1100" dirty="0"/>
              <a:t> abs/1506.01497, 2015. </a:t>
            </a:r>
            <a:endParaRPr lang="en-US" sz="1100" dirty="0" smtClean="0"/>
          </a:p>
          <a:p>
            <a:r>
              <a:rPr lang="en-US" sz="1100" dirty="0" smtClean="0"/>
              <a:t>[</a:t>
            </a:r>
            <a:r>
              <a:rPr lang="en-US" sz="1100" dirty="0"/>
              <a:t>12</a:t>
            </a:r>
            <a:r>
              <a:rPr lang="en-US" sz="1100" dirty="0" smtClean="0"/>
              <a:t>]  </a:t>
            </a:r>
            <a:r>
              <a:rPr lang="en-US" sz="1100" dirty="0"/>
              <a:t>E. Dong, Y. Zhu, Y. </a:t>
            </a:r>
            <a:r>
              <a:rPr lang="en-US" sz="1100" dirty="0" err="1"/>
              <a:t>Ji</a:t>
            </a:r>
            <a:r>
              <a:rPr lang="en-US" sz="1100" dirty="0"/>
              <a:t>, S. Du, An improved convolution neural network for object detection using YOLOv2, 2018 IEEE International Conference on Mechatronics and Automation (ICMA), pp. 1184–1188, 2018. </a:t>
            </a:r>
            <a:endParaRPr lang="en-US" sz="1100" dirty="0" smtClean="0"/>
          </a:p>
          <a:p>
            <a:r>
              <a:rPr lang="en-US" sz="1100" dirty="0" smtClean="0"/>
              <a:t>[</a:t>
            </a:r>
            <a:r>
              <a:rPr lang="en-US" sz="1100" dirty="0"/>
              <a:t>13] </a:t>
            </a:r>
            <a:r>
              <a:rPr lang="en-US" sz="1100" dirty="0" smtClean="0"/>
              <a:t> M.H</a:t>
            </a:r>
            <a:r>
              <a:rPr lang="en-US" sz="1100" dirty="0"/>
              <a:t>. Putra, Z.M. </a:t>
            </a:r>
            <a:r>
              <a:rPr lang="en-US" sz="1100" dirty="0" err="1"/>
              <a:t>Yussof</a:t>
            </a:r>
            <a:r>
              <a:rPr lang="en-US" sz="1100" dirty="0"/>
              <a:t>, K.C. Lim, S.I. </a:t>
            </a:r>
            <a:r>
              <a:rPr lang="en-US" sz="1100" dirty="0" err="1"/>
              <a:t>Salim</a:t>
            </a:r>
            <a:r>
              <a:rPr lang="en-US" sz="1100" dirty="0"/>
              <a:t>, “Convolutional neural network for person and car detection using YOLO framework”, 67–713, 2018. </a:t>
            </a:r>
            <a:endParaRPr lang="en-US" sz="1100" dirty="0" smtClean="0"/>
          </a:p>
          <a:p>
            <a:r>
              <a:rPr lang="en-US" sz="1100" dirty="0" smtClean="0"/>
              <a:t>[</a:t>
            </a:r>
            <a:r>
              <a:rPr lang="en-US" sz="1100" dirty="0"/>
              <a:t>14] </a:t>
            </a:r>
            <a:r>
              <a:rPr lang="en-US" sz="1100" dirty="0" smtClean="0"/>
              <a:t> Bin </a:t>
            </a:r>
            <a:r>
              <a:rPr lang="en-US" sz="1100" dirty="0"/>
              <a:t>Wang, S. T.-B.-F.-D., “Detection and tracking based </a:t>
            </a:r>
            <a:r>
              <a:rPr lang="en-US" sz="1100" dirty="0" err="1"/>
              <a:t>tubelet</a:t>
            </a:r>
            <a:r>
              <a:rPr lang="en-US" sz="1100" dirty="0"/>
              <a:t> generation for video object detection. Journal of Visual Communication and Image Representation”, 102-111, 2019. </a:t>
            </a:r>
            <a:endParaRPr lang="en-US" sz="1100" dirty="0" smtClean="0"/>
          </a:p>
          <a:p>
            <a:r>
              <a:rPr lang="en-US" sz="1100" dirty="0" smtClean="0"/>
              <a:t>[</a:t>
            </a:r>
            <a:r>
              <a:rPr lang="en-US" sz="1100" dirty="0"/>
              <a:t>15] </a:t>
            </a:r>
            <a:r>
              <a:rPr lang="en-US" sz="1100" dirty="0" smtClean="0"/>
              <a:t> </a:t>
            </a:r>
            <a:r>
              <a:rPr lang="en-US" sz="1100" dirty="0" err="1" smtClean="0"/>
              <a:t>Dongqing</a:t>
            </a:r>
            <a:r>
              <a:rPr lang="en-US" sz="1100" dirty="0" smtClean="0"/>
              <a:t> </a:t>
            </a:r>
            <a:r>
              <a:rPr lang="en-US" sz="1100" dirty="0" err="1"/>
              <a:t>Shen</a:t>
            </a:r>
            <a:r>
              <a:rPr lang="en-US" sz="1100" dirty="0"/>
              <a:t>, X. C., “Flame detection Using deep learning”, 2018 4th International Conference Control, Automation and Robotics, IEEE, 2018. </a:t>
            </a:r>
            <a:endParaRPr lang="en-US" sz="1100" dirty="0" smtClean="0"/>
          </a:p>
          <a:p>
            <a:r>
              <a:rPr lang="en-US" sz="1100" dirty="0" smtClean="0"/>
              <a:t>[</a:t>
            </a:r>
            <a:r>
              <a:rPr lang="en-US" sz="1100" dirty="0"/>
              <a:t>16] </a:t>
            </a:r>
            <a:r>
              <a:rPr lang="en-US" sz="1100" dirty="0" smtClean="0"/>
              <a:t> First </a:t>
            </a:r>
            <a:r>
              <a:rPr lang="en-US" sz="1100" dirty="0"/>
              <a:t>A. </a:t>
            </a:r>
            <a:r>
              <a:rPr lang="en-US" sz="1100" dirty="0" err="1"/>
              <a:t>Jiangyun</a:t>
            </a:r>
            <a:r>
              <a:rPr lang="en-US" sz="1100" dirty="0"/>
              <a:t> Li, S. B., “Real-time Detection of Steel Strip Surface Defects Based on Improved YOLO Detection Network”, </a:t>
            </a:r>
            <a:r>
              <a:rPr lang="en-US" sz="1100" dirty="0" err="1"/>
              <a:t>IFACPapersOnLine</a:t>
            </a:r>
            <a:r>
              <a:rPr lang="en-US" sz="1100" dirty="0"/>
              <a:t>, (pp. 76-81), 2018. </a:t>
            </a:r>
            <a:endParaRPr lang="en-US" sz="1100" dirty="0" smtClean="0"/>
          </a:p>
          <a:p>
            <a:r>
              <a:rPr lang="en-US" sz="1100" dirty="0" smtClean="0"/>
              <a:t>[</a:t>
            </a:r>
            <a:r>
              <a:rPr lang="en-US" sz="1100" dirty="0"/>
              <a:t>17] </a:t>
            </a:r>
            <a:r>
              <a:rPr lang="en-US" sz="1100" dirty="0" smtClean="0"/>
              <a:t> </a:t>
            </a:r>
            <a:r>
              <a:rPr lang="en-US" sz="1100" dirty="0" err="1" smtClean="0"/>
              <a:t>Jiajun</a:t>
            </a:r>
            <a:r>
              <a:rPr lang="en-US" sz="1100" dirty="0" smtClean="0"/>
              <a:t> </a:t>
            </a:r>
            <a:r>
              <a:rPr lang="en-US" sz="1100" dirty="0"/>
              <a:t>Lu, H. S., “No Need to Worry about Adversarial Examples in Object Detection in Autonomous Vehicles”, Computer Vision and Pattern Recognition (cs.CV), 2017. </a:t>
            </a:r>
            <a:endParaRPr lang="en-US" sz="1100" dirty="0" smtClean="0"/>
          </a:p>
          <a:p>
            <a:r>
              <a:rPr lang="en-US" sz="1100" dirty="0" smtClean="0"/>
              <a:t>[</a:t>
            </a:r>
            <a:r>
              <a:rPr lang="en-US" sz="1100" dirty="0"/>
              <a:t>18] </a:t>
            </a:r>
            <a:r>
              <a:rPr lang="en-US" sz="1100" dirty="0" smtClean="0"/>
              <a:t> Joseph </a:t>
            </a:r>
            <a:r>
              <a:rPr lang="en-US" sz="1100" dirty="0" err="1"/>
              <a:t>Redmon</a:t>
            </a:r>
            <a:r>
              <a:rPr lang="en-US" sz="1100" dirty="0"/>
              <a:t>, A. F., “YOLO9000 :Better, Faster, Stronger.”, arXiv:1612.0824v1 [cs.CV], Washington: IEEE, 2016. </a:t>
            </a:r>
            <a:endParaRPr lang="en-US" sz="1100" dirty="0" smtClean="0"/>
          </a:p>
          <a:p>
            <a:r>
              <a:rPr lang="en-US" sz="1100" dirty="0" smtClean="0"/>
              <a:t>[</a:t>
            </a:r>
            <a:r>
              <a:rPr lang="en-US" sz="1100" dirty="0"/>
              <a:t>19] </a:t>
            </a:r>
            <a:r>
              <a:rPr lang="en-US" sz="1100" dirty="0" smtClean="0"/>
              <a:t> Joseph </a:t>
            </a:r>
            <a:r>
              <a:rPr lang="en-US" sz="1100" dirty="0" err="1"/>
              <a:t>Redmon</a:t>
            </a:r>
            <a:r>
              <a:rPr lang="en-US" sz="1100" dirty="0"/>
              <a:t>, S. D., “You Only Look Once: Unified, Real Time Object Detection” IEEE, 2016. </a:t>
            </a:r>
            <a:endParaRPr lang="en-US" sz="1100" dirty="0" smtClean="0"/>
          </a:p>
          <a:p>
            <a:r>
              <a:rPr lang="en-US" sz="1100" dirty="0" smtClean="0"/>
              <a:t>[</a:t>
            </a:r>
            <a:r>
              <a:rPr lang="en-US" sz="1100" dirty="0"/>
              <a:t>20] </a:t>
            </a:r>
            <a:r>
              <a:rPr lang="en-US" sz="1100" dirty="0" smtClean="0"/>
              <a:t> </a:t>
            </a:r>
            <a:r>
              <a:rPr lang="en-US" sz="1100" dirty="0" err="1" smtClean="0"/>
              <a:t>Mennatullah</a:t>
            </a:r>
            <a:r>
              <a:rPr lang="en-US" sz="1100" dirty="0" smtClean="0"/>
              <a:t> </a:t>
            </a:r>
            <a:r>
              <a:rPr lang="en-US" sz="1100" dirty="0"/>
              <a:t>Siam, H. M., “</a:t>
            </a:r>
            <a:r>
              <a:rPr lang="en-US" sz="1100" dirty="0" err="1"/>
              <a:t>MODNet</a:t>
            </a:r>
            <a:r>
              <a:rPr lang="en-US" sz="1100" dirty="0"/>
              <a:t>: Motion and appearance based Moving Object Detection Network for autonomous Driving”, Computer Vision and Pattern Recognition (cs.CV), IEEE, 2017. </a:t>
            </a:r>
            <a:endParaRPr lang="en-US" sz="1100" dirty="0" smtClean="0"/>
          </a:p>
          <a:p>
            <a:r>
              <a:rPr lang="en-US" sz="1100" dirty="0" smtClean="0"/>
              <a:t>[</a:t>
            </a:r>
            <a:r>
              <a:rPr lang="en-US" sz="1100" dirty="0"/>
              <a:t>21] </a:t>
            </a:r>
            <a:r>
              <a:rPr lang="en-US" sz="1100" dirty="0" smtClean="0"/>
              <a:t> </a:t>
            </a:r>
            <a:r>
              <a:rPr lang="en-US" sz="1100" dirty="0" err="1" smtClean="0"/>
              <a:t>Rayson</a:t>
            </a:r>
            <a:r>
              <a:rPr lang="en-US" sz="1100" dirty="0" smtClean="0"/>
              <a:t> </a:t>
            </a:r>
            <a:r>
              <a:rPr lang="en-US" sz="1100" dirty="0" err="1"/>
              <a:t>Laroca</a:t>
            </a:r>
            <a:r>
              <a:rPr lang="en-US" sz="1100" dirty="0"/>
              <a:t>, E. S., “A Robust Real-Time Automatic License Plate Recognition Based on the YOLO Detector”, 2018 International Joint Conference on Neural Networks (IJCNN), 2018. </a:t>
            </a:r>
            <a:endParaRPr lang="en-US" sz="1100" dirty="0" smtClean="0"/>
          </a:p>
          <a:p>
            <a:r>
              <a:rPr lang="en-US" sz="1100" dirty="0" smtClean="0"/>
              <a:t>[</a:t>
            </a:r>
            <a:r>
              <a:rPr lang="en-US" sz="1100" dirty="0"/>
              <a:t>22] </a:t>
            </a:r>
            <a:r>
              <a:rPr lang="en-US" sz="1100" dirty="0" smtClean="0"/>
              <a:t> </a:t>
            </a:r>
            <a:r>
              <a:rPr lang="en-US" sz="1100" dirty="0" err="1" smtClean="0"/>
              <a:t>Shubham</a:t>
            </a:r>
            <a:r>
              <a:rPr lang="en-US" sz="1100" dirty="0" smtClean="0"/>
              <a:t> </a:t>
            </a:r>
            <a:r>
              <a:rPr lang="en-US" sz="1100" dirty="0" err="1"/>
              <a:t>Shinde</a:t>
            </a:r>
            <a:r>
              <a:rPr lang="en-US" sz="1100" dirty="0"/>
              <a:t>, A. K., “YOLO based Human Action Recognition and Localization”, International Conference on Robotics and Smart Manufacturing, pp. 831-838, 2018. </a:t>
            </a:r>
            <a:endParaRPr lang="en-US" sz="1100" dirty="0" smtClean="0"/>
          </a:p>
          <a:p>
            <a:r>
              <a:rPr lang="en-US" sz="1100" dirty="0" smtClean="0"/>
              <a:t>[</a:t>
            </a:r>
            <a:r>
              <a:rPr lang="en-US" sz="1100" dirty="0"/>
              <a:t>23] </a:t>
            </a:r>
            <a:r>
              <a:rPr lang="en-US" sz="1100" dirty="0" smtClean="0"/>
              <a:t> ”</a:t>
            </a:r>
            <a:r>
              <a:rPr lang="en-US" sz="1100" dirty="0" err="1"/>
              <a:t>tzutalin</a:t>
            </a:r>
            <a:r>
              <a:rPr lang="en-US" sz="1100" dirty="0"/>
              <a:t>/</a:t>
            </a:r>
            <a:r>
              <a:rPr lang="en-US" sz="1100" dirty="0" err="1"/>
              <a:t>labelImg</a:t>
            </a:r>
            <a:r>
              <a:rPr lang="en-US" sz="1100" dirty="0"/>
              <a:t>”, </a:t>
            </a:r>
            <a:r>
              <a:rPr lang="en-US" sz="1100" dirty="0" err="1"/>
              <a:t>GitHub</a:t>
            </a:r>
            <a:r>
              <a:rPr lang="en-US" sz="1100" dirty="0"/>
              <a:t>. https://github.com/tzutalin/labelImg. [Accessed: 09- Jun- 2020].</a:t>
            </a:r>
          </a:p>
        </p:txBody>
      </p:sp>
    </p:spTree>
    <p:extLst>
      <p:ext uri="{BB962C8B-B14F-4D97-AF65-F5344CB8AC3E}">
        <p14:creationId xmlns:p14="http://schemas.microsoft.com/office/powerpoint/2010/main" val="12301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body" idx="2"/>
          </p:nvPr>
        </p:nvSpPr>
        <p:spPr>
          <a:xfrm>
            <a:off x="4572000" y="1217359"/>
            <a:ext cx="44874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buClr>
                <a:schemeClr val="dk2"/>
              </a:buClr>
              <a:buSzPts val="1100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A Deep Learning Based Assistive System to Classify COVID-19 Face Mask for Human Safety with YOLOv3 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261275" y="190126"/>
            <a:ext cx="3906000" cy="45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Authors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8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d. Rafiuzzaman Bhuiyan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 smtClean="0">
                <a:latin typeface="Times New Roman"/>
                <a:ea typeface="Lato"/>
                <a:cs typeface="Times New Roman"/>
                <a:sym typeface="Times New Roman"/>
              </a:rPr>
              <a:t>Sharun Akter Khushbu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 smtClean="0">
                <a:latin typeface="Times New Roman"/>
                <a:ea typeface="Lato"/>
                <a:cs typeface="Times New Roman"/>
                <a:sym typeface="Times New Roman"/>
              </a:rPr>
              <a:t>Md. Sanzidul Islam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The subject of discussion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6079507" y="2418226"/>
            <a:ext cx="1854000" cy="1854000"/>
            <a:chOff x="6077707" y="1644751"/>
            <a:chExt cx="1854000" cy="1854000"/>
          </a:xfrm>
        </p:grpSpPr>
        <p:sp>
          <p:nvSpPr>
            <p:cNvPr id="110" name="Google Shape;110;p16"/>
            <p:cNvSpPr/>
            <p:nvPr/>
          </p:nvSpPr>
          <p:spPr>
            <a:xfrm>
              <a:off x="6077707" y="1644751"/>
              <a:ext cx="1854000" cy="1854000"/>
            </a:xfrm>
            <a:prstGeom prst="ellipse">
              <a:avLst/>
            </a:prstGeom>
            <a:solidFill>
              <a:srgbClr val="4A86E8"/>
            </a:solidFill>
            <a:ln w="28575" cap="flat" cmpd="sng">
              <a:solidFill>
                <a:srgbClr val="65F0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6386100" y="2311040"/>
              <a:ext cx="1290600" cy="5214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Future Work</a:t>
              </a:r>
              <a:endParaRPr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4457705" y="2418226"/>
            <a:ext cx="1854000" cy="1854000"/>
            <a:chOff x="4455905" y="1644751"/>
            <a:chExt cx="1854000" cy="1854000"/>
          </a:xfrm>
        </p:grpSpPr>
        <p:sp>
          <p:nvSpPr>
            <p:cNvPr id="113" name="Google Shape;113;p16"/>
            <p:cNvSpPr/>
            <p:nvPr/>
          </p:nvSpPr>
          <p:spPr>
            <a:xfrm>
              <a:off x="4455905" y="1644751"/>
              <a:ext cx="1854000" cy="1854000"/>
            </a:xfrm>
            <a:prstGeom prst="ellipse">
              <a:avLst/>
            </a:prstGeom>
            <a:solidFill>
              <a:srgbClr val="4A86E8"/>
            </a:solidFill>
            <a:ln w="28575" cap="flat" cmpd="sng">
              <a:solidFill>
                <a:srgbClr val="65F0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4764300" y="2311040"/>
              <a:ext cx="1290600" cy="5214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Experiment output</a:t>
              </a:r>
              <a:endParaRPr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2835902" y="2418237"/>
            <a:ext cx="1854000" cy="1854000"/>
            <a:chOff x="2834102" y="1644762"/>
            <a:chExt cx="1854000" cy="1854000"/>
          </a:xfrm>
        </p:grpSpPr>
        <p:sp>
          <p:nvSpPr>
            <p:cNvPr id="116" name="Google Shape;116;p16"/>
            <p:cNvSpPr/>
            <p:nvPr/>
          </p:nvSpPr>
          <p:spPr>
            <a:xfrm>
              <a:off x="2834102" y="1644762"/>
              <a:ext cx="1854000" cy="1854000"/>
            </a:xfrm>
            <a:prstGeom prst="ellipse">
              <a:avLst/>
            </a:prstGeom>
            <a:solidFill>
              <a:srgbClr val="4A86E8"/>
            </a:solidFill>
            <a:ln w="28575" cap="flat" cmpd="sng">
              <a:solidFill>
                <a:srgbClr val="65F0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3142502" y="2311050"/>
              <a:ext cx="12906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Methodology</a:t>
              </a:r>
              <a:endParaRPr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1214100" y="2418237"/>
            <a:ext cx="1854000" cy="1854000"/>
            <a:chOff x="1212300" y="1644762"/>
            <a:chExt cx="1854000" cy="1854000"/>
          </a:xfrm>
        </p:grpSpPr>
        <p:sp>
          <p:nvSpPr>
            <p:cNvPr id="119" name="Google Shape;119;p16"/>
            <p:cNvSpPr/>
            <p:nvPr/>
          </p:nvSpPr>
          <p:spPr>
            <a:xfrm>
              <a:off x="1212300" y="1644762"/>
              <a:ext cx="1854000" cy="1854000"/>
            </a:xfrm>
            <a:prstGeom prst="ellipse">
              <a:avLst/>
            </a:prstGeom>
            <a:solidFill>
              <a:srgbClr val="4A86E8"/>
            </a:solidFill>
            <a:ln w="28575" cap="flat" cmpd="sng">
              <a:solidFill>
                <a:srgbClr val="65F0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1275350" y="2311050"/>
              <a:ext cx="1290600" cy="5214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Related Works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buClr>
                <a:srgbClr val="000000"/>
              </a:buClr>
              <a:buSzPts val="1400"/>
              <a:buFont typeface="Times New Roman"/>
              <a:buAutoNum type="arabicPeriod"/>
            </a:pPr>
            <a:endParaRPr lang="en-US" sz="1400" b="1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17500"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“Convolutional </a:t>
            </a:r>
            <a:r>
              <a:rPr lang="en-US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 </a:t>
            </a:r>
            <a:r>
              <a:rPr lang="en-US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person and car detection using YOLO framework</a:t>
            </a:r>
            <a:r>
              <a:rPr lang="en-US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</a:t>
            </a:r>
            <a:r>
              <a:rPr lang="en-US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M.H. Putra, Z.M. </a:t>
            </a:r>
            <a:r>
              <a:rPr lang="en-US" sz="14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Yussof</a:t>
            </a:r>
            <a:r>
              <a:rPr lang="en-US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K.C. Lim, S.I. </a:t>
            </a:r>
            <a:r>
              <a:rPr lang="en-US" sz="1400" b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Salim</a:t>
            </a:r>
            <a:r>
              <a:rPr lang="en-US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1400" b="1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17500"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Robust Real-Time Automatic License </a:t>
            </a:r>
            <a:r>
              <a:rPr lang="en-US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Plate Recognition </a:t>
            </a:r>
            <a:r>
              <a:rPr lang="en-US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YOLO Detector”, </a:t>
            </a:r>
            <a:r>
              <a:rPr lang="en-US" sz="14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Rayson</a:t>
            </a:r>
            <a:r>
              <a:rPr lang="en-US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Laroca</a:t>
            </a:r>
            <a:r>
              <a:rPr lang="en-US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E. </a:t>
            </a:r>
            <a:r>
              <a:rPr lang="en-US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</a:t>
            </a:r>
            <a:endParaRPr lang="en-US" sz="1400" b="1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17500"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 based Human Action </a:t>
            </a:r>
            <a:r>
              <a:rPr lang="en-US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Recognition and </a:t>
            </a:r>
            <a:r>
              <a:rPr lang="en-US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Localization”, </a:t>
            </a:r>
            <a:r>
              <a:rPr lang="en-US" sz="14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Shubham</a:t>
            </a:r>
            <a:r>
              <a:rPr lang="en-US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Shinde</a:t>
            </a:r>
            <a:r>
              <a:rPr lang="en-US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 K</a:t>
            </a:r>
            <a:r>
              <a:rPr lang="en-US" sz="1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7650" y="1282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Introduction(Problem Discussion) 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802950" y="2355650"/>
            <a:ext cx="1726200" cy="5991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</a:rPr>
              <a:t>Object detection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5573250" y="3573800"/>
            <a:ext cx="1726200" cy="5991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</a:rPr>
              <a:t>Two stage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2032650" y="3573800"/>
            <a:ext cx="1676100" cy="5991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O</a:t>
            </a:r>
            <a:r>
              <a:rPr lang="en-US" dirty="0" smtClean="0">
                <a:solidFill>
                  <a:srgbClr val="FFFFFF"/>
                </a:solidFill>
              </a:rPr>
              <a:t>ne </a:t>
            </a:r>
            <a:r>
              <a:rPr lang="en-US" dirty="0" smtClean="0">
                <a:solidFill>
                  <a:srgbClr val="FFFFFF"/>
                </a:solidFill>
              </a:rPr>
              <a:t>stage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35" name="Google Shape;135;p18"/>
          <p:cNvCxnSpPr>
            <a:stCxn id="132" idx="2"/>
            <a:endCxn id="133" idx="0"/>
          </p:cNvCxnSpPr>
          <p:nvPr/>
        </p:nvCxnSpPr>
        <p:spPr>
          <a:xfrm rot="-5400000" flipH="1">
            <a:off x="5241600" y="2379200"/>
            <a:ext cx="619200" cy="17703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18"/>
          <p:cNvCxnSpPr>
            <a:stCxn id="134" idx="0"/>
            <a:endCxn id="132" idx="2"/>
          </p:cNvCxnSpPr>
          <p:nvPr/>
        </p:nvCxnSpPr>
        <p:spPr>
          <a:xfrm rot="-5400000">
            <a:off x="3459000" y="2366600"/>
            <a:ext cx="618900" cy="17955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7650" y="1282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Introduction(Problem Discussion) 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802950" y="2355650"/>
            <a:ext cx="1726200" cy="5991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</a:rPr>
              <a:t>Detector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5573250" y="3573800"/>
            <a:ext cx="1726200" cy="5991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</a:rPr>
              <a:t>No mask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2032650" y="3573800"/>
            <a:ext cx="1676100" cy="5991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</a:rPr>
              <a:t>Mask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35" name="Google Shape;135;p18"/>
          <p:cNvCxnSpPr>
            <a:stCxn id="132" idx="2"/>
            <a:endCxn id="133" idx="0"/>
          </p:cNvCxnSpPr>
          <p:nvPr/>
        </p:nvCxnSpPr>
        <p:spPr>
          <a:xfrm rot="-5400000" flipH="1">
            <a:off x="5241600" y="2379200"/>
            <a:ext cx="619200" cy="17703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18"/>
          <p:cNvCxnSpPr>
            <a:stCxn id="134" idx="0"/>
            <a:endCxn id="132" idx="2"/>
          </p:cNvCxnSpPr>
          <p:nvPr/>
        </p:nvCxnSpPr>
        <p:spPr>
          <a:xfrm rot="-5400000">
            <a:off x="3459000" y="2366600"/>
            <a:ext cx="618900" cy="17955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869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811642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</a:t>
            </a:r>
            <a:r>
              <a:rPr lang="en" dirty="0" smtClean="0"/>
              <a:t>Mask detector?</a:t>
            </a:r>
            <a:endParaRPr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❖"/>
            </a:pPr>
            <a:r>
              <a:rPr lang="en-US" sz="18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mask is an effective tool during this pandemic</a:t>
            </a:r>
            <a:endParaRPr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❖"/>
            </a:pPr>
            <a:r>
              <a:rPr lang="en" sz="18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Survilence because it’s really need</a:t>
            </a:r>
            <a:endParaRPr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❖"/>
            </a:pPr>
            <a:r>
              <a:rPr lang="en" sz="18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Distinguish a person is wearing mask or not</a:t>
            </a:r>
            <a:endParaRPr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Introduction (Our Contribution)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➔"/>
            </a:pPr>
            <a:r>
              <a:rPr lang="en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annotation.</a:t>
            </a:r>
            <a:endParaRPr sz="18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➔"/>
            </a:pPr>
            <a:r>
              <a:rPr lang="en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train loss.</a:t>
            </a:r>
            <a:endParaRPr sz="18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➔"/>
            </a:pPr>
            <a:r>
              <a:rPr lang="en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 method for object detector.</a:t>
            </a:r>
            <a:r>
              <a:rPr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18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1190</Words>
  <Application>Microsoft Office PowerPoint</Application>
  <PresentationFormat>On-screen Show (16:9)</PresentationFormat>
  <Paragraphs>101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Roboto</vt:lpstr>
      <vt:lpstr>Raleway</vt:lpstr>
      <vt:lpstr>Times New Roman</vt:lpstr>
      <vt:lpstr>Wingdings</vt:lpstr>
      <vt:lpstr>Lato</vt:lpstr>
      <vt:lpstr>Streamline</vt:lpstr>
      <vt:lpstr>PowerPoint Presentation</vt:lpstr>
      <vt:lpstr>A Deep Learning Based Assistive System to Classify COVID-19 Face Mask for Human Safety with YOLOv3 </vt:lpstr>
      <vt:lpstr>PowerPoint Presentation</vt:lpstr>
      <vt:lpstr>The subject of discussion</vt:lpstr>
      <vt:lpstr>Related Works</vt:lpstr>
      <vt:lpstr>Introduction(Problem Discussion) </vt:lpstr>
      <vt:lpstr>Introduction(Problem Discussion) </vt:lpstr>
      <vt:lpstr>Why Mask detector?</vt:lpstr>
      <vt:lpstr>Introduction (Our Contribution)</vt:lpstr>
      <vt:lpstr>Proposed Method(works flow)</vt:lpstr>
      <vt:lpstr>Dataset</vt:lpstr>
      <vt:lpstr>Data Annotation</vt:lpstr>
      <vt:lpstr>Configuration</vt:lpstr>
      <vt:lpstr>Applied YOLOv3</vt:lpstr>
      <vt:lpstr>Experimental Result</vt:lpstr>
      <vt:lpstr>Experimental Result (cont.)</vt:lpstr>
      <vt:lpstr>Future Work</vt:lpstr>
      <vt:lpstr>Conclusion </vt:lpstr>
      <vt:lpstr>REFERENCES</vt:lpstr>
      <vt:lpstr>REFERENCES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DCL</cp:lastModifiedBy>
  <cp:revision>25</cp:revision>
  <dcterms:modified xsi:type="dcterms:W3CDTF">2020-07-03T05:59:01Z</dcterms:modified>
</cp:coreProperties>
</file>