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6" r:id="rId1"/>
    <p:sldMasterId id="2147483738" r:id="rId2"/>
  </p:sldMasterIdLst>
  <p:notesMasterIdLst>
    <p:notesMasterId r:id="rId13"/>
  </p:notesMasterIdLst>
  <p:sldIdLst>
    <p:sldId id="3116" r:id="rId3"/>
    <p:sldId id="261" r:id="rId4"/>
    <p:sldId id="3100" r:id="rId5"/>
    <p:sldId id="3101" r:id="rId6"/>
    <p:sldId id="3102" r:id="rId7"/>
    <p:sldId id="3103" r:id="rId8"/>
    <p:sldId id="3104" r:id="rId9"/>
    <p:sldId id="3105" r:id="rId10"/>
    <p:sldId id="3117" r:id="rId11"/>
    <p:sldId id="3107" r:id="rId12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37"/>
    <a:srgbClr val="374D81"/>
    <a:srgbClr val="A6A6A6"/>
    <a:srgbClr val="E9EA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587" autoAdjust="0"/>
    <p:restoredTop sz="94434" autoAdjust="0"/>
  </p:normalViewPr>
  <p:slideViewPr>
    <p:cSldViewPr snapToGrid="0" snapToObjects="1">
      <p:cViewPr varScale="1">
        <p:scale>
          <a:sx n="73" d="100"/>
          <a:sy n="73" d="100"/>
        </p:scale>
        <p:origin x="96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2D97EB-68D7-4096-B1BC-73131EDFF1E8}" type="datetimeFigureOut">
              <a:rPr lang="es-AR" smtClean="0"/>
              <a:t>8/5/2024</a:t>
            </a:fld>
            <a:endParaRPr lang="es-A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0FF08C-A62F-400F-BE51-C97729B460F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068659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90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96317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1087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504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64085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21704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7331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5" name="Google Shape;19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31461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721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0232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8823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0983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795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13623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044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62776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60343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4637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92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261803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709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0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43534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1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1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93711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8071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4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4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5708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5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0039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6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1470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7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591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AR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0519074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4" r:id="rId6"/>
    <p:sldLayoutId id="2147483735" r:id="rId7"/>
    <p:sldLayoutId id="2147483736" r:id="rId8"/>
    <p:sldLayoutId id="214748373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1D8BD707-D9CF-40AE-B4C6-C98DA3205C09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5/8/2024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09630"/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 defTabSz="609630"/>
              <a:t>‹Nº›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1482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3.jpe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mailto:francoibanez.dev@gmail.com" TargetMode="External"/><Relationship Id="rId3" Type="http://schemas.openxmlformats.org/officeDocument/2006/relationships/image" Target="../media/image4.png"/><Relationship Id="rId7" Type="http://schemas.openxmlformats.org/officeDocument/2006/relationships/hyperlink" Target="mailto:romerosilvia072@gmail.com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matuarea@gmail.com" TargetMode="External"/><Relationship Id="rId5" Type="http://schemas.openxmlformats.org/officeDocument/2006/relationships/hyperlink" Target="mailto:pater@frlp.utn.edu.ar" TargetMode="External"/><Relationship Id="rId4" Type="http://schemas.openxmlformats.org/officeDocument/2006/relationships/hyperlink" Target="http://frlp.cvg.utn.edu.ar/" TargetMode="External"/><Relationship Id="rId9" Type="http://schemas.openxmlformats.org/officeDocument/2006/relationships/hyperlink" Target="mailto:antarmauro@gmail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42986" y="0"/>
            <a:ext cx="7349014" cy="6858000"/>
            <a:chOff x="0" y="0"/>
            <a:chExt cx="14698029" cy="13716000"/>
          </a:xfrm>
        </p:grpSpPr>
        <p:sp>
          <p:nvSpPr>
            <p:cNvPr id="3" name="Freeform 3"/>
            <p:cNvSpPr/>
            <p:nvPr/>
          </p:nvSpPr>
          <p:spPr>
            <a:xfrm>
              <a:off x="728029" y="0"/>
              <a:ext cx="13970000" cy="13716000"/>
            </a:xfrm>
            <a:custGeom>
              <a:avLst/>
              <a:gdLst/>
              <a:ahLst/>
              <a:cxnLst/>
              <a:rect l="l" t="t" r="r" b="b"/>
              <a:pathLst>
                <a:path w="13970000" h="13716000">
                  <a:moveTo>
                    <a:pt x="0" y="0"/>
                  </a:moveTo>
                  <a:lnTo>
                    <a:pt x="13970000" y="0"/>
                  </a:lnTo>
                  <a:lnTo>
                    <a:pt x="13970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=""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13716000" cy="13716000"/>
            </a:xfrm>
            <a:custGeom>
              <a:avLst/>
              <a:gdLst/>
              <a:ahLst/>
              <a:cxnLst/>
              <a:rect l="l" t="t" r="r" b="b"/>
              <a:pathLst>
                <a:path w="13716000" h="13716000">
                  <a:moveTo>
                    <a:pt x="0" y="0"/>
                  </a:moveTo>
                  <a:lnTo>
                    <a:pt x="13716000" y="0"/>
                  </a:lnTo>
                  <a:lnTo>
                    <a:pt x="13716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=""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5" name="TextBox 5"/>
          <p:cNvSpPr txBox="1"/>
          <p:nvPr/>
        </p:nvSpPr>
        <p:spPr>
          <a:xfrm>
            <a:off x="685799" y="2508250"/>
            <a:ext cx="8144691" cy="18466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s-AR" sz="6000" dirty="0">
                <a:solidFill>
                  <a:schemeClr val="bg1"/>
                </a:solidFill>
              </a:rPr>
              <a:t>Algoritmos y Estructuras de Datos</a:t>
            </a:r>
          </a:p>
        </p:txBody>
      </p:sp>
      <p:pic>
        <p:nvPicPr>
          <p:cNvPr id="11" name="Picture 2" descr="headerut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229906"/>
            <a:ext cx="6563236" cy="9880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6"/>
          <p:cNvSpPr txBox="1"/>
          <p:nvPr/>
        </p:nvSpPr>
        <p:spPr>
          <a:xfrm>
            <a:off x="685799" y="4354909"/>
            <a:ext cx="10693479" cy="5860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9"/>
              </a:lnSpc>
            </a:pPr>
            <a:r>
              <a:rPr lang="en-US" sz="3599" dirty="0" smtClean="0">
                <a:solidFill>
                  <a:schemeClr val="tx2">
                    <a:lumMod val="40000"/>
                    <a:lumOff val="60000"/>
                  </a:schemeClr>
                </a:solidFill>
                <a:latin typeface="Rajdhani Medium"/>
              </a:rPr>
              <a:t>Comisión S12</a:t>
            </a:r>
            <a:endParaRPr lang="en-US" sz="3599" dirty="0">
              <a:solidFill>
                <a:schemeClr val="tx2">
                  <a:lumMod val="40000"/>
                  <a:lumOff val="60000"/>
                </a:schemeClr>
              </a:solidFill>
              <a:latin typeface="Rajdhani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32700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Instalación y Ambiente C</a:t>
              </a:r>
              <a:endParaRPr lang="es-AR" altLang="ko-KR" sz="2400" b="1" i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38251" y="1402566"/>
            <a:ext cx="10661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Mostrar Instalación/ejecutable C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/>
          <a:srcRect l="3340" t="3044" r="2387" b="1891"/>
          <a:stretch/>
        </p:blipFill>
        <p:spPr>
          <a:xfrm>
            <a:off x="4891125" y="2720438"/>
            <a:ext cx="2155371" cy="2155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25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84" y="483518"/>
            <a:ext cx="6809126" cy="7219169"/>
            <a:chOff x="3687661" y="1203598"/>
            <a:chExt cx="2305567" cy="7219169"/>
          </a:xfrm>
        </p:grpSpPr>
        <p:sp>
          <p:nvSpPr>
            <p:cNvPr id="72" name="TextBox 8"/>
            <p:cNvSpPr txBox="1"/>
            <p:nvPr/>
          </p:nvSpPr>
          <p:spPr>
            <a:xfrm>
              <a:off x="3740737" y="2051792"/>
              <a:ext cx="2252491" cy="63709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dirty="0" smtClean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# Profesores: </a:t>
              </a: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AR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Felix Paternoster</a:t>
              </a:r>
            </a:p>
            <a:p>
              <a:endParaRPr lang="es-AR" altLang="ko-KR" sz="24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endParaRPr>
            </a:p>
            <a:p>
              <a:r>
                <a:rPr lang="es-AR" altLang="ko-KR" sz="2400" dirty="0">
                  <a:solidFill>
                    <a:schemeClr val="accent4">
                      <a:lumMod val="60000"/>
                      <a:lumOff val="40000"/>
                    </a:schemeClr>
                  </a:solidFill>
                  <a:cs typeface="Arial" pitchFamily="34" charset="0"/>
                </a:rPr>
                <a:t>	Matias Area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# Ayudantes:</a:t>
              </a:r>
            </a:p>
            <a:p>
              <a:endParaRPr lang="es-ES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chemeClr val="bg1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Silvia Romero</a:t>
              </a:r>
            </a:p>
            <a:p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>
                  <a:solidFill>
                    <a:srgbClr val="FFC000"/>
                  </a:solidFill>
                  <a:cs typeface="Arial" pitchFamily="34" charset="0"/>
                </a:rPr>
                <a:t>	</a:t>
              </a:r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Franco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Ibañez</a:t>
              </a:r>
              <a:endParaRPr lang="es-ES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ES" altLang="ko-KR" sz="2400" dirty="0">
                <a:solidFill>
                  <a:srgbClr val="FFC000"/>
                </a:solidFill>
                <a:cs typeface="Arial" pitchFamily="34" charset="0"/>
              </a:endParaRPr>
            </a:p>
            <a:p>
              <a:r>
                <a:rPr lang="es-ES" altLang="ko-KR" sz="2400" dirty="0" smtClean="0">
                  <a:solidFill>
                    <a:srgbClr val="FFC000"/>
                  </a:solidFill>
                  <a:cs typeface="Arial" pitchFamily="34" charset="0"/>
                </a:rPr>
                <a:t>	Mauro </a:t>
              </a:r>
              <a:r>
                <a:rPr lang="es-ES" altLang="ko-KR" sz="2400" dirty="0" err="1" smtClean="0">
                  <a:solidFill>
                    <a:srgbClr val="FFC000"/>
                  </a:solidFill>
                  <a:cs typeface="Arial" pitchFamily="34" charset="0"/>
                </a:rPr>
                <a:t>Antar</a:t>
              </a:r>
              <a:endParaRPr lang="es-AR" altLang="ko-KR" sz="2400" dirty="0" smtClean="0">
                <a:solidFill>
                  <a:srgbClr val="FFC000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 smtClean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  <a:p>
              <a:endParaRPr lang="es-AR" altLang="ko-KR" sz="2400" dirty="0">
                <a:solidFill>
                  <a:schemeClr val="bg1"/>
                </a:solidFill>
                <a:cs typeface="Arial" pitchFamily="34" charset="0"/>
              </a:endParaRPr>
            </a:p>
          </p:txBody>
        </p:sp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Docentes y ayudantes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Medios de comunicación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640604" y="1070452"/>
            <a:ext cx="1112903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Información de la cátedra:</a:t>
            </a: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CVG (Campus Virtual Global) de la UTN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</a:rPr>
              <a:t>: </a:t>
            </a:r>
            <a:r>
              <a:rPr lang="es-AR" altLang="ko-KR" sz="2000" dirty="0">
                <a:solidFill>
                  <a:schemeClr val="bg1"/>
                </a:solidFill>
                <a:cs typeface="Arial" pitchFamily="34" charset="0"/>
                <a:hlinkClick r:id="rId4"/>
              </a:rPr>
              <a:t>http://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4"/>
              </a:rPr>
              <a:t>frlp.cvg.utn.edu.ar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Mails de contactos:</a:t>
            </a:r>
          </a:p>
          <a:p>
            <a:pPr algn="just"/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Profesores: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 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Felix Paternoster – </a:t>
            </a:r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  <a:hlinkClick r:id="rId5"/>
              </a:rPr>
              <a:t>pater@frlp.utn.edu.ar</a:t>
            </a:r>
            <a:endParaRPr lang="es-AR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AR" altLang="ko-KR" sz="2000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Matias Area - </a:t>
            </a:r>
            <a:r>
              <a:rPr lang="es-ES" sz="2000" dirty="0" smtClean="0">
                <a:solidFill>
                  <a:schemeClr val="bg1"/>
                </a:solidFill>
                <a:cs typeface="Arial" pitchFamily="34" charset="0"/>
                <a:hlinkClick r:id="rId6"/>
              </a:rPr>
              <a:t>matuarea@gmail.com</a:t>
            </a:r>
            <a:endParaRPr lang="es-ES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Ayudantes: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Silvia Romero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7"/>
              </a:rPr>
              <a:t>romerosilvia072@gmail.com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ES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Franco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Ibañez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8"/>
              </a:rPr>
              <a:t>francoibanez.dev@gmail.com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</a:p>
          <a:p>
            <a:pPr algn="just"/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</a:rPr>
              <a:t>	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Mauro </a:t>
            </a:r>
            <a:r>
              <a:rPr lang="es-ES" altLang="ko-KR" sz="2000" dirty="0" err="1">
                <a:solidFill>
                  <a:srgbClr val="FFC000"/>
                </a:solidFill>
                <a:cs typeface="Arial" pitchFamily="34" charset="0"/>
              </a:rPr>
              <a:t>Antar</a:t>
            </a:r>
            <a:r>
              <a:rPr lang="es-ES" altLang="ko-KR" sz="2000" dirty="0">
                <a:solidFill>
                  <a:srgbClr val="FFC000"/>
                </a:solidFill>
                <a:cs typeface="Arial" pitchFamily="34" charset="0"/>
              </a:rPr>
              <a:t> -</a:t>
            </a:r>
            <a:r>
              <a:rPr lang="es-ES" altLang="ko-KR" sz="2000" dirty="0">
                <a:solidFill>
                  <a:schemeClr val="bg1"/>
                </a:solidFill>
                <a:cs typeface="Arial" pitchFamily="34" charset="0"/>
              </a:rPr>
              <a:t> </a:t>
            </a:r>
            <a:r>
              <a:rPr lang="es-ES" altLang="ko-KR" sz="2000" dirty="0" smtClean="0">
                <a:solidFill>
                  <a:schemeClr val="bg1"/>
                </a:solidFill>
                <a:cs typeface="Arial" pitchFamily="34" charset="0"/>
                <a:hlinkClick r:id="rId9"/>
              </a:rPr>
              <a:t>antarmauro@gmail.com</a:t>
            </a:r>
            <a:endParaRPr lang="es-ES" altLang="ko-KR" sz="2000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r>
              <a:rPr lang="es-AR" altLang="ko-KR" sz="2000" b="1" dirty="0">
                <a:solidFill>
                  <a:srgbClr val="6A9955"/>
                </a:solidFill>
                <a:latin typeface="Consolas" panose="020B0609020204030204" pitchFamily="49" charset="0"/>
              </a:rPr>
              <a:t># Consultas fuera de horario de clase: por mail o por CVG</a:t>
            </a:r>
          </a:p>
          <a:p>
            <a:pPr algn="just"/>
            <a:endParaRPr lang="es-AR" altLang="ko-KR" sz="2000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555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Temas a Desarrollar en la materia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144219" y="1018146"/>
            <a:ext cx="665237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{   </a:t>
            </a:r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Resolución </a:t>
            </a: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de problemas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Variables</a:t>
            </a: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Estructura de Decisión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Estructura de repetición Incondicional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Estructura de repetición Condicional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Arreglos (Vectores y Matrices)</a:t>
            </a: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Registros</a:t>
            </a: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Funciones y </a:t>
            </a:r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Procedimientos (Modularizacion)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Recursión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</a:t>
            </a:r>
            <a:r>
              <a:rPr lang="es-AR" dirty="0">
                <a:solidFill>
                  <a:srgbClr val="FFFF00"/>
                </a:solidFill>
                <a:latin typeface="Consolas" panose="020B0609020204030204" pitchFamily="49" charset="0"/>
              </a:rPr>
              <a:t>Listas, Pilas y Colas</a:t>
            </a:r>
          </a:p>
          <a:p>
            <a: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rgbClr val="CCCCCC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rgbClr val="6A9955"/>
                </a:solidFill>
                <a:latin typeface="Consolas" panose="020B0609020204030204" pitchFamily="49" charset="0"/>
              </a:rPr>
              <a:t>//     </a:t>
            </a:r>
            <a:r>
              <a:rPr lang="es-AR" dirty="0" smtClean="0">
                <a:solidFill>
                  <a:srgbClr val="FFFF00"/>
                </a:solidFill>
                <a:latin typeface="Consolas" panose="020B0609020204030204" pitchFamily="49" charset="0"/>
              </a:rPr>
              <a:t>Archivos</a:t>
            </a:r>
            <a:r>
              <a:rPr lang="es-AR" dirty="0" smtClean="0">
                <a:solidFill>
                  <a:srgbClr val="6A9955"/>
                </a:solidFill>
                <a:latin typeface="Consolas" panose="020B0609020204030204" pitchFamily="49" charset="0"/>
              </a:rPr>
              <a:t> }</a:t>
            </a:r>
            <a:endParaRPr lang="es-AR" dirty="0">
              <a:solidFill>
                <a:srgbClr val="CCCCCC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62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TextBox 9"/>
          <p:cNvSpPr txBox="1"/>
          <p:nvPr/>
        </p:nvSpPr>
        <p:spPr>
          <a:xfrm>
            <a:off x="3553626" y="2564308"/>
            <a:ext cx="665237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altLang="ko-KR" sz="2400" b="1" dirty="0" smtClean="0">
                <a:solidFill>
                  <a:schemeClr val="accent3"/>
                </a:solidFill>
                <a:cs typeface="Arial" pitchFamily="34" charset="0"/>
              </a:rPr>
              <a:t>Clase 1</a:t>
            </a:r>
          </a:p>
          <a:p>
            <a:endParaRPr lang="es-AR" altLang="ko-KR" sz="2400" b="1" dirty="0" smtClean="0">
              <a:solidFill>
                <a:schemeClr val="accent3"/>
              </a:solidFill>
              <a:cs typeface="Arial" pitchFamily="34" charset="0"/>
            </a:endParaRPr>
          </a:p>
          <a:p>
            <a:r>
              <a:rPr lang="es-AR" sz="2400" dirty="0" smtClean="0">
                <a:solidFill>
                  <a:srgbClr val="FFFF00"/>
                </a:solidFill>
              </a:rPr>
              <a:t>&lt;Resolución</a:t>
            </a:r>
            <a:r>
              <a:rPr lang="es-AR" sz="2400" dirty="0" smtClean="0"/>
              <a:t> </a:t>
            </a:r>
            <a:r>
              <a:rPr lang="es-AR" sz="2400" dirty="0">
                <a:solidFill>
                  <a:srgbClr val="00B050"/>
                </a:solidFill>
              </a:rPr>
              <a:t>de</a:t>
            </a:r>
            <a:r>
              <a:rPr lang="es-AR" sz="2400" dirty="0"/>
              <a:t> </a:t>
            </a:r>
            <a:r>
              <a:rPr lang="es-AR" sz="2400" dirty="0" smtClean="0">
                <a:solidFill>
                  <a:schemeClr val="accent5">
                    <a:lumMod val="75000"/>
                  </a:schemeClr>
                </a:solidFill>
              </a:rPr>
              <a:t>problemas&gt;</a:t>
            </a:r>
            <a:endParaRPr lang="es-AR" sz="2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9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Enunciado de problema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Box 8"/>
          <p:cNvSpPr txBox="1"/>
          <p:nvPr/>
        </p:nvSpPr>
        <p:spPr>
          <a:xfrm>
            <a:off x="501355" y="1085439"/>
            <a:ext cx="10784954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/* Una Empresa de empaque recibe mediante camiones hormas de quesos desordenadamente con vencimiento de: 10, 30, 0 60 días, que deberá empacarse en cajas (completas con 4 hormas). Cada caja contiene hormas con un solo vencimiento. Un camión puede trasladar hasta 80 hormas, y puede llegar hasta 10 camiones diarios. Diariamente se compran cajas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vacías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para armar (máximo 100 unidades). Por reglamento no se pueden despachar más de 20 envió de un mismo vencimiento. Las hormas que se embalan y no pueden despacharse se almacenan en una cámara frigorífica. Las que no pudieron ser embaladas (por falta de cajas o no completan una caja)son retornadas al proveedor al final del día </a:t>
            </a:r>
            <a:r>
              <a:rPr lang="es-ES" dirty="0">
                <a:solidFill>
                  <a:schemeClr val="bg1"/>
                </a:solidFill>
                <a:latin typeface="Consolas" panose="020B0609020204030204" pitchFamily="49" charset="0"/>
              </a:rPr>
              <a:t>y no se deben aceptar mas camiones si ya se ha cumplido con la venta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</a:p>
          <a:p>
            <a:pPr algn="just"/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Debiendo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ser eficientes en el uso de las cajas para realizar el máximo de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envíos, diseñar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una solución que permita registrar la siguiente información de las hormas recibidas </a:t>
            </a:r>
          </a:p>
          <a:p>
            <a:pPr lvl="1" algn="just"/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• </a:t>
            </a:r>
            <a:r>
              <a:rPr lang="es-AR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Informe </a:t>
            </a: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al final del día, por cada tipo de vencimiento diferente, cantidad de cajas en total, enviadas, guardadas en la cámara y porcentaje de hormas retornadas al proveedor sobre el total de retornadas, en orden decreciente por cantidad de cajas en total y de cantidad de cajas enviadas. </a:t>
            </a:r>
          </a:p>
          <a:p>
            <a:pPr lvl="1" algn="just"/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/>
            </a:r>
            <a:b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es-AR" dirty="0">
                <a:solidFill>
                  <a:schemeClr val="bg1"/>
                </a:solidFill>
                <a:latin typeface="Consolas" panose="020B0609020204030204" pitchFamily="49" charset="0"/>
              </a:rPr>
              <a:t>• Informe al final del día, porcentaje de camiones que no se aceptaron sobre el total de arribados y porcentaje de cajas que no se completo su embalaje.*/</a:t>
            </a:r>
            <a:endParaRPr lang="es-AR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17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Introducción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1" name="TextBox 8"/>
          <p:cNvSpPr txBox="1"/>
          <p:nvPr/>
        </p:nvSpPr>
        <p:spPr>
          <a:xfrm>
            <a:off x="638251" y="1357951"/>
            <a:ext cx="100079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Hormas de 10 30 y 60 </a:t>
            </a:r>
            <a:r>
              <a:rPr lang="es-AR" dirty="0" err="1">
                <a:solidFill>
                  <a:srgbClr val="FFFF00"/>
                </a:solidFill>
                <a:cs typeface="Arial" pitchFamily="34" charset="0"/>
              </a:rPr>
              <a:t>dias</a:t>
            </a: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 de vencimiento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92D050"/>
                </a:solidFill>
                <a:cs typeface="Arial" pitchFamily="34" charset="0"/>
              </a:rPr>
              <a:t>Se arman cajas de 4 hormas con el mismo vencimiento</a:t>
            </a:r>
            <a:endParaRPr lang="es-ES" dirty="0">
              <a:solidFill>
                <a:srgbClr val="92D050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92D050"/>
                </a:solidFill>
                <a:cs typeface="Arial" pitchFamily="34" charset="0"/>
              </a:rPr>
              <a:t>Camiones con 80 hormas como máximo</a:t>
            </a:r>
            <a:endParaRPr lang="es-ES" dirty="0">
              <a:solidFill>
                <a:srgbClr val="92D050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Se puede recibir hasta 10 camiones máximo</a:t>
            </a:r>
            <a:endParaRPr lang="es-E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20 cajas a despachar máximo</a:t>
            </a:r>
            <a:endParaRPr lang="es-E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tx2">
                    <a:lumMod val="75000"/>
                  </a:schemeClr>
                </a:solidFill>
                <a:cs typeface="Arial" pitchFamily="34" charset="0"/>
              </a:rPr>
              <a:t>Superando las 20 cajas se envían a cámara</a:t>
            </a:r>
            <a:endParaRPr lang="es-ES" dirty="0">
              <a:solidFill>
                <a:schemeClr val="tx2">
                  <a:lumMod val="75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Las hormas que no se pudieron embalar se envían al proveedor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No se reciben mas camiones si se llegó a 20 cajas despachadas de todos los vencimientos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endParaRPr lang="es-AR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  <a:p>
            <a:r>
              <a:rPr lang="es-AR" b="1" dirty="0">
                <a:solidFill>
                  <a:srgbClr val="00B050"/>
                </a:solidFill>
                <a:cs typeface="Arial" pitchFamily="34" charset="0"/>
              </a:rPr>
              <a:t>Tener en cuenta para obtener la información que se pide:</a:t>
            </a:r>
            <a:endParaRPr lang="es-ES" b="1" dirty="0">
              <a:solidFill>
                <a:srgbClr val="00B050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Por tipo de vencimiento: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lvl="1"/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	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&lt;Cantidad </a:t>
            </a: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de cajas 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armadas&gt;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lvl="1"/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	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&lt;Cantidad </a:t>
            </a: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de cajas 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despachadas&gt;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lvl="1"/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	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&lt;Cantidad </a:t>
            </a: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de cajas a 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cámara&gt;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lvl="1"/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	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&lt;Cantidad </a:t>
            </a:r>
            <a:r>
              <a:rPr lang="es-AR" dirty="0">
                <a:solidFill>
                  <a:srgbClr val="FFFF00"/>
                </a:solidFill>
                <a:cs typeface="Arial" pitchFamily="34" charset="0"/>
              </a:rPr>
              <a:t>de hormas retornadas al </a:t>
            </a:r>
            <a:r>
              <a:rPr lang="es-AR" dirty="0" smtClean="0">
                <a:solidFill>
                  <a:srgbClr val="FFFF00"/>
                </a:solidFill>
                <a:cs typeface="Arial" pitchFamily="34" charset="0"/>
              </a:rPr>
              <a:t>proveedor&gt;</a:t>
            </a:r>
            <a:endParaRPr lang="es-ES" dirty="0">
              <a:solidFill>
                <a:srgbClr val="FFFF00"/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1">
                    <a:lumMod val="60000"/>
                    <a:lumOff val="40000"/>
                  </a:schemeClr>
                </a:solidFill>
                <a:cs typeface="Arial" pitchFamily="34" charset="0"/>
              </a:rPr>
              <a:t>Cantidad de camiones arribados</a:t>
            </a:r>
            <a:endParaRPr lang="es-ES" dirty="0">
              <a:solidFill>
                <a:schemeClr val="accent1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s-AR" dirty="0">
                <a:solidFill>
                  <a:schemeClr val="accent4">
                    <a:lumMod val="60000"/>
                    <a:lumOff val="40000"/>
                  </a:schemeClr>
                </a:solidFill>
                <a:cs typeface="Arial" pitchFamily="34" charset="0"/>
              </a:rPr>
              <a:t>Cantidad de cajas que no se completaron</a:t>
            </a:r>
            <a:endParaRPr lang="es-ES" dirty="0">
              <a:solidFill>
                <a:schemeClr val="accent4">
                  <a:lumMod val="60000"/>
                  <a:lumOff val="40000"/>
                </a:schemeClr>
              </a:solidFill>
              <a:cs typeface="Arial" pitchFamily="34" charset="0"/>
            </a:endParaRPr>
          </a:p>
          <a:p>
            <a:pPr algn="just"/>
            <a:endParaRPr lang="es-ES" dirty="0" smtClean="0">
              <a:solidFill>
                <a:schemeClr val="bg1"/>
              </a:solidFill>
              <a:cs typeface="Arial" pitchFamily="34" charset="0"/>
            </a:endParaRPr>
          </a:p>
          <a:p>
            <a:pPr algn="just"/>
            <a:endParaRPr lang="es-AR" dirty="0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027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0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ejercicio</a:t>
              </a: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6" name="Llamada ovalada 15"/>
          <p:cNvSpPr/>
          <p:nvPr/>
        </p:nvSpPr>
        <p:spPr>
          <a:xfrm>
            <a:off x="8718968" y="2762100"/>
            <a:ext cx="3364175" cy="1644938"/>
          </a:xfrm>
          <a:prstGeom prst="wedgeEllipseCallout">
            <a:avLst>
              <a:gd name="adj1" fmla="val -55118"/>
              <a:gd name="adj2" fmla="val 3302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AR" sz="1400" dirty="0" smtClean="0"/>
              <a:t>Planilla diaria para llevar el control solicitado en el enunciado</a:t>
            </a:r>
            <a:endParaRPr lang="es-ES" sz="1400" dirty="0"/>
          </a:p>
        </p:txBody>
      </p:sp>
      <p:pic>
        <p:nvPicPr>
          <p:cNvPr id="17" name="Imagen 16"/>
          <p:cNvPicPr>
            <a:picLocks noChangeAspect="1"/>
          </p:cNvPicPr>
          <p:nvPr/>
        </p:nvPicPr>
        <p:blipFill rotWithShape="1">
          <a:blip r:embed="rId4"/>
          <a:srcRect l="1851" t="27417" r="46496" b="11805"/>
          <a:stretch/>
        </p:blipFill>
        <p:spPr>
          <a:xfrm>
            <a:off x="620526" y="1197119"/>
            <a:ext cx="7948708" cy="5459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7140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28">
            <a:extLst>
              <a:ext uri="{FF2B5EF4-FFF2-40B4-BE49-F238E27FC236}">
                <a16:creationId xmlns:a16="http://schemas.microsoft.com/office/drawing/2014/main" id="{27E81DB1-411B-F5A0-1D80-B54824C933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477" y="0"/>
            <a:ext cx="1046184" cy="991768"/>
          </a:xfrm>
          <a:prstGeom prst="rect">
            <a:avLst/>
          </a:prstGeom>
        </p:spPr>
      </p:pic>
      <p:sp>
        <p:nvSpPr>
          <p:cNvPr id="70" name="Google Shape;197;p6"/>
          <p:cNvSpPr/>
          <p:nvPr/>
        </p:nvSpPr>
        <p:spPr>
          <a:xfrm>
            <a:off x="-528" y="2798"/>
            <a:ext cx="12192000" cy="6858000"/>
          </a:xfrm>
          <a:prstGeom prst="rect">
            <a:avLst/>
          </a:prstGeom>
          <a:solidFill>
            <a:srgbClr val="282A4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1" name="Group 7"/>
          <p:cNvGrpSpPr/>
          <p:nvPr/>
        </p:nvGrpSpPr>
        <p:grpSpPr>
          <a:xfrm>
            <a:off x="470792" y="483518"/>
            <a:ext cx="6652378" cy="867490"/>
            <a:chOff x="3687661" y="1203598"/>
            <a:chExt cx="2252491" cy="867490"/>
          </a:xfrm>
        </p:grpSpPr>
        <p:sp>
          <p:nvSpPr>
            <p:cNvPr id="73" name="TextBox 9"/>
            <p:cNvSpPr txBox="1"/>
            <p:nvPr/>
          </p:nvSpPr>
          <p:spPr>
            <a:xfrm>
              <a:off x="3687661" y="1203598"/>
              <a:ext cx="22524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Resolución </a:t>
              </a:r>
              <a:r>
                <a:rPr lang="es-AR" altLang="ko-KR" sz="2400" b="1" dirty="0">
                  <a:solidFill>
                    <a:schemeClr val="accent3"/>
                  </a:solidFill>
                  <a:cs typeface="Arial" pitchFamily="34" charset="0"/>
                </a:rPr>
                <a:t>de </a:t>
              </a:r>
              <a:r>
                <a:rPr lang="es-AR" altLang="ko-KR" sz="2400" b="1" dirty="0" smtClean="0">
                  <a:solidFill>
                    <a:schemeClr val="accent3"/>
                  </a:solidFill>
                  <a:cs typeface="Arial" pitchFamily="34" charset="0"/>
                </a:rPr>
                <a:t>ejercicio (Salida)</a:t>
              </a:r>
              <a:endParaRPr lang="es-AR" altLang="ko-KR" sz="2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  <p:sp>
          <p:nvSpPr>
            <p:cNvPr id="74" name="TextBox 13"/>
            <p:cNvSpPr txBox="1"/>
            <p:nvPr/>
          </p:nvSpPr>
          <p:spPr>
            <a:xfrm>
              <a:off x="3687661" y="1763311"/>
              <a:ext cx="225249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400" b="1" dirty="0">
                <a:solidFill>
                  <a:schemeClr val="accent3"/>
                </a:solidFill>
                <a:cs typeface="Arial" pitchFamily="34" charset="0"/>
              </a:endParaRPr>
            </a:p>
          </p:txBody>
        </p:sp>
      </p:grpSp>
      <p:sp>
        <p:nvSpPr>
          <p:cNvPr id="75" name="Rectangle 10"/>
          <p:cNvSpPr/>
          <p:nvPr/>
        </p:nvSpPr>
        <p:spPr>
          <a:xfrm>
            <a:off x="600891" y="945181"/>
            <a:ext cx="3423190" cy="9804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76" name="Rectangle 12"/>
          <p:cNvSpPr/>
          <p:nvPr/>
        </p:nvSpPr>
        <p:spPr>
          <a:xfrm>
            <a:off x="4024080" y="945182"/>
            <a:ext cx="7121735" cy="98047"/>
          </a:xfrm>
          <a:prstGeom prst="rect">
            <a:avLst/>
          </a:prstGeom>
          <a:solidFill>
            <a:schemeClr val="accent2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11" name="Imagen 10"/>
          <p:cNvPicPr>
            <a:picLocks noChangeAspect="1"/>
          </p:cNvPicPr>
          <p:nvPr/>
        </p:nvPicPr>
        <p:blipFill rotWithShape="1">
          <a:blip r:embed="rId4"/>
          <a:srcRect l="389" t="28990" r="21650" b="12182"/>
          <a:stretch/>
        </p:blipFill>
        <p:spPr>
          <a:xfrm>
            <a:off x="600891" y="1202954"/>
            <a:ext cx="10527765" cy="4466326"/>
          </a:xfrm>
          <a:prstGeom prst="rect">
            <a:avLst/>
          </a:prstGeom>
        </p:spPr>
      </p:pic>
      <p:sp>
        <p:nvSpPr>
          <p:cNvPr id="16" name="Llamada ovalada 15"/>
          <p:cNvSpPr/>
          <p:nvPr/>
        </p:nvSpPr>
        <p:spPr>
          <a:xfrm>
            <a:off x="4445278" y="3718756"/>
            <a:ext cx="1985554" cy="494514"/>
          </a:xfrm>
          <a:prstGeom prst="wedgeEllipseCallout">
            <a:avLst>
              <a:gd name="adj1" fmla="val 37944"/>
              <a:gd name="adj2" fmla="val -121148"/>
            </a:avLst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>
                <a:solidFill>
                  <a:schemeClr val="accent4">
                    <a:lumMod val="60000"/>
                    <a:lumOff val="40000"/>
                  </a:schemeClr>
                </a:solidFill>
              </a:rPr>
              <a:t>=SUMA(E4:E6)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Llamada ovalada 11"/>
          <p:cNvSpPr/>
          <p:nvPr/>
        </p:nvSpPr>
        <p:spPr>
          <a:xfrm>
            <a:off x="6794190" y="3718756"/>
            <a:ext cx="1985554" cy="494514"/>
          </a:xfrm>
          <a:prstGeom prst="wedgeEllipseCallout">
            <a:avLst>
              <a:gd name="adj1" fmla="val -6135"/>
              <a:gd name="adj2" fmla="val -20303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C + D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Llamada ovalada 12"/>
          <p:cNvSpPr/>
          <p:nvPr/>
        </p:nvSpPr>
        <p:spPr>
          <a:xfrm>
            <a:off x="8387858" y="4125736"/>
            <a:ext cx="1185420" cy="494514"/>
          </a:xfrm>
          <a:prstGeom prst="wedgeEllipseCallout">
            <a:avLst>
              <a:gd name="adj1" fmla="val -8766"/>
              <a:gd name="adj2" fmla="val -303415"/>
            </a:avLst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= E + B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4" name="Llamada ovalada 13"/>
          <p:cNvSpPr/>
          <p:nvPr/>
        </p:nvSpPr>
        <p:spPr>
          <a:xfrm>
            <a:off x="9380635" y="3624937"/>
            <a:ext cx="1622196" cy="494514"/>
          </a:xfrm>
          <a:prstGeom prst="wedgeEllipseCallout">
            <a:avLst>
              <a:gd name="adj1" fmla="val 3313"/>
              <a:gd name="adj2" fmla="val -195111"/>
            </a:avLst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</a:t>
            </a:r>
            <a:r>
              <a:rPr lang="es-ES" sz="14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G*100/G7</a:t>
            </a:r>
            <a:endParaRPr lang="es-ES" sz="14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Llamada ovalada 14"/>
          <p:cNvSpPr/>
          <p:nvPr/>
        </p:nvSpPr>
        <p:spPr>
          <a:xfrm>
            <a:off x="5839703" y="4446761"/>
            <a:ext cx="2429086" cy="494514"/>
          </a:xfrm>
          <a:prstGeom prst="wedgeEllipseCallout">
            <a:avLst>
              <a:gd name="adj1" fmla="val -60740"/>
              <a:gd name="adj2" fmla="val 3006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=(C9-C11)*100/C9</a:t>
            </a:r>
          </a:p>
        </p:txBody>
      </p:sp>
      <p:sp>
        <p:nvSpPr>
          <p:cNvPr id="18" name="Llamada ovalada 17"/>
          <p:cNvSpPr/>
          <p:nvPr/>
        </p:nvSpPr>
        <p:spPr>
          <a:xfrm>
            <a:off x="6121242" y="5118710"/>
            <a:ext cx="2658501" cy="550570"/>
          </a:xfrm>
          <a:prstGeom prst="wedgeEllipseCallout">
            <a:avLst>
              <a:gd name="adj1" fmla="val -67977"/>
              <a:gd name="adj2" fmla="val -4919"/>
            </a:avLst>
          </a:prstGeom>
          <a:solidFill>
            <a:schemeClr val="tx2">
              <a:lumMod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1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=(C13-10)*100/C13</a:t>
            </a:r>
          </a:p>
        </p:txBody>
      </p:sp>
    </p:spTree>
    <p:extLst>
      <p:ext uri="{BB962C8B-B14F-4D97-AF65-F5344CB8AC3E}">
        <p14:creationId xmlns:p14="http://schemas.microsoft.com/office/powerpoint/2010/main" val="819445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46683</TotalTime>
  <Words>347</Words>
  <Application>Microsoft Office PowerPoint</Application>
  <PresentationFormat>Panorámica</PresentationFormat>
  <Paragraphs>86</Paragraphs>
  <Slides>10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맑은 고딕</vt:lpstr>
      <vt:lpstr>Arial</vt:lpstr>
      <vt:lpstr>Calibri</vt:lpstr>
      <vt:lpstr>Consolas</vt:lpstr>
      <vt:lpstr>Rajdhani Medium</vt:lpstr>
      <vt:lpstr>Tema de Office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 R</dc:creator>
  <cp:lastModifiedBy>Paternoster, Felix</cp:lastModifiedBy>
  <cp:revision>489</cp:revision>
  <dcterms:created xsi:type="dcterms:W3CDTF">2020-06-08T21:17:52Z</dcterms:created>
  <dcterms:modified xsi:type="dcterms:W3CDTF">2024-05-08T15:06:23Z</dcterms:modified>
</cp:coreProperties>
</file>