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50"/>
  </p:notesMasterIdLst>
  <p:sldIdLst>
    <p:sldId id="3116" r:id="rId3"/>
    <p:sldId id="3162" r:id="rId4"/>
    <p:sldId id="3163" r:id="rId5"/>
    <p:sldId id="3102" r:id="rId6"/>
    <p:sldId id="3127" r:id="rId7"/>
    <p:sldId id="3201" r:id="rId8"/>
    <p:sldId id="3221" r:id="rId9"/>
    <p:sldId id="3222" r:id="rId10"/>
    <p:sldId id="3223" r:id="rId11"/>
    <p:sldId id="3183" r:id="rId12"/>
    <p:sldId id="3224" r:id="rId13"/>
    <p:sldId id="3225" r:id="rId14"/>
    <p:sldId id="3226" r:id="rId15"/>
    <p:sldId id="3227" r:id="rId16"/>
    <p:sldId id="3228" r:id="rId17"/>
    <p:sldId id="3195" r:id="rId18"/>
    <p:sldId id="3240" r:id="rId19"/>
    <p:sldId id="3241" r:id="rId20"/>
    <p:sldId id="3242" r:id="rId21"/>
    <p:sldId id="3246" r:id="rId22"/>
    <p:sldId id="3244" r:id="rId23"/>
    <p:sldId id="3245" r:id="rId24"/>
    <p:sldId id="3229" r:id="rId25"/>
    <p:sldId id="3243" r:id="rId26"/>
    <p:sldId id="3123" r:id="rId27"/>
    <p:sldId id="3107" r:id="rId28"/>
    <p:sldId id="3124" r:id="rId29"/>
    <p:sldId id="3125" r:id="rId30"/>
    <p:sldId id="3139" r:id="rId31"/>
    <p:sldId id="3159" r:id="rId32"/>
    <p:sldId id="3160" r:id="rId33"/>
    <p:sldId id="3161" r:id="rId34"/>
    <p:sldId id="3175" r:id="rId35"/>
    <p:sldId id="3176" r:id="rId36"/>
    <p:sldId id="3177" r:id="rId37"/>
    <p:sldId id="3178" r:id="rId38"/>
    <p:sldId id="3199" r:id="rId39"/>
    <p:sldId id="3200" r:id="rId40"/>
    <p:sldId id="3208" r:id="rId41"/>
    <p:sldId id="3209" r:id="rId42"/>
    <p:sldId id="3210" r:id="rId43"/>
    <p:sldId id="3230" r:id="rId44"/>
    <p:sldId id="3231" r:id="rId45"/>
    <p:sldId id="3232" r:id="rId46"/>
    <p:sldId id="3233" r:id="rId47"/>
    <p:sldId id="3234" r:id="rId48"/>
    <p:sldId id="3235" r:id="rId4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17/9/2024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27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00644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1652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5207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35084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5641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2320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0173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3307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0684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28906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11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82681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8827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74372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6905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027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3214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306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03807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00691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11348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29307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202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0970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9791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32508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298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82794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53051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7084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34851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04324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7299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2525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262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477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292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390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9/17/2024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Declaracion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de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Tipos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Estructurados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ListaAlu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= ^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Nodoejem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Nodoejem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= registro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dato:alumno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: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ListaAlu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Fin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registro</a:t>
            </a:r>
          </a:p>
          <a:p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Alumno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= registro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: carácter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ape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: carácter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legajo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: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entero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carrera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: carácter</a:t>
            </a:r>
          </a:p>
          <a:p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Fin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registro</a:t>
            </a:r>
          </a:p>
          <a:p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L: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ListaAlu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8259639" y="2031870"/>
            <a:ext cx="1584176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solidFill>
                  <a:schemeClr val="bg1"/>
                </a:solidFill>
              </a:rPr>
              <a:t>Nom</a:t>
            </a:r>
            <a:endParaRPr lang="es-AR" sz="1600" dirty="0" smtClean="0">
              <a:solidFill>
                <a:schemeClr val="bg1"/>
              </a:solidFill>
            </a:endParaRPr>
          </a:p>
          <a:p>
            <a:r>
              <a:rPr lang="es-AR" sz="1600" dirty="0" err="1" smtClean="0">
                <a:solidFill>
                  <a:schemeClr val="bg1"/>
                </a:solidFill>
              </a:rPr>
              <a:t>Ape</a:t>
            </a:r>
            <a:endParaRPr lang="es-AR" sz="1600" dirty="0" smtClean="0">
              <a:solidFill>
                <a:schemeClr val="bg1"/>
              </a:solidFill>
            </a:endParaRPr>
          </a:p>
          <a:p>
            <a:r>
              <a:rPr lang="es-AR" sz="1600" dirty="0" smtClean="0">
                <a:solidFill>
                  <a:schemeClr val="bg1"/>
                </a:solidFill>
              </a:rPr>
              <a:t>Legajo</a:t>
            </a:r>
          </a:p>
          <a:p>
            <a:r>
              <a:rPr lang="es-AR" sz="1600" dirty="0" smtClean="0">
                <a:solidFill>
                  <a:schemeClr val="bg1"/>
                </a:solidFill>
              </a:rPr>
              <a:t>carrera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843815" y="2031870"/>
            <a:ext cx="711696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AR" sz="1600" dirty="0" smtClean="0">
              <a:solidFill>
                <a:schemeClr val="bg1"/>
              </a:solidFill>
            </a:endParaRPr>
          </a:p>
          <a:p>
            <a:r>
              <a:rPr lang="es-AR" sz="1600" dirty="0" err="1" smtClean="0">
                <a:solidFill>
                  <a:schemeClr val="bg1"/>
                </a:solidFill>
              </a:rPr>
              <a:t>Psig</a:t>
            </a:r>
            <a:endParaRPr lang="es-AR" sz="1600" dirty="0" smtClean="0">
              <a:solidFill>
                <a:schemeClr val="bg1"/>
              </a:solidFill>
            </a:endParaRPr>
          </a:p>
          <a:p>
            <a:endParaRPr lang="es-AR" sz="1600" dirty="0">
              <a:solidFill>
                <a:schemeClr val="bg1"/>
              </a:solidFill>
            </a:endParaRPr>
          </a:p>
          <a:p>
            <a:endParaRPr lang="es-AR" sz="1600" dirty="0" smtClean="0">
              <a:solidFill>
                <a:schemeClr val="bg1"/>
              </a:solidFill>
            </a:endParaRPr>
          </a:p>
        </p:txBody>
      </p:sp>
      <p:sp>
        <p:nvSpPr>
          <p:cNvPr id="13" name="Abrir llave 12"/>
          <p:cNvSpPr/>
          <p:nvPr/>
        </p:nvSpPr>
        <p:spPr>
          <a:xfrm rot="16200000">
            <a:off x="9222727" y="2293963"/>
            <a:ext cx="360040" cy="230552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es-AR" sz="1600" dirty="0" smtClean="0">
                <a:solidFill>
                  <a:schemeClr val="bg1"/>
                </a:solidFill>
              </a:rPr>
              <a:t>nodo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4" name="Abrir llave 13"/>
          <p:cNvSpPr/>
          <p:nvPr/>
        </p:nvSpPr>
        <p:spPr>
          <a:xfrm rot="5400000">
            <a:off x="8871071" y="945324"/>
            <a:ext cx="360040" cy="15854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s-AR" sz="1600" dirty="0" smtClean="0">
                <a:solidFill>
                  <a:schemeClr val="bg1"/>
                </a:solidFill>
              </a:rPr>
              <a:t>dato</a:t>
            </a:r>
            <a:endParaRPr lang="es-E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4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Listas en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aplicacion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Varibles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L,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nuevo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: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ListaAlu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crear</a:t>
            </a:r>
            <a:r>
              <a:rPr lang="pt-BR" b="1" i="1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nuevo</a:t>
            </a:r>
            <a:r>
              <a:rPr lang="pt-BR" b="1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Imprimir: “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ingrese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Nombre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”     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Leer:nuevo^dato.nom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Imprimir: “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ingrese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apellido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”     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Leer:nuevo^dato.Ape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Imprimir: “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ingrese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legajo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”     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Leer:nuevo^dato.Legajo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Imprimir: “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ingrese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carrera</a:t>
            </a:r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”     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Leer:nuevo^dato.carrera</a:t>
            </a:r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nuevo^psig</a:t>
            </a:r>
            <a:r>
              <a:rPr lang="pt-BR" b="1" i="1" dirty="0">
                <a:solidFill>
                  <a:srgbClr val="FFFF00"/>
                </a:solidFill>
                <a:latin typeface="Consolas" panose="020B0609020204030204" pitchFamily="49" charset="0"/>
              </a:rPr>
              <a:t>:=</a:t>
            </a:r>
            <a:r>
              <a:rPr lang="pt-BR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endParaRPr lang="pt-BR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L:=nuevo</a:t>
            </a:r>
          </a:p>
          <a:p>
            <a:endParaRPr lang="pt-B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pt-BR" i="1" dirty="0">
                <a:solidFill>
                  <a:srgbClr val="FFFF00"/>
                </a:solidFill>
                <a:latin typeface="Consolas" panose="020B0609020204030204" pitchFamily="49" charset="0"/>
              </a:rPr>
              <a:t>    </a:t>
            </a:r>
            <a:r>
              <a:rPr lang="pt-BR" b="1" i="1" dirty="0">
                <a:solidFill>
                  <a:srgbClr val="FFFF00"/>
                </a:solidFill>
                <a:latin typeface="Consolas" panose="020B0609020204030204" pitchFamily="49" charset="0"/>
              </a:rPr>
              <a:t>Liberar(</a:t>
            </a:r>
            <a:r>
              <a:rPr lang="pt-BR" b="1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nuevo</a:t>
            </a:r>
            <a:r>
              <a:rPr lang="pt-BR" b="1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8442521" y="2031870"/>
            <a:ext cx="1584176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dirty="0" err="1" smtClean="0">
                <a:solidFill>
                  <a:schemeClr val="bg1"/>
                </a:solidFill>
              </a:rPr>
              <a:t>Nom</a:t>
            </a:r>
            <a:r>
              <a:rPr lang="es-AR" sz="1600" dirty="0" smtClean="0">
                <a:solidFill>
                  <a:schemeClr val="bg1"/>
                </a:solidFill>
              </a:rPr>
              <a:t> </a:t>
            </a:r>
            <a:r>
              <a:rPr lang="es-AR" sz="1600" dirty="0" smtClean="0">
                <a:solidFill>
                  <a:srgbClr val="FFFF00"/>
                </a:solidFill>
              </a:rPr>
              <a:t>Felix</a:t>
            </a:r>
            <a:endParaRPr lang="es-AR" sz="1600" dirty="0" smtClean="0">
              <a:solidFill>
                <a:schemeClr val="bg1"/>
              </a:solidFill>
            </a:endParaRPr>
          </a:p>
          <a:p>
            <a:r>
              <a:rPr lang="es-AR" sz="1600" dirty="0" err="1" smtClean="0">
                <a:solidFill>
                  <a:schemeClr val="bg1"/>
                </a:solidFill>
              </a:rPr>
              <a:t>Ape</a:t>
            </a:r>
            <a:r>
              <a:rPr lang="es-AR" sz="1600" dirty="0" smtClean="0">
                <a:solidFill>
                  <a:schemeClr val="bg1"/>
                </a:solidFill>
              </a:rPr>
              <a:t> </a:t>
            </a:r>
            <a:r>
              <a:rPr lang="es-AR" sz="1600" dirty="0" err="1" smtClean="0">
                <a:solidFill>
                  <a:srgbClr val="FFFF00"/>
                </a:solidFill>
              </a:rPr>
              <a:t>Pater</a:t>
            </a:r>
            <a:endParaRPr lang="es-AR" sz="1600" dirty="0" smtClean="0">
              <a:solidFill>
                <a:schemeClr val="bg1"/>
              </a:solidFill>
            </a:endParaRPr>
          </a:p>
          <a:p>
            <a:r>
              <a:rPr lang="es-AR" sz="1600" dirty="0" smtClean="0">
                <a:solidFill>
                  <a:schemeClr val="bg1"/>
                </a:solidFill>
              </a:rPr>
              <a:t>Legajo </a:t>
            </a:r>
            <a:r>
              <a:rPr lang="es-AR" sz="1600" dirty="0" smtClean="0">
                <a:solidFill>
                  <a:srgbClr val="FFFF00"/>
                </a:solidFill>
              </a:rPr>
              <a:t>2222</a:t>
            </a:r>
            <a:endParaRPr lang="es-AR" sz="1600" dirty="0" smtClean="0">
              <a:solidFill>
                <a:schemeClr val="bg1"/>
              </a:solidFill>
            </a:endParaRPr>
          </a:p>
          <a:p>
            <a:r>
              <a:rPr lang="es-AR" sz="1600" dirty="0" smtClean="0">
                <a:solidFill>
                  <a:schemeClr val="bg1"/>
                </a:solidFill>
              </a:rPr>
              <a:t>Carrera </a:t>
            </a:r>
            <a:r>
              <a:rPr lang="es-AR" sz="1600" dirty="0" err="1" smtClean="0">
                <a:solidFill>
                  <a:srgbClr val="FFFF00"/>
                </a:solidFill>
              </a:rPr>
              <a:t>Sist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0026697" y="2031870"/>
            <a:ext cx="711696" cy="10772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lang="es-AR" sz="1600" dirty="0" smtClean="0">
              <a:solidFill>
                <a:schemeClr val="bg1"/>
              </a:solidFill>
            </a:endParaRPr>
          </a:p>
          <a:p>
            <a:r>
              <a:rPr lang="es-AR" sz="1600" dirty="0" err="1" smtClean="0">
                <a:solidFill>
                  <a:schemeClr val="bg1"/>
                </a:solidFill>
              </a:rPr>
              <a:t>Psig</a:t>
            </a:r>
            <a:endParaRPr lang="es-AR" sz="1600" dirty="0" smtClean="0">
              <a:solidFill>
                <a:schemeClr val="bg1"/>
              </a:solidFill>
            </a:endParaRPr>
          </a:p>
          <a:p>
            <a:endParaRPr lang="es-AR" sz="1600" dirty="0">
              <a:solidFill>
                <a:schemeClr val="bg1"/>
              </a:solidFill>
            </a:endParaRPr>
          </a:p>
          <a:p>
            <a:endParaRPr lang="es-AR" sz="1600" dirty="0" smtClean="0">
              <a:solidFill>
                <a:schemeClr val="bg1"/>
              </a:solidFill>
            </a:endParaRPr>
          </a:p>
        </p:txBody>
      </p:sp>
      <p:sp>
        <p:nvSpPr>
          <p:cNvPr id="13" name="Abrir llave 12"/>
          <p:cNvSpPr/>
          <p:nvPr/>
        </p:nvSpPr>
        <p:spPr>
          <a:xfrm rot="16200000">
            <a:off x="9405609" y="2293963"/>
            <a:ext cx="360040" cy="230552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es-AR" sz="1600" dirty="0" smtClean="0">
                <a:solidFill>
                  <a:schemeClr val="bg1"/>
                </a:solidFill>
              </a:rPr>
              <a:t>nodo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4" name="Abrir llave 13"/>
          <p:cNvSpPr/>
          <p:nvPr/>
        </p:nvSpPr>
        <p:spPr>
          <a:xfrm rot="5400000">
            <a:off x="9053953" y="945324"/>
            <a:ext cx="360040" cy="15854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s-AR" sz="1600" dirty="0" smtClean="0">
                <a:solidFill>
                  <a:schemeClr val="bg1"/>
                </a:solidFill>
              </a:rPr>
              <a:t>dato</a:t>
            </a:r>
            <a:endParaRPr lang="es-ES" sz="1600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7016504" y="227365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rgbClr val="FFFF00"/>
                </a:solidFill>
              </a:rPr>
              <a:t>nuevo</a:t>
            </a:r>
            <a:endParaRPr lang="es-ES" sz="1600" dirty="0">
              <a:solidFill>
                <a:srgbClr val="FFFF00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7233164" y="2633698"/>
            <a:ext cx="115924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016504" y="3462668"/>
            <a:ext cx="1080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>
                <a:solidFill>
                  <a:schemeClr val="bg1"/>
                </a:solidFill>
              </a:rPr>
              <a:t>L</a:t>
            </a:r>
            <a:endParaRPr lang="es-ES" sz="1600" dirty="0">
              <a:solidFill>
                <a:schemeClr val="bg1"/>
              </a:solidFill>
            </a:endParaRPr>
          </a:p>
        </p:txBody>
      </p:sp>
      <p:cxnSp>
        <p:nvCxnSpPr>
          <p:cNvPr id="18" name="Conector recto de flecha 17"/>
          <p:cNvCxnSpPr/>
          <p:nvPr/>
        </p:nvCxnSpPr>
        <p:spPr>
          <a:xfrm flipV="1">
            <a:off x="7243428" y="2617149"/>
            <a:ext cx="1150248" cy="89084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10075542" y="2075686"/>
            <a:ext cx="662851" cy="986887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59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 Crear 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una lista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 Recorrer/imprimir 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lista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 Insertar 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al principio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 Insertar 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al </a:t>
            </a:r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fin</a:t>
            </a:r>
          </a:p>
          <a:p>
            <a:endParaRPr lang="es-ES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ES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 Ejercicio 1</a:t>
            </a: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 Insertar 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ordenado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 Eliminar 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un </a:t>
            </a:r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elemento</a:t>
            </a:r>
          </a:p>
          <a:p>
            <a:endParaRPr lang="es-ES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ES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# Ejercicio 2</a:t>
            </a: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9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Crear </a:t>
            </a:r>
            <a:r>
              <a:rPr lang="es-AR" b="1" i="1" dirty="0">
                <a:solidFill>
                  <a:srgbClr val="FFFF00"/>
                </a:solidFill>
                <a:latin typeface="Consolas" panose="020B0609020204030204" pitchFamily="49" charset="0"/>
              </a:rPr>
              <a:t>una lista vacía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crearLista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ref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L: lista)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L:=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Imprimir </a:t>
            </a:r>
            <a:r>
              <a:rPr lang="es-AR" b="1" i="1" dirty="0">
                <a:solidFill>
                  <a:srgbClr val="FFFF00"/>
                </a:solidFill>
                <a:latin typeface="Consolas" panose="020B0609020204030204" pitchFamily="49" charset="0"/>
              </a:rPr>
              <a:t>los elementos de una lista.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imprimirLista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L:lista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aux:lista</a:t>
            </a: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 L;	                        /*Se sitúa al principio*/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Repetir mientras (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&lt;&gt;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)     /*testea fin de lista*/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Imprimir: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^.dato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^.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      </a:t>
            </a:r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/*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pasa al nodo siguiente*/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fin repetir mientras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Fin hacer               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</p:txBody>
      </p:sp>
      <p:pic>
        <p:nvPicPr>
          <p:cNvPr id="10" name="Marcador de contenido 2051">
            <a:extLst>
              <a:ext uri="{FF2B5EF4-FFF2-40B4-BE49-F238E27FC236}">
                <a16:creationId xmlns:a16="http://schemas.microsoft.com/office/drawing/2014/main" id="{1669CCFB-F68A-4EEA-B319-F71108504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153" y="2150806"/>
            <a:ext cx="7770587" cy="79924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AE844D7-C308-41D8-8BE0-F4E440570E43}"/>
              </a:ext>
            </a:extLst>
          </p:cNvPr>
          <p:cNvSpPr txBox="1"/>
          <p:nvPr/>
        </p:nvSpPr>
        <p:spPr>
          <a:xfrm>
            <a:off x="5054784" y="2667151"/>
            <a:ext cx="663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  L  </a:t>
            </a:r>
          </a:p>
          <a:p>
            <a:r>
              <a:rPr lang="es-AR" sz="1600" dirty="0" smtClean="0">
                <a:solidFill>
                  <a:schemeClr val="bg1"/>
                </a:solidFill>
              </a:rPr>
              <a:t>   </a:t>
            </a:r>
            <a:r>
              <a:rPr lang="es-AR" sz="1600" dirty="0" err="1">
                <a:solidFill>
                  <a:schemeClr val="bg1"/>
                </a:solidFill>
              </a:rPr>
              <a:t>aux</a:t>
            </a:r>
            <a:endParaRPr lang="es-AR" sz="1600" dirty="0">
              <a:solidFill>
                <a:schemeClr val="bg1"/>
              </a:solidFill>
            </a:endParaRP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839BF82-A260-49D1-A2B5-91C6E60F24EE}"/>
              </a:ext>
            </a:extLst>
          </p:cNvPr>
          <p:cNvCxnSpPr>
            <a:cxnSpLocks/>
          </p:cNvCxnSpPr>
          <p:nvPr/>
        </p:nvCxnSpPr>
        <p:spPr>
          <a:xfrm flipV="1">
            <a:off x="5370648" y="2643413"/>
            <a:ext cx="548232" cy="227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E364F03-E9C4-456A-92D0-66EE64C71D19}"/>
              </a:ext>
            </a:extLst>
          </p:cNvPr>
          <p:cNvCxnSpPr>
            <a:cxnSpLocks/>
          </p:cNvCxnSpPr>
          <p:nvPr/>
        </p:nvCxnSpPr>
        <p:spPr>
          <a:xfrm flipV="1">
            <a:off x="5435964" y="2723172"/>
            <a:ext cx="482916" cy="4435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60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Insertar </a:t>
            </a:r>
            <a:r>
              <a:rPr lang="es-AR" b="1" i="1" dirty="0">
                <a:solidFill>
                  <a:srgbClr val="FFFF00"/>
                </a:solidFill>
                <a:latin typeface="Consolas" panose="020B0609020204030204" pitchFamily="49" charset="0"/>
              </a:rPr>
              <a:t>un elemento al principio de la lista</a:t>
            </a:r>
          </a:p>
          <a:p>
            <a:endParaRPr lang="es-AR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insPpio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ref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L:lista;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 2)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nuevo: lista;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crear(nuevo);	  </a:t>
            </a:r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/*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crea nuevo nodo*/</a:t>
            </a:r>
          </a:p>
          <a:p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Nuevo^.dato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;  </a:t>
            </a:r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/*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carga dato*/	       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Nuevo^.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 L;	</a:t>
            </a:r>
            <a:r>
              <a:rPr lang="es-AR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/*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engancha nodo*/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L:=nuevo;		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E844D7-C308-41D8-8BE0-F4E440570E43}"/>
              </a:ext>
            </a:extLst>
          </p:cNvPr>
          <p:cNvSpPr txBox="1"/>
          <p:nvPr/>
        </p:nvSpPr>
        <p:spPr>
          <a:xfrm>
            <a:off x="5563827" y="3827478"/>
            <a:ext cx="66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  L 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839BF82-A260-49D1-A2B5-91C6E60F24EE}"/>
              </a:ext>
            </a:extLst>
          </p:cNvPr>
          <p:cNvCxnSpPr>
            <a:cxnSpLocks/>
          </p:cNvCxnSpPr>
          <p:nvPr/>
        </p:nvCxnSpPr>
        <p:spPr>
          <a:xfrm flipV="1">
            <a:off x="5918880" y="3751488"/>
            <a:ext cx="548232" cy="227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Marcador de contenido 2051">
            <a:extLst>
              <a:ext uri="{FF2B5EF4-FFF2-40B4-BE49-F238E27FC236}">
                <a16:creationId xmlns:a16="http://schemas.microsoft.com/office/drawing/2014/main" id="{1669CCFB-F68A-4EEA-B319-F71108504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182" y="3391819"/>
            <a:ext cx="5525387" cy="568315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5"/>
          <a:srcRect l="57087" t="54202" r="11413" b="21559"/>
          <a:stretch/>
        </p:blipFill>
        <p:spPr>
          <a:xfrm>
            <a:off x="5424972" y="4106396"/>
            <a:ext cx="5720843" cy="24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39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44269"/>
            <a:ext cx="118605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Insertar </a:t>
            </a:r>
            <a:r>
              <a:rPr lang="es-AR" b="1" i="1" dirty="0">
                <a:solidFill>
                  <a:srgbClr val="FFFF00"/>
                </a:solidFill>
                <a:latin typeface="Consolas" panose="020B0609020204030204" pitchFamily="49" charset="0"/>
              </a:rPr>
              <a:t>un elemento al final de la lista</a:t>
            </a:r>
          </a:p>
          <a:p>
            <a:endParaRPr lang="es-AR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insFinal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(REF L:lista;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elem:entero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2)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nuevo, actual: lista;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crear(nuevo);			</a:t>
            </a:r>
          </a:p>
          <a:p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Nuevo^.dato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;	          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Nuevo^.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;		</a:t>
            </a:r>
          </a:p>
          <a:p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Si (L =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) entonces         /* lista vacía*/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L:= nuevo   	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sino	            /* recorre hasta el final*/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actual:=l;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Repetir mientras ( actual^.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&lt;&gt;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actual:=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actual^psig</a:t>
            </a: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fin repetir mientras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actual^.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:=nuevo;	/*engancha el nodo*/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si 				   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AE844D7-C308-41D8-8BE0-F4E440570E43}"/>
              </a:ext>
            </a:extLst>
          </p:cNvPr>
          <p:cNvSpPr txBox="1"/>
          <p:nvPr/>
        </p:nvSpPr>
        <p:spPr>
          <a:xfrm>
            <a:off x="6086919" y="2703283"/>
            <a:ext cx="663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dirty="0" smtClean="0">
                <a:solidFill>
                  <a:schemeClr val="bg1"/>
                </a:solidFill>
              </a:rPr>
              <a:t>  L 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839BF82-A260-49D1-A2B5-91C6E60F24EE}"/>
              </a:ext>
            </a:extLst>
          </p:cNvPr>
          <p:cNvCxnSpPr>
            <a:cxnSpLocks/>
          </p:cNvCxnSpPr>
          <p:nvPr/>
        </p:nvCxnSpPr>
        <p:spPr>
          <a:xfrm flipV="1">
            <a:off x="6441972" y="2627293"/>
            <a:ext cx="548232" cy="2270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Marcador de contenido 2051">
            <a:extLst>
              <a:ext uri="{FF2B5EF4-FFF2-40B4-BE49-F238E27FC236}">
                <a16:creationId xmlns:a16="http://schemas.microsoft.com/office/drawing/2014/main" id="{1669CCFB-F68A-4EEA-B319-F71108504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277" y="2267625"/>
            <a:ext cx="5208049" cy="535675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5"/>
          <a:srcRect l="24013" t="58404" r="42912" b="16384"/>
          <a:stretch/>
        </p:blipFill>
        <p:spPr>
          <a:xfrm>
            <a:off x="6716088" y="2985524"/>
            <a:ext cx="5408651" cy="23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8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Ejercicio 1 para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resolver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Una librería ubicada en el centro de la ciudad de La Plata tiene información de los libros que en ella se venden. De los libros se conoce: su nombre, código, autor, editorial, precio y stock. Almacena dicha información en una lista.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desea: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a) Obtener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listado en donde figure código y editorial de aquellos libros con stock nulo.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b) Simular la entrada de nuevos libros a la librería o la reposición de los ya existentes.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978954"/>
            <a:ext cx="1186054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Insertar </a:t>
            </a:r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ordenado por algún criterio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insOrd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(REF L:lista;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 2)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nuevo, actual, anterior: lista;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crear(nuevo);		</a:t>
            </a:r>
          </a:p>
          <a:p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nuevo^.dato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:=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;	 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actual:=l;		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anterior:=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Repetir mientras ( actual &lt;&gt;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 and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(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actual^.dato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&lt;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anterior:=actual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 actual:=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actual^psig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repetir mientras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Si (anterior&lt;&gt;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 entonces	           /*cuerpo*/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  anterior^.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:=nuevo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  nuevo^.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:= actual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	sino       /*inicio*/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  nuevo^.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:= L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           L:= nuevo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si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/>
          <a:srcRect l="31888" t="52802" r="35825" b="16384"/>
          <a:stretch/>
        </p:blipFill>
        <p:spPr>
          <a:xfrm>
            <a:off x="6442856" y="1384779"/>
            <a:ext cx="5748616" cy="308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93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44269"/>
            <a:ext cx="11860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Casos al insertar en forma ordenada</a:t>
            </a:r>
            <a:endParaRPr lang="es-AR" sz="1600" b="1" i="1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05" y="1478767"/>
            <a:ext cx="11358467" cy="53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1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44269"/>
            <a:ext cx="118605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Eliminar </a:t>
            </a:r>
            <a:r>
              <a:rPr lang="es-AR" sz="1600" b="1" i="1" dirty="0">
                <a:solidFill>
                  <a:srgbClr val="FFFF00"/>
                </a:solidFill>
                <a:latin typeface="Consolas" panose="020B0609020204030204" pitchFamily="49" charset="0"/>
              </a:rPr>
              <a:t>un elemento de la lista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Elim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(REF L:lista;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 entero 2)                             </a:t>
            </a:r>
          </a:p>
          <a:p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actual, anterior: lista;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actual:=l;	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anterior:=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Repetir mientras ( actual &lt;&gt;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 and 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                (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actual^.dato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&lt;&gt;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elem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anterior:=actual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actual:=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actual^psig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repetir mientras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Si (actual &lt;&gt; 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 entonces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Si (anterior&lt;&gt;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) entonces         /*cuerpo*/             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anterior^.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:= actual^.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	             sino      /*inicio*/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L:= L^.</a:t>
            </a:r>
            <a:r>
              <a:rPr lang="es-AR" sz="1600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endParaRPr lang="es-AR" sz="1600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si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	Liberar (actual)	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     fin si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sz="1600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</p:txBody>
      </p:sp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4"/>
          <a:srcRect l="31888" t="40195" r="35825" b="24788"/>
          <a:stretch/>
        </p:blipFill>
        <p:spPr>
          <a:xfrm>
            <a:off x="5940152" y="1238342"/>
            <a:ext cx="4510134" cy="2750082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5"/>
          <a:srcRect l="27950" t="42996" r="35825" b="28990"/>
          <a:stretch/>
        </p:blipFill>
        <p:spPr>
          <a:xfrm>
            <a:off x="5940152" y="4077984"/>
            <a:ext cx="6173134" cy="268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74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Recursión en Listas</a:t>
            </a: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/*Listas*/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44269"/>
            <a:ext cx="11860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Recorrer </a:t>
            </a:r>
            <a:r>
              <a:rPr lang="es-AR" b="1" i="1" dirty="0">
                <a:solidFill>
                  <a:srgbClr val="FFFF00"/>
                </a:solidFill>
                <a:latin typeface="Consolas" panose="020B0609020204030204" pitchFamily="49" charset="0"/>
              </a:rPr>
              <a:t>e Imprimir los elementos de una lista en forma recursiva.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imprimirRecu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L:lista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aux:lista</a:t>
            </a: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 L;	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Si 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) entonces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 /*fin de lista*/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sino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Imprimir: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^.dato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imprimirRecu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^.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fin si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Fin hacer               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</p:txBody>
      </p:sp>
    </p:spTree>
    <p:extLst>
      <p:ext uri="{BB962C8B-B14F-4D97-AF65-F5344CB8AC3E}">
        <p14:creationId xmlns:p14="http://schemas.microsoft.com/office/powerpoint/2010/main" val="37642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sobre listas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44269"/>
            <a:ext cx="118605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Recorrer </a:t>
            </a:r>
            <a:r>
              <a:rPr lang="es-AR" b="1" i="1" dirty="0">
                <a:solidFill>
                  <a:srgbClr val="FFFF00"/>
                </a:solidFill>
                <a:latin typeface="Consolas" panose="020B0609020204030204" pitchFamily="49" charset="0"/>
              </a:rPr>
              <a:t>y Acumular los elementos de una lista en forma recursiva.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Procedimiento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imprimirRecu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L:lista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Ref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acum:Entero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aux:lista</a:t>
            </a:r>
            <a:endParaRPr lang="es-AR" i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Hacer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 L;	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Si 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=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nil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) entonces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acum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:=0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sino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imprimirRecu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(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^.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psig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    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acum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:=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acum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+ </a:t>
            </a:r>
            <a:r>
              <a:rPr lang="es-AR" i="1" dirty="0" err="1">
                <a:solidFill>
                  <a:srgbClr val="FFFF00"/>
                </a:solidFill>
                <a:latin typeface="Consolas" panose="020B0609020204030204" pitchFamily="49" charset="0"/>
              </a:rPr>
              <a:t>aux</a:t>
            </a:r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^.dato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fin si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  Fin hacer                </a:t>
            </a:r>
          </a:p>
          <a:p>
            <a:r>
              <a:rPr lang="es-AR" i="1" dirty="0">
                <a:solidFill>
                  <a:srgbClr val="FFFF00"/>
                </a:solidFill>
                <a:latin typeface="Consolas" panose="020B0609020204030204" pitchFamily="49" charset="0"/>
              </a:rPr>
              <a:t>Fin procedimiento</a:t>
            </a:r>
          </a:p>
        </p:txBody>
      </p:sp>
    </p:spTree>
    <p:extLst>
      <p:ext uri="{BB962C8B-B14F-4D97-AF65-F5344CB8AC3E}">
        <p14:creationId xmlns:p14="http://schemas.microsoft.com/office/powerpoint/2010/main" val="412247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74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Ejercicio Ejemplo</a:t>
            </a: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/*Listas*/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55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Ejercicio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2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para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resolver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Diseñar un algoritmo que permita cargar y modificar una lista de Productos.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producto se compone por: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Nombre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Proveedor</a:t>
            </a:r>
          </a:p>
          <a:p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Codigo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Precio unitario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ejercicio consiste en: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a) cargar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productos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b) Eliminar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producto dado el código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c) Modificar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producto dado el código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d) Mostrar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la lista de productos en forma recursiva.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Como detalle extra, se mostrara la cantidad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numerica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de productos cargados.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decisión CASO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estructura de decisión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CASO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SWITCH CASE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en C difiere de lo que conocemos. Se debe cerrar manualmente cada opción con un break; para evitar que siga ejecutando las subsiguientes. El valor evaluado debe ser concreto, no admite comparaciones.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Caso valor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1: imprimir('1')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2: imprimir('2')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3: imprimir('3')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Otro caso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imprimir('Rama falsa')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caso;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switch (valor){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1: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printf("1");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2: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printf("2");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3: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printf("3");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printf("Rama falsa");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PARA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PARA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FOR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define con tres parámetros: valor inicial, condición de salida, modificación del valor inicial (paso). La condición de salida puede adecuarse a lo que se necesite iterar.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i:=1,10,1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imprimir("Valor: ", i);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Repetir Para;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(int i=1; i&lt;11; i++){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  printf("Valor: %d\n", i);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6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MIENTRAS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MIENTRAS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WHILE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asemeja bastante a lo que vemos en pseudocódigo, basta con adecuar la sintaxis y los operadores lógicos.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(valor &gt; 5)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imprimir("Sigue");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valor= valor - 1;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(VERDADERO)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(valor &gt; 5){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printf("Sigue");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valor--;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(1){  //Valor TRUE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9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módulos de C pueden definirse al principio (como en Pseudocódigo) o al final, esto último sólo válido si se define al principio el prototipo del módulo (nombre y parámetros). Son iguales al módulo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o definidos antes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//El prototipo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moduloB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un modulo igual que en Pascal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Definición de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el modulo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arriba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</p:txBody>
      </p:sp>
    </p:spTree>
    <p:extLst>
      <p:ext uri="{BB962C8B-B14F-4D97-AF65-F5344CB8AC3E}">
        <p14:creationId xmlns:p14="http://schemas.microsoft.com/office/powerpoint/2010/main" val="28666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Parámetros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parámetros de un módulo se definen de igual forma que las variables. Como en C no existe el pasaje por referencia, el mismo se realiza enviando la dirección de memoria de una variable (puntero). En caso de no recibir parámetros, se escribe void en los paréntesis.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es por referencia, uso puntero con asterisco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variableLocal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 //Defino una variable local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 //Variables globales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(x, y, &amp;z); //Invoco al modulo,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ampersand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en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 enviar puntero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Procedimiento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procedimientos en C se identifican con la palabra clave void al principio, la cual indica que no retornan un resultado salvo mediante pasaje por referencia.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//Procedimiento que recibe dos números y devuelve la suma en 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param1 + param2;	//Para usar el puntero, uso asterisco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x,y,&amp;z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al procedimiento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8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Función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funciones en C retornan un valor, y el tipo del mismo se indica al principio de su definición. El retorno se realiza mediante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return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//Función tipo entero que recibe dos números y retorna la suma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 + param2;	//Retorno el resultado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z =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 la función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2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Arrays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declaran igual que las variables, pero indicando entre corchetes la cantidad de elementos que almacenará el mismo. El número de corchetes indicará la dimensión del arreglo (1 – vector, 2 – matriz,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etc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).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en C son punteros al primer elemento.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Tipos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Estrucurados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[10,5]: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3" y="3636860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[10][5];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i = 0; i &lt; 10; i++){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inicializacion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del vector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[i] = 0;}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string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C no son más que arreglos de caracteres y, mediante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pueden operarse de forma muy sencilla. Como un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es un arreglo, y un arreglo es un puntero al primer elemento, 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no llevan &amp;.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nombre:= "Federico Moradillo";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Imprimir("Ingrese dato: 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Leer(nombre);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FinHacer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"Federico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Moradillo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Ingrese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dato: 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("%s",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 //No uso &amp;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registro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registros se definen mediante la sentencia struct, declarando los distintos campos que lo componen. Dichos campos pueden ser de tipo nativo o definido por el usuario.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Persona = Registro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apellido: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edad: Entero[3]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FinRegistro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//Declaro variable tipo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p1: Persona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nombre[15];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apellido[15];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edad;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}; //Véase el punto y coma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//Declaro variable tipo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 p1;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01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7445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11</a:t>
            </a: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Estructura de datos dinámicas: </a:t>
            </a:r>
            <a:r>
              <a:rPr lang="es-AR" sz="2400" dirty="0" smtClean="0">
                <a:solidFill>
                  <a:srgbClr val="FFFF00"/>
                </a:solidFill>
              </a:rPr>
              <a:t>Listas*/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arreglo de registro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declaración de un arreglo de registros es tan simple como agregarle corchetes a una declaración normal de registro, indicando la dimensión del mismo.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Persona = Registro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apellido: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 edad: Entero[3]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FinRegistro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arregloReg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[1..10]: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arregloReg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nombre[15];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apellido[15];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edad;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//Declaro variable arreglo de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//10 posiciones de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struct Persona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Registro por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referencia/valor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Si bien los registros se envían por referencia como cualquier otra variable, al trabajar con los mismos se emplea la flecha “-&gt;” para acceder a sus campos, en lugar del conocido punto. Esto es igual para las listas.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47555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853080"/>
            <a:ext cx="89214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cargarPersona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(struct Persona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-&gt;apellido, "Moradillo");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-&gt;nombre, "Federico");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-&gt;edad= 24;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mostrarPersona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(struct Persona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("Datos de la persona\n------------------\n\n");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("Nombre: %s\n",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reg.nombre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("Apellido: %s\n",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reg.apellido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("edad: %d\n",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reg.edad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_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getch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10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Punteros - Definición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tipo puntero se definen de la misma forma que variables comunes, con la distinción que llevan un asterisco antes del nombre.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47555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853080"/>
            <a:ext cx="892141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int *x; 	        //Puntero a un entero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struct Persona *p; </a:t>
            </a:r>
            <a:r>
              <a:rPr lang="it-IT" dirty="0" smtClean="0">
                <a:solidFill>
                  <a:schemeClr val="bg1"/>
                </a:solidFill>
                <a:latin typeface="Consolas" panose="020B0609020204030204" pitchFamily="49" charset="0"/>
              </a:rPr>
              <a:t>	 //</a:t>
            </a: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Puntero a un registro "Persona"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Listas – Definición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listas en C se definen como un registro que alberga los datos de la misma y el puntero siguiente. En nuestros ejemplos, definiremos un registro para los datos, y un registro tipo lista que almacena dos campos: el registro de datos y el puntero siguiente.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47555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853080"/>
            <a:ext cx="892141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struct Producto{        //Defino Producto, el registro de datos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    int codigo;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    char nombre[15];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    int stock;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struct Lista{           //Defino el registro de la lista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    struct Producto dato;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    struct Lista *ps;	  //El puntero siguiente, nótese el asterisco </a:t>
            </a: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struct Lista *L; 	  //Declaro una variable tipo Lista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5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Listas – Crear nuevo nodo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 que en pseudocódigo conocemos como “nuevo(nodo)”, en C se desglosa en la locación en memoria del espacio necesario para almacenar un registro del tipo lista. Entonces, la creación de un nuevo nodo se realiza mediante las instrucciones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malloc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sizeof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47555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853080"/>
            <a:ext cx="8921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struct Lista *nuevo= …</a:t>
            </a:r>
          </a:p>
          <a:p>
            <a:endParaRPr lang="es-E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s-AR" dirty="0"/>
          </a:p>
          <a:p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s-MX" altLang="ko-KR" i="1" dirty="0" err="1">
                <a:solidFill>
                  <a:schemeClr val="bg1"/>
                </a:solidFill>
                <a:cs typeface="Arial" pitchFamily="34" charset="0"/>
              </a:rPr>
              <a:t>Memory</a:t>
            </a:r>
            <a:r>
              <a:rPr lang="es-MX" altLang="ko-KR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MX" altLang="ko-KR" i="1" dirty="0" err="1">
                <a:solidFill>
                  <a:schemeClr val="bg1"/>
                </a:solidFill>
                <a:cs typeface="Arial" pitchFamily="34" charset="0"/>
              </a:rPr>
              <a:t>Allocation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”, reserva en memoria el espacio asignado</a:t>
            </a:r>
            <a:endParaRPr lang="es-AR" dirty="0">
              <a:solidFill>
                <a:schemeClr val="bg1"/>
              </a:solidFill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5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Listas – Crear nuevo nodo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 que en pseudocódigo conocemos como “nuevo(nodo)”, en C se desglosa en la locación en memoria del espacio necesario para almacenar un registro del tipo lista. Entonces, la creación de un nuevo nodo se realiza mediante las instrucciones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malloc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sizeof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135920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395875"/>
            <a:ext cx="1127272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struct Lista *nuevo= </a:t>
            </a:r>
            <a:r>
              <a:rPr lang="it-IT" dirty="0" smtClean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endParaRPr lang="es-AR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s-A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Lista *nuevo=</a:t>
            </a:r>
            <a:r>
              <a:rPr lang="es-AR" dirty="0" err="1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Lista));</a:t>
            </a:r>
          </a:p>
          <a:p>
            <a:endParaRPr lang="es-ES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s-MX" altLang="ko-KR" dirty="0" smtClean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s-MX" altLang="ko-KR" i="1" dirty="0" err="1">
                <a:solidFill>
                  <a:schemeClr val="bg1"/>
                </a:solidFill>
                <a:cs typeface="Arial" pitchFamily="34" charset="0"/>
              </a:rPr>
              <a:t>Memory</a:t>
            </a:r>
            <a:r>
              <a:rPr lang="es-MX" altLang="ko-KR" i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MX" altLang="ko-KR" i="1" dirty="0" err="1">
                <a:solidFill>
                  <a:schemeClr val="bg1"/>
                </a:solidFill>
                <a:cs typeface="Arial" pitchFamily="34" charset="0"/>
              </a:rPr>
              <a:t>Allocation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”, reserva en memoria el espacio </a:t>
            </a:r>
            <a:r>
              <a:rPr lang="es-MX" altLang="ko-KR" dirty="0" smtClean="0">
                <a:solidFill>
                  <a:schemeClr val="bg1"/>
                </a:solidFill>
                <a:cs typeface="Arial" pitchFamily="34" charset="0"/>
              </a:rPr>
              <a:t>asignado</a:t>
            </a:r>
          </a:p>
          <a:p>
            <a:endParaRPr lang="es-MX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s-AR" dirty="0" err="1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s-MX" altLang="ko-KR" dirty="0" smtClean="0">
                <a:solidFill>
                  <a:schemeClr val="bg1"/>
                </a:solidFill>
                <a:cs typeface="Arial" pitchFamily="34" charset="0"/>
              </a:rPr>
              <a:t>“</a:t>
            </a:r>
            <a:r>
              <a:rPr lang="es-MX" altLang="ko-KR" i="1" dirty="0" err="1">
                <a:solidFill>
                  <a:schemeClr val="bg1"/>
                </a:solidFill>
                <a:cs typeface="Arial" pitchFamily="34" charset="0"/>
              </a:rPr>
              <a:t>tamañoDe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”, obtiene el tamaño en bytes de la estructura dada.</a:t>
            </a:r>
            <a:endParaRPr lang="es-AR" dirty="0">
              <a:solidFill>
                <a:schemeClr val="bg1"/>
              </a:solidFill>
            </a:endParaRPr>
          </a:p>
          <a:p>
            <a:endParaRPr lang="es-AR" dirty="0" smtClean="0">
              <a:solidFill>
                <a:srgbClr val="795E26"/>
              </a:solidFill>
              <a:latin typeface="Consolas" panose="020B0609020204030204" pitchFamily="49" charset="0"/>
            </a:endParaRPr>
          </a:p>
          <a:p>
            <a:r>
              <a:rPr lang="es-AR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Lista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s-MX" altLang="ko-KR" dirty="0" smtClean="0">
                <a:solidFill>
                  <a:schemeClr val="bg1"/>
                </a:solidFill>
                <a:cs typeface="Arial" pitchFamily="34" charset="0"/>
              </a:rPr>
              <a:t>Pasamos 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nuestro nodo de lista para que, con el </a:t>
            </a:r>
            <a:r>
              <a:rPr lang="es-MX" altLang="ko-KR" i="1" dirty="0" err="1">
                <a:solidFill>
                  <a:schemeClr val="bg1"/>
                </a:solidFill>
                <a:cs typeface="Arial" pitchFamily="34" charset="0"/>
              </a:rPr>
              <a:t>sizeOf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, obtengamos su tamaño en bytes y, mediante el </a:t>
            </a:r>
            <a:r>
              <a:rPr lang="es-MX" altLang="ko-KR" i="1" dirty="0" err="1">
                <a:solidFill>
                  <a:schemeClr val="bg1"/>
                </a:solidFill>
                <a:cs typeface="Arial" pitchFamily="34" charset="0"/>
              </a:rPr>
              <a:t>malloc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, reservemos esa cantidad de bytes en memoria (si es que hay memoria disponible</a:t>
            </a:r>
            <a:r>
              <a:rPr lang="es-MX" altLang="ko-KR" dirty="0" smtClean="0">
                <a:solidFill>
                  <a:schemeClr val="bg1"/>
                </a:solidFill>
                <a:cs typeface="Arial" pitchFamily="34" charset="0"/>
              </a:rPr>
              <a:t>).</a:t>
            </a:r>
          </a:p>
          <a:p>
            <a:endParaRPr lang="es-MX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Lista *nuevo=</a:t>
            </a:r>
            <a:r>
              <a:rPr lang="es-AR" dirty="0" err="1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> Lista</a:t>
            </a:r>
            <a:r>
              <a:rPr lang="es-A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s-MX" altLang="ko-KR" dirty="0" smtClean="0">
                <a:solidFill>
                  <a:schemeClr val="bg1"/>
                </a:solidFill>
                <a:cs typeface="Arial" pitchFamily="34" charset="0"/>
              </a:rPr>
              <a:t>Así 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quedaría la definición de un nuevo nodo en la lista. Se puede leer, de derecha a izquierda, como: “Obtener el tamaño en Bytes del registro Lista (</a:t>
            </a:r>
            <a:r>
              <a:rPr lang="es-MX" altLang="ko-KR" dirty="0" err="1">
                <a:solidFill>
                  <a:schemeClr val="bg1"/>
                </a:solidFill>
                <a:cs typeface="Arial" pitchFamily="34" charset="0"/>
              </a:rPr>
              <a:t>sizeOf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), para reservar dicho tamaño en memoria (</a:t>
            </a:r>
            <a:r>
              <a:rPr lang="es-MX" altLang="ko-KR" dirty="0" err="1">
                <a:solidFill>
                  <a:schemeClr val="bg1"/>
                </a:solidFill>
                <a:cs typeface="Arial" pitchFamily="34" charset="0"/>
              </a:rPr>
              <a:t>malloc</a:t>
            </a:r>
            <a:r>
              <a:rPr lang="es-MX" altLang="ko-KR" dirty="0">
                <a:solidFill>
                  <a:schemeClr val="bg1"/>
                </a:solidFill>
                <a:cs typeface="Arial" pitchFamily="34" charset="0"/>
              </a:rPr>
              <a:t>), y asignar un puntero (*nuevo) al bloque de memoria ya reservado</a:t>
            </a:r>
            <a:r>
              <a:rPr lang="es-MX" altLang="ko-KR" dirty="0" smtClean="0">
                <a:solidFill>
                  <a:schemeClr val="bg1"/>
                </a:solidFill>
                <a:cs typeface="Arial" pitchFamily="34" charset="0"/>
              </a:rPr>
              <a:t>”.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54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Listas – Pasaje por referencia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Se hace en analogía con el pasaje de variables comunes: Si para enviar un entero por referencia, enviamos su dirección de memoria a un procedimiento, en las listas ocurrirá lo mismo. Pero, al ya ser una dirección de memoria, se recibirá con dos asteriscos.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47555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853080"/>
            <a:ext cx="892141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void listaReferencia(struct Lista **l); //Defino el modulo</a:t>
            </a:r>
          </a:p>
          <a:p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</a:p>
          <a:p>
            <a:endParaRPr lang="it-IT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listaReferencia(&amp;lista); 	       //Invoco el modulo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0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Listas – Insertar al principio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180495"/>
            <a:ext cx="1066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inserción es igual, debemos respetar la sintaxis del lenguaje y su manejo con punteros.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247555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2853080"/>
            <a:ext cx="109984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//Envío por referencia la lista y por copia un registro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void insertar(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Lista **l,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Persona p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Lista *nuevo =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malloc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Lista)); //Defino el nuevo nodo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nuevo-&gt;dato=p;  //Asigno el dato al nuevo nodo, en este caso una Persona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    nuevo-&gt;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= *l   //Puntero siguiente es 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*l= nuevo;      //l es nuevo</a:t>
            </a:r>
          </a:p>
          <a:p>
            <a:r>
              <a:rPr lang="es-ES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11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Punteros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Declaración de Listas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Listas en aplicación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Operaciones sobre listas</a:t>
            </a: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Punteros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Marcador de contenido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3" y="1256280"/>
            <a:ext cx="11952121" cy="51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5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Punteros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2320"/>
            <a:ext cx="11163677" cy="402515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858654" y="1436998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Comic Sans MS" panose="030F0702030302020204" pitchFamily="66" charset="0"/>
              </a:rPr>
              <a:t>c</a:t>
            </a:r>
            <a:r>
              <a:rPr lang="es-AR" sz="2400" dirty="0" smtClean="0">
                <a:latin typeface="Comic Sans MS" panose="030F0702030302020204" pitchFamily="66" charset="0"/>
              </a:rPr>
              <a:t>rear(p)</a:t>
            </a:r>
            <a:endParaRPr lang="es-ES" sz="2400" dirty="0">
              <a:latin typeface="Comic Sans MS" panose="030F0702030302020204" pitchFamily="66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858654" y="5605063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Comic Sans MS" panose="030F0702030302020204" pitchFamily="66" charset="0"/>
              </a:rPr>
              <a:t>liberar(p)</a:t>
            </a:r>
            <a:endParaRPr lang="es-E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0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Listas simplemente encadenadas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92" y="1351008"/>
            <a:ext cx="10821521" cy="31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0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 smtClean="0">
                  <a:solidFill>
                    <a:schemeClr val="accent3"/>
                  </a:solidFill>
                  <a:cs typeface="Arial" pitchFamily="34" charset="0"/>
                </a:rPr>
                <a:t>Declaracion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de Listas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9" name="Marcador de contenido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" y="1232833"/>
            <a:ext cx="10544924" cy="472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8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53238</TotalTime>
  <Words>2609</Words>
  <Application>Microsoft Office PowerPoint</Application>
  <PresentationFormat>Panorámica</PresentationFormat>
  <Paragraphs>645</Paragraphs>
  <Slides>47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47</vt:i4>
      </vt:variant>
    </vt:vector>
  </HeadingPairs>
  <TitlesOfParts>
    <vt:vector size="56" baseType="lpstr">
      <vt:lpstr>맑은 고딕</vt:lpstr>
      <vt:lpstr>Arial</vt:lpstr>
      <vt:lpstr>Calibri</vt:lpstr>
      <vt:lpstr>Comic Sans MS</vt:lpstr>
      <vt:lpstr>Consolas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578</cp:revision>
  <dcterms:created xsi:type="dcterms:W3CDTF">2020-06-08T21:17:52Z</dcterms:created>
  <dcterms:modified xsi:type="dcterms:W3CDTF">2024-09-17T19:50:04Z</dcterms:modified>
</cp:coreProperties>
</file>