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Lst>
  <p:notesMasterIdLst>
    <p:notesMasterId r:id="rId57"/>
  </p:notesMasterIdLst>
  <p:handoutMasterIdLst>
    <p:handoutMasterId r:id="rId58"/>
  </p:handoutMasterIdLst>
  <p:sldIdLst>
    <p:sldId id="334" r:id="rId3"/>
    <p:sldId id="335" r:id="rId4"/>
    <p:sldId id="501" r:id="rId5"/>
    <p:sldId id="298" r:id="rId6"/>
    <p:sldId id="342" r:id="rId7"/>
    <p:sldId id="478" r:id="rId8"/>
    <p:sldId id="479" r:id="rId9"/>
    <p:sldId id="480" r:id="rId10"/>
    <p:sldId id="481" r:id="rId11"/>
    <p:sldId id="482" r:id="rId12"/>
    <p:sldId id="483" r:id="rId13"/>
    <p:sldId id="484" r:id="rId14"/>
    <p:sldId id="486" r:id="rId15"/>
    <p:sldId id="485" r:id="rId16"/>
    <p:sldId id="487" r:id="rId17"/>
    <p:sldId id="490" r:id="rId18"/>
    <p:sldId id="497" r:id="rId19"/>
    <p:sldId id="496" r:id="rId20"/>
    <p:sldId id="498" r:id="rId21"/>
    <p:sldId id="471" r:id="rId22"/>
    <p:sldId id="472" r:id="rId23"/>
    <p:sldId id="473" r:id="rId24"/>
    <p:sldId id="474" r:id="rId25"/>
    <p:sldId id="475" r:id="rId26"/>
    <p:sldId id="476" r:id="rId27"/>
    <p:sldId id="499" r:id="rId28"/>
    <p:sldId id="477" r:id="rId29"/>
    <p:sldId id="500" r:id="rId30"/>
    <p:sldId id="350" r:id="rId31"/>
    <p:sldId id="351" r:id="rId32"/>
    <p:sldId id="352" r:id="rId33"/>
    <p:sldId id="353" r:id="rId34"/>
    <p:sldId id="362" r:id="rId35"/>
    <p:sldId id="380" r:id="rId36"/>
    <p:sldId id="381" r:id="rId37"/>
    <p:sldId id="382" r:id="rId38"/>
    <p:sldId id="386" r:id="rId39"/>
    <p:sldId id="387" r:id="rId40"/>
    <p:sldId id="394" r:id="rId41"/>
    <p:sldId id="396" r:id="rId42"/>
    <p:sldId id="397" r:id="rId43"/>
    <p:sldId id="398" r:id="rId44"/>
    <p:sldId id="399" r:id="rId45"/>
    <p:sldId id="400" r:id="rId46"/>
    <p:sldId id="401" r:id="rId47"/>
    <p:sldId id="402" r:id="rId48"/>
    <p:sldId id="460" r:id="rId49"/>
    <p:sldId id="461" r:id="rId50"/>
    <p:sldId id="462" r:id="rId51"/>
    <p:sldId id="463" r:id="rId52"/>
    <p:sldId id="464" r:id="rId53"/>
    <p:sldId id="465" r:id="rId54"/>
    <p:sldId id="466" r:id="rId55"/>
    <p:sldId id="467" r:id="rId5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7">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8F8"/>
    <a:srgbClr val="179A9D"/>
    <a:srgbClr val="38D4CD"/>
    <a:srgbClr val="16B7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45" autoAdjust="0"/>
    <p:restoredTop sz="94505" autoAdjust="0"/>
  </p:normalViewPr>
  <p:slideViewPr>
    <p:cSldViewPr>
      <p:cViewPr varScale="1">
        <p:scale>
          <a:sx n="97" d="100"/>
          <a:sy n="97" d="100"/>
        </p:scale>
        <p:origin x="816" y="84"/>
      </p:cViewPr>
      <p:guideLst>
        <p:guide orient="horz" pos="1847"/>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63067592-1177-4A8F-8559-88EAFFFB7C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id="{3C2CF451-70E9-424F-9484-D9CA0DA36A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90F118-FDC5-4298-8605-509719EC5E22}" type="datetimeFigureOut">
              <a:rPr lang="ko-KR" altLang="en-US" smtClean="0"/>
              <a:t>2024-10-15</a:t>
            </a:fld>
            <a:endParaRPr lang="ko-KR" altLang="en-US"/>
          </a:p>
        </p:txBody>
      </p:sp>
      <p:sp>
        <p:nvSpPr>
          <p:cNvPr id="4" name="바닥글 개체 틀 3">
            <a:extLst>
              <a:ext uri="{FF2B5EF4-FFF2-40B4-BE49-F238E27FC236}">
                <a16:creationId xmlns:a16="http://schemas.microsoft.com/office/drawing/2014/main" id="{52C3267D-5B5A-47A4-8D84-21A44F0D7B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id="{2F7C5F71-15FE-429B-AF61-61945D4F24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3CB6F-C11B-40A1-AA17-5337F931B3E0}" type="slidenum">
              <a:rPr lang="ko-KR" altLang="en-US" smtClean="0"/>
              <a:t>‹Nº›</a:t>
            </a:fld>
            <a:endParaRPr lang="ko-KR" altLang="en-US"/>
          </a:p>
        </p:txBody>
      </p:sp>
    </p:spTree>
    <p:extLst>
      <p:ext uri="{BB962C8B-B14F-4D97-AF65-F5344CB8AC3E}">
        <p14:creationId xmlns:p14="http://schemas.microsoft.com/office/powerpoint/2010/main" val="507325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8BDEB5-11C8-4FFD-966B-93DB62A96F3D}" type="datetimeFigureOut">
              <a:rPr lang="ko-KR" altLang="en-US" smtClean="0"/>
              <a:t>2024-10-15</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62991A-D88A-415F-AA3F-DF12C52C61BF}" type="slidenum">
              <a:rPr lang="ko-KR" altLang="en-US" smtClean="0"/>
              <a:t>‹Nº›</a:t>
            </a:fld>
            <a:endParaRPr lang="ko-KR" altLang="en-US"/>
          </a:p>
        </p:txBody>
      </p:sp>
    </p:spTree>
    <p:extLst>
      <p:ext uri="{BB962C8B-B14F-4D97-AF65-F5344CB8AC3E}">
        <p14:creationId xmlns:p14="http://schemas.microsoft.com/office/powerpoint/2010/main" val="360806841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1453549" y="501168"/>
            <a:ext cx="4176000" cy="4176000"/>
          </a:xfrm>
          <a:prstGeom prst="diamond">
            <a:avLst/>
          </a:prstGeom>
          <a:solidFill>
            <a:schemeClr val="bg1">
              <a:lumMod val="95000"/>
            </a:schemeClr>
          </a:solidFill>
        </p:spPr>
        <p:txBody>
          <a:bodyPr wrap="none" lIns="0" rIns="0" anchor="ctr" anchorCtr="0"/>
          <a:lstStyle>
            <a:lvl1pPr marL="0" indent="0" algn="l">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Frame 5"/>
          <p:cNvSpPr/>
          <p:nvPr userDrawn="1"/>
        </p:nvSpPr>
        <p:spPr>
          <a:xfrm rot="2700000">
            <a:off x="1947315" y="994934"/>
            <a:ext cx="3188468" cy="3188468"/>
          </a:xfrm>
          <a:prstGeom prst="frame">
            <a:avLst>
              <a:gd name="adj1" fmla="val 18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9" name="Chevron 8"/>
          <p:cNvSpPr/>
          <p:nvPr userDrawn="1"/>
        </p:nvSpPr>
        <p:spPr>
          <a:xfrm rot="10800000">
            <a:off x="906447" y="1455157"/>
            <a:ext cx="1432854" cy="2268009"/>
          </a:xfrm>
          <a:prstGeom prst="chevron">
            <a:avLst>
              <a:gd name="adj" fmla="val 8089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Tree>
    <p:extLst>
      <p:ext uri="{BB962C8B-B14F-4D97-AF65-F5344CB8AC3E}">
        <p14:creationId xmlns:p14="http://schemas.microsoft.com/office/powerpoint/2010/main" val="139051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0"/>
            <a:ext cx="4835732" cy="3867894"/>
          </a:xfrm>
          <a:custGeom>
            <a:avLst/>
            <a:gdLst>
              <a:gd name="connsiteX0" fmla="*/ 0 w 4788024"/>
              <a:gd name="connsiteY0" fmla="*/ 0 h 3867894"/>
              <a:gd name="connsiteX1" fmla="*/ 4788024 w 4788024"/>
              <a:gd name="connsiteY1" fmla="*/ 0 h 3867894"/>
              <a:gd name="connsiteX2" fmla="*/ 4788024 w 4788024"/>
              <a:gd name="connsiteY2" fmla="*/ 3867894 h 3867894"/>
              <a:gd name="connsiteX3" fmla="*/ 0 w 4788024"/>
              <a:gd name="connsiteY3" fmla="*/ 3867894 h 3867894"/>
              <a:gd name="connsiteX4" fmla="*/ 0 w 4788024"/>
              <a:gd name="connsiteY4" fmla="*/ 0 h 3867894"/>
              <a:gd name="connsiteX0" fmla="*/ 0 w 4788024"/>
              <a:gd name="connsiteY0" fmla="*/ 0 h 3867894"/>
              <a:gd name="connsiteX1" fmla="*/ 4788024 w 4788024"/>
              <a:gd name="connsiteY1" fmla="*/ 0 h 3867894"/>
              <a:gd name="connsiteX2" fmla="*/ 0 w 4788024"/>
              <a:gd name="connsiteY2" fmla="*/ 3867894 h 3867894"/>
              <a:gd name="connsiteX3" fmla="*/ 0 w 4788024"/>
              <a:gd name="connsiteY3" fmla="*/ 0 h 3867894"/>
              <a:gd name="connsiteX0" fmla="*/ 0 w 4835732"/>
              <a:gd name="connsiteY0" fmla="*/ 0 h 3867894"/>
              <a:gd name="connsiteX1" fmla="*/ 4835732 w 4835732"/>
              <a:gd name="connsiteY1" fmla="*/ 0 h 3867894"/>
              <a:gd name="connsiteX2" fmla="*/ 0 w 4835732"/>
              <a:gd name="connsiteY2" fmla="*/ 3867894 h 3867894"/>
              <a:gd name="connsiteX3" fmla="*/ 0 w 4835732"/>
              <a:gd name="connsiteY3" fmla="*/ 0 h 3867894"/>
            </a:gdLst>
            <a:ahLst/>
            <a:cxnLst>
              <a:cxn ang="0">
                <a:pos x="connsiteX0" y="connsiteY0"/>
              </a:cxn>
              <a:cxn ang="0">
                <a:pos x="connsiteX1" y="connsiteY1"/>
              </a:cxn>
              <a:cxn ang="0">
                <a:pos x="connsiteX2" y="connsiteY2"/>
              </a:cxn>
              <a:cxn ang="0">
                <a:pos x="connsiteX3" y="connsiteY3"/>
              </a:cxn>
            </a:cxnLst>
            <a:rect l="l" t="t" r="r" b="b"/>
            <a:pathLst>
              <a:path w="4835732" h="3867894">
                <a:moveTo>
                  <a:pt x="0" y="0"/>
                </a:moveTo>
                <a:lnTo>
                  <a:pt x="4835732" y="0"/>
                </a:lnTo>
                <a:lnTo>
                  <a:pt x="0" y="3867894"/>
                </a:lnTo>
                <a:lnTo>
                  <a:pt x="0" y="0"/>
                </a:lnTo>
                <a:close/>
              </a:path>
            </a:pathLst>
          </a:custGeom>
          <a:solidFill>
            <a:schemeClr val="bg1">
              <a:lumMod val="95000"/>
            </a:schemeClr>
          </a:solidFill>
        </p:spPr>
        <p:txBody>
          <a:bodyPr tIns="720000" anchor="t"/>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268065" y="1243801"/>
            <a:ext cx="4875935" cy="3899699"/>
          </a:xfrm>
          <a:custGeom>
            <a:avLst/>
            <a:gdLst>
              <a:gd name="connsiteX0" fmla="*/ 0 w 4860032"/>
              <a:gd name="connsiteY0" fmla="*/ 0 h 3867894"/>
              <a:gd name="connsiteX1" fmla="*/ 4860032 w 4860032"/>
              <a:gd name="connsiteY1" fmla="*/ 0 h 3867894"/>
              <a:gd name="connsiteX2" fmla="*/ 4860032 w 4860032"/>
              <a:gd name="connsiteY2" fmla="*/ 3867894 h 3867894"/>
              <a:gd name="connsiteX3" fmla="*/ 0 w 4860032"/>
              <a:gd name="connsiteY3" fmla="*/ 3867894 h 3867894"/>
              <a:gd name="connsiteX4" fmla="*/ 0 w 4860032"/>
              <a:gd name="connsiteY4" fmla="*/ 0 h 3867894"/>
              <a:gd name="connsiteX0" fmla="*/ 0 w 4860032"/>
              <a:gd name="connsiteY0" fmla="*/ 3867894 h 3867894"/>
              <a:gd name="connsiteX1" fmla="*/ 4860032 w 4860032"/>
              <a:gd name="connsiteY1" fmla="*/ 0 h 3867894"/>
              <a:gd name="connsiteX2" fmla="*/ 4860032 w 4860032"/>
              <a:gd name="connsiteY2" fmla="*/ 3867894 h 3867894"/>
              <a:gd name="connsiteX3" fmla="*/ 0 w 4860032"/>
              <a:gd name="connsiteY3" fmla="*/ 3867894 h 3867894"/>
              <a:gd name="connsiteX0" fmla="*/ 0 w 4875935"/>
              <a:gd name="connsiteY0" fmla="*/ 3899699 h 3899699"/>
              <a:gd name="connsiteX1" fmla="*/ 4875935 w 4875935"/>
              <a:gd name="connsiteY1" fmla="*/ 0 h 3899699"/>
              <a:gd name="connsiteX2" fmla="*/ 4860032 w 4875935"/>
              <a:gd name="connsiteY2" fmla="*/ 3899699 h 3899699"/>
              <a:gd name="connsiteX3" fmla="*/ 0 w 4875935"/>
              <a:gd name="connsiteY3" fmla="*/ 3899699 h 3899699"/>
              <a:gd name="connsiteX0" fmla="*/ 0 w 4875935"/>
              <a:gd name="connsiteY0" fmla="*/ 3899699 h 3899699"/>
              <a:gd name="connsiteX1" fmla="*/ 4875935 w 4875935"/>
              <a:gd name="connsiteY1" fmla="*/ 0 h 3899699"/>
              <a:gd name="connsiteX2" fmla="*/ 4866610 w 4875935"/>
              <a:gd name="connsiteY2" fmla="*/ 3899699 h 3899699"/>
              <a:gd name="connsiteX3" fmla="*/ 0 w 4875935"/>
              <a:gd name="connsiteY3" fmla="*/ 3899699 h 3899699"/>
            </a:gdLst>
            <a:ahLst/>
            <a:cxnLst>
              <a:cxn ang="0">
                <a:pos x="connsiteX0" y="connsiteY0"/>
              </a:cxn>
              <a:cxn ang="0">
                <a:pos x="connsiteX1" y="connsiteY1"/>
              </a:cxn>
              <a:cxn ang="0">
                <a:pos x="connsiteX2" y="connsiteY2"/>
              </a:cxn>
              <a:cxn ang="0">
                <a:pos x="connsiteX3" y="connsiteY3"/>
              </a:cxn>
            </a:cxnLst>
            <a:rect l="l" t="t" r="r" b="b"/>
            <a:pathLst>
              <a:path w="4875935" h="3899699">
                <a:moveTo>
                  <a:pt x="0" y="3899699"/>
                </a:moveTo>
                <a:lnTo>
                  <a:pt x="4875935" y="0"/>
                </a:lnTo>
                <a:cubicBezTo>
                  <a:pt x="4872827" y="1299900"/>
                  <a:pt x="4869718" y="2599799"/>
                  <a:pt x="4866610" y="3899699"/>
                </a:cubicBezTo>
                <a:lnTo>
                  <a:pt x="0" y="3899699"/>
                </a:lnTo>
                <a:close/>
              </a:path>
            </a:pathLst>
          </a:custGeom>
          <a:solidFill>
            <a:schemeClr val="bg1">
              <a:lumMod val="95000"/>
            </a:schemeClr>
          </a:solidFill>
        </p:spPr>
        <p:txBody>
          <a:bodyPr bIns="720000" anchor="b"/>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885251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295997"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058920" y="1611681"/>
            <a:ext cx="2791434"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11267"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054287" y="1489421"/>
            <a:ext cx="3035425" cy="302654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3161556" y="1603730"/>
            <a:ext cx="2793972" cy="191108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6278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pic>
        <p:nvPicPr>
          <p:cNvPr id="1026" name="Picture 2" descr="D:\Fullppt\005-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03648" y="2790894"/>
            <a:ext cx="3816424" cy="1941096"/>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2" hasCustomPrompt="1"/>
          </p:nvPr>
        </p:nvSpPr>
        <p:spPr>
          <a:xfrm>
            <a:off x="2462033" y="3061529"/>
            <a:ext cx="1783531" cy="1308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00890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3" hasCustomPrompt="1"/>
          </p:nvPr>
        </p:nvSpPr>
        <p:spPr>
          <a:xfrm>
            <a:off x="3897690" y="3020149"/>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5564210"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58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139952" y="2571750"/>
            <a:ext cx="5004048" cy="576064"/>
          </a:xfrm>
          <a:prstGeom prst="rect">
            <a:avLst/>
          </a:prstGeom>
        </p:spPr>
        <p:txBody>
          <a:bodyPr anchor="ctr"/>
          <a:lstStyle>
            <a:lvl1pPr marL="0" indent="0" algn="l">
              <a:buNone/>
              <a:defRPr sz="3600" b="1" baseline="0">
                <a:solidFill>
                  <a:schemeClr val="accent3"/>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139952" y="3147814"/>
            <a:ext cx="5004048"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27784" y="2115319"/>
            <a:ext cx="3888432"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Welcome!!</a:t>
            </a:r>
          </a:p>
        </p:txBody>
      </p:sp>
      <p:sp>
        <p:nvSpPr>
          <p:cNvPr id="4" name="Text Placeholder 9"/>
          <p:cNvSpPr>
            <a:spLocks noGrp="1"/>
          </p:cNvSpPr>
          <p:nvPr>
            <p:ph type="body" sz="quarter" idx="11" hasCustomPrompt="1"/>
          </p:nvPr>
        </p:nvSpPr>
        <p:spPr>
          <a:xfrm>
            <a:off x="2627784" y="2700526"/>
            <a:ext cx="388813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181001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54722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63688" y="123478"/>
            <a:ext cx="7380312" cy="576064"/>
          </a:xfrm>
          <a:prstGeom prst="rect">
            <a:avLst/>
          </a:prstGeom>
        </p:spPr>
        <p:txBody>
          <a:bodyPr anchor="ctr"/>
          <a:lstStyle>
            <a:lvl1pPr marL="0" indent="0" algn="l">
              <a:buNone/>
              <a:defRPr sz="3600" b="0" baseline="0">
                <a:solidFill>
                  <a:schemeClr val="accent3"/>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63688" y="699542"/>
            <a:ext cx="7380312" cy="288032"/>
          </a:xfrm>
          <a:prstGeom prst="rect">
            <a:avLst/>
          </a:prstGeom>
        </p:spPr>
        <p:txBody>
          <a:bodyPr anchor="ctr"/>
          <a:lstStyle>
            <a:lvl1pPr marL="0" indent="0" algn="l">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035151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4" name="Picture Placeholder 2"/>
          <p:cNvSpPr>
            <a:spLocks noGrp="1"/>
          </p:cNvSpPr>
          <p:nvPr>
            <p:ph type="pic" idx="1" hasCustomPrompt="1"/>
          </p:nvPr>
        </p:nvSpPr>
        <p:spPr>
          <a:xfrm>
            <a:off x="7396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5398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4340074" y="1395769"/>
            <a:ext cx="1728192" cy="18002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572000" y="267494"/>
            <a:ext cx="4248472" cy="460851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93991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15616" y="0"/>
            <a:ext cx="2808312"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28954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accent3"/>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accent3"/>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2" hasCustomPrompt="1"/>
          </p:nvPr>
        </p:nvSpPr>
        <p:spPr>
          <a:xfrm>
            <a:off x="0" y="1275606"/>
            <a:ext cx="9144000" cy="2592288"/>
          </a:xfrm>
          <a:prstGeom prst="rect">
            <a:avLst/>
          </a:prstGeom>
          <a:solidFill>
            <a:schemeClr val="bg1">
              <a:lumMod val="95000"/>
            </a:schemeClr>
          </a:solidFill>
        </p:spPr>
        <p:txBody>
          <a:bodyPr lIns="720000" anchor="ctr"/>
          <a:lstStyle>
            <a:lvl1pPr marL="0" indent="0" algn="l">
              <a:buNone/>
              <a:defRPr sz="16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27554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2" r:id="rId3"/>
    <p:sldLayoutId id="2147483661" r:id="rId4"/>
    <p:sldLayoutId id="2147483660" r:id="rId5"/>
    <p:sldLayoutId id="2147483655" r:id="rId6"/>
    <p:sldLayoutId id="2147483663" r:id="rId7"/>
    <p:sldLayoutId id="2147483664" r:id="rId8"/>
    <p:sldLayoutId id="2147483666" r:id="rId9"/>
    <p:sldLayoutId id="2147483667" r:id="rId10"/>
    <p:sldLayoutId id="2147483668" r:id="rId11"/>
    <p:sldLayoutId id="2147483665" r:id="rId12"/>
    <p:sldLayoutId id="2147483669" r:id="rId13"/>
    <p:sldLayoutId id="2147483670" r:id="rId14"/>
    <p:sldLayoutId id="2147483656"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1907704" y="1851670"/>
            <a:ext cx="5328888" cy="576064"/>
          </a:xfrm>
        </p:spPr>
        <p:txBody>
          <a:bodyPr/>
          <a:lstStyle/>
          <a:p>
            <a:r>
              <a:rPr lang="es-AR" dirty="0" smtClean="0"/>
              <a:t>Algoritmos y Estructuras de Datos</a:t>
            </a:r>
            <a:endParaRPr lang="es-AR" dirty="0"/>
          </a:p>
        </p:txBody>
      </p:sp>
      <p:sp>
        <p:nvSpPr>
          <p:cNvPr id="3" name="Marcador de texto 2"/>
          <p:cNvSpPr>
            <a:spLocks noGrp="1"/>
          </p:cNvSpPr>
          <p:nvPr>
            <p:ph type="body" sz="quarter" idx="11"/>
          </p:nvPr>
        </p:nvSpPr>
        <p:spPr>
          <a:xfrm>
            <a:off x="2627488" y="2427734"/>
            <a:ext cx="3888136" cy="951344"/>
          </a:xfrm>
        </p:spPr>
        <p:txBody>
          <a:bodyPr/>
          <a:lstStyle/>
          <a:p>
            <a:r>
              <a:rPr lang="es-AR" sz="1800" dirty="0" smtClean="0"/>
              <a:t>Comisión S12</a:t>
            </a:r>
            <a:endParaRPr lang="es-AR" sz="1800" dirty="0"/>
          </a:p>
        </p:txBody>
      </p:sp>
    </p:spTree>
    <p:extLst>
      <p:ext uri="{BB962C8B-B14F-4D97-AF65-F5344CB8AC3E}">
        <p14:creationId xmlns:p14="http://schemas.microsoft.com/office/powerpoint/2010/main" val="25486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359827"/>
            <a:ext cx="6652377" cy="4988877"/>
            <a:chOff x="3687661" y="1203598"/>
            <a:chExt cx="2252491" cy="4988877"/>
          </a:xfrm>
        </p:grpSpPr>
        <p:sp>
          <p:nvSpPr>
            <p:cNvPr id="9" name="TextBox 8"/>
            <p:cNvSpPr txBox="1"/>
            <p:nvPr/>
          </p:nvSpPr>
          <p:spPr>
            <a:xfrm>
              <a:off x="3687661" y="1698937"/>
              <a:ext cx="2218750" cy="4493538"/>
            </a:xfrm>
            <a:prstGeom prst="rect">
              <a:avLst/>
            </a:prstGeom>
            <a:noFill/>
          </p:spPr>
          <p:txBody>
            <a:bodyPr wrap="square" rtlCol="0">
              <a:spAutoFit/>
            </a:bodyPr>
            <a:lstStyle/>
            <a:p>
              <a:pPr indent="0">
                <a:spcAft>
                  <a:spcPts val="0"/>
                </a:spcAft>
                <a:buNone/>
              </a:pPr>
              <a:endParaRPr lang="es-ES_tradnl" sz="1000" b="1" dirty="0" smtClean="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100" dirty="0" smtClean="0">
                  <a:latin typeface="Comic Sans MS" panose="030F0702030302020204" pitchFamily="66" charset="0"/>
                  <a:ea typeface="Times New Roman" panose="02020603050405020304" pitchFamily="18" charset="0"/>
                  <a:cs typeface="Lucida Sans Unicode" panose="020B0602030504020204" pitchFamily="34" charset="0"/>
                </a:rPr>
                <a:t>Una Cola es una estructura de datos dinámica cuyos elementos se manipulan siguiendo una política FIFO: </a:t>
              </a:r>
              <a:r>
                <a:rPr lang="es-ES_tradnl" sz="1100" dirty="0" err="1" smtClean="0">
                  <a:latin typeface="Comic Sans MS" panose="030F0702030302020204" pitchFamily="66" charset="0"/>
                  <a:ea typeface="Times New Roman" panose="02020603050405020304" pitchFamily="18" charset="0"/>
                  <a:cs typeface="Lucida Sans Unicode" panose="020B0602030504020204" pitchFamily="34" charset="0"/>
                </a:rPr>
                <a:t>First</a:t>
              </a:r>
              <a:r>
                <a:rPr lang="es-ES_tradnl" sz="1100" dirty="0" smtClean="0">
                  <a:latin typeface="Comic Sans MS" panose="030F0702030302020204" pitchFamily="66" charset="0"/>
                  <a:ea typeface="Times New Roman" panose="02020603050405020304" pitchFamily="18" charset="0"/>
                  <a:cs typeface="Lucida Sans Unicode" panose="020B0602030504020204" pitchFamily="34" charset="0"/>
                </a:rPr>
                <a:t>-in , </a:t>
              </a:r>
              <a:r>
                <a:rPr lang="es-ES_tradnl" sz="1100" dirty="0" err="1" smtClean="0">
                  <a:latin typeface="Comic Sans MS" panose="030F0702030302020204" pitchFamily="66" charset="0"/>
                  <a:ea typeface="Times New Roman" panose="02020603050405020304" pitchFamily="18" charset="0"/>
                  <a:cs typeface="Lucida Sans Unicode" panose="020B0602030504020204" pitchFamily="34" charset="0"/>
                </a:rPr>
                <a:t>first-out</a:t>
              </a:r>
              <a:r>
                <a:rPr lang="es-ES_tradnl" sz="1100" dirty="0" smtClean="0">
                  <a:latin typeface="Comic Sans MS" panose="030F0702030302020204" pitchFamily="66" charset="0"/>
                  <a:ea typeface="Times New Roman" panose="02020603050405020304" pitchFamily="18" charset="0"/>
                  <a:cs typeface="Lucida Sans Unicode" panose="020B0602030504020204" pitchFamily="34" charset="0"/>
                </a:rPr>
                <a:t>, el primer dato almacenado es el primero en ser sacado y procesado.</a:t>
              </a:r>
            </a:p>
            <a:p>
              <a:pPr indent="0">
                <a:spcAft>
                  <a:spcPts val="0"/>
                </a:spcAft>
                <a:buNone/>
              </a:pPr>
              <a:endParaRPr lang="es-ES_tradnl" sz="1100" u="sng" dirty="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100" dirty="0" smtClean="0">
                  <a:latin typeface="Comic Sans MS" panose="030F0702030302020204" pitchFamily="66" charset="0"/>
                  <a:ea typeface="Times New Roman" panose="02020603050405020304" pitchFamily="18" charset="0"/>
                  <a:cs typeface="Lucida Sans Unicode" panose="020B0602030504020204" pitchFamily="34" charset="0"/>
                </a:rPr>
                <a:t>De esta manera, los elementos de una cola son almacenados y eliminados de la misma por extremos opuestos</a:t>
              </a:r>
            </a:p>
            <a:p>
              <a:pPr indent="0">
                <a:spcAft>
                  <a:spcPts val="0"/>
                </a:spcAft>
                <a:buNone/>
              </a:pPr>
              <a:endParaRPr lang="es-ES_tradnl" sz="1100" b="1" u="sng" dirty="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100" b="1" u="sng" dirty="0" smtClean="0">
                  <a:latin typeface="Comic Sans MS" panose="030F0702030302020204" pitchFamily="66" charset="0"/>
                  <a:ea typeface="Times New Roman" panose="02020603050405020304" pitchFamily="18" charset="0"/>
                  <a:cs typeface="Lucida Sans Unicode" panose="020B0602030504020204" pitchFamily="34" charset="0"/>
                </a:rPr>
                <a:t>Declaración de una cola:</a:t>
              </a:r>
            </a:p>
            <a:p>
              <a:pPr indent="0">
                <a:spcAft>
                  <a:spcPts val="0"/>
                </a:spcAft>
                <a:buNone/>
              </a:pPr>
              <a:endParaRPr lang="es-ES_tradnl" sz="1200" b="1" u="sng" dirty="0">
                <a:latin typeface="Comic Sans MS" panose="030F0702030302020204" pitchFamily="66" charset="0"/>
                <a:ea typeface="Times New Roman" panose="02020603050405020304" pitchFamily="18" charset="0"/>
                <a:cs typeface="Lucida Sans Unicode" panose="020B0602030504020204" pitchFamily="34" charset="0"/>
              </a:endParaRPr>
            </a:p>
            <a:p>
              <a:r>
                <a:rPr lang="es-AR" sz="1100" u="sng" dirty="0">
                  <a:solidFill>
                    <a:srgbClr val="000000"/>
                  </a:solidFill>
                  <a:latin typeface="Comic Sans MS" panose="030F0702030302020204" pitchFamily="66" charset="0"/>
                </a:rPr>
                <a:t>Tipos estructurados </a:t>
              </a:r>
            </a:p>
            <a:p>
              <a:r>
                <a:rPr lang="es-AR" sz="1100" dirty="0" smtClean="0">
                  <a:solidFill>
                    <a:srgbClr val="000000"/>
                  </a:solidFill>
                  <a:latin typeface="Comic Sans MS" panose="030F0702030302020204" pitchFamily="66" charset="0"/>
                </a:rPr>
                <a:t>paciente </a:t>
              </a:r>
              <a:r>
                <a:rPr lang="es-AR" sz="1100" dirty="0">
                  <a:solidFill>
                    <a:srgbClr val="000000"/>
                  </a:solidFill>
                  <a:latin typeface="Comic Sans MS" panose="030F0702030302020204" pitchFamily="66" charset="0"/>
                </a:rPr>
                <a:t>= registro </a:t>
              </a:r>
            </a:p>
            <a:p>
              <a:r>
                <a:rPr lang="es-AR" sz="1100" dirty="0">
                  <a:solidFill>
                    <a:srgbClr val="000000"/>
                  </a:solidFill>
                  <a:latin typeface="Comic Sans MS" panose="030F0702030302020204" pitchFamily="66" charset="0"/>
                </a:rPr>
                <a:t>           </a:t>
              </a:r>
              <a:r>
                <a:rPr lang="es-AR" sz="1100" dirty="0" smtClean="0">
                  <a:solidFill>
                    <a:srgbClr val="000000"/>
                  </a:solidFill>
                  <a:latin typeface="Comic Sans MS" panose="030F0702030302020204" pitchFamily="66" charset="0"/>
                </a:rPr>
                <a:t>nombre: carácter 30</a:t>
              </a:r>
            </a:p>
            <a:p>
              <a:r>
                <a:rPr lang="es-AR" sz="1100" dirty="0" smtClean="0">
                  <a:solidFill>
                    <a:srgbClr val="000000"/>
                  </a:solidFill>
                  <a:latin typeface="Comic Sans MS" panose="030F0702030302020204" pitchFamily="66" charset="0"/>
                </a:rPr>
                <a:t>           </a:t>
              </a:r>
              <a:r>
                <a:rPr lang="es-AR" sz="1100" dirty="0" err="1" smtClean="0">
                  <a:solidFill>
                    <a:srgbClr val="000000"/>
                  </a:solidFill>
                  <a:latin typeface="Comic Sans MS" panose="030F0702030302020204" pitchFamily="66" charset="0"/>
                </a:rPr>
                <a:t>dni</a:t>
              </a:r>
              <a:r>
                <a:rPr lang="es-AR" sz="1100" dirty="0" smtClean="0">
                  <a:solidFill>
                    <a:srgbClr val="000000"/>
                  </a:solidFill>
                  <a:latin typeface="Comic Sans MS" panose="030F0702030302020204" pitchFamily="66" charset="0"/>
                </a:rPr>
                <a:t>: </a:t>
              </a:r>
              <a:r>
                <a:rPr lang="es-AR" sz="1100" dirty="0">
                  <a:solidFill>
                    <a:srgbClr val="000000"/>
                  </a:solidFill>
                  <a:latin typeface="Comic Sans MS" panose="030F0702030302020204" pitchFamily="66" charset="0"/>
                </a:rPr>
                <a:t>entero 8</a:t>
              </a:r>
              <a:r>
                <a:rPr lang="es-AR" sz="1100" dirty="0" smtClean="0">
                  <a:solidFill>
                    <a:srgbClr val="000000"/>
                  </a:solidFill>
                  <a:latin typeface="Comic Sans MS" panose="030F0702030302020204" pitchFamily="66" charset="0"/>
                </a:rPr>
                <a:t> </a:t>
              </a:r>
            </a:p>
            <a:p>
              <a:r>
                <a:rPr lang="es-AR" sz="1100" dirty="0" smtClean="0">
                  <a:solidFill>
                    <a:srgbClr val="000000"/>
                  </a:solidFill>
                  <a:latin typeface="Comic Sans MS" panose="030F0702030302020204" pitchFamily="66" charset="0"/>
                </a:rPr>
                <a:t>          </a:t>
              </a:r>
              <a:r>
                <a:rPr lang="es-AR" sz="1100" dirty="0" err="1" smtClean="0">
                  <a:solidFill>
                    <a:srgbClr val="000000"/>
                  </a:solidFill>
                  <a:latin typeface="Comic Sans MS" panose="030F0702030302020204" pitchFamily="66" charset="0"/>
                </a:rPr>
                <a:t>ObraS</a:t>
              </a:r>
              <a:r>
                <a:rPr lang="es-AR" sz="1100" dirty="0" smtClean="0">
                  <a:solidFill>
                    <a:srgbClr val="000000"/>
                  </a:solidFill>
                  <a:latin typeface="Comic Sans MS" panose="030F0702030302020204" pitchFamily="66" charset="0"/>
                </a:rPr>
                <a:t>: </a:t>
              </a:r>
              <a:r>
                <a:rPr lang="es-AR" sz="1100" dirty="0">
                  <a:solidFill>
                    <a:srgbClr val="000000"/>
                  </a:solidFill>
                  <a:latin typeface="Comic Sans MS" panose="030F0702030302020204" pitchFamily="66" charset="0"/>
                </a:rPr>
                <a:t>carácter </a:t>
              </a:r>
              <a:r>
                <a:rPr lang="es-AR" sz="1100" dirty="0" smtClean="0">
                  <a:solidFill>
                    <a:srgbClr val="000000"/>
                  </a:solidFill>
                  <a:latin typeface="Comic Sans MS" panose="030F0702030302020204" pitchFamily="66" charset="0"/>
                </a:rPr>
                <a:t>50 </a:t>
              </a:r>
              <a:endParaRPr lang="es-AR" sz="1100" dirty="0">
                <a:solidFill>
                  <a:srgbClr val="000000"/>
                </a:solidFill>
                <a:latin typeface="Comic Sans MS" panose="030F0702030302020204" pitchFamily="66" charset="0"/>
              </a:endParaRPr>
            </a:p>
            <a:p>
              <a:r>
                <a:rPr lang="es-AR" sz="1100" dirty="0">
                  <a:solidFill>
                    <a:srgbClr val="000000"/>
                  </a:solidFill>
                  <a:latin typeface="Comic Sans MS" panose="030F0702030302020204" pitchFamily="66" charset="0"/>
                </a:rPr>
                <a:t>       </a:t>
              </a:r>
              <a:r>
                <a:rPr lang="es-AR" sz="1100" dirty="0" smtClean="0">
                  <a:solidFill>
                    <a:srgbClr val="000000"/>
                  </a:solidFill>
                  <a:latin typeface="Comic Sans MS" panose="030F0702030302020204" pitchFamily="66" charset="0"/>
                </a:rPr>
                <a:t>Fin </a:t>
              </a:r>
              <a:r>
                <a:rPr lang="es-AR" sz="1100" dirty="0">
                  <a:solidFill>
                    <a:srgbClr val="000000"/>
                  </a:solidFill>
                  <a:latin typeface="Comic Sans MS" panose="030F0702030302020204" pitchFamily="66" charset="0"/>
                </a:rPr>
                <a:t>registro </a:t>
              </a:r>
            </a:p>
            <a:p>
              <a:endParaRPr lang="es-AR" sz="1100" dirty="0">
                <a:solidFill>
                  <a:srgbClr val="000000"/>
                </a:solidFill>
                <a:latin typeface="Comic Sans MS" panose="030F0702030302020204" pitchFamily="66" charset="0"/>
              </a:endParaRPr>
            </a:p>
            <a:p>
              <a:r>
                <a:rPr lang="es-AR" sz="1100" dirty="0" smtClean="0">
                  <a:solidFill>
                    <a:srgbClr val="000000"/>
                  </a:solidFill>
                  <a:latin typeface="Comic Sans MS" panose="030F0702030302020204" pitchFamily="66" charset="0"/>
                </a:rPr>
                <a:t>lista= </a:t>
              </a:r>
              <a:r>
                <a:rPr lang="es-AR" sz="1100" dirty="0">
                  <a:solidFill>
                    <a:srgbClr val="000000"/>
                  </a:solidFill>
                  <a:latin typeface="Comic Sans MS" panose="030F0702030302020204" pitchFamily="66" charset="0"/>
                </a:rPr>
                <a:t>^nodo;             /* </a:t>
              </a:r>
              <a:r>
                <a:rPr lang="es-AR" sz="1100" dirty="0" smtClean="0">
                  <a:solidFill>
                    <a:srgbClr val="000000"/>
                  </a:solidFill>
                  <a:latin typeface="Comic Sans MS" panose="030F0702030302020204" pitchFamily="66" charset="0"/>
                </a:rPr>
                <a:t>lista de elementos de la cola*/ </a:t>
              </a:r>
              <a:endParaRPr lang="es-AR" sz="1100" dirty="0">
                <a:solidFill>
                  <a:srgbClr val="000000"/>
                </a:solidFill>
                <a:latin typeface="Comic Sans MS" panose="030F0702030302020204" pitchFamily="66" charset="0"/>
              </a:endParaRPr>
            </a:p>
            <a:p>
              <a:r>
                <a:rPr lang="es-ES" sz="1100" dirty="0">
                  <a:solidFill>
                    <a:srgbClr val="000000"/>
                  </a:solidFill>
                  <a:latin typeface="Comic Sans MS" panose="030F0702030302020204" pitchFamily="66" charset="0"/>
                </a:rPr>
                <a:t>nodo = </a:t>
              </a:r>
              <a:r>
                <a:rPr lang="es-ES" sz="1100" dirty="0" smtClean="0">
                  <a:solidFill>
                    <a:srgbClr val="000000"/>
                  </a:solidFill>
                  <a:latin typeface="Comic Sans MS" panose="030F0702030302020204" pitchFamily="66" charset="0"/>
                </a:rPr>
                <a:t>registro</a:t>
              </a:r>
            </a:p>
            <a:p>
              <a:r>
                <a:rPr lang="es-ES" sz="1100" dirty="0" smtClean="0">
                  <a:solidFill>
                    <a:srgbClr val="000000"/>
                  </a:solidFill>
                  <a:latin typeface="Comic Sans MS" panose="030F0702030302020204" pitchFamily="66" charset="0"/>
                </a:rPr>
                <a:t>           dato: paciente     /* el dato puede ser de cualquier tipo */ </a:t>
              </a:r>
            </a:p>
            <a:p>
              <a:r>
                <a:rPr lang="es-AR" sz="1100" dirty="0" smtClean="0">
                  <a:solidFill>
                    <a:srgbClr val="000000"/>
                  </a:solidFill>
                  <a:latin typeface="Comic Sans MS" panose="030F0702030302020204" pitchFamily="66" charset="0"/>
                </a:rPr>
                <a:t>           </a:t>
              </a:r>
              <a:r>
                <a:rPr lang="es-AR" sz="1100" dirty="0" err="1">
                  <a:solidFill>
                    <a:srgbClr val="000000"/>
                  </a:solidFill>
                  <a:latin typeface="Comic Sans MS" panose="030F0702030302020204" pitchFamily="66" charset="0"/>
                </a:rPr>
                <a:t>psig</a:t>
              </a:r>
              <a:r>
                <a:rPr lang="es-AR" sz="1100" dirty="0">
                  <a:solidFill>
                    <a:srgbClr val="000000"/>
                  </a:solidFill>
                  <a:latin typeface="Comic Sans MS" panose="030F0702030302020204" pitchFamily="66" charset="0"/>
                </a:rPr>
                <a:t>: </a:t>
              </a:r>
              <a:r>
                <a:rPr lang="es-AR" sz="1100" dirty="0" smtClean="0">
                  <a:solidFill>
                    <a:srgbClr val="000000"/>
                  </a:solidFill>
                  <a:latin typeface="Comic Sans MS" panose="030F0702030302020204" pitchFamily="66" charset="0"/>
                </a:rPr>
                <a:t>lista </a:t>
              </a:r>
              <a:endParaRPr lang="es-AR" sz="1100" dirty="0">
                <a:solidFill>
                  <a:srgbClr val="000000"/>
                </a:solidFill>
                <a:latin typeface="Comic Sans MS" panose="030F0702030302020204" pitchFamily="66" charset="0"/>
              </a:endParaRPr>
            </a:p>
            <a:p>
              <a:r>
                <a:rPr lang="es-AR" sz="1100" dirty="0">
                  <a:solidFill>
                    <a:srgbClr val="000000"/>
                  </a:solidFill>
                  <a:latin typeface="Comic Sans MS" panose="030F0702030302020204" pitchFamily="66" charset="0"/>
                </a:rPr>
                <a:t>Fin registro </a:t>
              </a:r>
              <a:endParaRPr lang="es-AR" sz="1100" dirty="0" smtClean="0">
                <a:solidFill>
                  <a:srgbClr val="000000"/>
                </a:solidFill>
                <a:latin typeface="Comic Sans MS" panose="030F0702030302020204" pitchFamily="66" charset="0"/>
              </a:endParaRPr>
            </a:p>
            <a:p>
              <a:r>
                <a:rPr lang="es-ES" sz="1100" dirty="0" smtClean="0">
                  <a:solidFill>
                    <a:srgbClr val="000000"/>
                  </a:solidFill>
                  <a:latin typeface="Comic Sans MS" panose="030F0702030302020204" pitchFamily="66" charset="0"/>
                </a:rPr>
                <a:t>cola </a:t>
              </a:r>
              <a:r>
                <a:rPr lang="es-ES" sz="1100" dirty="0">
                  <a:solidFill>
                    <a:srgbClr val="000000"/>
                  </a:solidFill>
                  <a:latin typeface="Comic Sans MS" panose="030F0702030302020204" pitchFamily="66" charset="0"/>
                </a:rPr>
                <a:t>= registro          /* </a:t>
              </a:r>
              <a:r>
                <a:rPr lang="es-ES" sz="1100" dirty="0" smtClean="0">
                  <a:solidFill>
                    <a:srgbClr val="000000"/>
                  </a:solidFill>
                  <a:latin typeface="Comic Sans MS" panose="030F0702030302020204" pitchFamily="66" charset="0"/>
                </a:rPr>
                <a:t>la cola es un </a:t>
              </a:r>
              <a:r>
                <a:rPr lang="es-ES" sz="1100" dirty="0">
                  <a:solidFill>
                    <a:srgbClr val="000000"/>
                  </a:solidFill>
                  <a:latin typeface="Comic Sans MS" panose="030F0702030302020204" pitchFamily="66" charset="0"/>
                </a:rPr>
                <a:t>registro contiene </a:t>
              </a:r>
              <a:r>
                <a:rPr lang="es-ES" sz="1100" dirty="0" smtClean="0">
                  <a:solidFill>
                    <a:srgbClr val="000000"/>
                  </a:solidFill>
                  <a:latin typeface="Comic Sans MS" panose="030F0702030302020204" pitchFamily="66" charset="0"/>
                </a:rPr>
                <a:t>la dirección de inicio*/ </a:t>
              </a:r>
              <a:endParaRPr lang="es-ES" sz="1100" dirty="0">
                <a:solidFill>
                  <a:srgbClr val="000000"/>
                </a:solidFill>
                <a:latin typeface="Comic Sans MS" panose="030F0702030302020204" pitchFamily="66" charset="0"/>
              </a:endParaRPr>
            </a:p>
            <a:p>
              <a:r>
                <a:rPr lang="es-ES" sz="1100" dirty="0">
                  <a:solidFill>
                    <a:srgbClr val="000000"/>
                  </a:solidFill>
                  <a:latin typeface="Comic Sans MS" panose="030F0702030302020204" pitchFamily="66" charset="0"/>
                </a:rPr>
                <a:t>           </a:t>
              </a:r>
              <a:r>
                <a:rPr lang="es-ES" sz="1100" dirty="0" err="1" smtClean="0">
                  <a:solidFill>
                    <a:srgbClr val="000000"/>
                  </a:solidFill>
                  <a:latin typeface="Comic Sans MS" panose="030F0702030302020204" pitchFamily="66" charset="0"/>
                </a:rPr>
                <a:t>pini</a:t>
              </a:r>
              <a:r>
                <a:rPr lang="es-ES" sz="1100" dirty="0" smtClean="0">
                  <a:solidFill>
                    <a:srgbClr val="000000"/>
                  </a:solidFill>
                  <a:latin typeface="Comic Sans MS" panose="030F0702030302020204" pitchFamily="66" charset="0"/>
                </a:rPr>
                <a:t>: lista     </a:t>
              </a:r>
              <a:r>
                <a:rPr lang="es-ES" sz="1100" dirty="0">
                  <a:solidFill>
                    <a:srgbClr val="000000"/>
                  </a:solidFill>
                  <a:latin typeface="Comic Sans MS" panose="030F0702030302020204" pitchFamily="66" charset="0"/>
                </a:rPr>
                <a:t>/* </a:t>
              </a:r>
              <a:r>
                <a:rPr lang="es-ES" sz="1100" dirty="0" smtClean="0">
                  <a:solidFill>
                    <a:srgbClr val="000000"/>
                  </a:solidFill>
                  <a:latin typeface="Comic Sans MS" panose="030F0702030302020204" pitchFamily="66" charset="0"/>
                </a:rPr>
                <a:t>de los elementos y la dirección del ultimo elemento*/ </a:t>
              </a:r>
              <a:endParaRPr lang="es-ES" sz="1100" dirty="0">
                <a:solidFill>
                  <a:srgbClr val="000000"/>
                </a:solidFill>
                <a:latin typeface="Comic Sans MS" panose="030F0702030302020204" pitchFamily="66" charset="0"/>
              </a:endParaRPr>
            </a:p>
            <a:p>
              <a:r>
                <a:rPr lang="es-AR" sz="1100" dirty="0">
                  <a:solidFill>
                    <a:srgbClr val="000000"/>
                  </a:solidFill>
                  <a:latin typeface="Comic Sans MS" panose="030F0702030302020204" pitchFamily="66" charset="0"/>
                </a:rPr>
                <a:t>           </a:t>
              </a:r>
              <a:r>
                <a:rPr lang="es-AR" sz="1100" dirty="0" err="1" smtClean="0">
                  <a:solidFill>
                    <a:srgbClr val="000000"/>
                  </a:solidFill>
                  <a:latin typeface="Comic Sans MS" panose="030F0702030302020204" pitchFamily="66" charset="0"/>
                </a:rPr>
                <a:t>pfin</a:t>
              </a:r>
              <a:r>
                <a:rPr lang="es-AR" sz="1100" dirty="0" smtClean="0">
                  <a:solidFill>
                    <a:srgbClr val="000000"/>
                  </a:solidFill>
                  <a:latin typeface="Comic Sans MS" panose="030F0702030302020204" pitchFamily="66" charset="0"/>
                </a:rPr>
                <a:t>: </a:t>
              </a:r>
              <a:r>
                <a:rPr lang="es-AR" sz="1100" dirty="0">
                  <a:solidFill>
                    <a:srgbClr val="000000"/>
                  </a:solidFill>
                  <a:latin typeface="Comic Sans MS" panose="030F0702030302020204" pitchFamily="66" charset="0"/>
                </a:rPr>
                <a:t>lista </a:t>
              </a:r>
            </a:p>
            <a:p>
              <a:r>
                <a:rPr lang="es-AR" sz="1100" dirty="0">
                  <a:solidFill>
                    <a:srgbClr val="000000"/>
                  </a:solidFill>
                  <a:latin typeface="Comic Sans MS" panose="030F0702030302020204" pitchFamily="66" charset="0"/>
                </a:rPr>
                <a:t>Fin registro</a:t>
              </a:r>
              <a:endParaRPr lang="es-ES" sz="1100" dirty="0">
                <a:solidFill>
                  <a:srgbClr val="000000"/>
                </a:solidFill>
                <a:latin typeface="Comic Sans MS" panose="030F0702030302020204" pitchFamily="66"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Colas</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8" name="Marcador de contenido 2051">
            <a:extLst>
              <a:ext uri="{FF2B5EF4-FFF2-40B4-BE49-F238E27FC236}">
                <a16:creationId xmlns:a16="http://schemas.microsoft.com/office/drawing/2014/main" id="{1669CCFB-F68A-4EEA-B319-F71108504921}"/>
              </a:ext>
            </a:extLst>
          </p:cNvPr>
          <p:cNvPicPr>
            <a:picLocks noChangeAspect="1"/>
          </p:cNvPicPr>
          <p:nvPr/>
        </p:nvPicPr>
        <p:blipFill>
          <a:blip r:embed="rId2"/>
          <a:stretch>
            <a:fillRect/>
          </a:stretch>
        </p:blipFill>
        <p:spPr>
          <a:xfrm>
            <a:off x="4901010" y="2173232"/>
            <a:ext cx="4046561" cy="416210"/>
          </a:xfrm>
          <a:prstGeom prst="rect">
            <a:avLst/>
          </a:prstGeom>
        </p:spPr>
      </p:pic>
      <p:sp>
        <p:nvSpPr>
          <p:cNvPr id="19" name="CuadroTexto 18">
            <a:extLst>
              <a:ext uri="{FF2B5EF4-FFF2-40B4-BE49-F238E27FC236}">
                <a16:creationId xmlns:a16="http://schemas.microsoft.com/office/drawing/2014/main" id="{4AE844D7-C308-41D8-8BE0-F4E440570E43}"/>
              </a:ext>
            </a:extLst>
          </p:cNvPr>
          <p:cNvSpPr txBox="1"/>
          <p:nvPr/>
        </p:nvSpPr>
        <p:spPr>
          <a:xfrm>
            <a:off x="6405838" y="3445110"/>
            <a:ext cx="663772" cy="276999"/>
          </a:xfrm>
          <a:prstGeom prst="rect">
            <a:avLst/>
          </a:prstGeom>
          <a:noFill/>
        </p:spPr>
        <p:txBody>
          <a:bodyPr wrap="square" rtlCol="0">
            <a:spAutoFit/>
          </a:bodyPr>
          <a:lstStyle/>
          <a:p>
            <a:r>
              <a:rPr lang="es-AR" sz="1200" dirty="0"/>
              <a:t>C</a:t>
            </a:r>
            <a:r>
              <a:rPr lang="es-AR" sz="1200" dirty="0" smtClean="0"/>
              <a:t> </a:t>
            </a:r>
            <a:endParaRPr lang="es-AR" sz="1200" dirty="0"/>
          </a:p>
        </p:txBody>
      </p:sp>
      <p:cxnSp>
        <p:nvCxnSpPr>
          <p:cNvPr id="20" name="Conector recto de flecha 19">
            <a:extLst>
              <a:ext uri="{FF2B5EF4-FFF2-40B4-BE49-F238E27FC236}">
                <a16:creationId xmlns:a16="http://schemas.microsoft.com/office/drawing/2014/main" id="{6839BF82-A260-49D1-A2B5-91C6E60F24EE}"/>
              </a:ext>
            </a:extLst>
          </p:cNvPr>
          <p:cNvCxnSpPr>
            <a:cxnSpLocks/>
          </p:cNvCxnSpPr>
          <p:nvPr/>
        </p:nvCxnSpPr>
        <p:spPr>
          <a:xfrm flipH="1" flipV="1">
            <a:off x="5310970" y="2647087"/>
            <a:ext cx="629182" cy="37020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CuadroTexto 1"/>
          <p:cNvSpPr txBox="1"/>
          <p:nvPr/>
        </p:nvSpPr>
        <p:spPr>
          <a:xfrm>
            <a:off x="5940152" y="2931790"/>
            <a:ext cx="1152128" cy="461665"/>
          </a:xfrm>
          <a:prstGeom prst="rect">
            <a:avLst/>
          </a:prstGeom>
          <a:noFill/>
          <a:ln w="6350">
            <a:solidFill>
              <a:schemeClr val="tx1"/>
            </a:solidFill>
          </a:ln>
        </p:spPr>
        <p:txBody>
          <a:bodyPr wrap="square" rtlCol="0">
            <a:spAutoFit/>
          </a:bodyPr>
          <a:lstStyle/>
          <a:p>
            <a:pPr algn="ctr"/>
            <a:r>
              <a:rPr lang="es-AR" sz="1200" dirty="0" err="1"/>
              <a:t>p</a:t>
            </a:r>
            <a:r>
              <a:rPr lang="es-AR" sz="1200" dirty="0" err="1" smtClean="0"/>
              <a:t>ini</a:t>
            </a:r>
            <a:endParaRPr lang="es-AR" sz="1200" dirty="0" smtClean="0"/>
          </a:p>
          <a:p>
            <a:pPr algn="ctr"/>
            <a:r>
              <a:rPr lang="es-AR" sz="1200" dirty="0" err="1" smtClean="0"/>
              <a:t>pfin</a:t>
            </a:r>
            <a:endParaRPr lang="es-ES" sz="1200" dirty="0"/>
          </a:p>
        </p:txBody>
      </p:sp>
      <p:cxnSp>
        <p:nvCxnSpPr>
          <p:cNvPr id="4" name="Conector recto 3"/>
          <p:cNvCxnSpPr>
            <a:stCxn id="2" idx="1"/>
          </p:cNvCxnSpPr>
          <p:nvPr/>
        </p:nvCxnSpPr>
        <p:spPr>
          <a:xfrm flipV="1">
            <a:off x="5940152" y="3162622"/>
            <a:ext cx="115212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6839BF82-A260-49D1-A2B5-91C6E60F24EE}"/>
              </a:ext>
            </a:extLst>
          </p:cNvPr>
          <p:cNvCxnSpPr>
            <a:cxnSpLocks/>
          </p:cNvCxnSpPr>
          <p:nvPr/>
        </p:nvCxnSpPr>
        <p:spPr>
          <a:xfrm flipV="1">
            <a:off x="7092280" y="2575513"/>
            <a:ext cx="1039142" cy="71631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4471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2233189"/>
            <a:chOff x="3687661" y="1203598"/>
            <a:chExt cx="2291896" cy="2233189"/>
          </a:xfrm>
        </p:grpSpPr>
        <p:sp>
          <p:nvSpPr>
            <p:cNvPr id="9" name="TextBox 8"/>
            <p:cNvSpPr txBox="1"/>
            <p:nvPr/>
          </p:nvSpPr>
          <p:spPr>
            <a:xfrm>
              <a:off x="3687661" y="2051792"/>
              <a:ext cx="2291896" cy="1384995"/>
            </a:xfrm>
            <a:prstGeom prst="rect">
              <a:avLst/>
            </a:prstGeom>
            <a:noFill/>
          </p:spPr>
          <p:txBody>
            <a:bodyPr wrap="square" rtlCol="0">
              <a:spAutoFit/>
            </a:bodyPr>
            <a:lstStyle/>
            <a:p>
              <a:pPr algn="just"/>
              <a:r>
                <a:rPr lang="es-AR" altLang="ko-KR" sz="1200" dirty="0" err="1" smtClean="0">
                  <a:solidFill>
                    <a:schemeClr val="tx1">
                      <a:lumMod val="75000"/>
                      <a:lumOff val="25000"/>
                    </a:schemeClr>
                  </a:solidFill>
                  <a:cs typeface="Arial" pitchFamily="34" charset="0"/>
                </a:rPr>
                <a:t>CrearCola</a:t>
              </a:r>
              <a:r>
                <a:rPr lang="es-AR" altLang="ko-KR" sz="1200" dirty="0" smtClean="0">
                  <a:solidFill>
                    <a:schemeClr val="tx1">
                      <a:lumMod val="75000"/>
                      <a:lumOff val="25000"/>
                    </a:schemeClr>
                  </a:solidFill>
                  <a:cs typeface="Arial" pitchFamily="34" charset="0"/>
                </a:rPr>
                <a:t>: crea una cola </a:t>
              </a:r>
              <a:r>
                <a:rPr lang="es-AR" altLang="ko-KR" sz="1200" dirty="0" err="1" smtClean="0">
                  <a:solidFill>
                    <a:schemeClr val="tx1">
                      <a:lumMod val="75000"/>
                      <a:lumOff val="25000"/>
                    </a:schemeClr>
                  </a:solidFill>
                  <a:cs typeface="Arial" pitchFamily="34" charset="0"/>
                </a:rPr>
                <a:t>vacia</a:t>
              </a:r>
              <a:endParaRPr lang="es-AR" altLang="ko-KR" sz="1200" dirty="0" smtClean="0">
                <a:solidFill>
                  <a:schemeClr val="tx1">
                    <a:lumMod val="75000"/>
                    <a:lumOff val="25000"/>
                  </a:schemeClr>
                </a:solidFill>
                <a:cs typeface="Arial" pitchFamily="34" charset="0"/>
              </a:endParaRPr>
            </a:p>
            <a:p>
              <a:pPr algn="just"/>
              <a:endParaRPr lang="es-AR" altLang="ko-KR" sz="1200" dirty="0">
                <a:solidFill>
                  <a:schemeClr val="tx1">
                    <a:lumMod val="75000"/>
                    <a:lumOff val="25000"/>
                  </a:schemeClr>
                </a:solidFill>
                <a:cs typeface="Arial" pitchFamily="34" charset="0"/>
              </a:endParaRPr>
            </a:p>
            <a:p>
              <a:pPr algn="just"/>
              <a:r>
                <a:rPr lang="es-AR" altLang="ko-KR" sz="1200" dirty="0" smtClean="0">
                  <a:solidFill>
                    <a:schemeClr val="tx1">
                      <a:lumMod val="75000"/>
                      <a:lumOff val="25000"/>
                    </a:schemeClr>
                  </a:solidFill>
                  <a:cs typeface="Arial" pitchFamily="34" charset="0"/>
                </a:rPr>
                <a:t>Encolar: encola un elemento en el tope de la cola, al final del conjunto de elementos</a:t>
              </a:r>
            </a:p>
            <a:p>
              <a:pPr algn="just"/>
              <a:endParaRPr lang="es-AR" altLang="ko-KR" sz="1200" dirty="0">
                <a:solidFill>
                  <a:schemeClr val="tx1">
                    <a:lumMod val="75000"/>
                    <a:lumOff val="25000"/>
                  </a:schemeClr>
                </a:solidFill>
                <a:cs typeface="Arial" pitchFamily="34" charset="0"/>
              </a:endParaRPr>
            </a:p>
            <a:p>
              <a:pPr algn="just"/>
              <a:r>
                <a:rPr lang="es-AR" altLang="ko-KR" sz="1200" dirty="0" smtClean="0">
                  <a:solidFill>
                    <a:schemeClr val="tx1">
                      <a:lumMod val="75000"/>
                      <a:lumOff val="25000"/>
                    </a:schemeClr>
                  </a:solidFill>
                  <a:cs typeface="Arial" pitchFamily="34" charset="0"/>
                </a:rPr>
                <a:t>Desencolar: desencola el elemento del principio de la cola, lo retorna y lo elimina</a:t>
              </a:r>
              <a:endParaRPr lang="es-AR" altLang="ko-KR" sz="1200" dirty="0">
                <a:solidFill>
                  <a:schemeClr val="tx1">
                    <a:lumMod val="75000"/>
                    <a:lumOff val="25000"/>
                  </a:schemeClr>
                </a:solidFill>
                <a:cs typeface="Arial" pitchFamily="34" charset="0"/>
              </a:endParaRPr>
            </a:p>
            <a:p>
              <a:pPr algn="just"/>
              <a:endParaRPr lang="es-AR" altLang="ko-KR" sz="1200" dirty="0">
                <a:solidFill>
                  <a:schemeClr val="tx1">
                    <a:lumMod val="75000"/>
                    <a:lumOff val="25000"/>
                  </a:schemeClr>
                </a:solidFill>
                <a:cs typeface="Arial" pitchFamily="34" charset="0"/>
              </a:endParaRPr>
            </a:p>
            <a:p>
              <a:pPr algn="just"/>
              <a:r>
                <a:rPr lang="es-AR" altLang="ko-KR" sz="1200" dirty="0" err="1" smtClean="0">
                  <a:solidFill>
                    <a:schemeClr val="tx1">
                      <a:lumMod val="75000"/>
                      <a:lumOff val="25000"/>
                    </a:schemeClr>
                  </a:solidFill>
                  <a:cs typeface="Arial" pitchFamily="34" charset="0"/>
                </a:rPr>
                <a:t>esVacia</a:t>
              </a:r>
              <a:r>
                <a:rPr lang="es-AR" altLang="ko-KR" sz="1200" dirty="0" smtClean="0">
                  <a:solidFill>
                    <a:schemeClr val="tx1">
                      <a:lumMod val="75000"/>
                      <a:lumOff val="25000"/>
                    </a:schemeClr>
                  </a:solidFill>
                  <a:cs typeface="Arial" pitchFamily="34" charset="0"/>
                </a:rPr>
                <a:t>: devuelve si la cola tiene elementos o no</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Cola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405537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1125193"/>
            <a:chOff x="3687661" y="1203598"/>
            <a:chExt cx="2291896" cy="1125193"/>
          </a:xfrm>
        </p:grpSpPr>
        <p:sp>
          <p:nvSpPr>
            <p:cNvPr id="9" name="TextBox 8"/>
            <p:cNvSpPr txBox="1"/>
            <p:nvPr/>
          </p:nvSpPr>
          <p:spPr>
            <a:xfrm>
              <a:off x="3687661" y="2051792"/>
              <a:ext cx="2291896" cy="276999"/>
            </a:xfrm>
            <a:prstGeom prst="rect">
              <a:avLst/>
            </a:prstGeom>
            <a:noFill/>
          </p:spPr>
          <p:txBody>
            <a:bodyPr wrap="square" rtlCol="0">
              <a:spAutoFit/>
            </a:bodyPr>
            <a:lstStyle/>
            <a:p>
              <a:pPr algn="just"/>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Cola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 name="Imagen 2"/>
          <p:cNvPicPr>
            <a:picLocks noChangeAspect="1"/>
          </p:cNvPicPr>
          <p:nvPr/>
        </p:nvPicPr>
        <p:blipFill>
          <a:blip r:embed="rId2"/>
          <a:stretch>
            <a:fillRect/>
          </a:stretch>
        </p:blipFill>
        <p:spPr>
          <a:xfrm>
            <a:off x="1619672" y="1079246"/>
            <a:ext cx="7488832" cy="4081465"/>
          </a:xfrm>
          <a:prstGeom prst="rect">
            <a:avLst/>
          </a:prstGeom>
        </p:spPr>
      </p:pic>
    </p:spTree>
    <p:extLst>
      <p:ext uri="{BB962C8B-B14F-4D97-AF65-F5344CB8AC3E}">
        <p14:creationId xmlns:p14="http://schemas.microsoft.com/office/powerpoint/2010/main" val="236697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1125193"/>
            <a:chOff x="3687661" y="1203598"/>
            <a:chExt cx="2291896" cy="1125193"/>
          </a:xfrm>
        </p:grpSpPr>
        <p:sp>
          <p:nvSpPr>
            <p:cNvPr id="9" name="TextBox 8"/>
            <p:cNvSpPr txBox="1"/>
            <p:nvPr/>
          </p:nvSpPr>
          <p:spPr>
            <a:xfrm>
              <a:off x="3687661" y="2051792"/>
              <a:ext cx="2291896" cy="276999"/>
            </a:xfrm>
            <a:prstGeom prst="rect">
              <a:avLst/>
            </a:prstGeom>
            <a:noFill/>
          </p:spPr>
          <p:txBody>
            <a:bodyPr wrap="square" rtlCol="0">
              <a:spAutoFit/>
            </a:bodyPr>
            <a:lstStyle/>
            <a:p>
              <a:pPr algn="just"/>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Cola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2" name="Imagen 1"/>
          <p:cNvPicPr>
            <a:picLocks noChangeAspect="1"/>
          </p:cNvPicPr>
          <p:nvPr/>
        </p:nvPicPr>
        <p:blipFill>
          <a:blip r:embed="rId2"/>
          <a:stretch>
            <a:fillRect/>
          </a:stretch>
        </p:blipFill>
        <p:spPr>
          <a:xfrm>
            <a:off x="1758218" y="1321951"/>
            <a:ext cx="7067722" cy="3534357"/>
          </a:xfrm>
          <a:prstGeom prst="rect">
            <a:avLst/>
          </a:prstGeom>
        </p:spPr>
      </p:pic>
    </p:spTree>
    <p:extLst>
      <p:ext uri="{BB962C8B-B14F-4D97-AF65-F5344CB8AC3E}">
        <p14:creationId xmlns:p14="http://schemas.microsoft.com/office/powerpoint/2010/main" val="341172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1125193"/>
            <a:chOff x="3687661" y="1203598"/>
            <a:chExt cx="2291896" cy="1125193"/>
          </a:xfrm>
        </p:grpSpPr>
        <p:sp>
          <p:nvSpPr>
            <p:cNvPr id="9" name="TextBox 8"/>
            <p:cNvSpPr txBox="1"/>
            <p:nvPr/>
          </p:nvSpPr>
          <p:spPr>
            <a:xfrm>
              <a:off x="3687661" y="2051792"/>
              <a:ext cx="2291896" cy="276999"/>
            </a:xfrm>
            <a:prstGeom prst="rect">
              <a:avLst/>
            </a:prstGeom>
            <a:noFill/>
          </p:spPr>
          <p:txBody>
            <a:bodyPr wrap="square" rtlCol="0">
              <a:spAutoFit/>
            </a:bodyPr>
            <a:lstStyle/>
            <a:p>
              <a:pPr algn="just"/>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Cola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4" name="Imagen 3"/>
          <p:cNvPicPr>
            <a:picLocks noChangeAspect="1"/>
          </p:cNvPicPr>
          <p:nvPr/>
        </p:nvPicPr>
        <p:blipFill>
          <a:blip r:embed="rId2"/>
          <a:stretch>
            <a:fillRect/>
          </a:stretch>
        </p:blipFill>
        <p:spPr>
          <a:xfrm>
            <a:off x="1673676" y="1478847"/>
            <a:ext cx="6886404" cy="3298865"/>
          </a:xfrm>
          <a:prstGeom prst="rect">
            <a:avLst/>
          </a:prstGeom>
        </p:spPr>
      </p:pic>
    </p:spTree>
    <p:extLst>
      <p:ext uri="{BB962C8B-B14F-4D97-AF65-F5344CB8AC3E}">
        <p14:creationId xmlns:p14="http://schemas.microsoft.com/office/powerpoint/2010/main" val="1899502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1125193"/>
            <a:chOff x="3687661" y="1203598"/>
            <a:chExt cx="2291896" cy="1125193"/>
          </a:xfrm>
        </p:grpSpPr>
        <p:sp>
          <p:nvSpPr>
            <p:cNvPr id="9" name="TextBox 8"/>
            <p:cNvSpPr txBox="1"/>
            <p:nvPr/>
          </p:nvSpPr>
          <p:spPr>
            <a:xfrm>
              <a:off x="3687661" y="2051792"/>
              <a:ext cx="2291896" cy="276999"/>
            </a:xfrm>
            <a:prstGeom prst="rect">
              <a:avLst/>
            </a:prstGeom>
            <a:noFill/>
          </p:spPr>
          <p:txBody>
            <a:bodyPr wrap="square" rtlCol="0">
              <a:spAutoFit/>
            </a:bodyPr>
            <a:lstStyle/>
            <a:p>
              <a:pPr algn="just"/>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Cola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2" name="Imagen 1"/>
          <p:cNvPicPr>
            <a:picLocks noChangeAspect="1"/>
          </p:cNvPicPr>
          <p:nvPr/>
        </p:nvPicPr>
        <p:blipFill>
          <a:blip r:embed="rId2"/>
          <a:stretch>
            <a:fillRect/>
          </a:stretch>
        </p:blipFill>
        <p:spPr>
          <a:xfrm>
            <a:off x="2007544" y="1496370"/>
            <a:ext cx="5657596" cy="3460802"/>
          </a:xfrm>
          <a:prstGeom prst="rect">
            <a:avLst/>
          </a:prstGeom>
        </p:spPr>
      </p:pic>
      <p:pic>
        <p:nvPicPr>
          <p:cNvPr id="3" name="Imagen 2"/>
          <p:cNvPicPr>
            <a:picLocks noChangeAspect="1"/>
          </p:cNvPicPr>
          <p:nvPr/>
        </p:nvPicPr>
        <p:blipFill>
          <a:blip r:embed="rId3"/>
          <a:stretch>
            <a:fillRect/>
          </a:stretch>
        </p:blipFill>
        <p:spPr>
          <a:xfrm>
            <a:off x="6732240" y="1608711"/>
            <a:ext cx="1355731" cy="1053994"/>
          </a:xfrm>
          <a:prstGeom prst="rect">
            <a:avLst/>
          </a:prstGeom>
        </p:spPr>
      </p:pic>
    </p:spTree>
    <p:extLst>
      <p:ext uri="{BB962C8B-B14F-4D97-AF65-F5344CB8AC3E}">
        <p14:creationId xmlns:p14="http://schemas.microsoft.com/office/powerpoint/2010/main" val="1356532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4069616"/>
            <a:chOff x="3687661" y="1203598"/>
            <a:chExt cx="2291896" cy="4069616"/>
          </a:xfrm>
        </p:grpSpPr>
        <p:sp>
          <p:nvSpPr>
            <p:cNvPr id="9" name="TextBox 8"/>
            <p:cNvSpPr txBox="1"/>
            <p:nvPr/>
          </p:nvSpPr>
          <p:spPr>
            <a:xfrm>
              <a:off x="3687661" y="1856894"/>
              <a:ext cx="2291896" cy="3416320"/>
            </a:xfrm>
            <a:prstGeom prst="rect">
              <a:avLst/>
            </a:prstGeom>
            <a:noFill/>
          </p:spPr>
          <p:txBody>
            <a:bodyPr wrap="square" rtlCol="0">
              <a:spAutoFit/>
            </a:bodyPr>
            <a:lstStyle/>
            <a:p>
              <a:endParaRPr lang="es-ES" sz="1200" dirty="0">
                <a:solidFill>
                  <a:srgbClr val="000000"/>
                </a:solidFill>
                <a:latin typeface="Comic Sans MS" panose="030F0702030302020204" pitchFamily="66" charset="0"/>
              </a:endParaRPr>
            </a:p>
            <a:p>
              <a:r>
                <a:rPr lang="es-AR" sz="1200" dirty="0">
                  <a:solidFill>
                    <a:srgbClr val="000000"/>
                  </a:solidFill>
                  <a:latin typeface="Comic Sans MS" panose="030F0702030302020204" pitchFamily="66" charset="0"/>
                </a:rPr>
                <a:t>En un día laboral de una distribuidora se tomaron pedidos de los clientes registrados. Al comenzar el siguiente día, los pedidos fueron pasados al sistema. Cada uno de los pedidos es encolado con los siguientes datos: </a:t>
              </a:r>
              <a:r>
                <a:rPr lang="es-AR" sz="1200" dirty="0" err="1">
                  <a:solidFill>
                    <a:srgbClr val="000000"/>
                  </a:solidFill>
                  <a:latin typeface="Comic Sans MS" panose="030F0702030302020204" pitchFamily="66" charset="0"/>
                </a:rPr>
                <a:t>código_producto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cuil_cliente</a:t>
              </a:r>
              <a:r>
                <a:rPr lang="es-AR" sz="1200" dirty="0">
                  <a:solidFill>
                    <a:srgbClr val="000000"/>
                  </a:solidFill>
                  <a:latin typeface="Comic Sans MS" panose="030F0702030302020204" pitchFamily="66" charset="0"/>
                </a:rPr>
                <a:t> y cantidad (unidades). Además, en el sistema se cuenta con los datos de sus productos: </a:t>
              </a:r>
              <a:r>
                <a:rPr lang="es-AR" sz="1200" dirty="0" err="1">
                  <a:solidFill>
                    <a:srgbClr val="000000"/>
                  </a:solidFill>
                  <a:latin typeface="Comic Sans MS" panose="030F0702030302020204" pitchFamily="66" charset="0"/>
                </a:rPr>
                <a:t>código_producto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descripción_producto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precio_producto</a:t>
              </a:r>
              <a:r>
                <a:rPr lang="es-AR" sz="1200" dirty="0">
                  <a:solidFill>
                    <a:srgbClr val="000000"/>
                  </a:solidFill>
                  <a:latin typeface="Comic Sans MS" panose="030F0702030302020204" pitchFamily="66" charset="0"/>
                </a:rPr>
                <a:t> y </a:t>
              </a:r>
              <a:r>
                <a:rPr lang="es-AR" sz="1200" dirty="0" err="1">
                  <a:solidFill>
                    <a:srgbClr val="000000"/>
                  </a:solidFill>
                  <a:latin typeface="Comic Sans MS" panose="030F0702030302020204" pitchFamily="66" charset="0"/>
                </a:rPr>
                <a:t>stock_producto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asi</a:t>
              </a:r>
              <a:r>
                <a:rPr lang="es-AR" sz="1200" dirty="0">
                  <a:solidFill>
                    <a:srgbClr val="000000"/>
                  </a:solidFill>
                  <a:latin typeface="Comic Sans MS" panose="030F0702030302020204" pitchFamily="66" charset="0"/>
                </a:rPr>
                <a:t> como también de sus clientes: </a:t>
              </a:r>
              <a:r>
                <a:rPr lang="es-AR" sz="1200" dirty="0" err="1">
                  <a:solidFill>
                    <a:srgbClr val="000000"/>
                  </a:solidFill>
                  <a:latin typeface="Comic Sans MS" panose="030F0702030302020204" pitchFamily="66" charset="0"/>
                </a:rPr>
                <a:t>cuil_cliente</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nombre_y_apellido</a:t>
              </a:r>
              <a:r>
                <a:rPr lang="es-AR" sz="1200" dirty="0">
                  <a:solidFill>
                    <a:srgbClr val="000000"/>
                  </a:solidFill>
                  <a:latin typeface="Comic Sans MS" panose="030F0702030302020204" pitchFamily="66" charset="0"/>
                </a:rPr>
                <a:t> y </a:t>
              </a:r>
              <a:r>
                <a:rPr lang="es-AR" sz="1200" dirty="0" err="1">
                  <a:solidFill>
                    <a:srgbClr val="000000"/>
                  </a:solidFill>
                  <a:latin typeface="Comic Sans MS" panose="030F0702030302020204" pitchFamily="66" charset="0"/>
                </a:rPr>
                <a:t>domicilio_entrega</a:t>
              </a:r>
              <a:r>
                <a:rPr lang="es-AR" sz="1200" dirty="0">
                  <a:solidFill>
                    <a:srgbClr val="000000"/>
                  </a:solidFill>
                  <a:latin typeface="Comic Sans MS" panose="030F0702030302020204" pitchFamily="66" charset="0"/>
                </a:rPr>
                <a:t>. </a:t>
              </a:r>
            </a:p>
            <a:p>
              <a:pPr lvl="0"/>
              <a:endParaRPr lang="es-AR" sz="1200" dirty="0" smtClean="0">
                <a:solidFill>
                  <a:srgbClr val="000000"/>
                </a:solidFill>
                <a:latin typeface="Comic Sans MS" panose="030F0702030302020204" pitchFamily="66" charset="0"/>
              </a:endParaRPr>
            </a:p>
            <a:p>
              <a:pPr marL="171450" lvl="0" indent="-171450">
                <a:buFont typeface="Arial" panose="020B0604020202020204" pitchFamily="34" charset="0"/>
                <a:buChar char="•"/>
              </a:pPr>
              <a:r>
                <a:rPr lang="es-AR" sz="1200" dirty="0" smtClean="0">
                  <a:solidFill>
                    <a:srgbClr val="000000"/>
                  </a:solidFill>
                  <a:latin typeface="Comic Sans MS" panose="030F0702030302020204" pitchFamily="66" charset="0"/>
                </a:rPr>
                <a:t>Se </a:t>
              </a:r>
              <a:r>
                <a:rPr lang="es-AR" sz="1200" dirty="0">
                  <a:solidFill>
                    <a:srgbClr val="000000"/>
                  </a:solidFill>
                  <a:latin typeface="Comic Sans MS" panose="030F0702030302020204" pitchFamily="66" charset="0"/>
                </a:rPr>
                <a:t>necesita llevar a cabo el proceso de facturación de la distribuidora, generando en una lista los tickets de cada pedido con la siguiente información: </a:t>
              </a:r>
              <a:r>
                <a:rPr lang="es-AR" sz="1200" dirty="0" err="1">
                  <a:solidFill>
                    <a:srgbClr val="000000"/>
                  </a:solidFill>
                  <a:latin typeface="Comic Sans MS" panose="030F0702030302020204" pitchFamily="66" charset="0"/>
                </a:rPr>
                <a:t>cuil_cliente</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nombre_y_apellido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domicilio_entrega</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descripción_producto</a:t>
              </a:r>
              <a:r>
                <a:rPr lang="es-AR" sz="1200" dirty="0">
                  <a:solidFill>
                    <a:srgbClr val="000000"/>
                  </a:solidFill>
                  <a:latin typeface="Comic Sans MS" panose="030F0702030302020204" pitchFamily="66" charset="0"/>
                </a:rPr>
                <a:t> y </a:t>
              </a:r>
              <a:r>
                <a:rPr lang="es-AR" sz="1200" dirty="0" err="1">
                  <a:solidFill>
                    <a:srgbClr val="000000"/>
                  </a:solidFill>
                  <a:latin typeface="Comic Sans MS" panose="030F0702030302020204" pitchFamily="66" charset="0"/>
                </a:rPr>
                <a:t>precio_total</a:t>
              </a:r>
              <a:r>
                <a:rPr lang="es-AR" sz="1200" dirty="0">
                  <a:solidFill>
                    <a:srgbClr val="000000"/>
                  </a:solidFill>
                  <a:latin typeface="Comic Sans MS" panose="030F0702030302020204" pitchFamily="66" charset="0"/>
                </a:rPr>
                <a:t>. </a:t>
              </a:r>
              <a:br>
                <a:rPr lang="es-AR" sz="1200" dirty="0">
                  <a:solidFill>
                    <a:srgbClr val="000000"/>
                  </a:solidFill>
                  <a:latin typeface="Comic Sans MS" panose="030F0702030302020204" pitchFamily="66" charset="0"/>
                </a:rPr>
              </a:br>
              <a:endParaRPr lang="es-AR" sz="1200" dirty="0">
                <a:solidFill>
                  <a:srgbClr val="000000"/>
                </a:solidFill>
                <a:latin typeface="Comic Sans MS" panose="030F0702030302020204" pitchFamily="66" charset="0"/>
              </a:endParaRPr>
            </a:p>
            <a:p>
              <a:pPr marL="171450" lvl="0" indent="-171450">
                <a:buFont typeface="Arial" panose="020B0604020202020204" pitchFamily="34" charset="0"/>
                <a:buChar char="•"/>
              </a:pPr>
              <a:r>
                <a:rPr lang="es-AR" sz="1200" dirty="0">
                  <a:solidFill>
                    <a:srgbClr val="000000"/>
                  </a:solidFill>
                  <a:latin typeface="Comic Sans MS" panose="030F0702030302020204" pitchFamily="66" charset="0"/>
                </a:rPr>
                <a:t>Tras haber facturado, se desean imprimir todos los datos de la lista final, recursivamente.</a:t>
              </a:r>
              <a:br>
                <a:rPr lang="es-AR" sz="1200" dirty="0">
                  <a:solidFill>
                    <a:srgbClr val="000000"/>
                  </a:solidFill>
                  <a:latin typeface="Comic Sans MS" panose="030F0702030302020204" pitchFamily="66" charset="0"/>
                </a:rPr>
              </a:br>
              <a:r>
                <a:rPr lang="es-AR" sz="1200" dirty="0">
                  <a:solidFill>
                    <a:srgbClr val="000000"/>
                  </a:solidFill>
                  <a:latin typeface="Comic Sans MS" panose="030F0702030302020204" pitchFamily="66" charset="0"/>
                </a:rPr>
                <a:t/>
              </a:r>
              <a:br>
                <a:rPr lang="es-AR" sz="1200" dirty="0">
                  <a:solidFill>
                    <a:srgbClr val="000000"/>
                  </a:solidFill>
                  <a:latin typeface="Comic Sans MS" panose="030F0702030302020204" pitchFamily="66" charset="0"/>
                </a:rPr>
              </a:br>
              <a:r>
                <a:rPr lang="es-AR" sz="1200" dirty="0">
                  <a:solidFill>
                    <a:srgbClr val="000000"/>
                  </a:solidFill>
                  <a:latin typeface="Comic Sans MS" panose="030F0702030302020204" pitchFamily="66" charset="0"/>
                </a:rPr>
                <a:t>*Aclaración: cada nodo de la cola representa un pedido de un cliente con un solo producto, por lo tanto se generará un ticket para cada pedido independiente.</a:t>
              </a:r>
            </a:p>
            <a:p>
              <a:endParaRPr lang="es-AR" sz="1200" dirty="0"/>
            </a:p>
            <a:p>
              <a:endParaRPr lang="es-ES" sz="1200" b="1" dirty="0" smtClean="0"/>
            </a:p>
          </p:txBody>
        </p:sp>
        <p:sp>
          <p:nvSpPr>
            <p:cNvPr id="10" name="TextBox 9"/>
            <p:cNvSpPr txBox="1"/>
            <p:nvPr/>
          </p:nvSpPr>
          <p:spPr>
            <a:xfrm>
              <a:off x="3687661" y="1203598"/>
              <a:ext cx="2252491" cy="400110"/>
            </a:xfrm>
            <a:prstGeom prst="rect">
              <a:avLst/>
            </a:prstGeom>
            <a:noFill/>
          </p:spPr>
          <p:txBody>
            <a:bodyPr wrap="square" rtlCol="0">
              <a:spAutoFit/>
            </a:bodyPr>
            <a:lstStyle/>
            <a:p>
              <a:r>
                <a:rPr lang="es-AR" altLang="ko-KR" sz="2000" b="1" dirty="0" smtClean="0">
                  <a:solidFill>
                    <a:schemeClr val="accent3"/>
                  </a:solidFill>
                  <a:cs typeface="Arial" pitchFamily="34" charset="0"/>
                </a:rPr>
                <a:t>Ejercicios para resolver</a:t>
              </a:r>
              <a:endParaRPr lang="es-AR" altLang="ko-KR" sz="20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384093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1"/>
          </p:nvPr>
        </p:nvSpPr>
        <p:spPr>
          <a:xfrm>
            <a:off x="2627488" y="2427734"/>
            <a:ext cx="3456680" cy="951344"/>
          </a:xfrm>
        </p:spPr>
        <p:txBody>
          <a:bodyPr/>
          <a:lstStyle/>
          <a:p>
            <a:r>
              <a:rPr lang="es-AR" sz="1800" dirty="0" smtClean="0"/>
              <a:t>Recursión en Listas</a:t>
            </a:r>
          </a:p>
        </p:txBody>
      </p:sp>
    </p:spTree>
    <p:extLst>
      <p:ext uri="{BB962C8B-B14F-4D97-AF65-F5344CB8AC3E}">
        <p14:creationId xmlns:p14="http://schemas.microsoft.com/office/powerpoint/2010/main" val="24756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3049884"/>
            <a:chOff x="3687661" y="1203598"/>
            <a:chExt cx="2252491" cy="3049884"/>
          </a:xfrm>
        </p:grpSpPr>
        <p:sp>
          <p:nvSpPr>
            <p:cNvPr id="9" name="TextBox 8"/>
            <p:cNvSpPr txBox="1"/>
            <p:nvPr/>
          </p:nvSpPr>
          <p:spPr>
            <a:xfrm>
              <a:off x="3687661" y="1698937"/>
              <a:ext cx="1731113" cy="2554545"/>
            </a:xfrm>
            <a:prstGeom prst="rect">
              <a:avLst/>
            </a:prstGeom>
            <a:noFill/>
          </p:spPr>
          <p:txBody>
            <a:bodyPr wrap="square" rtlCol="0">
              <a:spAutoFit/>
            </a:bodyPr>
            <a:lstStyle/>
            <a:p>
              <a:endParaRPr lang="es-ES_tradnl" sz="1000" u="sng" dirty="0">
                <a:latin typeface="Comic Sans MS" panose="030F0702030302020204" pitchFamily="66" charset="0"/>
                <a:cs typeface="Lucida Sans Unicode" panose="020B0602030504020204" pitchFamily="34" charset="0"/>
              </a:endParaRPr>
            </a:p>
            <a:p>
              <a:pPr indent="0">
                <a:spcAft>
                  <a:spcPts val="0"/>
                </a:spcAft>
                <a:buNone/>
              </a:pPr>
              <a:r>
                <a:rPr lang="es-ES_tradnl" sz="1000" b="1" dirty="0" smtClean="0">
                  <a:latin typeface="Comic Sans MS" panose="030F0702030302020204" pitchFamily="66" charset="0"/>
                  <a:ea typeface="Times New Roman" panose="02020603050405020304" pitchFamily="18" charset="0"/>
                  <a:cs typeface="Lucida Sans Unicode" panose="020B0602030504020204" pitchFamily="34" charset="0"/>
                </a:rPr>
                <a:t>Recorrer e Imprimir </a:t>
              </a:r>
              <a:r>
                <a:rPr lang="es-ES_tradnl" sz="1000" b="1" dirty="0">
                  <a:latin typeface="Comic Sans MS" panose="030F0702030302020204" pitchFamily="66" charset="0"/>
                  <a:ea typeface="Times New Roman" panose="02020603050405020304" pitchFamily="18" charset="0"/>
                  <a:cs typeface="Lucida Sans Unicode" panose="020B0602030504020204" pitchFamily="34" charset="0"/>
                </a:rPr>
                <a:t>los elementos de una </a:t>
              </a:r>
              <a:r>
                <a:rPr lang="es-ES_tradnl" sz="1000" b="1" dirty="0" smtClean="0">
                  <a:latin typeface="Comic Sans MS" panose="030F0702030302020204" pitchFamily="66" charset="0"/>
                  <a:ea typeface="Times New Roman" panose="02020603050405020304" pitchFamily="18" charset="0"/>
                  <a:cs typeface="Lucida Sans Unicode" panose="020B0602030504020204" pitchFamily="34" charset="0"/>
                </a:rPr>
                <a:t>lista en forma recursiva.</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_tradnl" sz="1000" u="sng" dirty="0">
                  <a:latin typeface="Comic Sans MS" panose="030F0702030302020204" pitchFamily="66" charset="0"/>
                  <a:ea typeface="Times New Roman" panose="02020603050405020304" pitchFamily="18" charset="0"/>
                  <a:cs typeface="Lucida Sans Unicode" panose="020B0602030504020204" pitchFamily="34" charset="0"/>
                </a:rPr>
                <a:t>Procedimiento</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imprimirRecu</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L:lista</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_tradnl" sz="1000" u="sng" dirty="0">
                  <a:latin typeface="Comic Sans MS" panose="030F0702030302020204" pitchFamily="66" charset="0"/>
                  <a:ea typeface="Times New Roman" panose="02020603050405020304" pitchFamily="18" charset="0"/>
                  <a:cs typeface="Lucida Sans Unicode" panose="020B0602030504020204" pitchFamily="34" charset="0"/>
                </a:rPr>
                <a:t>Variables</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aux:lista</a:t>
              </a:r>
              <a:endParaRPr lang="es-AR" sz="1000" dirty="0" smtClean="0">
                <a:latin typeface="Times New Roman" panose="02020603050405020304" pitchFamily="18" charset="0"/>
                <a:ea typeface="Times New Roman" panose="02020603050405020304" pitchFamily="18" charset="0"/>
              </a:endParaRP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Hacer</a:t>
              </a:r>
              <a:endParaRPr lang="es-AR" sz="1000" dirty="0" smtClean="0">
                <a:latin typeface="Times New Roman" panose="02020603050405020304" pitchFamily="18" charset="0"/>
                <a:ea typeface="Times New Roman" panose="02020603050405020304" pitchFamily="18" charset="0"/>
              </a:endParaRP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a:latin typeface="Comic Sans MS" panose="030F0702030302020204" pitchFamily="66" charset="0"/>
                  <a:ea typeface="Times New Roman" panose="02020603050405020304" pitchFamily="18" charset="0"/>
                  <a:cs typeface="Lucida Sans Unicode" panose="020B0602030504020204" pitchFamily="34" charset="0"/>
                </a:rPr>
                <a:t>aux</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L;	 </a:t>
              </a:r>
              <a:endPar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000" u="sng"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  Si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aux</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nil</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 entonces</a:t>
              </a: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/*fin de lista*/</a:t>
              </a:r>
            </a:p>
            <a:p>
              <a:pPr indent="0">
                <a:spcAft>
                  <a:spcPts val="0"/>
                </a:spcAft>
                <a:buNone/>
              </a:pP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sino</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a:latin typeface="Comic Sans MS" panose="030F0702030302020204" pitchFamily="66" charset="0"/>
                  <a:ea typeface="Times New Roman" panose="02020603050405020304" pitchFamily="18" charset="0"/>
                  <a:cs typeface="Lucida Sans Unicode" panose="020B0602030504020204" pitchFamily="34" charset="0"/>
                </a:rPr>
                <a:t> Imprimir</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a:latin typeface="Comic Sans MS" panose="030F0702030302020204" pitchFamily="66" charset="0"/>
                  <a:ea typeface="Times New Roman" panose="02020603050405020304" pitchFamily="18" charset="0"/>
                  <a:cs typeface="Lucida Sans Unicode" panose="020B0602030504020204" pitchFamily="34" charset="0"/>
                </a:rPr>
                <a:t>aux</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^.dato</a:t>
              </a:r>
              <a:endParaRPr lang="es-AR" sz="1000" dirty="0">
                <a:latin typeface="Times New Roman" panose="02020603050405020304" pitchFamily="18" charset="0"/>
                <a:ea typeface="Times New Roman" panose="02020603050405020304" pitchFamily="18" charset="0"/>
              </a:endParaRPr>
            </a:p>
            <a:p>
              <a:pPr>
                <a:spcAft>
                  <a:spcPts val="0"/>
                </a:spcAft>
              </a:pPr>
              <a:r>
                <a:rPr lang="es-ES"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 sz="1000" dirty="0" err="1" smtClean="0">
                  <a:latin typeface="Comic Sans MS" panose="030F0702030302020204" pitchFamily="66" charset="0"/>
                  <a:ea typeface="Times New Roman" panose="02020603050405020304" pitchFamily="18" charset="0"/>
                  <a:cs typeface="Lucida Sans Unicode" panose="020B0602030504020204" pitchFamily="34" charset="0"/>
                </a:rPr>
                <a:t>imprimirRecu</a:t>
              </a: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a:t>
              </a:r>
              <a:r>
                <a:rPr lang="es-ES" sz="1000" dirty="0" err="1" smtClean="0">
                  <a:latin typeface="Comic Sans MS" panose="030F0702030302020204" pitchFamily="66" charset="0"/>
                  <a:ea typeface="Times New Roman" panose="02020603050405020304" pitchFamily="18" charset="0"/>
                  <a:cs typeface="Lucida Sans Unicode" panose="020B0602030504020204" pitchFamily="34" charset="0"/>
                </a:rPr>
                <a:t>aux</a:t>
              </a:r>
              <a:r>
                <a:rPr lang="es-ES" sz="1000" dirty="0">
                  <a:latin typeface="Comic Sans MS" panose="030F0702030302020204" pitchFamily="66" charset="0"/>
                  <a:ea typeface="Times New Roman" panose="02020603050405020304" pitchFamily="18" charset="0"/>
                  <a:cs typeface="Lucida Sans Unicode" panose="020B0602030504020204" pitchFamily="34" charset="0"/>
                </a:rPr>
                <a:t>^.</a:t>
              </a:r>
              <a:r>
                <a:rPr lang="es-ES" sz="1000" dirty="0" err="1" smtClean="0">
                  <a:latin typeface="Comic Sans MS" panose="030F0702030302020204" pitchFamily="66" charset="0"/>
                  <a:ea typeface="Times New Roman" panose="02020603050405020304" pitchFamily="18" charset="0"/>
                  <a:cs typeface="Lucida Sans Unicode" panose="020B0602030504020204" pitchFamily="34" charset="0"/>
                </a:rPr>
                <a:t>psig</a:t>
              </a: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 </a:t>
              </a:r>
            </a:p>
            <a:p>
              <a:pPr>
                <a:spcAft>
                  <a:spcPts val="0"/>
                </a:spcAft>
              </a:pPr>
              <a:r>
                <a:rPr lang="es-ES" sz="1000" u="sng" dirty="0">
                  <a:latin typeface="Comic Sans MS" panose="030F0702030302020204" pitchFamily="66" charset="0"/>
                  <a:ea typeface="Times New Roman" panose="02020603050405020304" pitchFamily="18" charset="0"/>
                  <a:cs typeface="Lucida Sans Unicode" panose="020B0602030504020204" pitchFamily="34" charset="0"/>
                </a:rPr>
                <a:t> </a:t>
              </a:r>
              <a:r>
                <a:rPr lang="es-ES" sz="1000" u="sng"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fin si</a:t>
              </a:r>
              <a:endParaRPr lang="es-AR" sz="1000" dirty="0">
                <a:latin typeface="Times New Roman" panose="02020603050405020304" pitchFamily="18" charset="0"/>
                <a:ea typeface="Times New Roman" panose="02020603050405020304" pitchFamily="18" charset="0"/>
              </a:endParaRPr>
            </a:p>
            <a:p>
              <a:pPr>
                <a:spcAft>
                  <a:spcPts val="0"/>
                </a:spcAft>
              </a:pPr>
              <a:r>
                <a:rPr lang="es-ES"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Fin hacer                </a:t>
              </a:r>
              <a:endParaRPr lang="es-ES" sz="1000" dirty="0">
                <a:latin typeface="Comic Sans MS" panose="030F0702030302020204" pitchFamily="66" charset="0"/>
                <a:ea typeface="Times New Roman" panose="02020603050405020304" pitchFamily="18" charset="0"/>
                <a:cs typeface="Lucida Sans Unicode" panose="020B0602030504020204" pitchFamily="34" charset="0"/>
              </a:endParaRPr>
            </a:p>
            <a:p>
              <a:pPr>
                <a:spcAft>
                  <a:spcPts val="0"/>
                </a:spcAft>
              </a:pPr>
              <a:r>
                <a:rPr lang="es-ES" sz="1000" u="sng" dirty="0" smtClean="0">
                  <a:latin typeface="Comic Sans MS" panose="030F0702030302020204" pitchFamily="66" charset="0"/>
                  <a:ea typeface="Times New Roman" panose="02020603050405020304" pitchFamily="18" charset="0"/>
                  <a:cs typeface="Lucida Sans Unicode" panose="020B0602030504020204" pitchFamily="34" charset="0"/>
                </a:rPr>
                <a:t>Fin procedimiento</a:t>
              </a:r>
              <a:endParaRPr lang="es-AR" sz="1000" dirty="0"/>
            </a:p>
            <a:p>
              <a:endParaRPr lang="es-AR" sz="1000" dirty="0"/>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smtClean="0">
                  <a:solidFill>
                    <a:schemeClr val="accent3"/>
                  </a:solidFill>
                  <a:cs typeface="Arial" pitchFamily="34" charset="0"/>
                </a:rPr>
                <a:t>Recursión en listas</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8" name="Marcador de contenido 2051">
            <a:extLst>
              <a:ext uri="{FF2B5EF4-FFF2-40B4-BE49-F238E27FC236}">
                <a16:creationId xmlns:a16="http://schemas.microsoft.com/office/drawing/2014/main" id="{1669CCFB-F68A-4EEA-B319-F71108504921}"/>
              </a:ext>
            </a:extLst>
          </p:cNvPr>
          <p:cNvPicPr>
            <a:picLocks noChangeAspect="1"/>
          </p:cNvPicPr>
          <p:nvPr/>
        </p:nvPicPr>
        <p:blipFill>
          <a:blip r:embed="rId2"/>
          <a:stretch>
            <a:fillRect/>
          </a:stretch>
        </p:blipFill>
        <p:spPr>
          <a:xfrm>
            <a:off x="5003174" y="3951870"/>
            <a:ext cx="4046561" cy="416210"/>
          </a:xfrm>
          <a:prstGeom prst="rect">
            <a:avLst/>
          </a:prstGeom>
        </p:spPr>
      </p:pic>
      <p:sp>
        <p:nvSpPr>
          <p:cNvPr id="19" name="CuadroTexto 18">
            <a:extLst>
              <a:ext uri="{FF2B5EF4-FFF2-40B4-BE49-F238E27FC236}">
                <a16:creationId xmlns:a16="http://schemas.microsoft.com/office/drawing/2014/main" id="{4AE844D7-C308-41D8-8BE0-F4E440570E43}"/>
              </a:ext>
            </a:extLst>
          </p:cNvPr>
          <p:cNvSpPr txBox="1"/>
          <p:nvPr/>
        </p:nvSpPr>
        <p:spPr>
          <a:xfrm>
            <a:off x="4427984" y="4229675"/>
            <a:ext cx="663772" cy="646331"/>
          </a:xfrm>
          <a:prstGeom prst="rect">
            <a:avLst/>
          </a:prstGeom>
          <a:noFill/>
        </p:spPr>
        <p:txBody>
          <a:bodyPr wrap="square" rtlCol="0">
            <a:spAutoFit/>
          </a:bodyPr>
          <a:lstStyle/>
          <a:p>
            <a:endParaRPr lang="es-AR" sz="1200" dirty="0" smtClean="0"/>
          </a:p>
          <a:p>
            <a:r>
              <a:rPr lang="es-AR" sz="1200" dirty="0" smtClean="0"/>
              <a:t>  L  </a:t>
            </a:r>
          </a:p>
          <a:p>
            <a:r>
              <a:rPr lang="es-AR" sz="1200" dirty="0" smtClean="0"/>
              <a:t>   </a:t>
            </a:r>
            <a:r>
              <a:rPr lang="es-AR" sz="1200" dirty="0" err="1"/>
              <a:t>aux</a:t>
            </a:r>
            <a:endParaRPr lang="es-AR" sz="1200" dirty="0"/>
          </a:p>
        </p:txBody>
      </p:sp>
      <p:cxnSp>
        <p:nvCxnSpPr>
          <p:cNvPr id="20" name="Conector recto de flecha 19">
            <a:extLst>
              <a:ext uri="{FF2B5EF4-FFF2-40B4-BE49-F238E27FC236}">
                <a16:creationId xmlns:a16="http://schemas.microsoft.com/office/drawing/2014/main" id="{6839BF82-A260-49D1-A2B5-91C6E60F24EE}"/>
              </a:ext>
            </a:extLst>
          </p:cNvPr>
          <p:cNvCxnSpPr>
            <a:cxnSpLocks/>
          </p:cNvCxnSpPr>
          <p:nvPr/>
        </p:nvCxnSpPr>
        <p:spPr>
          <a:xfrm flipV="1">
            <a:off x="4743848" y="4205937"/>
            <a:ext cx="548232" cy="2270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ector recto de flecha 20">
            <a:extLst>
              <a:ext uri="{FF2B5EF4-FFF2-40B4-BE49-F238E27FC236}">
                <a16:creationId xmlns:a16="http://schemas.microsoft.com/office/drawing/2014/main" id="{DE364F03-E9C4-456A-92D0-66EE64C71D19}"/>
              </a:ext>
            </a:extLst>
          </p:cNvPr>
          <p:cNvCxnSpPr>
            <a:cxnSpLocks/>
          </p:cNvCxnSpPr>
          <p:nvPr/>
        </p:nvCxnSpPr>
        <p:spPr>
          <a:xfrm flipV="1">
            <a:off x="4973986" y="4368080"/>
            <a:ext cx="318094" cy="2919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572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3049884"/>
            <a:chOff x="3687661" y="1203598"/>
            <a:chExt cx="2252491" cy="3049884"/>
          </a:xfrm>
        </p:grpSpPr>
        <p:sp>
          <p:nvSpPr>
            <p:cNvPr id="9" name="TextBox 8"/>
            <p:cNvSpPr txBox="1"/>
            <p:nvPr/>
          </p:nvSpPr>
          <p:spPr>
            <a:xfrm>
              <a:off x="3687661" y="1698937"/>
              <a:ext cx="1731113" cy="2554545"/>
            </a:xfrm>
            <a:prstGeom prst="rect">
              <a:avLst/>
            </a:prstGeom>
            <a:noFill/>
          </p:spPr>
          <p:txBody>
            <a:bodyPr wrap="square" rtlCol="0">
              <a:spAutoFit/>
            </a:bodyPr>
            <a:lstStyle/>
            <a:p>
              <a:endParaRPr lang="es-ES_tradnl" sz="1000" u="sng" dirty="0">
                <a:latin typeface="Comic Sans MS" panose="030F0702030302020204" pitchFamily="66" charset="0"/>
                <a:cs typeface="Lucida Sans Unicode" panose="020B0602030504020204" pitchFamily="34" charset="0"/>
              </a:endParaRPr>
            </a:p>
            <a:p>
              <a:pPr indent="0">
                <a:spcAft>
                  <a:spcPts val="0"/>
                </a:spcAft>
                <a:buNone/>
              </a:pPr>
              <a:r>
                <a:rPr lang="es-ES_tradnl" sz="1000" b="1" dirty="0" smtClean="0">
                  <a:latin typeface="Comic Sans MS" panose="030F0702030302020204" pitchFamily="66" charset="0"/>
                  <a:ea typeface="Times New Roman" panose="02020603050405020304" pitchFamily="18" charset="0"/>
                  <a:cs typeface="Lucida Sans Unicode" panose="020B0602030504020204" pitchFamily="34" charset="0"/>
                </a:rPr>
                <a:t>Recorrer y Acumular </a:t>
              </a:r>
              <a:r>
                <a:rPr lang="es-ES_tradnl" sz="1000" b="1" dirty="0">
                  <a:latin typeface="Comic Sans MS" panose="030F0702030302020204" pitchFamily="66" charset="0"/>
                  <a:ea typeface="Times New Roman" panose="02020603050405020304" pitchFamily="18" charset="0"/>
                  <a:cs typeface="Lucida Sans Unicode" panose="020B0602030504020204" pitchFamily="34" charset="0"/>
                </a:rPr>
                <a:t>los elementos de una </a:t>
              </a:r>
              <a:r>
                <a:rPr lang="es-ES_tradnl" sz="1000" b="1" dirty="0" smtClean="0">
                  <a:latin typeface="Comic Sans MS" panose="030F0702030302020204" pitchFamily="66" charset="0"/>
                  <a:ea typeface="Times New Roman" panose="02020603050405020304" pitchFamily="18" charset="0"/>
                  <a:cs typeface="Lucida Sans Unicode" panose="020B0602030504020204" pitchFamily="34" charset="0"/>
                </a:rPr>
                <a:t>lista en forma recursiva.</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_tradnl" sz="1000" u="sng" dirty="0">
                  <a:latin typeface="Comic Sans MS" panose="030F0702030302020204" pitchFamily="66" charset="0"/>
                  <a:ea typeface="Times New Roman" panose="02020603050405020304" pitchFamily="18" charset="0"/>
                  <a:cs typeface="Lucida Sans Unicode" panose="020B0602030504020204" pitchFamily="34" charset="0"/>
                </a:rPr>
                <a:t>Procedimiento</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imprimirRecu</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L:lista</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Ref</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acum:Entero</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_tradnl" sz="1000" u="sng" dirty="0">
                  <a:latin typeface="Comic Sans MS" panose="030F0702030302020204" pitchFamily="66" charset="0"/>
                  <a:ea typeface="Times New Roman" panose="02020603050405020304" pitchFamily="18" charset="0"/>
                  <a:cs typeface="Lucida Sans Unicode" panose="020B0602030504020204" pitchFamily="34" charset="0"/>
                </a:rPr>
                <a:t>Variables</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aux:lista</a:t>
              </a:r>
              <a:endParaRPr lang="es-AR" sz="1000" dirty="0" smtClean="0">
                <a:latin typeface="Times New Roman" panose="02020603050405020304" pitchFamily="18" charset="0"/>
                <a:ea typeface="Times New Roman" panose="02020603050405020304" pitchFamily="18" charset="0"/>
              </a:endParaRP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Hacer</a:t>
              </a:r>
              <a:endParaRPr lang="es-AR" sz="1000" dirty="0" smtClean="0">
                <a:latin typeface="Times New Roman" panose="02020603050405020304" pitchFamily="18" charset="0"/>
                <a:ea typeface="Times New Roman" panose="02020603050405020304" pitchFamily="18" charset="0"/>
              </a:endParaRP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a:latin typeface="Comic Sans MS" panose="030F0702030302020204" pitchFamily="66" charset="0"/>
                  <a:ea typeface="Times New Roman" panose="02020603050405020304" pitchFamily="18" charset="0"/>
                  <a:cs typeface="Lucida Sans Unicode" panose="020B0602030504020204" pitchFamily="34" charset="0"/>
                </a:rPr>
                <a:t>aux</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L;	 </a:t>
              </a:r>
              <a:endPar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000" u="sng"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  Si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aux</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nil</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 entonces</a:t>
              </a:r>
            </a:p>
            <a:p>
              <a:pPr indent="0">
                <a:spcAft>
                  <a:spcPts val="0"/>
                </a:spcAft>
                <a:buNone/>
              </a:pP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acum</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:=0</a:t>
              </a:r>
            </a:p>
            <a:p>
              <a:pPr indent="0">
                <a:spcAft>
                  <a:spcPts val="0"/>
                </a:spcAft>
                <a:buNone/>
              </a:pP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  sino</a:t>
              </a:r>
              <a:endParaRPr lang="es-AR" sz="1000" dirty="0">
                <a:latin typeface="Times New Roman" panose="02020603050405020304" pitchFamily="18" charset="0"/>
                <a:ea typeface="Times New Roman" panose="02020603050405020304" pitchFamily="18" charset="0"/>
              </a:endParaRPr>
            </a:p>
            <a:p>
              <a:pPr indent="0">
                <a:spcAft>
                  <a:spcPts val="0"/>
                </a:spcAft>
                <a:buNone/>
              </a:pP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 sz="1000" dirty="0" err="1" smtClean="0">
                  <a:latin typeface="Comic Sans MS" panose="030F0702030302020204" pitchFamily="66" charset="0"/>
                  <a:ea typeface="Times New Roman" panose="02020603050405020304" pitchFamily="18" charset="0"/>
                  <a:cs typeface="Lucida Sans Unicode" panose="020B0602030504020204" pitchFamily="34" charset="0"/>
                </a:rPr>
                <a:t>imprimirRecu</a:t>
              </a: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a:t>
              </a:r>
              <a:r>
                <a:rPr lang="es-ES" sz="1000" dirty="0" err="1" smtClean="0">
                  <a:latin typeface="Comic Sans MS" panose="030F0702030302020204" pitchFamily="66" charset="0"/>
                  <a:ea typeface="Times New Roman" panose="02020603050405020304" pitchFamily="18" charset="0"/>
                  <a:cs typeface="Lucida Sans Unicode" panose="020B0602030504020204" pitchFamily="34" charset="0"/>
                </a:rPr>
                <a:t>aux</a:t>
              </a:r>
              <a:r>
                <a:rPr lang="es-ES" sz="1000" dirty="0">
                  <a:latin typeface="Comic Sans MS" panose="030F0702030302020204" pitchFamily="66" charset="0"/>
                  <a:ea typeface="Times New Roman" panose="02020603050405020304" pitchFamily="18" charset="0"/>
                  <a:cs typeface="Lucida Sans Unicode" panose="020B0602030504020204" pitchFamily="34" charset="0"/>
                </a:rPr>
                <a:t>^.</a:t>
              </a:r>
              <a:r>
                <a:rPr lang="es-ES" sz="1000" dirty="0" err="1" smtClean="0">
                  <a:latin typeface="Comic Sans MS" panose="030F0702030302020204" pitchFamily="66" charset="0"/>
                  <a:ea typeface="Times New Roman" panose="02020603050405020304" pitchFamily="18" charset="0"/>
                  <a:cs typeface="Lucida Sans Unicode" panose="020B0602030504020204" pitchFamily="34" charset="0"/>
                </a:rPr>
                <a:t>psig</a:t>
              </a: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 </a:t>
              </a:r>
            </a:p>
            <a:p>
              <a:r>
                <a:rPr lang="es-ES"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err="1" smtClean="0">
                  <a:latin typeface="Comic Sans MS" panose="030F0702030302020204" pitchFamily="66" charset="0"/>
                  <a:ea typeface="Times New Roman" panose="02020603050405020304" pitchFamily="18" charset="0"/>
                  <a:cs typeface="Lucida Sans Unicode" panose="020B0602030504020204" pitchFamily="34" charset="0"/>
                </a:rPr>
                <a:t>acum</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err="1" smtClean="0">
                  <a:latin typeface="Comic Sans MS" panose="030F0702030302020204" pitchFamily="66" charset="0"/>
                  <a:ea typeface="Times New Roman" panose="02020603050405020304" pitchFamily="18" charset="0"/>
                  <a:cs typeface="Lucida Sans Unicode" panose="020B0602030504020204" pitchFamily="34" charset="0"/>
                </a:rPr>
                <a:t>acum</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 + </a:t>
              </a:r>
              <a:r>
                <a:rPr lang="es-ES_tradnl" sz="1000" dirty="0" err="1" smtClean="0">
                  <a:latin typeface="Comic Sans MS" panose="030F0702030302020204" pitchFamily="66" charset="0"/>
                  <a:ea typeface="Times New Roman" panose="02020603050405020304" pitchFamily="18" charset="0"/>
                  <a:cs typeface="Lucida Sans Unicode" panose="020B0602030504020204" pitchFamily="34" charset="0"/>
                </a:rPr>
                <a:t>aux</a:t>
              </a:r>
              <a:r>
                <a:rPr lang="es-ES_tradnl" sz="1000" dirty="0">
                  <a:latin typeface="Comic Sans MS" panose="030F0702030302020204" pitchFamily="66" charset="0"/>
                  <a:ea typeface="Times New Roman" panose="02020603050405020304" pitchFamily="18" charset="0"/>
                  <a:cs typeface="Lucida Sans Unicode" panose="020B0602030504020204" pitchFamily="34" charset="0"/>
                </a:rPr>
                <a:t>^.</a:t>
              </a:r>
              <a:r>
                <a:rPr lang="es-ES_tradnl" sz="1000" dirty="0" smtClean="0">
                  <a:latin typeface="Comic Sans MS" panose="030F0702030302020204" pitchFamily="66" charset="0"/>
                  <a:ea typeface="Times New Roman" panose="02020603050405020304" pitchFamily="18" charset="0"/>
                  <a:cs typeface="Lucida Sans Unicode" panose="020B0602030504020204" pitchFamily="34" charset="0"/>
                </a:rPr>
                <a:t>dato</a:t>
              </a:r>
              <a:endParaRPr lang="es-ES" sz="1000" dirty="0" smtClean="0">
                <a:latin typeface="Comic Sans MS" panose="030F0702030302020204" pitchFamily="66" charset="0"/>
                <a:ea typeface="Times New Roman" panose="02020603050405020304" pitchFamily="18" charset="0"/>
                <a:cs typeface="Lucida Sans Unicode" panose="020B0602030504020204" pitchFamily="34" charset="0"/>
              </a:endParaRPr>
            </a:p>
            <a:p>
              <a:pPr>
                <a:spcAft>
                  <a:spcPts val="0"/>
                </a:spcAft>
              </a:pPr>
              <a:r>
                <a:rPr lang="es-ES" sz="1000" u="sng" dirty="0">
                  <a:latin typeface="Comic Sans MS" panose="030F0702030302020204" pitchFamily="66" charset="0"/>
                  <a:ea typeface="Times New Roman" panose="02020603050405020304" pitchFamily="18" charset="0"/>
                  <a:cs typeface="Lucida Sans Unicode" panose="020B0602030504020204" pitchFamily="34" charset="0"/>
                </a:rPr>
                <a:t> </a:t>
              </a:r>
              <a:r>
                <a:rPr lang="es-ES" sz="1000" u="sng" dirty="0" smtClean="0">
                  <a:latin typeface="Comic Sans MS" panose="030F0702030302020204" pitchFamily="66" charset="0"/>
                  <a:ea typeface="Times New Roman" panose="02020603050405020304" pitchFamily="18" charset="0"/>
                  <a:cs typeface="Lucida Sans Unicode" panose="020B0602030504020204" pitchFamily="34" charset="0"/>
                </a:rPr>
                <a:t> </a:t>
              </a:r>
              <a:r>
                <a:rPr lang="es-ES_tradnl" sz="1000" u="sng" dirty="0" smtClean="0">
                  <a:latin typeface="Comic Sans MS" panose="030F0702030302020204" pitchFamily="66" charset="0"/>
                  <a:ea typeface="Times New Roman" panose="02020603050405020304" pitchFamily="18" charset="0"/>
                  <a:cs typeface="Lucida Sans Unicode" panose="020B0602030504020204" pitchFamily="34" charset="0"/>
                </a:rPr>
                <a:t>fin si</a:t>
              </a:r>
              <a:endParaRPr lang="es-AR" sz="1000" dirty="0">
                <a:latin typeface="Times New Roman" panose="02020603050405020304" pitchFamily="18" charset="0"/>
                <a:ea typeface="Times New Roman" panose="02020603050405020304" pitchFamily="18" charset="0"/>
              </a:endParaRPr>
            </a:p>
            <a:p>
              <a:pPr>
                <a:spcAft>
                  <a:spcPts val="0"/>
                </a:spcAft>
              </a:pPr>
              <a:r>
                <a:rPr lang="es-ES" sz="1000" dirty="0">
                  <a:latin typeface="Comic Sans MS" panose="030F0702030302020204" pitchFamily="66" charset="0"/>
                  <a:ea typeface="Times New Roman" panose="02020603050405020304" pitchFamily="18" charset="0"/>
                  <a:cs typeface="Lucida Sans Unicode" panose="020B0602030504020204" pitchFamily="34" charset="0"/>
                </a:rPr>
                <a:t>  </a:t>
              </a:r>
              <a:r>
                <a:rPr lang="es-ES" sz="1000" dirty="0" smtClean="0">
                  <a:latin typeface="Comic Sans MS" panose="030F0702030302020204" pitchFamily="66" charset="0"/>
                  <a:ea typeface="Times New Roman" panose="02020603050405020304" pitchFamily="18" charset="0"/>
                  <a:cs typeface="Lucida Sans Unicode" panose="020B0602030504020204" pitchFamily="34" charset="0"/>
                </a:rPr>
                <a:t>Fin hacer                </a:t>
              </a:r>
              <a:endParaRPr lang="es-ES" sz="1000" dirty="0">
                <a:latin typeface="Comic Sans MS" panose="030F0702030302020204" pitchFamily="66" charset="0"/>
                <a:ea typeface="Times New Roman" panose="02020603050405020304" pitchFamily="18" charset="0"/>
                <a:cs typeface="Lucida Sans Unicode" panose="020B0602030504020204" pitchFamily="34" charset="0"/>
              </a:endParaRPr>
            </a:p>
            <a:p>
              <a:pPr>
                <a:spcAft>
                  <a:spcPts val="0"/>
                </a:spcAft>
              </a:pPr>
              <a:r>
                <a:rPr lang="es-ES" sz="1000" u="sng" dirty="0" smtClean="0">
                  <a:latin typeface="Comic Sans MS" panose="030F0702030302020204" pitchFamily="66" charset="0"/>
                  <a:ea typeface="Times New Roman" panose="02020603050405020304" pitchFamily="18" charset="0"/>
                  <a:cs typeface="Lucida Sans Unicode" panose="020B0602030504020204" pitchFamily="34" charset="0"/>
                </a:rPr>
                <a:t>Fin procedimiento</a:t>
              </a:r>
              <a:endParaRPr lang="es-AR" sz="1000" dirty="0"/>
            </a:p>
            <a:p>
              <a:endParaRPr lang="es-AR" sz="1000" dirty="0"/>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smtClean="0">
                  <a:solidFill>
                    <a:schemeClr val="accent3"/>
                  </a:solidFill>
                  <a:cs typeface="Arial" pitchFamily="34" charset="0"/>
                </a:rPr>
                <a:t>Recursión en listas</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8" name="Marcador de contenido 2051">
            <a:extLst>
              <a:ext uri="{FF2B5EF4-FFF2-40B4-BE49-F238E27FC236}">
                <a16:creationId xmlns:a16="http://schemas.microsoft.com/office/drawing/2014/main" id="{1669CCFB-F68A-4EEA-B319-F71108504921}"/>
              </a:ext>
            </a:extLst>
          </p:cNvPr>
          <p:cNvPicPr>
            <a:picLocks noChangeAspect="1"/>
          </p:cNvPicPr>
          <p:nvPr/>
        </p:nvPicPr>
        <p:blipFill>
          <a:blip r:embed="rId2"/>
          <a:stretch>
            <a:fillRect/>
          </a:stretch>
        </p:blipFill>
        <p:spPr>
          <a:xfrm>
            <a:off x="5003174" y="3951870"/>
            <a:ext cx="4046561" cy="416210"/>
          </a:xfrm>
          <a:prstGeom prst="rect">
            <a:avLst/>
          </a:prstGeom>
        </p:spPr>
      </p:pic>
      <p:sp>
        <p:nvSpPr>
          <p:cNvPr id="19" name="CuadroTexto 18">
            <a:extLst>
              <a:ext uri="{FF2B5EF4-FFF2-40B4-BE49-F238E27FC236}">
                <a16:creationId xmlns:a16="http://schemas.microsoft.com/office/drawing/2014/main" id="{4AE844D7-C308-41D8-8BE0-F4E440570E43}"/>
              </a:ext>
            </a:extLst>
          </p:cNvPr>
          <p:cNvSpPr txBox="1"/>
          <p:nvPr/>
        </p:nvSpPr>
        <p:spPr>
          <a:xfrm>
            <a:off x="4427984" y="4229675"/>
            <a:ext cx="663772" cy="646331"/>
          </a:xfrm>
          <a:prstGeom prst="rect">
            <a:avLst/>
          </a:prstGeom>
          <a:noFill/>
        </p:spPr>
        <p:txBody>
          <a:bodyPr wrap="square" rtlCol="0">
            <a:spAutoFit/>
          </a:bodyPr>
          <a:lstStyle/>
          <a:p>
            <a:endParaRPr lang="es-AR" sz="1200" dirty="0" smtClean="0"/>
          </a:p>
          <a:p>
            <a:r>
              <a:rPr lang="es-AR" sz="1200" dirty="0" smtClean="0"/>
              <a:t>  L  </a:t>
            </a:r>
          </a:p>
          <a:p>
            <a:r>
              <a:rPr lang="es-AR" sz="1200" dirty="0" smtClean="0"/>
              <a:t>   </a:t>
            </a:r>
            <a:r>
              <a:rPr lang="es-AR" sz="1200" dirty="0" err="1"/>
              <a:t>aux</a:t>
            </a:r>
            <a:endParaRPr lang="es-AR" sz="1200" dirty="0"/>
          </a:p>
        </p:txBody>
      </p:sp>
      <p:cxnSp>
        <p:nvCxnSpPr>
          <p:cNvPr id="20" name="Conector recto de flecha 19">
            <a:extLst>
              <a:ext uri="{FF2B5EF4-FFF2-40B4-BE49-F238E27FC236}">
                <a16:creationId xmlns:a16="http://schemas.microsoft.com/office/drawing/2014/main" id="{6839BF82-A260-49D1-A2B5-91C6E60F24EE}"/>
              </a:ext>
            </a:extLst>
          </p:cNvPr>
          <p:cNvCxnSpPr>
            <a:cxnSpLocks/>
          </p:cNvCxnSpPr>
          <p:nvPr/>
        </p:nvCxnSpPr>
        <p:spPr>
          <a:xfrm flipV="1">
            <a:off x="4743848" y="4205937"/>
            <a:ext cx="548232" cy="2270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Conector recto de flecha 20">
            <a:extLst>
              <a:ext uri="{FF2B5EF4-FFF2-40B4-BE49-F238E27FC236}">
                <a16:creationId xmlns:a16="http://schemas.microsoft.com/office/drawing/2014/main" id="{DE364F03-E9C4-456A-92D0-66EE64C71D19}"/>
              </a:ext>
            </a:extLst>
          </p:cNvPr>
          <p:cNvCxnSpPr>
            <a:cxnSpLocks/>
          </p:cNvCxnSpPr>
          <p:nvPr/>
        </p:nvCxnSpPr>
        <p:spPr>
          <a:xfrm flipV="1">
            <a:off x="4973986" y="4368080"/>
            <a:ext cx="318094" cy="2919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79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sp>
        <p:nvSpPr>
          <p:cNvPr id="5"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4400" b="1" dirty="0">
              <a:solidFill>
                <a:schemeClr val="bg1"/>
              </a:solidFill>
              <a:latin typeface="+mj-lt"/>
              <a:cs typeface="Arial" pitchFamily="34" charset="0"/>
            </a:endParaRPr>
          </a:p>
        </p:txBody>
      </p:sp>
      <p:grpSp>
        <p:nvGrpSpPr>
          <p:cNvPr id="8" name="Group 7"/>
          <p:cNvGrpSpPr/>
          <p:nvPr/>
        </p:nvGrpSpPr>
        <p:grpSpPr>
          <a:xfrm>
            <a:off x="1907704" y="483518"/>
            <a:ext cx="6652377" cy="3525850"/>
            <a:chOff x="3687661" y="1203598"/>
            <a:chExt cx="2252491" cy="3525850"/>
          </a:xfrm>
        </p:grpSpPr>
        <p:sp>
          <p:nvSpPr>
            <p:cNvPr id="9" name="TextBox 8"/>
            <p:cNvSpPr txBox="1"/>
            <p:nvPr/>
          </p:nvSpPr>
          <p:spPr>
            <a:xfrm>
              <a:off x="3687661" y="2051792"/>
              <a:ext cx="2252491" cy="2677656"/>
            </a:xfrm>
            <a:prstGeom prst="rect">
              <a:avLst/>
            </a:prstGeom>
            <a:noFill/>
          </p:spPr>
          <p:txBody>
            <a:bodyPr wrap="square" rtlCol="0">
              <a:spAutoFit/>
            </a:bodyPr>
            <a:lstStyle/>
            <a:p>
              <a:pPr algn="just"/>
              <a:r>
                <a:rPr lang="es-AR" altLang="ko-KR" sz="1200" b="1" dirty="0">
                  <a:solidFill>
                    <a:schemeClr val="tx1">
                      <a:lumMod val="75000"/>
                      <a:lumOff val="25000"/>
                    </a:schemeClr>
                  </a:solidFill>
                  <a:cs typeface="Arial" pitchFamily="34" charset="0"/>
                </a:rPr>
                <a:t># Profesores: </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Felix Paternoster</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Matias Area</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Ayudantes:</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Silvia Romero</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Franco </a:t>
              </a:r>
              <a:r>
                <a:rPr lang="es-AR" altLang="ko-KR" sz="1200" b="1" dirty="0" err="1">
                  <a:solidFill>
                    <a:schemeClr val="tx1">
                      <a:lumMod val="75000"/>
                      <a:lumOff val="25000"/>
                    </a:schemeClr>
                  </a:solidFill>
                  <a:cs typeface="Arial" pitchFamily="34" charset="0"/>
                </a:rPr>
                <a:t>Ibañez</a:t>
              </a:r>
              <a:endParaRPr lang="es-AR" altLang="ko-KR" sz="1200" b="1" dirty="0">
                <a:solidFill>
                  <a:schemeClr val="tx1">
                    <a:lumMod val="75000"/>
                    <a:lumOff val="25000"/>
                  </a:schemeClr>
                </a:solidFill>
                <a:cs typeface="Arial" pitchFamily="34" charset="0"/>
              </a:endParaRP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Mauro </a:t>
              </a:r>
              <a:r>
                <a:rPr lang="es-AR" altLang="ko-KR" sz="1200" b="1" dirty="0" err="1">
                  <a:solidFill>
                    <a:schemeClr val="tx1">
                      <a:lumMod val="75000"/>
                      <a:lumOff val="25000"/>
                    </a:schemeClr>
                  </a:solidFill>
                  <a:cs typeface="Arial" pitchFamily="34" charset="0"/>
                </a:rPr>
                <a:t>Antar</a:t>
              </a:r>
              <a:endParaRPr lang="es-AR" altLang="ko-KR" sz="1200" b="1" dirty="0">
                <a:solidFill>
                  <a:schemeClr val="tx1">
                    <a:lumMod val="75000"/>
                    <a:lumOff val="25000"/>
                  </a:schemeClr>
                </a:solidFill>
                <a:cs typeface="Arial" pitchFamily="34" charset="0"/>
              </a:endParaRPr>
            </a:p>
            <a:p>
              <a:pPr algn="just"/>
              <a:endParaRPr lang="es-AR" altLang="ko-KR" sz="1200" dirty="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Docentes y ayudantes</a:t>
              </a: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919112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2267744" y="1851670"/>
            <a:ext cx="3888432" cy="576064"/>
          </a:xfrm>
        </p:spPr>
        <p:txBody>
          <a:bodyPr/>
          <a:lstStyle/>
          <a:p>
            <a:r>
              <a:rPr lang="es-AR" dirty="0" smtClean="0"/>
              <a:t>Ejercicio Ejemplo</a:t>
            </a:r>
            <a:endParaRPr lang="es-AR" dirty="0"/>
          </a:p>
        </p:txBody>
      </p:sp>
      <p:sp>
        <p:nvSpPr>
          <p:cNvPr id="3" name="Marcador de texto 2"/>
          <p:cNvSpPr>
            <a:spLocks noGrp="1"/>
          </p:cNvSpPr>
          <p:nvPr>
            <p:ph type="body" sz="quarter" idx="11"/>
          </p:nvPr>
        </p:nvSpPr>
        <p:spPr>
          <a:xfrm>
            <a:off x="2627488" y="2427734"/>
            <a:ext cx="3456680" cy="951344"/>
          </a:xfrm>
        </p:spPr>
        <p:txBody>
          <a:bodyPr/>
          <a:lstStyle/>
          <a:p>
            <a:r>
              <a:rPr lang="es-AR" sz="1800" dirty="0" smtClean="0"/>
              <a:t>Listas</a:t>
            </a:r>
          </a:p>
        </p:txBody>
      </p:sp>
    </p:spTree>
    <p:extLst>
      <p:ext uri="{BB962C8B-B14F-4D97-AF65-F5344CB8AC3E}">
        <p14:creationId xmlns:p14="http://schemas.microsoft.com/office/powerpoint/2010/main" val="3214536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3146286"/>
            <a:chOff x="3687661" y="1203598"/>
            <a:chExt cx="2291896" cy="3146286"/>
          </a:xfrm>
        </p:grpSpPr>
        <p:sp>
          <p:nvSpPr>
            <p:cNvPr id="9" name="TextBox 8"/>
            <p:cNvSpPr txBox="1"/>
            <p:nvPr/>
          </p:nvSpPr>
          <p:spPr>
            <a:xfrm>
              <a:off x="3687661" y="1856894"/>
              <a:ext cx="2291896" cy="2492990"/>
            </a:xfrm>
            <a:prstGeom prst="rect">
              <a:avLst/>
            </a:prstGeom>
            <a:noFill/>
          </p:spPr>
          <p:txBody>
            <a:bodyPr wrap="square" rtlCol="0">
              <a:spAutoFit/>
            </a:bodyPr>
            <a:lstStyle/>
            <a:p>
              <a:r>
                <a:rPr lang="es-ES" sz="1200" dirty="0">
                  <a:solidFill>
                    <a:srgbClr val="000000"/>
                  </a:solidFill>
                  <a:latin typeface="Comic Sans MS" panose="030F0702030302020204" pitchFamily="66" charset="0"/>
                </a:rPr>
                <a:t>Una librería ubicada en el centro de la ciudad de La Plata tiene información de los libros que en ella se venden. De los libros se conoce: su nombre, código, autor, editorial, precio y stock. Almacena dicha información en una lista. </a:t>
              </a:r>
              <a:endParaRPr lang="es-ES" sz="1200" dirty="0" smtClean="0">
                <a:solidFill>
                  <a:srgbClr val="000000"/>
                </a:solidFill>
                <a:latin typeface="Comic Sans MS" panose="030F0702030302020204" pitchFamily="66" charset="0"/>
              </a:endParaRPr>
            </a:p>
            <a:p>
              <a:endParaRPr lang="es-ES" sz="1200" dirty="0">
                <a:solidFill>
                  <a:srgbClr val="000000"/>
                </a:solidFill>
                <a:latin typeface="Comic Sans MS" panose="030F0702030302020204" pitchFamily="66" charset="0"/>
              </a:endParaRPr>
            </a:p>
            <a:p>
              <a:r>
                <a:rPr lang="es-ES" sz="1200" dirty="0">
                  <a:solidFill>
                    <a:srgbClr val="000000"/>
                  </a:solidFill>
                  <a:latin typeface="Comic Sans MS" panose="030F0702030302020204" pitchFamily="66" charset="0"/>
                </a:rPr>
                <a:t>Se desea: </a:t>
              </a:r>
            </a:p>
            <a:p>
              <a:pPr marL="342900" indent="-342900">
                <a:buAutoNum type="alphaLcParenR"/>
              </a:pPr>
              <a:endParaRPr lang="es-ES" sz="1200" dirty="0" smtClean="0">
                <a:solidFill>
                  <a:srgbClr val="000000"/>
                </a:solidFill>
                <a:latin typeface="Comic Sans MS" panose="030F0702030302020204" pitchFamily="66" charset="0"/>
              </a:endParaRPr>
            </a:p>
            <a:p>
              <a:pPr marL="342900" indent="-342900">
                <a:buAutoNum type="alphaLcParenR"/>
              </a:pPr>
              <a:r>
                <a:rPr lang="es-ES" sz="1200" dirty="0" smtClean="0">
                  <a:solidFill>
                    <a:srgbClr val="000000"/>
                  </a:solidFill>
                  <a:latin typeface="Comic Sans MS" panose="030F0702030302020204" pitchFamily="66" charset="0"/>
                </a:rPr>
                <a:t>Obtener </a:t>
              </a:r>
              <a:r>
                <a:rPr lang="es-ES" sz="1200" dirty="0">
                  <a:solidFill>
                    <a:srgbClr val="000000"/>
                  </a:solidFill>
                  <a:latin typeface="Comic Sans MS" panose="030F0702030302020204" pitchFamily="66" charset="0"/>
                </a:rPr>
                <a:t>un listado en donde figure código y editorial de aquellos libros con stock nulo. </a:t>
              </a:r>
            </a:p>
            <a:p>
              <a:endParaRPr lang="es-ES" sz="1200" dirty="0">
                <a:solidFill>
                  <a:srgbClr val="000000"/>
                </a:solidFill>
                <a:latin typeface="Comic Sans MS" panose="030F0702030302020204" pitchFamily="66" charset="0"/>
              </a:endParaRPr>
            </a:p>
            <a:p>
              <a:r>
                <a:rPr lang="es-ES" sz="1200" dirty="0">
                  <a:solidFill>
                    <a:srgbClr val="000000"/>
                  </a:solidFill>
                  <a:latin typeface="Comic Sans MS" panose="030F0702030302020204" pitchFamily="66" charset="0"/>
                </a:rPr>
                <a:t>b) Simular la entrada de nuevos libros a la librería o la reposición de los ya existentes. </a:t>
              </a:r>
              <a:endParaRPr lang="es-ES" sz="1200" dirty="0" smtClean="0">
                <a:solidFill>
                  <a:srgbClr val="000000"/>
                </a:solidFill>
                <a:latin typeface="Comic Sans MS" panose="030F0702030302020204" pitchFamily="66" charset="0"/>
              </a:endParaRPr>
            </a:p>
            <a:p>
              <a:endParaRPr lang="es-ES" sz="1200" dirty="0">
                <a:solidFill>
                  <a:srgbClr val="000000"/>
                </a:solidFill>
                <a:latin typeface="Comic Sans MS" panose="030F0702030302020204" pitchFamily="66" charset="0"/>
              </a:endParaRPr>
            </a:p>
            <a:p>
              <a:r>
                <a:rPr lang="es-ES" sz="1200" dirty="0" smtClean="0">
                  <a:solidFill>
                    <a:srgbClr val="FF0000"/>
                  </a:solidFill>
                  <a:latin typeface="Comic Sans MS" panose="030F0702030302020204" pitchFamily="66" charset="0"/>
                </a:rPr>
                <a:t>c) Obtener en forma recursiva el monto total de la librería, sumando precio por stock de cada libro</a:t>
              </a:r>
              <a:endParaRPr lang="es-AR" sz="1200" dirty="0">
                <a:solidFill>
                  <a:srgbClr val="FF0000"/>
                </a:solidFill>
              </a:endParaRPr>
            </a:p>
            <a:p>
              <a:endParaRPr lang="es-ES" sz="1200" b="1" dirty="0" smtClean="0"/>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smtClean="0">
                  <a:solidFill>
                    <a:schemeClr val="accent3"/>
                  </a:solidFill>
                  <a:cs typeface="Arial" pitchFamily="34" charset="0"/>
                </a:rPr>
                <a:t>Enunciado</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4183213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3634660"/>
            <a:chOff x="3687661" y="1203598"/>
            <a:chExt cx="2291896" cy="3634660"/>
          </a:xfrm>
        </p:grpSpPr>
        <p:sp>
          <p:nvSpPr>
            <p:cNvPr id="9" name="TextBox 8"/>
            <p:cNvSpPr txBox="1"/>
            <p:nvPr/>
          </p:nvSpPr>
          <p:spPr>
            <a:xfrm>
              <a:off x="3687661" y="1698937"/>
              <a:ext cx="2291896" cy="3139321"/>
            </a:xfrm>
            <a:prstGeom prst="rect">
              <a:avLst/>
            </a:prstGeom>
            <a:noFill/>
          </p:spPr>
          <p:txBody>
            <a:bodyPr wrap="square" rtlCol="0">
              <a:spAutoFit/>
            </a:bodyPr>
            <a:lstStyle/>
            <a:p>
              <a:r>
                <a:rPr lang="es-AR" sz="1100" u="sng" dirty="0">
                  <a:solidFill>
                    <a:srgbClr val="000000"/>
                  </a:solidFill>
                  <a:latin typeface="Comic Sans MS" panose="030F0702030302020204" pitchFamily="66" charset="0"/>
                </a:rPr>
                <a:t>Programa </a:t>
              </a:r>
              <a:r>
                <a:rPr lang="es-AR" sz="1100" u="sng" dirty="0" err="1">
                  <a:solidFill>
                    <a:srgbClr val="000000"/>
                  </a:solidFill>
                  <a:latin typeface="Comic Sans MS" panose="030F0702030302020204" pitchFamily="66" charset="0"/>
                </a:rPr>
                <a:t>ejemlistas</a:t>
              </a:r>
              <a:r>
                <a:rPr lang="es-AR" sz="1100" u="sng" dirty="0">
                  <a:solidFill>
                    <a:srgbClr val="000000"/>
                  </a:solidFill>
                  <a:latin typeface="Comic Sans MS" panose="030F0702030302020204" pitchFamily="66" charset="0"/>
                </a:rPr>
                <a:t> </a:t>
              </a:r>
            </a:p>
            <a:p>
              <a:endParaRPr lang="es-AR" sz="1100" dirty="0">
                <a:solidFill>
                  <a:srgbClr val="000000"/>
                </a:solidFill>
                <a:latin typeface="Comic Sans MS" panose="030F0702030302020204" pitchFamily="66" charset="0"/>
              </a:endParaRPr>
            </a:p>
            <a:p>
              <a:r>
                <a:rPr lang="es-AR" sz="1100" u="sng" dirty="0">
                  <a:solidFill>
                    <a:srgbClr val="000000"/>
                  </a:solidFill>
                  <a:latin typeface="Comic Sans MS" panose="030F0702030302020204" pitchFamily="66" charset="0"/>
                </a:rPr>
                <a:t>Tipos estructurados </a:t>
              </a:r>
            </a:p>
            <a:p>
              <a:endParaRPr lang="es-AR" sz="1100" u="sng" dirty="0">
                <a:solidFill>
                  <a:srgbClr val="000000"/>
                </a:solidFill>
                <a:latin typeface="Comic Sans MS" panose="030F0702030302020204" pitchFamily="66" charset="0"/>
              </a:endParaRPr>
            </a:p>
            <a:p>
              <a:r>
                <a:rPr lang="es-AR" sz="1100" dirty="0">
                  <a:solidFill>
                    <a:srgbClr val="000000"/>
                  </a:solidFill>
                  <a:latin typeface="Comic Sans MS" panose="030F0702030302020204" pitchFamily="66" charset="0"/>
                </a:rPr>
                <a:t>libro = registro </a:t>
              </a:r>
            </a:p>
            <a:p>
              <a:r>
                <a:rPr lang="es-AR" sz="1100" dirty="0">
                  <a:solidFill>
                    <a:srgbClr val="000000"/>
                  </a:solidFill>
                  <a:latin typeface="Comic Sans MS" panose="030F0702030302020204" pitchFamily="66" charset="0"/>
                </a:rPr>
                <a:t>           Nombre: carácter 20 </a:t>
              </a:r>
            </a:p>
            <a:p>
              <a:r>
                <a:rPr lang="es-AR" sz="1100" dirty="0">
                  <a:solidFill>
                    <a:srgbClr val="000000"/>
                  </a:solidFill>
                  <a:latin typeface="Comic Sans MS" panose="030F0702030302020204" pitchFamily="66" charset="0"/>
                </a:rPr>
                <a:t>          Código: entero 4 </a:t>
              </a:r>
            </a:p>
            <a:p>
              <a:r>
                <a:rPr lang="es-AR" sz="1100" dirty="0">
                  <a:solidFill>
                    <a:srgbClr val="000000"/>
                  </a:solidFill>
                  <a:latin typeface="Comic Sans MS" panose="030F0702030302020204" pitchFamily="66" charset="0"/>
                </a:rPr>
                <a:t>          </a:t>
              </a:r>
              <a:r>
                <a:rPr lang="es-AR" sz="1100" dirty="0" err="1">
                  <a:solidFill>
                    <a:srgbClr val="000000"/>
                  </a:solidFill>
                  <a:latin typeface="Comic Sans MS" panose="030F0702030302020204" pitchFamily="66" charset="0"/>
                </a:rPr>
                <a:t>Edit</a:t>
              </a:r>
              <a:r>
                <a:rPr lang="es-AR" sz="1100" dirty="0">
                  <a:solidFill>
                    <a:srgbClr val="000000"/>
                  </a:solidFill>
                  <a:latin typeface="Comic Sans MS" panose="030F0702030302020204" pitchFamily="66" charset="0"/>
                </a:rPr>
                <a:t>: carácter 20 </a:t>
              </a:r>
            </a:p>
            <a:p>
              <a:r>
                <a:rPr lang="es-AR" sz="1100" dirty="0">
                  <a:solidFill>
                    <a:srgbClr val="000000"/>
                  </a:solidFill>
                  <a:latin typeface="Comic Sans MS" panose="030F0702030302020204" pitchFamily="66" charset="0"/>
                </a:rPr>
                <a:t>          Autor: carácter 20 </a:t>
              </a:r>
            </a:p>
            <a:p>
              <a:r>
                <a:rPr lang="es-AR" sz="1100" dirty="0">
                  <a:solidFill>
                    <a:srgbClr val="000000"/>
                  </a:solidFill>
                  <a:latin typeface="Comic Sans MS" panose="030F0702030302020204" pitchFamily="66" charset="0"/>
                </a:rPr>
                <a:t>          Precio: real 5,2 </a:t>
              </a:r>
            </a:p>
            <a:p>
              <a:r>
                <a:rPr lang="es-AR" sz="1100" dirty="0">
                  <a:solidFill>
                    <a:srgbClr val="000000"/>
                  </a:solidFill>
                  <a:latin typeface="Comic Sans MS" panose="030F0702030302020204" pitchFamily="66" charset="0"/>
                </a:rPr>
                <a:t>          Stock: entero 2 </a:t>
              </a:r>
            </a:p>
            <a:p>
              <a:r>
                <a:rPr lang="es-AR" sz="1100" dirty="0">
                  <a:solidFill>
                    <a:srgbClr val="000000"/>
                  </a:solidFill>
                  <a:latin typeface="Comic Sans MS" panose="030F0702030302020204" pitchFamily="66" charset="0"/>
                </a:rPr>
                <a:t>       </a:t>
              </a:r>
              <a:r>
                <a:rPr lang="es-AR" sz="1100" dirty="0" smtClean="0">
                  <a:solidFill>
                    <a:srgbClr val="000000"/>
                  </a:solidFill>
                  <a:latin typeface="Comic Sans MS" panose="030F0702030302020204" pitchFamily="66" charset="0"/>
                </a:rPr>
                <a:t>Fin registro </a:t>
              </a:r>
              <a:endParaRPr lang="es-AR" sz="1100" dirty="0">
                <a:solidFill>
                  <a:srgbClr val="000000"/>
                </a:solidFill>
                <a:latin typeface="Comic Sans MS" panose="030F0702030302020204" pitchFamily="66" charset="0"/>
              </a:endParaRPr>
            </a:p>
            <a:p>
              <a:endParaRPr lang="es-AR" sz="1100" dirty="0">
                <a:solidFill>
                  <a:srgbClr val="000000"/>
                </a:solidFill>
                <a:latin typeface="Comic Sans MS" panose="030F0702030302020204" pitchFamily="66" charset="0"/>
              </a:endParaRPr>
            </a:p>
            <a:p>
              <a:r>
                <a:rPr lang="es-AR" sz="1100" dirty="0">
                  <a:solidFill>
                    <a:srgbClr val="000000"/>
                  </a:solidFill>
                  <a:latin typeface="Comic Sans MS" panose="030F0702030302020204" pitchFamily="66" charset="0"/>
                </a:rPr>
                <a:t>lista = ^nodo;             /* una lista es un puntero a un registro*/ </a:t>
              </a:r>
            </a:p>
            <a:p>
              <a:r>
                <a:rPr lang="es-ES" sz="1100" dirty="0">
                  <a:solidFill>
                    <a:srgbClr val="000000"/>
                  </a:solidFill>
                  <a:latin typeface="Comic Sans MS" panose="030F0702030302020204" pitchFamily="66" charset="0"/>
                </a:rPr>
                <a:t>nodo = registro          /* el registro contiene datos y punteros*/ </a:t>
              </a:r>
            </a:p>
            <a:p>
              <a:r>
                <a:rPr lang="es-ES" sz="1100" dirty="0">
                  <a:solidFill>
                    <a:srgbClr val="000000"/>
                  </a:solidFill>
                  <a:latin typeface="Comic Sans MS" panose="030F0702030302020204" pitchFamily="66" charset="0"/>
                </a:rPr>
                <a:t>           dato: libro     /* el dato puede ser de cualquier tipo */ </a:t>
              </a:r>
            </a:p>
            <a:p>
              <a:r>
                <a:rPr lang="es-AR" sz="1100" dirty="0">
                  <a:solidFill>
                    <a:srgbClr val="000000"/>
                  </a:solidFill>
                  <a:latin typeface="Comic Sans MS" panose="030F0702030302020204" pitchFamily="66" charset="0"/>
                </a:rPr>
                <a:t>           </a:t>
              </a:r>
              <a:r>
                <a:rPr lang="es-AR" sz="1100" dirty="0" err="1">
                  <a:solidFill>
                    <a:srgbClr val="000000"/>
                  </a:solidFill>
                  <a:latin typeface="Comic Sans MS" panose="030F0702030302020204" pitchFamily="66" charset="0"/>
                </a:rPr>
                <a:t>psig</a:t>
              </a:r>
              <a:r>
                <a:rPr lang="es-AR" sz="1100" dirty="0">
                  <a:solidFill>
                    <a:srgbClr val="000000"/>
                  </a:solidFill>
                  <a:latin typeface="Comic Sans MS" panose="030F0702030302020204" pitchFamily="66" charset="0"/>
                </a:rPr>
                <a:t>: lista </a:t>
              </a:r>
            </a:p>
            <a:p>
              <a:r>
                <a:rPr lang="es-AR" sz="1100" dirty="0" smtClean="0">
                  <a:solidFill>
                    <a:srgbClr val="000000"/>
                  </a:solidFill>
                  <a:latin typeface="Comic Sans MS" panose="030F0702030302020204" pitchFamily="66" charset="0"/>
                </a:rPr>
                <a:t>Fin registro </a:t>
              </a:r>
              <a:endParaRPr lang="es-ES" sz="1100" dirty="0">
                <a:solidFill>
                  <a:srgbClr val="000000"/>
                </a:solidFill>
                <a:latin typeface="Comic Sans MS" panose="030F0702030302020204" pitchFamily="66" charset="0"/>
              </a:endParaRPr>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err="1" smtClean="0">
                  <a:solidFill>
                    <a:schemeClr val="accent3"/>
                  </a:solidFill>
                  <a:cs typeface="Arial" pitchFamily="34" charset="0"/>
                </a:rPr>
                <a:t>Solucion</a:t>
              </a:r>
              <a:r>
                <a:rPr lang="es-AR" altLang="ko-KR" sz="1600" b="1" dirty="0" smtClean="0">
                  <a:solidFill>
                    <a:schemeClr val="accent3"/>
                  </a:solidFill>
                  <a:cs typeface="Arial" pitchFamily="34" charset="0"/>
                </a:rPr>
                <a:t> </a:t>
              </a:r>
              <a:r>
                <a:rPr lang="es-AR" altLang="ko-KR" sz="1600" b="1" dirty="0" err="1" smtClean="0">
                  <a:solidFill>
                    <a:schemeClr val="accent3"/>
                  </a:solidFill>
                  <a:cs typeface="Arial" pitchFamily="34" charset="0"/>
                </a:rPr>
                <a:t>Pseudocodigo</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893840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4819600"/>
            <a:chOff x="3687661" y="1203598"/>
            <a:chExt cx="2291896" cy="4819600"/>
          </a:xfrm>
        </p:grpSpPr>
        <p:sp>
          <p:nvSpPr>
            <p:cNvPr id="9" name="TextBox 8"/>
            <p:cNvSpPr txBox="1"/>
            <p:nvPr/>
          </p:nvSpPr>
          <p:spPr>
            <a:xfrm>
              <a:off x="3687661" y="1698937"/>
              <a:ext cx="2291896" cy="4324261"/>
            </a:xfrm>
            <a:prstGeom prst="rect">
              <a:avLst/>
            </a:prstGeom>
            <a:noFill/>
          </p:spPr>
          <p:txBody>
            <a:bodyPr wrap="square" rtlCol="0">
              <a:spAutoFit/>
            </a:bodyPr>
            <a:lstStyle/>
            <a:p>
              <a:r>
                <a:rPr lang="es-AR" sz="1100" u="sng" dirty="0">
                  <a:solidFill>
                    <a:srgbClr val="000000"/>
                  </a:solidFill>
                  <a:latin typeface="Comic Sans MS" panose="030F0702030302020204" pitchFamily="66" charset="0"/>
                </a:rPr>
                <a:t>Procedimiento </a:t>
              </a:r>
              <a:r>
                <a:rPr lang="es-AR" sz="1100" dirty="0">
                  <a:solidFill>
                    <a:srgbClr val="000000"/>
                  </a:solidFill>
                  <a:latin typeface="Comic Sans MS" panose="030F0702030302020204" pitchFamily="66" charset="0"/>
                </a:rPr>
                <a:t>insertar (</a:t>
              </a:r>
              <a:r>
                <a:rPr lang="es-AR" sz="1100" dirty="0" err="1">
                  <a:solidFill>
                    <a:srgbClr val="000000"/>
                  </a:solidFill>
                  <a:latin typeface="Comic Sans MS" panose="030F0702030302020204" pitchFamily="66" charset="0"/>
                </a:rPr>
                <a:t>ref</a:t>
              </a:r>
              <a:r>
                <a:rPr lang="es-AR" sz="1100" dirty="0">
                  <a:solidFill>
                    <a:srgbClr val="000000"/>
                  </a:solidFill>
                  <a:latin typeface="Comic Sans MS" panose="030F0702030302020204" pitchFamily="66" charset="0"/>
                </a:rPr>
                <a:t> L:lista; </a:t>
              </a:r>
              <a:r>
                <a:rPr lang="es-AR" sz="1100" dirty="0" err="1">
                  <a:solidFill>
                    <a:srgbClr val="000000"/>
                  </a:solidFill>
                  <a:latin typeface="Comic Sans MS" panose="030F0702030302020204" pitchFamily="66" charset="0"/>
                </a:rPr>
                <a:t>elem</a:t>
              </a:r>
              <a:r>
                <a:rPr lang="es-AR" sz="1100" dirty="0">
                  <a:solidFill>
                    <a:srgbClr val="000000"/>
                  </a:solidFill>
                  <a:latin typeface="Comic Sans MS" panose="030F0702030302020204" pitchFamily="66" charset="0"/>
                </a:rPr>
                <a:t>: libro) </a:t>
              </a:r>
            </a:p>
            <a:p>
              <a:r>
                <a:rPr lang="es-AR" sz="1100" u="sng" dirty="0">
                  <a:solidFill>
                    <a:srgbClr val="000000"/>
                  </a:solidFill>
                  <a:latin typeface="Comic Sans MS" panose="030F0702030302020204" pitchFamily="66" charset="0"/>
                </a:rPr>
                <a:t>variables</a:t>
              </a:r>
              <a:r>
                <a:rPr lang="es-AR" sz="1100" dirty="0">
                  <a:solidFill>
                    <a:srgbClr val="000000"/>
                  </a:solidFill>
                  <a:latin typeface="Comic Sans MS" panose="030F0702030302020204" pitchFamily="66" charset="0"/>
                </a:rPr>
                <a:t> </a:t>
              </a:r>
            </a:p>
            <a:p>
              <a:r>
                <a:rPr lang="es-AR" sz="1100" dirty="0">
                  <a:solidFill>
                    <a:srgbClr val="000000"/>
                  </a:solidFill>
                  <a:latin typeface="Comic Sans MS" panose="030F0702030302020204" pitchFamily="66" charset="0"/>
                </a:rPr>
                <a:t>nuevo: lista; </a:t>
              </a:r>
            </a:p>
            <a:p>
              <a:r>
                <a:rPr lang="es-AR" sz="1100" u="sng" dirty="0" smtClean="0">
                  <a:solidFill>
                    <a:srgbClr val="000000"/>
                  </a:solidFill>
                  <a:latin typeface="Comic Sans MS" panose="030F0702030302020204" pitchFamily="66" charset="0"/>
                </a:rPr>
                <a:t>Hacer</a:t>
              </a:r>
              <a:r>
                <a:rPr lang="es-AR" sz="1100" dirty="0" smtClean="0">
                  <a:solidFill>
                    <a:srgbClr val="000000"/>
                  </a:solidFill>
                  <a:latin typeface="Comic Sans MS" panose="030F0702030302020204" pitchFamily="66" charset="0"/>
                </a:rPr>
                <a:t> </a:t>
              </a:r>
              <a:endParaRPr lang="es-AR" sz="1100" dirty="0">
                <a:solidFill>
                  <a:srgbClr val="000000"/>
                </a:solidFill>
                <a:latin typeface="Comic Sans MS" panose="030F0702030302020204" pitchFamily="66" charset="0"/>
              </a:endParaRPr>
            </a:p>
            <a:p>
              <a:r>
                <a:rPr lang="es-ES" sz="1100" dirty="0">
                  <a:solidFill>
                    <a:srgbClr val="000000"/>
                  </a:solidFill>
                  <a:latin typeface="Comic Sans MS" panose="030F0702030302020204" pitchFamily="66" charset="0"/>
                </a:rPr>
                <a:t>crear(nuevo); /*se crea el nodo nuevo*/ </a:t>
              </a:r>
            </a:p>
            <a:p>
              <a:r>
                <a:rPr lang="es-ES" sz="1100" dirty="0" err="1">
                  <a:solidFill>
                    <a:srgbClr val="000000"/>
                  </a:solidFill>
                  <a:latin typeface="Comic Sans MS" panose="030F0702030302020204" pitchFamily="66" charset="0"/>
                </a:rPr>
                <a:t>Nuevo^.dato</a:t>
              </a:r>
              <a:r>
                <a:rPr lang="es-ES" sz="1100" dirty="0">
                  <a:solidFill>
                    <a:srgbClr val="000000"/>
                  </a:solidFill>
                  <a:latin typeface="Comic Sans MS" panose="030F0702030302020204" pitchFamily="66" charset="0"/>
                </a:rPr>
                <a:t>:=</a:t>
              </a:r>
              <a:r>
                <a:rPr lang="es-ES" sz="1100" dirty="0" err="1">
                  <a:solidFill>
                    <a:srgbClr val="000000"/>
                  </a:solidFill>
                  <a:latin typeface="Comic Sans MS" panose="030F0702030302020204" pitchFamily="66" charset="0"/>
                </a:rPr>
                <a:t>elem</a:t>
              </a:r>
              <a:r>
                <a:rPr lang="es-ES" sz="1100" dirty="0">
                  <a:solidFill>
                    <a:srgbClr val="000000"/>
                  </a:solidFill>
                  <a:latin typeface="Comic Sans MS" panose="030F0702030302020204" pitchFamily="66" charset="0"/>
                </a:rPr>
                <a:t>; /*se carga el dato nuevo*/ </a:t>
              </a:r>
            </a:p>
            <a:p>
              <a:r>
                <a:rPr lang="es-ES" sz="1100" dirty="0">
                  <a:solidFill>
                    <a:srgbClr val="000000"/>
                  </a:solidFill>
                  <a:latin typeface="Comic Sans MS" panose="030F0702030302020204" pitchFamily="66" charset="0"/>
                </a:rPr>
                <a:t>Nuevo^.</a:t>
              </a:r>
              <a:r>
                <a:rPr lang="es-ES" sz="1100" dirty="0" err="1">
                  <a:solidFill>
                    <a:srgbClr val="000000"/>
                  </a:solidFill>
                  <a:latin typeface="Comic Sans MS" panose="030F0702030302020204" pitchFamily="66" charset="0"/>
                </a:rPr>
                <a:t>psig</a:t>
              </a:r>
              <a:r>
                <a:rPr lang="es-ES" sz="1100" dirty="0">
                  <a:solidFill>
                    <a:srgbClr val="000000"/>
                  </a:solidFill>
                  <a:latin typeface="Comic Sans MS" panose="030F0702030302020204" pitchFamily="66" charset="0"/>
                </a:rPr>
                <a:t>:= L; /*se engancha el nuevo nodo al </a:t>
              </a:r>
              <a:r>
                <a:rPr lang="es-ES" sz="1100" dirty="0" err="1">
                  <a:solidFill>
                    <a:srgbClr val="000000"/>
                  </a:solidFill>
                  <a:latin typeface="Comic Sans MS" panose="030F0702030302020204" pitchFamily="66" charset="0"/>
                </a:rPr>
                <a:t>pcpio</a:t>
              </a:r>
              <a:r>
                <a:rPr lang="es-ES" sz="1100" dirty="0">
                  <a:solidFill>
                    <a:srgbClr val="000000"/>
                  </a:solidFill>
                  <a:latin typeface="Comic Sans MS" panose="030F0702030302020204" pitchFamily="66" charset="0"/>
                </a:rPr>
                <a:t>*/ </a:t>
              </a:r>
            </a:p>
            <a:p>
              <a:r>
                <a:rPr lang="es-ES" sz="1100" dirty="0">
                  <a:solidFill>
                    <a:srgbClr val="000000"/>
                  </a:solidFill>
                  <a:latin typeface="Comic Sans MS" panose="030F0702030302020204" pitchFamily="66" charset="0"/>
                </a:rPr>
                <a:t>L:=nuevo; /*se redefine el principio de la lista*/ </a:t>
              </a:r>
            </a:p>
            <a:p>
              <a:r>
                <a:rPr lang="es-AR" sz="1100" u="sng" dirty="0" smtClean="0">
                  <a:solidFill>
                    <a:srgbClr val="000000"/>
                  </a:solidFill>
                  <a:latin typeface="Comic Sans MS" panose="030F0702030302020204" pitchFamily="66" charset="0"/>
                </a:rPr>
                <a:t>Fin Hacer </a:t>
              </a:r>
              <a:endParaRPr lang="es-AR" sz="1100" u="sng" dirty="0">
                <a:solidFill>
                  <a:srgbClr val="000000"/>
                </a:solidFill>
                <a:latin typeface="Comic Sans MS" panose="030F0702030302020204" pitchFamily="66" charset="0"/>
              </a:endParaRPr>
            </a:p>
            <a:p>
              <a:r>
                <a:rPr lang="es-AR" sz="1100" u="sng" dirty="0" smtClean="0">
                  <a:solidFill>
                    <a:srgbClr val="000000"/>
                  </a:solidFill>
                  <a:latin typeface="Comic Sans MS" panose="030F0702030302020204" pitchFamily="66" charset="0"/>
                </a:rPr>
                <a:t>Fin procedimiento </a:t>
              </a:r>
              <a:endParaRPr lang="es-ES" sz="1100" u="sng" dirty="0">
                <a:solidFill>
                  <a:srgbClr val="000000"/>
                </a:solidFill>
                <a:latin typeface="Comic Sans MS" panose="030F0702030302020204" pitchFamily="66" charset="0"/>
              </a:endParaRPr>
            </a:p>
            <a:p>
              <a:endParaRPr lang="es-AR" sz="1100" dirty="0" smtClean="0">
                <a:solidFill>
                  <a:srgbClr val="000000"/>
                </a:solidFill>
                <a:latin typeface="Comic Sans MS" panose="030F0702030302020204" pitchFamily="66" charset="0"/>
              </a:endParaRPr>
            </a:p>
            <a:p>
              <a:r>
                <a:rPr lang="es-AR" sz="1100" u="sng" dirty="0">
                  <a:solidFill>
                    <a:srgbClr val="000000"/>
                  </a:solidFill>
                  <a:latin typeface="Comic Sans MS" panose="030F0702030302020204" pitchFamily="66" charset="0"/>
                </a:rPr>
                <a:t>Procedimiento</a:t>
              </a:r>
              <a:r>
                <a:rPr lang="es-AR" sz="1100" dirty="0">
                  <a:solidFill>
                    <a:srgbClr val="000000"/>
                  </a:solidFill>
                  <a:latin typeface="Comic Sans MS" panose="030F0702030302020204" pitchFamily="66" charset="0"/>
                </a:rPr>
                <a:t> imprimir ( l:lista)</a:t>
              </a:r>
            </a:p>
            <a:p>
              <a:r>
                <a:rPr lang="es-AR" sz="1100" u="sng" dirty="0">
                  <a:solidFill>
                    <a:srgbClr val="000000"/>
                  </a:solidFill>
                  <a:latin typeface="Comic Sans MS" panose="030F0702030302020204" pitchFamily="66" charset="0"/>
                </a:rPr>
                <a:t>variables</a:t>
              </a:r>
            </a:p>
            <a:p>
              <a:r>
                <a:rPr lang="es-AR" sz="1100" dirty="0">
                  <a:solidFill>
                    <a:srgbClr val="000000"/>
                  </a:solidFill>
                  <a:latin typeface="Comic Sans MS" panose="030F0702030302020204" pitchFamily="66" charset="0"/>
                </a:rPr>
                <a:t>    </a:t>
              </a:r>
              <a:r>
                <a:rPr lang="es-AR" sz="1100" dirty="0" err="1">
                  <a:solidFill>
                    <a:srgbClr val="000000"/>
                  </a:solidFill>
                  <a:latin typeface="Comic Sans MS" panose="030F0702030302020204" pitchFamily="66" charset="0"/>
                </a:rPr>
                <a:t>aux</a:t>
              </a:r>
              <a:r>
                <a:rPr lang="es-AR" sz="1100" dirty="0">
                  <a:solidFill>
                    <a:srgbClr val="000000"/>
                  </a:solidFill>
                  <a:latin typeface="Comic Sans MS" panose="030F0702030302020204" pitchFamily="66" charset="0"/>
                </a:rPr>
                <a:t>: lista</a:t>
              </a:r>
            </a:p>
            <a:p>
              <a:r>
                <a:rPr lang="es-AR" sz="1100" u="sng" dirty="0" smtClean="0">
                  <a:solidFill>
                    <a:srgbClr val="000000"/>
                  </a:solidFill>
                  <a:latin typeface="Comic Sans MS" panose="030F0702030302020204" pitchFamily="66" charset="0"/>
                </a:rPr>
                <a:t>Hacer</a:t>
              </a:r>
              <a:endParaRPr lang="es-AR" sz="1100" u="sng" dirty="0">
                <a:solidFill>
                  <a:srgbClr val="000000"/>
                </a:solidFill>
                <a:latin typeface="Comic Sans MS" panose="030F0702030302020204" pitchFamily="66" charset="0"/>
              </a:endParaRPr>
            </a:p>
            <a:p>
              <a:r>
                <a:rPr lang="es-AR" sz="1100" dirty="0" err="1">
                  <a:solidFill>
                    <a:srgbClr val="000000"/>
                  </a:solidFill>
                  <a:latin typeface="Comic Sans MS" panose="030F0702030302020204" pitchFamily="66" charset="0"/>
                </a:rPr>
                <a:t>aux</a:t>
              </a:r>
              <a:r>
                <a:rPr lang="es-AR" sz="1100" dirty="0">
                  <a:solidFill>
                    <a:srgbClr val="000000"/>
                  </a:solidFill>
                  <a:latin typeface="Comic Sans MS" panose="030F0702030302020204" pitchFamily="66" charset="0"/>
                </a:rPr>
                <a:t>:= l;                     /*Se sitúa al principio de la lista*/ </a:t>
              </a:r>
            </a:p>
            <a:p>
              <a:r>
                <a:rPr lang="es-ES" sz="1100" dirty="0">
                  <a:solidFill>
                    <a:srgbClr val="000000"/>
                  </a:solidFill>
                  <a:latin typeface="Comic Sans MS" panose="030F0702030302020204" pitchFamily="66" charset="0"/>
                </a:rPr>
                <a:t>Repetir mientras ( </a:t>
              </a:r>
              <a:r>
                <a:rPr lang="es-ES" sz="1100" dirty="0" err="1">
                  <a:solidFill>
                    <a:srgbClr val="000000"/>
                  </a:solidFill>
                  <a:latin typeface="Comic Sans MS" panose="030F0702030302020204" pitchFamily="66" charset="0"/>
                </a:rPr>
                <a:t>aux</a:t>
              </a:r>
              <a:r>
                <a:rPr lang="es-ES" sz="1100" dirty="0">
                  <a:solidFill>
                    <a:srgbClr val="000000"/>
                  </a:solidFill>
                  <a:latin typeface="Comic Sans MS" panose="030F0702030302020204" pitchFamily="66" charset="0"/>
                </a:rPr>
                <a:t> &lt;&gt;</a:t>
              </a:r>
              <a:r>
                <a:rPr lang="es-ES" sz="1100" dirty="0" err="1">
                  <a:solidFill>
                    <a:srgbClr val="000000"/>
                  </a:solidFill>
                  <a:latin typeface="Comic Sans MS" panose="030F0702030302020204" pitchFamily="66" charset="0"/>
                </a:rPr>
                <a:t>nil</a:t>
              </a:r>
              <a:r>
                <a:rPr lang="es-ES" sz="1100" dirty="0">
                  <a:solidFill>
                    <a:srgbClr val="000000"/>
                  </a:solidFill>
                  <a:latin typeface="Comic Sans MS" panose="030F0702030302020204" pitchFamily="66" charset="0"/>
                </a:rPr>
                <a:t> ) </a:t>
              </a:r>
              <a:endParaRPr lang="es-AR" sz="1100" dirty="0">
                <a:solidFill>
                  <a:srgbClr val="000000"/>
                </a:solidFill>
                <a:latin typeface="Comic Sans MS" panose="030F0702030302020204" pitchFamily="66" charset="0"/>
              </a:endParaRPr>
            </a:p>
            <a:p>
              <a:r>
                <a:rPr lang="it-IT" sz="1100" dirty="0">
                  <a:solidFill>
                    <a:srgbClr val="000000"/>
                  </a:solidFill>
                  <a:latin typeface="Comic Sans MS" panose="030F0702030302020204" pitchFamily="66" charset="0"/>
                </a:rPr>
                <a:t>     Si (aux^. dato. Stock = 0) entonces </a:t>
              </a:r>
            </a:p>
            <a:p>
              <a:r>
                <a:rPr lang="fr-FR" sz="1100" dirty="0">
                  <a:solidFill>
                    <a:srgbClr val="000000"/>
                  </a:solidFill>
                  <a:latin typeface="Comic Sans MS" panose="030F0702030302020204" pitchFamily="66" charset="0"/>
                </a:rPr>
                <a:t>               </a:t>
              </a:r>
              <a:r>
                <a:rPr lang="fr-FR" sz="1100" dirty="0" err="1">
                  <a:solidFill>
                    <a:srgbClr val="000000"/>
                  </a:solidFill>
                  <a:latin typeface="Comic Sans MS" panose="030F0702030302020204" pitchFamily="66" charset="0"/>
                </a:rPr>
                <a:t>Imprimir</a:t>
              </a:r>
              <a:r>
                <a:rPr lang="fr-FR" sz="1100" dirty="0">
                  <a:solidFill>
                    <a:srgbClr val="000000"/>
                  </a:solidFill>
                  <a:latin typeface="Comic Sans MS" panose="030F0702030302020204" pitchFamily="66" charset="0"/>
                </a:rPr>
                <a:t>: aux^.</a:t>
              </a:r>
              <a:r>
                <a:rPr lang="fr-FR" sz="1100" dirty="0" err="1">
                  <a:solidFill>
                    <a:srgbClr val="000000"/>
                  </a:solidFill>
                  <a:latin typeface="Comic Sans MS" panose="030F0702030302020204" pitchFamily="66" charset="0"/>
                </a:rPr>
                <a:t>dato.nombre</a:t>
              </a:r>
              <a:r>
                <a:rPr lang="fr-FR" sz="1100" dirty="0">
                  <a:solidFill>
                    <a:srgbClr val="000000"/>
                  </a:solidFill>
                  <a:latin typeface="Comic Sans MS" panose="030F0702030302020204" pitchFamily="66" charset="0"/>
                </a:rPr>
                <a:t>, aux^.</a:t>
              </a:r>
              <a:r>
                <a:rPr lang="fr-FR" sz="1100" dirty="0" err="1">
                  <a:solidFill>
                    <a:srgbClr val="000000"/>
                  </a:solidFill>
                  <a:latin typeface="Comic Sans MS" panose="030F0702030302020204" pitchFamily="66" charset="0"/>
                </a:rPr>
                <a:t>dato.edit</a:t>
              </a:r>
              <a:r>
                <a:rPr lang="fr-FR" sz="1100" dirty="0">
                  <a:solidFill>
                    <a:srgbClr val="000000"/>
                  </a:solidFill>
                  <a:latin typeface="Comic Sans MS" panose="030F0702030302020204" pitchFamily="66" charset="0"/>
                </a:rPr>
                <a:t> </a:t>
              </a:r>
            </a:p>
            <a:p>
              <a:r>
                <a:rPr lang="es-AR" sz="1100" dirty="0">
                  <a:solidFill>
                    <a:srgbClr val="000000"/>
                  </a:solidFill>
                  <a:latin typeface="Comic Sans MS" panose="030F0702030302020204" pitchFamily="66" charset="0"/>
                </a:rPr>
                <a:t>     </a:t>
              </a:r>
              <a:r>
                <a:rPr lang="es-AR" sz="1100" dirty="0" smtClean="0">
                  <a:solidFill>
                    <a:srgbClr val="000000"/>
                  </a:solidFill>
                  <a:latin typeface="Comic Sans MS" panose="030F0702030302020204" pitchFamily="66" charset="0"/>
                </a:rPr>
                <a:t>fin si </a:t>
              </a:r>
              <a:endParaRPr lang="es-AR" sz="1100" dirty="0">
                <a:solidFill>
                  <a:srgbClr val="000000"/>
                </a:solidFill>
                <a:latin typeface="Comic Sans MS" panose="030F0702030302020204" pitchFamily="66" charset="0"/>
              </a:endParaRPr>
            </a:p>
            <a:p>
              <a:r>
                <a:rPr lang="es-ES" sz="1100" dirty="0">
                  <a:solidFill>
                    <a:srgbClr val="000000"/>
                  </a:solidFill>
                  <a:latin typeface="Comic Sans MS" panose="030F0702030302020204" pitchFamily="66" charset="0"/>
                </a:rPr>
                <a:t>     </a:t>
              </a:r>
              <a:r>
                <a:rPr lang="es-ES" sz="1100" dirty="0" err="1">
                  <a:solidFill>
                    <a:srgbClr val="000000"/>
                  </a:solidFill>
                  <a:latin typeface="Comic Sans MS" panose="030F0702030302020204" pitchFamily="66" charset="0"/>
                </a:rPr>
                <a:t>aux</a:t>
              </a:r>
              <a:r>
                <a:rPr lang="es-ES" sz="1100" dirty="0">
                  <a:solidFill>
                    <a:srgbClr val="000000"/>
                  </a:solidFill>
                  <a:latin typeface="Comic Sans MS" panose="030F0702030302020204" pitchFamily="66" charset="0"/>
                </a:rPr>
                <a:t>:=</a:t>
              </a:r>
              <a:r>
                <a:rPr lang="es-ES" sz="1100" dirty="0" err="1">
                  <a:solidFill>
                    <a:srgbClr val="000000"/>
                  </a:solidFill>
                  <a:latin typeface="Comic Sans MS" panose="030F0702030302020204" pitchFamily="66" charset="0"/>
                </a:rPr>
                <a:t>aux</a:t>
              </a:r>
              <a:r>
                <a:rPr lang="es-ES" sz="1100" dirty="0">
                  <a:solidFill>
                    <a:srgbClr val="000000"/>
                  </a:solidFill>
                  <a:latin typeface="Comic Sans MS" panose="030F0702030302020204" pitchFamily="66" charset="0"/>
                </a:rPr>
                <a:t>^.</a:t>
              </a:r>
              <a:r>
                <a:rPr lang="es-ES" sz="1100" dirty="0" err="1">
                  <a:solidFill>
                    <a:srgbClr val="000000"/>
                  </a:solidFill>
                  <a:latin typeface="Comic Sans MS" panose="030F0702030302020204" pitchFamily="66" charset="0"/>
                </a:rPr>
                <a:t>psig</a:t>
              </a:r>
              <a:r>
                <a:rPr lang="es-ES" sz="1100" dirty="0">
                  <a:solidFill>
                    <a:srgbClr val="000000"/>
                  </a:solidFill>
                  <a:latin typeface="Comic Sans MS" panose="030F0702030302020204" pitchFamily="66" charset="0"/>
                </a:rPr>
                <a:t>       / *Pasa al siguiente nodo*/ </a:t>
              </a:r>
            </a:p>
            <a:p>
              <a:r>
                <a:rPr lang="es-AR" sz="1100" dirty="0" smtClean="0">
                  <a:solidFill>
                    <a:srgbClr val="000000"/>
                  </a:solidFill>
                  <a:latin typeface="Comic Sans MS" panose="030F0702030302020204" pitchFamily="66" charset="0"/>
                </a:rPr>
                <a:t>Fin repetir mientras </a:t>
              </a:r>
              <a:endParaRPr lang="es-AR" sz="1100" dirty="0">
                <a:solidFill>
                  <a:srgbClr val="000000"/>
                </a:solidFill>
                <a:latin typeface="Comic Sans MS" panose="030F0702030302020204" pitchFamily="66" charset="0"/>
              </a:endParaRPr>
            </a:p>
            <a:p>
              <a:r>
                <a:rPr lang="es-AR" sz="1100" dirty="0" smtClean="0">
                  <a:solidFill>
                    <a:srgbClr val="000000"/>
                  </a:solidFill>
                  <a:latin typeface="Comic Sans MS" panose="030F0702030302020204" pitchFamily="66" charset="0"/>
                </a:rPr>
                <a:t>Fin hacer </a:t>
              </a:r>
              <a:endParaRPr lang="es-AR" sz="1100" dirty="0">
                <a:solidFill>
                  <a:srgbClr val="000000"/>
                </a:solidFill>
                <a:latin typeface="Comic Sans MS" panose="030F0702030302020204" pitchFamily="66" charset="0"/>
              </a:endParaRPr>
            </a:p>
            <a:p>
              <a:r>
                <a:rPr lang="es-AR" sz="1100" dirty="0" smtClean="0">
                  <a:solidFill>
                    <a:srgbClr val="000000"/>
                  </a:solidFill>
                  <a:latin typeface="Comic Sans MS" panose="030F0702030302020204" pitchFamily="66" charset="0"/>
                </a:rPr>
                <a:t>Fin procedimiento </a:t>
              </a:r>
              <a:endParaRPr lang="es-AR" sz="1100" dirty="0"/>
            </a:p>
            <a:p>
              <a:endParaRPr lang="es-ES" sz="1100" dirty="0">
                <a:solidFill>
                  <a:srgbClr val="000000"/>
                </a:solidFill>
                <a:latin typeface="Comic Sans MS" panose="030F0702030302020204" pitchFamily="66" charset="0"/>
              </a:endParaRPr>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err="1" smtClean="0">
                  <a:solidFill>
                    <a:schemeClr val="accent3"/>
                  </a:solidFill>
                  <a:cs typeface="Arial" pitchFamily="34" charset="0"/>
                </a:rPr>
                <a:t>Solucion</a:t>
              </a:r>
              <a:r>
                <a:rPr lang="es-AR" altLang="ko-KR" sz="1600" b="1" dirty="0" smtClean="0">
                  <a:solidFill>
                    <a:schemeClr val="accent3"/>
                  </a:solidFill>
                  <a:cs typeface="Arial" pitchFamily="34" charset="0"/>
                </a:rPr>
                <a:t> </a:t>
              </a:r>
              <a:r>
                <a:rPr lang="es-AR" altLang="ko-KR" sz="1600" b="1" dirty="0" err="1" smtClean="0">
                  <a:solidFill>
                    <a:schemeClr val="accent3"/>
                  </a:solidFill>
                  <a:cs typeface="Arial" pitchFamily="34" charset="0"/>
                </a:rPr>
                <a:t>Pseudocodigo</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2478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4887114"/>
            <a:chOff x="3687661" y="1203598"/>
            <a:chExt cx="2291896" cy="4887114"/>
          </a:xfrm>
        </p:grpSpPr>
        <p:sp>
          <p:nvSpPr>
            <p:cNvPr id="9" name="TextBox 8"/>
            <p:cNvSpPr txBox="1"/>
            <p:nvPr/>
          </p:nvSpPr>
          <p:spPr>
            <a:xfrm>
              <a:off x="3687661" y="1635646"/>
              <a:ext cx="2291896" cy="4455066"/>
            </a:xfrm>
            <a:prstGeom prst="rect">
              <a:avLst/>
            </a:prstGeom>
            <a:noFill/>
          </p:spPr>
          <p:txBody>
            <a:bodyPr wrap="square" rtlCol="0">
              <a:spAutoFit/>
            </a:bodyPr>
            <a:lstStyle/>
            <a:p>
              <a:r>
                <a:rPr lang="es-AR" sz="1050" u="sng" dirty="0">
                  <a:solidFill>
                    <a:srgbClr val="000000"/>
                  </a:solidFill>
                  <a:latin typeface="Comic Sans MS" panose="030F0702030302020204" pitchFamily="66" charset="0"/>
                </a:rPr>
                <a:t>Procedimiento</a:t>
              </a:r>
              <a:r>
                <a:rPr lang="es-AR" sz="1050" dirty="0">
                  <a:solidFill>
                    <a:srgbClr val="000000"/>
                  </a:solidFill>
                  <a:latin typeface="Comic Sans MS" panose="030F0702030302020204" pitchFamily="66" charset="0"/>
                </a:rPr>
                <a:t> Simular (REF L:lista) </a:t>
              </a:r>
            </a:p>
            <a:p>
              <a:r>
                <a:rPr lang="es-AR" sz="1050" u="sng" dirty="0">
                  <a:solidFill>
                    <a:srgbClr val="000000"/>
                  </a:solidFill>
                  <a:latin typeface="Comic Sans MS" panose="030F0702030302020204" pitchFamily="66" charset="0"/>
                </a:rPr>
                <a:t>variables</a:t>
              </a:r>
              <a:r>
                <a:rPr lang="es-AR"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  actual: lista </a:t>
              </a:r>
            </a:p>
            <a:p>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reg</a:t>
              </a:r>
              <a:r>
                <a:rPr lang="es-AR" sz="1050" dirty="0">
                  <a:solidFill>
                    <a:srgbClr val="000000"/>
                  </a:solidFill>
                  <a:latin typeface="Comic Sans MS" panose="030F0702030302020204" pitchFamily="66" charset="0"/>
                </a:rPr>
                <a:t>: libro </a:t>
              </a:r>
            </a:p>
            <a:p>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 carácter 1 </a:t>
              </a:r>
            </a:p>
            <a:p>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name</a:t>
              </a:r>
              <a:r>
                <a:rPr lang="es-AR" sz="1050" dirty="0">
                  <a:solidFill>
                    <a:srgbClr val="000000"/>
                  </a:solidFill>
                  <a:latin typeface="Comic Sans MS" panose="030F0702030302020204" pitchFamily="66" charset="0"/>
                </a:rPr>
                <a:t>: carácter 20 </a:t>
              </a:r>
            </a:p>
            <a:p>
              <a:r>
                <a:rPr lang="es-AR" sz="1050" dirty="0">
                  <a:solidFill>
                    <a:srgbClr val="000000"/>
                  </a:solidFill>
                  <a:latin typeface="Comic Sans MS" panose="030F0702030302020204" pitchFamily="66" charset="0"/>
                </a:rPr>
                <a:t>  </a:t>
              </a:r>
              <a:r>
                <a:rPr lang="es-AR" sz="1050" dirty="0" err="1" smtClean="0">
                  <a:solidFill>
                    <a:srgbClr val="000000"/>
                  </a:solidFill>
                  <a:latin typeface="Comic Sans MS" panose="030F0702030302020204" pitchFamily="66" charset="0"/>
                </a:rPr>
                <a:t>stocknuevo</a:t>
              </a:r>
              <a:r>
                <a:rPr lang="es-AR" sz="1050" dirty="0" smtClean="0">
                  <a:solidFill>
                    <a:srgbClr val="000000"/>
                  </a:solidFill>
                  <a:latin typeface="Comic Sans MS" panose="030F0702030302020204" pitchFamily="66" charset="0"/>
                </a:rPr>
                <a:t>: </a:t>
              </a:r>
              <a:r>
                <a:rPr lang="es-AR" sz="1050" dirty="0">
                  <a:solidFill>
                    <a:srgbClr val="000000"/>
                  </a:solidFill>
                  <a:latin typeface="Comic Sans MS" panose="030F0702030302020204" pitchFamily="66" charset="0"/>
                </a:rPr>
                <a:t>entero 2 </a:t>
              </a:r>
            </a:p>
            <a:p>
              <a:r>
                <a:rPr lang="es-AR" sz="1050" u="sng" dirty="0">
                  <a:solidFill>
                    <a:srgbClr val="000000"/>
                  </a:solidFill>
                  <a:latin typeface="Comic Sans MS" panose="030F0702030302020204" pitchFamily="66" charset="0"/>
                </a:rPr>
                <a:t>Hacer </a:t>
              </a:r>
            </a:p>
            <a:p>
              <a:r>
                <a:rPr lang="pt-BR" sz="1050" u="sng" dirty="0">
                  <a:solidFill>
                    <a:srgbClr val="000000"/>
                  </a:solidFill>
                  <a:latin typeface="Comic Sans MS" panose="030F0702030302020204" pitchFamily="66" charset="0"/>
                </a:rPr>
                <a:t> Imprimir</a:t>
              </a:r>
              <a:r>
                <a:rPr lang="pt-BR" sz="1050" dirty="0">
                  <a:solidFill>
                    <a:srgbClr val="000000"/>
                  </a:solidFill>
                  <a:latin typeface="Comic Sans MS" panose="030F0702030302020204" pitchFamily="66" charset="0"/>
                </a:rPr>
                <a:t>: ‘</a:t>
              </a:r>
              <a:r>
                <a:rPr lang="pt-BR" sz="1050" dirty="0" err="1">
                  <a:solidFill>
                    <a:srgbClr val="000000"/>
                  </a:solidFill>
                  <a:latin typeface="Comic Sans MS" panose="030F0702030302020204" pitchFamily="66" charset="0"/>
                </a:rPr>
                <a:t>desea</a:t>
              </a:r>
              <a:r>
                <a:rPr lang="pt-BR" sz="1050" dirty="0">
                  <a:solidFill>
                    <a:srgbClr val="000000"/>
                  </a:solidFill>
                  <a:latin typeface="Comic Sans MS" panose="030F0702030302020204" pitchFamily="66" charset="0"/>
                </a:rPr>
                <a:t> </a:t>
              </a:r>
              <a:r>
                <a:rPr lang="pt-BR" sz="1050" dirty="0" err="1">
                  <a:solidFill>
                    <a:srgbClr val="000000"/>
                  </a:solidFill>
                  <a:latin typeface="Comic Sans MS" panose="030F0702030302020204" pitchFamily="66" charset="0"/>
                </a:rPr>
                <a:t>reponer</a:t>
              </a:r>
              <a:r>
                <a:rPr lang="pt-BR" sz="1050" dirty="0">
                  <a:solidFill>
                    <a:srgbClr val="000000"/>
                  </a:solidFill>
                  <a:latin typeface="Comic Sans MS" panose="030F0702030302020204" pitchFamily="66" charset="0"/>
                </a:rPr>
                <a:t> </a:t>
              </a:r>
              <a:r>
                <a:rPr lang="pt-BR" sz="1050" dirty="0" err="1">
                  <a:solidFill>
                    <a:srgbClr val="000000"/>
                  </a:solidFill>
                  <a:latin typeface="Comic Sans MS" panose="030F0702030302020204" pitchFamily="66" charset="0"/>
                </a:rPr>
                <a:t>libros</a:t>
              </a:r>
              <a:r>
                <a:rPr lang="pt-BR" sz="1050" dirty="0">
                  <a:solidFill>
                    <a:srgbClr val="000000"/>
                  </a:solidFill>
                  <a:latin typeface="Comic Sans MS" panose="030F0702030302020204" pitchFamily="66" charset="0"/>
                </a:rPr>
                <a:t>? (s/n)’ </a:t>
              </a:r>
            </a:p>
            <a:p>
              <a:r>
                <a:rPr lang="es-AR" sz="1050" u="sng" dirty="0">
                  <a:solidFill>
                    <a:srgbClr val="000000"/>
                  </a:solidFill>
                  <a:latin typeface="Comic Sans MS" panose="030F0702030302020204" pitchFamily="66" charset="0"/>
                </a:rPr>
                <a:t> Leer</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Repetir mientras </a:t>
              </a:r>
              <a:r>
                <a:rPr lang="es-AR" sz="1050" dirty="0">
                  <a:solidFill>
                    <a:srgbClr val="000000"/>
                  </a:solidFill>
                  <a:latin typeface="Comic Sans MS" panose="030F0702030302020204" pitchFamily="66" charset="0"/>
                </a:rPr>
                <a:t>(</a:t>
              </a:r>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=’s’)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Imprimir</a:t>
              </a:r>
              <a:r>
                <a:rPr lang="es-AR" sz="1050" dirty="0">
                  <a:solidFill>
                    <a:srgbClr val="000000"/>
                  </a:solidFill>
                  <a:latin typeface="Comic Sans MS" panose="030F0702030302020204" pitchFamily="66" charset="0"/>
                </a:rPr>
                <a:t>:’ ingrese nombre del libro’ </a:t>
              </a:r>
            </a:p>
            <a:p>
              <a:r>
                <a:rPr lang="es-AR" sz="1050" u="sng" dirty="0">
                  <a:solidFill>
                    <a:srgbClr val="000000"/>
                  </a:solidFill>
                  <a:latin typeface="Comic Sans MS" panose="030F0702030302020204" pitchFamily="66" charset="0"/>
                </a:rPr>
                <a:t> Leer</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name</a:t>
              </a:r>
              <a:r>
                <a:rPr lang="es-AR" sz="1050" dirty="0">
                  <a:solidFill>
                    <a:srgbClr val="000000"/>
                  </a:solidFill>
                  <a:latin typeface="Comic Sans MS" panose="030F0702030302020204" pitchFamily="66" charset="0"/>
                </a:rPr>
                <a:t> </a:t>
              </a:r>
            </a:p>
            <a:p>
              <a:r>
                <a:rPr lang="es-ES" sz="1050" dirty="0">
                  <a:solidFill>
                    <a:srgbClr val="000000"/>
                  </a:solidFill>
                  <a:latin typeface="Comic Sans MS" panose="030F0702030302020204" pitchFamily="66" charset="0"/>
                </a:rPr>
                <a:t> actual:=l;                                                                   /*recorre toda la lista y busca el libro*/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Repetir mientras </a:t>
              </a:r>
              <a:r>
                <a:rPr lang="es-AR" sz="1050" dirty="0">
                  <a:solidFill>
                    <a:srgbClr val="000000"/>
                  </a:solidFill>
                  <a:latin typeface="Comic Sans MS" panose="030F0702030302020204" pitchFamily="66" charset="0"/>
                </a:rPr>
                <a:t>( actual &lt;&gt;</a:t>
              </a:r>
              <a:r>
                <a:rPr lang="es-AR" sz="1050" dirty="0" err="1">
                  <a:solidFill>
                    <a:srgbClr val="000000"/>
                  </a:solidFill>
                  <a:latin typeface="Comic Sans MS" panose="030F0702030302020204" pitchFamily="66" charset="0"/>
                </a:rPr>
                <a:t>nil</a:t>
              </a:r>
              <a:r>
                <a:rPr lang="es-AR" sz="1050" dirty="0">
                  <a:solidFill>
                    <a:srgbClr val="000000"/>
                  </a:solidFill>
                  <a:latin typeface="Comic Sans MS" panose="030F0702030302020204" pitchFamily="66" charset="0"/>
                </a:rPr>
                <a:t>) and (</a:t>
              </a:r>
              <a:r>
                <a:rPr lang="es-AR" sz="1050" dirty="0" err="1">
                  <a:solidFill>
                    <a:srgbClr val="000000"/>
                  </a:solidFill>
                  <a:latin typeface="Comic Sans MS" panose="030F0702030302020204" pitchFamily="66" charset="0"/>
                </a:rPr>
                <a:t>actual^.dato</a:t>
              </a:r>
              <a:r>
                <a:rPr lang="es-AR" sz="1050" dirty="0">
                  <a:solidFill>
                    <a:srgbClr val="000000"/>
                  </a:solidFill>
                  <a:latin typeface="Comic Sans MS" panose="030F0702030302020204" pitchFamily="66" charset="0"/>
                </a:rPr>
                <a:t>. nombre &lt;&gt; </a:t>
              </a:r>
              <a:r>
                <a:rPr lang="es-AR" sz="1050" dirty="0" err="1">
                  <a:solidFill>
                    <a:srgbClr val="000000"/>
                  </a:solidFill>
                  <a:latin typeface="Comic Sans MS" panose="030F0702030302020204" pitchFamily="66" charset="0"/>
                </a:rPr>
                <a:t>name</a:t>
              </a:r>
              <a:r>
                <a:rPr lang="es-AR"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        actual:=</a:t>
              </a:r>
              <a:r>
                <a:rPr lang="es-AR" sz="1050" dirty="0" err="1">
                  <a:solidFill>
                    <a:srgbClr val="000000"/>
                  </a:solidFill>
                  <a:latin typeface="Comic Sans MS" panose="030F0702030302020204" pitchFamily="66" charset="0"/>
                </a:rPr>
                <a:t>actual^psig</a:t>
              </a:r>
              <a:r>
                <a:rPr lang="es-AR"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  </a:t>
              </a:r>
              <a:r>
                <a:rPr lang="es-AR" sz="1050" u="sng" dirty="0" smtClean="0">
                  <a:solidFill>
                    <a:srgbClr val="000000"/>
                  </a:solidFill>
                  <a:latin typeface="Comic Sans MS" panose="030F0702030302020204" pitchFamily="66" charset="0"/>
                </a:rPr>
                <a:t>fin repetir mientras </a:t>
              </a:r>
            </a:p>
            <a:p>
              <a:r>
                <a:rPr lang="es-ES" sz="1050" dirty="0">
                  <a:solidFill>
                    <a:srgbClr val="000000"/>
                  </a:solidFill>
                  <a:latin typeface="Comic Sans MS" panose="030F0702030302020204" pitchFamily="66" charset="0"/>
                </a:rPr>
                <a:t>Si (actual &lt;&gt; </a:t>
              </a:r>
              <a:r>
                <a:rPr lang="es-ES" sz="1050" dirty="0" err="1">
                  <a:solidFill>
                    <a:srgbClr val="000000"/>
                  </a:solidFill>
                  <a:latin typeface="Comic Sans MS" panose="030F0702030302020204" pitchFamily="66" charset="0"/>
                </a:rPr>
                <a:t>nil</a:t>
              </a:r>
              <a:r>
                <a:rPr lang="es-ES" sz="1050" dirty="0">
                  <a:solidFill>
                    <a:srgbClr val="000000"/>
                  </a:solidFill>
                  <a:latin typeface="Comic Sans MS" panose="030F0702030302020204" pitchFamily="66" charset="0"/>
                </a:rPr>
                <a:t>) entonces /* si el libro fue encontrado, suma stock*/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Imprimir</a:t>
              </a:r>
              <a:r>
                <a:rPr lang="es-AR" sz="1050" dirty="0">
                  <a:solidFill>
                    <a:srgbClr val="000000"/>
                  </a:solidFill>
                  <a:latin typeface="Comic Sans MS" panose="030F0702030302020204" pitchFamily="66" charset="0"/>
                </a:rPr>
                <a:t>: ‘ ingrese stock comprado’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Leer</a:t>
              </a:r>
              <a:r>
                <a:rPr lang="es-AR" sz="1050" dirty="0">
                  <a:solidFill>
                    <a:srgbClr val="000000"/>
                  </a:solidFill>
                  <a:latin typeface="Comic Sans MS" panose="030F0702030302020204" pitchFamily="66" charset="0"/>
                </a:rPr>
                <a:t>: </a:t>
              </a:r>
              <a:r>
                <a:rPr lang="es-AR" sz="1050" dirty="0" err="1" smtClean="0">
                  <a:solidFill>
                    <a:srgbClr val="000000"/>
                  </a:solidFill>
                  <a:latin typeface="Comic Sans MS" panose="030F0702030302020204" pitchFamily="66" charset="0"/>
                </a:rPr>
                <a:t>stocknuevo</a:t>
              </a:r>
              <a:r>
                <a:rPr lang="es-AR" sz="1050" dirty="0" smtClean="0">
                  <a:solidFill>
                    <a:srgbClr val="000000"/>
                  </a:solidFill>
                  <a:latin typeface="Comic Sans MS" panose="030F0702030302020204" pitchFamily="66" charset="0"/>
                </a:rPr>
                <a:t> </a:t>
              </a:r>
              <a:endParaRPr lang="es-AR" sz="1050" dirty="0">
                <a:solidFill>
                  <a:srgbClr val="000000"/>
                </a:solidFill>
                <a:latin typeface="Comic Sans MS" panose="030F0702030302020204" pitchFamily="66" charset="0"/>
              </a:endParaRPr>
            </a:p>
            <a:p>
              <a:r>
                <a:rPr lang="en-US" sz="1050" dirty="0">
                  <a:solidFill>
                    <a:srgbClr val="000000"/>
                  </a:solidFill>
                  <a:latin typeface="Comic Sans MS" panose="030F0702030302020204" pitchFamily="66" charset="0"/>
                </a:rPr>
                <a:t>    Actual^. </a:t>
              </a:r>
              <a:r>
                <a:rPr lang="en-US" sz="1050" dirty="0" err="1">
                  <a:solidFill>
                    <a:srgbClr val="000000"/>
                  </a:solidFill>
                  <a:latin typeface="Comic Sans MS" panose="030F0702030302020204" pitchFamily="66" charset="0"/>
                </a:rPr>
                <a:t>Dato.stock</a:t>
              </a:r>
              <a:r>
                <a:rPr lang="en-US" sz="1050" dirty="0">
                  <a:solidFill>
                    <a:srgbClr val="000000"/>
                  </a:solidFill>
                  <a:latin typeface="Comic Sans MS" panose="030F0702030302020204" pitchFamily="66" charset="0"/>
                </a:rPr>
                <a:t>:= Actual^. </a:t>
              </a:r>
              <a:r>
                <a:rPr lang="en-US" sz="1050" dirty="0" err="1">
                  <a:solidFill>
                    <a:srgbClr val="000000"/>
                  </a:solidFill>
                  <a:latin typeface="Comic Sans MS" panose="030F0702030302020204" pitchFamily="66" charset="0"/>
                </a:rPr>
                <a:t>Dato.stock</a:t>
              </a:r>
              <a:r>
                <a:rPr lang="en-US" sz="1050" dirty="0">
                  <a:solidFill>
                    <a:srgbClr val="000000"/>
                  </a:solidFill>
                  <a:latin typeface="Comic Sans MS" panose="030F0702030302020204" pitchFamily="66" charset="0"/>
                </a:rPr>
                <a:t> + </a:t>
              </a:r>
              <a:r>
                <a:rPr lang="en-US" sz="1050" dirty="0" err="1">
                  <a:solidFill>
                    <a:srgbClr val="000000"/>
                  </a:solidFill>
                  <a:latin typeface="Comic Sans MS" panose="030F0702030302020204" pitchFamily="66" charset="0"/>
                </a:rPr>
                <a:t>stocknuevo</a:t>
              </a:r>
              <a:r>
                <a:rPr lang="en-US"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Sino /* ingresa libro nuevo*/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Imprimir</a:t>
              </a:r>
              <a:r>
                <a:rPr lang="es-AR" sz="1050" dirty="0">
                  <a:solidFill>
                    <a:srgbClr val="000000"/>
                  </a:solidFill>
                  <a:latin typeface="Comic Sans MS" panose="030F0702030302020204" pitchFamily="66" charset="0"/>
                </a:rPr>
                <a:t>:’ ingrese nombre, código, autor, precio, editorial y stock de un libro’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Leer</a:t>
              </a:r>
              <a:r>
                <a:rPr lang="es-AR" sz="1050" dirty="0">
                  <a:solidFill>
                    <a:srgbClr val="000000"/>
                  </a:solidFill>
                  <a:latin typeface="Comic Sans MS" panose="030F0702030302020204" pitchFamily="66" charset="0"/>
                </a:rPr>
                <a:t>: reg. nombre, </a:t>
              </a:r>
              <a:r>
                <a:rPr lang="es-AR" sz="1050" dirty="0" err="1">
                  <a:solidFill>
                    <a:srgbClr val="000000"/>
                  </a:solidFill>
                  <a:latin typeface="Comic Sans MS" panose="030F0702030302020204" pitchFamily="66" charset="0"/>
                </a:rPr>
                <a:t>reg.codigo</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reg.autor</a:t>
              </a:r>
              <a:r>
                <a:rPr lang="es-AR" sz="1050" dirty="0">
                  <a:solidFill>
                    <a:srgbClr val="000000"/>
                  </a:solidFill>
                  <a:latin typeface="Comic Sans MS" panose="030F0702030302020204" pitchFamily="66" charset="0"/>
                </a:rPr>
                <a:t>, reg. precio, </a:t>
              </a:r>
              <a:r>
                <a:rPr lang="es-AR" sz="1050" dirty="0" err="1">
                  <a:solidFill>
                    <a:srgbClr val="000000"/>
                  </a:solidFill>
                  <a:latin typeface="Comic Sans MS" panose="030F0702030302020204" pitchFamily="66" charset="0"/>
                </a:rPr>
                <a:t>reg.edit</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reg.stock</a:t>
              </a:r>
              <a:r>
                <a:rPr lang="es-AR"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    Insertar(l, </a:t>
              </a:r>
              <a:r>
                <a:rPr lang="es-AR" sz="1050" dirty="0" err="1">
                  <a:solidFill>
                    <a:srgbClr val="000000"/>
                  </a:solidFill>
                  <a:latin typeface="Comic Sans MS" panose="030F0702030302020204" pitchFamily="66" charset="0"/>
                </a:rPr>
                <a:t>reg</a:t>
              </a:r>
              <a:r>
                <a:rPr lang="es-AR" sz="1050" dirty="0">
                  <a:solidFill>
                    <a:srgbClr val="000000"/>
                  </a:solidFill>
                  <a:latin typeface="Comic Sans MS" panose="030F0702030302020204" pitchFamily="66" charset="0"/>
                </a:rPr>
                <a:t>) </a:t>
              </a:r>
            </a:p>
            <a:p>
              <a:r>
                <a:rPr lang="es-AR" sz="1050" dirty="0" smtClean="0">
                  <a:solidFill>
                    <a:srgbClr val="000000"/>
                  </a:solidFill>
                  <a:latin typeface="Comic Sans MS" panose="030F0702030302020204" pitchFamily="66" charset="0"/>
                </a:rPr>
                <a:t>Fin si </a:t>
              </a:r>
              <a:endParaRPr lang="es-AR" sz="1050" dirty="0">
                <a:solidFill>
                  <a:srgbClr val="000000"/>
                </a:solidFill>
                <a:latin typeface="Comic Sans MS" panose="030F0702030302020204" pitchFamily="66" charset="0"/>
              </a:endParaRPr>
            </a:p>
            <a:p>
              <a:endParaRPr lang="es-ES" sz="1050" u="sng" dirty="0">
                <a:solidFill>
                  <a:srgbClr val="000000"/>
                </a:solidFill>
                <a:latin typeface="Comic Sans MS" panose="030F0702030302020204" pitchFamily="66" charset="0"/>
              </a:endParaRPr>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err="1" smtClean="0">
                  <a:solidFill>
                    <a:schemeClr val="accent3"/>
                  </a:solidFill>
                  <a:cs typeface="Arial" pitchFamily="34" charset="0"/>
                </a:rPr>
                <a:t>Solucion</a:t>
              </a:r>
              <a:r>
                <a:rPr lang="es-AR" altLang="ko-KR" sz="1600" b="1" dirty="0" smtClean="0">
                  <a:solidFill>
                    <a:schemeClr val="accent3"/>
                  </a:solidFill>
                  <a:cs typeface="Arial" pitchFamily="34" charset="0"/>
                </a:rPr>
                <a:t> </a:t>
              </a:r>
              <a:r>
                <a:rPr lang="es-AR" altLang="ko-KR" sz="1600" b="1" dirty="0" err="1" smtClean="0">
                  <a:solidFill>
                    <a:schemeClr val="accent3"/>
                  </a:solidFill>
                  <a:cs typeface="Arial" pitchFamily="34" charset="0"/>
                </a:rPr>
                <a:t>Pseudocodigo</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843558"/>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843559"/>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72224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3872607"/>
            <a:chOff x="3687661" y="1203598"/>
            <a:chExt cx="2291896" cy="3872607"/>
          </a:xfrm>
        </p:grpSpPr>
        <p:sp>
          <p:nvSpPr>
            <p:cNvPr id="9" name="TextBox 8"/>
            <p:cNvSpPr txBox="1"/>
            <p:nvPr/>
          </p:nvSpPr>
          <p:spPr>
            <a:xfrm>
              <a:off x="3687661" y="1590635"/>
              <a:ext cx="2291896" cy="3485570"/>
            </a:xfrm>
            <a:prstGeom prst="rect">
              <a:avLst/>
            </a:prstGeom>
            <a:noFill/>
          </p:spPr>
          <p:txBody>
            <a:bodyPr wrap="square" rtlCol="0">
              <a:spAutoFit/>
            </a:bodyPr>
            <a:lstStyle/>
            <a:p>
              <a:r>
                <a:rPr lang="es-AR" sz="1050" u="sng" dirty="0" smtClean="0">
                  <a:solidFill>
                    <a:srgbClr val="000000"/>
                  </a:solidFill>
                  <a:latin typeface="Comic Sans MS" panose="030F0702030302020204" pitchFamily="66" charset="0"/>
                </a:rPr>
                <a:t>  Imprimir</a:t>
              </a:r>
              <a:r>
                <a:rPr lang="es-AR" sz="1050" dirty="0">
                  <a:solidFill>
                    <a:srgbClr val="000000"/>
                  </a:solidFill>
                  <a:latin typeface="Comic Sans MS" panose="030F0702030302020204" pitchFamily="66" charset="0"/>
                </a:rPr>
                <a:t>: ‘desea reponer más libros? (s/n)’ </a:t>
              </a:r>
            </a:p>
            <a:p>
              <a:r>
                <a:rPr lang="es-AR" sz="1050" u="sng" dirty="0" smtClean="0">
                  <a:solidFill>
                    <a:srgbClr val="000000"/>
                  </a:solidFill>
                  <a:latin typeface="Comic Sans MS" panose="030F0702030302020204" pitchFamily="66" charset="0"/>
                </a:rPr>
                <a:t>  Leer</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 </a:t>
              </a:r>
            </a:p>
            <a:p>
              <a:r>
                <a:rPr lang="es-AR" sz="1050" u="sng" dirty="0" smtClean="0">
                  <a:solidFill>
                    <a:srgbClr val="000000"/>
                  </a:solidFill>
                  <a:latin typeface="Comic Sans MS" panose="030F0702030302020204" pitchFamily="66" charset="0"/>
                </a:rPr>
                <a:t>Fin repetir mientras </a:t>
              </a:r>
              <a:endParaRPr lang="es-AR" sz="1050" u="sng" dirty="0">
                <a:solidFill>
                  <a:srgbClr val="000000"/>
                </a:solidFill>
                <a:latin typeface="Comic Sans MS" panose="030F0702030302020204" pitchFamily="66" charset="0"/>
              </a:endParaRPr>
            </a:p>
            <a:p>
              <a:r>
                <a:rPr lang="es-AR" sz="1050" u="sng" dirty="0" smtClean="0">
                  <a:solidFill>
                    <a:srgbClr val="000000"/>
                  </a:solidFill>
                  <a:latin typeface="Comic Sans MS" panose="030F0702030302020204" pitchFamily="66" charset="0"/>
                </a:rPr>
                <a:t>Fin hacer </a:t>
              </a:r>
              <a:endParaRPr lang="es-AR" sz="1050" u="sng" dirty="0">
                <a:solidFill>
                  <a:srgbClr val="000000"/>
                </a:solidFill>
                <a:latin typeface="Comic Sans MS" panose="030F0702030302020204" pitchFamily="66" charset="0"/>
              </a:endParaRPr>
            </a:p>
            <a:p>
              <a:r>
                <a:rPr lang="es-AR" sz="1050" u="sng" dirty="0" smtClean="0">
                  <a:solidFill>
                    <a:srgbClr val="000000"/>
                  </a:solidFill>
                  <a:latin typeface="Comic Sans MS" panose="030F0702030302020204" pitchFamily="66" charset="0"/>
                </a:rPr>
                <a:t>Fin procedimiento </a:t>
              </a:r>
              <a:r>
                <a:rPr lang="es-ES" sz="1050" dirty="0" smtClean="0">
                  <a:solidFill>
                    <a:srgbClr val="000000"/>
                  </a:solidFill>
                  <a:latin typeface="Comic Sans MS" panose="030F0702030302020204" pitchFamily="66" charset="0"/>
                </a:rPr>
                <a:t>  </a:t>
              </a:r>
              <a:endParaRPr lang="es-ES" sz="1050" dirty="0">
                <a:solidFill>
                  <a:srgbClr val="000000"/>
                </a:solidFill>
                <a:latin typeface="Comic Sans MS" panose="030F0702030302020204" pitchFamily="66" charset="0"/>
              </a:endParaRPr>
            </a:p>
            <a:p>
              <a:endParaRPr lang="es-AR" sz="1050" u="sng" dirty="0" smtClean="0">
                <a:solidFill>
                  <a:srgbClr val="000000"/>
                </a:solidFill>
                <a:latin typeface="Comic Sans MS" panose="030F0702030302020204" pitchFamily="66" charset="0"/>
              </a:endParaRPr>
            </a:p>
            <a:p>
              <a:r>
                <a:rPr lang="es-AR" sz="1050" u="sng" dirty="0">
                  <a:solidFill>
                    <a:srgbClr val="FF0000"/>
                  </a:solidFill>
                  <a:latin typeface="Comic Sans MS" panose="030F0702030302020204" pitchFamily="66" charset="0"/>
                </a:rPr>
                <a:t>Procedimiento</a:t>
              </a:r>
              <a:r>
                <a:rPr lang="es-AR" sz="1050" dirty="0">
                  <a:solidFill>
                    <a:srgbClr val="FF0000"/>
                  </a:solidFill>
                  <a:latin typeface="Comic Sans MS" panose="030F0702030302020204" pitchFamily="66" charset="0"/>
                </a:rPr>
                <a:t> </a:t>
              </a:r>
              <a:r>
                <a:rPr lang="es-AR" sz="1050" dirty="0" smtClean="0">
                  <a:solidFill>
                    <a:srgbClr val="FF0000"/>
                  </a:solidFill>
                  <a:latin typeface="Comic Sans MS" panose="030F0702030302020204" pitchFamily="66" charset="0"/>
                </a:rPr>
                <a:t>Total (</a:t>
              </a:r>
              <a:r>
                <a:rPr lang="es-AR" sz="1050" dirty="0" err="1" smtClean="0">
                  <a:solidFill>
                    <a:srgbClr val="FF0000"/>
                  </a:solidFill>
                  <a:latin typeface="Comic Sans MS" panose="030F0702030302020204" pitchFamily="66" charset="0"/>
                </a:rPr>
                <a:t>L:lista</a:t>
              </a:r>
              <a:r>
                <a:rPr lang="es-AR" sz="1050" dirty="0" smtClean="0">
                  <a:solidFill>
                    <a:srgbClr val="FF0000"/>
                  </a:solidFill>
                  <a:latin typeface="Comic Sans MS" panose="030F0702030302020204" pitchFamily="66" charset="0"/>
                </a:rPr>
                <a:t>, </a:t>
              </a:r>
              <a:r>
                <a:rPr lang="es-AR" sz="1050" dirty="0" err="1" smtClean="0">
                  <a:solidFill>
                    <a:srgbClr val="FF0000"/>
                  </a:solidFill>
                  <a:latin typeface="Comic Sans MS" panose="030F0702030302020204" pitchFamily="66" charset="0"/>
                </a:rPr>
                <a:t>Ref</a:t>
              </a:r>
              <a:r>
                <a:rPr lang="es-AR" sz="1050" dirty="0" smtClean="0">
                  <a:solidFill>
                    <a:srgbClr val="FF0000"/>
                  </a:solidFill>
                  <a:latin typeface="Comic Sans MS" panose="030F0702030302020204" pitchFamily="66" charset="0"/>
                </a:rPr>
                <a:t> </a:t>
              </a:r>
              <a:r>
                <a:rPr lang="es-AR" sz="1050" dirty="0" err="1" smtClean="0">
                  <a:solidFill>
                    <a:srgbClr val="FF0000"/>
                  </a:solidFill>
                  <a:latin typeface="Comic Sans MS" panose="030F0702030302020204" pitchFamily="66" charset="0"/>
                </a:rPr>
                <a:t>tot:Real</a:t>
              </a:r>
              <a:r>
                <a:rPr lang="es-AR" sz="1050" dirty="0" smtClean="0">
                  <a:solidFill>
                    <a:srgbClr val="FF0000"/>
                  </a:solidFill>
                  <a:latin typeface="Comic Sans MS" panose="030F0702030302020204" pitchFamily="66" charset="0"/>
                </a:rPr>
                <a:t>) </a:t>
              </a:r>
              <a:endParaRPr lang="es-AR" sz="1050" dirty="0">
                <a:solidFill>
                  <a:srgbClr val="FF0000"/>
                </a:solidFill>
                <a:latin typeface="Comic Sans MS" panose="030F0702030302020204" pitchFamily="66" charset="0"/>
              </a:endParaRPr>
            </a:p>
            <a:p>
              <a:r>
                <a:rPr lang="es-AR" sz="1050" u="sng" dirty="0">
                  <a:solidFill>
                    <a:srgbClr val="FF0000"/>
                  </a:solidFill>
                  <a:latin typeface="Comic Sans MS" panose="030F0702030302020204" pitchFamily="66" charset="0"/>
                </a:rPr>
                <a:t>variables</a:t>
              </a:r>
              <a:r>
                <a:rPr lang="es-AR" sz="1050" dirty="0">
                  <a:solidFill>
                    <a:srgbClr val="FF0000"/>
                  </a:solidFill>
                  <a:latin typeface="Comic Sans MS" panose="030F0702030302020204" pitchFamily="66" charset="0"/>
                </a:rPr>
                <a:t> </a:t>
              </a:r>
            </a:p>
            <a:p>
              <a:r>
                <a:rPr lang="es-AR" sz="1050" dirty="0">
                  <a:solidFill>
                    <a:srgbClr val="FF0000"/>
                  </a:solidFill>
                  <a:latin typeface="Comic Sans MS" panose="030F0702030302020204" pitchFamily="66" charset="0"/>
                </a:rPr>
                <a:t>  actual: lista </a:t>
              </a:r>
            </a:p>
            <a:p>
              <a:r>
                <a:rPr lang="es-AR" sz="1050" u="sng" dirty="0" smtClean="0">
                  <a:solidFill>
                    <a:srgbClr val="FF0000"/>
                  </a:solidFill>
                  <a:latin typeface="Comic Sans MS" panose="030F0702030302020204" pitchFamily="66" charset="0"/>
                </a:rPr>
                <a:t>Hacer</a:t>
              </a:r>
            </a:p>
            <a:p>
              <a:r>
                <a:rPr lang="es-AR" sz="1050" u="sng" dirty="0">
                  <a:solidFill>
                    <a:srgbClr val="FF0000"/>
                  </a:solidFill>
                  <a:latin typeface="Comic Sans MS" panose="030F0702030302020204" pitchFamily="66" charset="0"/>
                </a:rPr>
                <a:t> </a:t>
              </a:r>
              <a:r>
                <a:rPr lang="es-AR" sz="1050" u="sng" dirty="0" smtClean="0">
                  <a:solidFill>
                    <a:srgbClr val="FF0000"/>
                  </a:solidFill>
                  <a:latin typeface="Comic Sans MS" panose="030F0702030302020204" pitchFamily="66" charset="0"/>
                </a:rPr>
                <a:t> actual := L</a:t>
              </a:r>
            </a:p>
            <a:p>
              <a:r>
                <a:rPr lang="es-AR" sz="1050" u="sng" dirty="0">
                  <a:solidFill>
                    <a:srgbClr val="FF0000"/>
                  </a:solidFill>
                  <a:latin typeface="Comic Sans MS" panose="030F0702030302020204" pitchFamily="66" charset="0"/>
                </a:rPr>
                <a:t> </a:t>
              </a:r>
              <a:r>
                <a:rPr lang="es-AR" sz="1050" u="sng" dirty="0" smtClean="0">
                  <a:solidFill>
                    <a:srgbClr val="FF0000"/>
                  </a:solidFill>
                  <a:latin typeface="Comic Sans MS" panose="030F0702030302020204" pitchFamily="66" charset="0"/>
                </a:rPr>
                <a:t> Si (actual = </a:t>
              </a:r>
              <a:r>
                <a:rPr lang="es-AR" sz="1050" u="sng" dirty="0" err="1" smtClean="0">
                  <a:solidFill>
                    <a:srgbClr val="FF0000"/>
                  </a:solidFill>
                  <a:latin typeface="Comic Sans MS" panose="030F0702030302020204" pitchFamily="66" charset="0"/>
                </a:rPr>
                <a:t>Nil</a:t>
              </a:r>
              <a:r>
                <a:rPr lang="es-AR" sz="1050" u="sng" dirty="0" smtClean="0">
                  <a:solidFill>
                    <a:srgbClr val="FF0000"/>
                  </a:solidFill>
                  <a:latin typeface="Comic Sans MS" panose="030F0702030302020204" pitchFamily="66" charset="0"/>
                </a:rPr>
                <a:t>) entonces</a:t>
              </a:r>
            </a:p>
            <a:p>
              <a:r>
                <a:rPr lang="es-AR" sz="1050" u="sng" dirty="0">
                  <a:solidFill>
                    <a:srgbClr val="FF0000"/>
                  </a:solidFill>
                  <a:latin typeface="Comic Sans MS" panose="030F0702030302020204" pitchFamily="66" charset="0"/>
                </a:rPr>
                <a:t> </a:t>
              </a:r>
              <a:r>
                <a:rPr lang="es-AR" sz="1050" u="sng" dirty="0" smtClean="0">
                  <a:solidFill>
                    <a:srgbClr val="FF0000"/>
                  </a:solidFill>
                  <a:latin typeface="Comic Sans MS" panose="030F0702030302020204" pitchFamily="66" charset="0"/>
                </a:rPr>
                <a:t>   </a:t>
              </a:r>
              <a:r>
                <a:rPr lang="es-AR" sz="1050" u="sng" dirty="0" err="1" smtClean="0">
                  <a:solidFill>
                    <a:srgbClr val="FF0000"/>
                  </a:solidFill>
                  <a:latin typeface="Comic Sans MS" panose="030F0702030302020204" pitchFamily="66" charset="0"/>
                </a:rPr>
                <a:t>tot</a:t>
              </a:r>
              <a:r>
                <a:rPr lang="es-AR" sz="1050" u="sng" dirty="0" smtClean="0">
                  <a:solidFill>
                    <a:srgbClr val="FF0000"/>
                  </a:solidFill>
                  <a:latin typeface="Comic Sans MS" panose="030F0702030302020204" pitchFamily="66" charset="0"/>
                </a:rPr>
                <a:t>:=0</a:t>
              </a:r>
            </a:p>
            <a:p>
              <a:r>
                <a:rPr lang="es-AR" sz="1050" u="sng" dirty="0">
                  <a:solidFill>
                    <a:srgbClr val="FF0000"/>
                  </a:solidFill>
                  <a:latin typeface="Comic Sans MS" panose="030F0702030302020204" pitchFamily="66" charset="0"/>
                </a:rPr>
                <a:t> </a:t>
              </a:r>
              <a:r>
                <a:rPr lang="es-AR" sz="1050" u="sng" dirty="0" smtClean="0">
                  <a:solidFill>
                    <a:srgbClr val="FF0000"/>
                  </a:solidFill>
                  <a:latin typeface="Comic Sans MS" panose="030F0702030302020204" pitchFamily="66" charset="0"/>
                </a:rPr>
                <a:t> Sino</a:t>
              </a:r>
            </a:p>
            <a:p>
              <a:r>
                <a:rPr lang="es-AR" sz="1050" u="sng" dirty="0">
                  <a:solidFill>
                    <a:srgbClr val="FF0000"/>
                  </a:solidFill>
                  <a:latin typeface="Comic Sans MS" panose="030F0702030302020204" pitchFamily="66" charset="0"/>
                </a:rPr>
                <a:t> </a:t>
              </a:r>
              <a:r>
                <a:rPr lang="es-AR" sz="1050" u="sng" dirty="0" smtClean="0">
                  <a:solidFill>
                    <a:srgbClr val="FF0000"/>
                  </a:solidFill>
                  <a:latin typeface="Comic Sans MS" panose="030F0702030302020204" pitchFamily="66" charset="0"/>
                </a:rPr>
                <a:t>   Total(</a:t>
              </a:r>
              <a:r>
                <a:rPr lang="es-AR" sz="1050" u="sng" dirty="0" err="1" smtClean="0">
                  <a:solidFill>
                    <a:srgbClr val="FF0000"/>
                  </a:solidFill>
                  <a:latin typeface="Comic Sans MS" panose="030F0702030302020204" pitchFamily="66" charset="0"/>
                </a:rPr>
                <a:t>actua</a:t>
              </a:r>
              <a:r>
                <a:rPr lang="es-AR" sz="1050" dirty="0" err="1" smtClean="0">
                  <a:solidFill>
                    <a:srgbClr val="FF0000"/>
                  </a:solidFill>
                  <a:latin typeface="Comic Sans MS" panose="030F0702030302020204" pitchFamily="66" charset="0"/>
                </a:rPr>
                <a:t>l^psig</a:t>
              </a:r>
              <a:r>
                <a:rPr lang="es-AR" sz="1050" dirty="0" smtClean="0">
                  <a:solidFill>
                    <a:srgbClr val="FF0000"/>
                  </a:solidFill>
                  <a:latin typeface="Comic Sans MS" panose="030F0702030302020204" pitchFamily="66" charset="0"/>
                </a:rPr>
                <a:t>, </a:t>
              </a:r>
              <a:r>
                <a:rPr lang="es-AR" sz="1050" dirty="0" err="1" smtClean="0">
                  <a:solidFill>
                    <a:srgbClr val="FF0000"/>
                  </a:solidFill>
                  <a:latin typeface="Comic Sans MS" panose="030F0702030302020204" pitchFamily="66" charset="0"/>
                </a:rPr>
                <a:t>tot</a:t>
              </a:r>
              <a:r>
                <a:rPr lang="es-AR" sz="1050" dirty="0" smtClean="0">
                  <a:solidFill>
                    <a:srgbClr val="FF0000"/>
                  </a:solidFill>
                  <a:latin typeface="Comic Sans MS" panose="030F0702030302020204" pitchFamily="66" charset="0"/>
                </a:rPr>
                <a:t>)</a:t>
              </a:r>
            </a:p>
            <a:p>
              <a:r>
                <a:rPr lang="es-AR" sz="1050" u="sng" dirty="0">
                  <a:solidFill>
                    <a:srgbClr val="FF0000"/>
                  </a:solidFill>
                  <a:latin typeface="Comic Sans MS" panose="030F0702030302020204" pitchFamily="66" charset="0"/>
                </a:rPr>
                <a:t> </a:t>
              </a:r>
              <a:r>
                <a:rPr lang="es-AR" sz="1050" u="sng" dirty="0" smtClean="0">
                  <a:solidFill>
                    <a:srgbClr val="FF0000"/>
                  </a:solidFill>
                  <a:latin typeface="Comic Sans MS" panose="030F0702030302020204" pitchFamily="66" charset="0"/>
                </a:rPr>
                <a:t>    </a:t>
              </a:r>
              <a:r>
                <a:rPr lang="es-AR" sz="1050" u="sng" dirty="0" err="1" smtClean="0">
                  <a:solidFill>
                    <a:srgbClr val="FF0000"/>
                  </a:solidFill>
                  <a:latin typeface="Comic Sans MS" panose="030F0702030302020204" pitchFamily="66" charset="0"/>
                </a:rPr>
                <a:t>tot</a:t>
              </a:r>
              <a:r>
                <a:rPr lang="es-AR" sz="1050" u="sng" dirty="0" smtClean="0">
                  <a:solidFill>
                    <a:srgbClr val="FF0000"/>
                  </a:solidFill>
                  <a:latin typeface="Comic Sans MS" panose="030F0702030302020204" pitchFamily="66" charset="0"/>
                </a:rPr>
                <a:t>:= </a:t>
              </a:r>
              <a:r>
                <a:rPr lang="es-AR" sz="1050" u="sng" dirty="0" err="1" smtClean="0">
                  <a:solidFill>
                    <a:srgbClr val="FF0000"/>
                  </a:solidFill>
                  <a:latin typeface="Comic Sans MS" panose="030F0702030302020204" pitchFamily="66" charset="0"/>
                </a:rPr>
                <a:t>tot</a:t>
              </a:r>
              <a:r>
                <a:rPr lang="es-AR" sz="1050" u="sng" dirty="0" smtClean="0">
                  <a:solidFill>
                    <a:srgbClr val="FF0000"/>
                  </a:solidFill>
                  <a:latin typeface="Comic Sans MS" panose="030F0702030302020204" pitchFamily="66" charset="0"/>
                </a:rPr>
                <a:t> + (</a:t>
              </a:r>
              <a:r>
                <a:rPr lang="es-AR" sz="1050" dirty="0" err="1" smtClean="0">
                  <a:solidFill>
                    <a:srgbClr val="FF0000"/>
                  </a:solidFill>
                  <a:latin typeface="Comic Sans MS" panose="030F0702030302020204" pitchFamily="66" charset="0"/>
                </a:rPr>
                <a:t>actual^dato.stock</a:t>
              </a:r>
              <a:r>
                <a:rPr lang="es-AR" sz="1050" dirty="0" smtClean="0">
                  <a:solidFill>
                    <a:srgbClr val="FF0000"/>
                  </a:solidFill>
                  <a:latin typeface="Comic Sans MS" panose="030F0702030302020204" pitchFamily="66" charset="0"/>
                </a:rPr>
                <a:t> * </a:t>
              </a:r>
              <a:r>
                <a:rPr lang="es-AR" sz="1050" dirty="0" err="1" smtClean="0">
                  <a:solidFill>
                    <a:srgbClr val="FF0000"/>
                  </a:solidFill>
                  <a:latin typeface="Comic Sans MS" panose="030F0702030302020204" pitchFamily="66" charset="0"/>
                </a:rPr>
                <a:t>actual^dato.precio</a:t>
              </a:r>
              <a:r>
                <a:rPr lang="es-AR" sz="1050" dirty="0" smtClean="0">
                  <a:solidFill>
                    <a:srgbClr val="FF0000"/>
                  </a:solidFill>
                  <a:latin typeface="Comic Sans MS" panose="030F0702030302020204" pitchFamily="66" charset="0"/>
                </a:rPr>
                <a:t>)</a:t>
              </a:r>
            </a:p>
            <a:p>
              <a:r>
                <a:rPr lang="es-AR" sz="1050" u="sng" dirty="0">
                  <a:solidFill>
                    <a:srgbClr val="FF0000"/>
                  </a:solidFill>
                  <a:latin typeface="Comic Sans MS" panose="030F0702030302020204" pitchFamily="66" charset="0"/>
                </a:rPr>
                <a:t> </a:t>
              </a:r>
              <a:r>
                <a:rPr lang="es-AR" sz="1050" u="sng" dirty="0" smtClean="0">
                  <a:solidFill>
                    <a:srgbClr val="FF0000"/>
                  </a:solidFill>
                  <a:latin typeface="Comic Sans MS" panose="030F0702030302020204" pitchFamily="66" charset="0"/>
                </a:rPr>
                <a:t> Fin si</a:t>
              </a:r>
            </a:p>
            <a:p>
              <a:r>
                <a:rPr lang="es-AR" sz="1050" u="sng" dirty="0" smtClean="0">
                  <a:solidFill>
                    <a:srgbClr val="FF0000"/>
                  </a:solidFill>
                  <a:latin typeface="Comic Sans MS" panose="030F0702030302020204" pitchFamily="66" charset="0"/>
                </a:rPr>
                <a:t>Fin hacer</a:t>
              </a:r>
            </a:p>
            <a:p>
              <a:r>
                <a:rPr lang="es-AR" sz="1050" u="sng" dirty="0">
                  <a:solidFill>
                    <a:srgbClr val="FF0000"/>
                  </a:solidFill>
                  <a:latin typeface="Comic Sans MS" panose="030F0702030302020204" pitchFamily="66" charset="0"/>
                </a:rPr>
                <a:t>Fin procedimiento </a:t>
              </a:r>
              <a:r>
                <a:rPr lang="es-ES" sz="1050" dirty="0">
                  <a:solidFill>
                    <a:srgbClr val="FF0000"/>
                  </a:solidFill>
                  <a:latin typeface="Comic Sans MS" panose="030F0702030302020204" pitchFamily="66" charset="0"/>
                </a:rPr>
                <a:t>  </a:t>
              </a:r>
            </a:p>
            <a:p>
              <a:endParaRPr lang="es-AR" sz="1050" u="sng" dirty="0" smtClean="0">
                <a:solidFill>
                  <a:srgbClr val="000000"/>
                </a:solidFill>
                <a:latin typeface="Comic Sans MS" panose="030F0702030302020204" pitchFamily="66" charset="0"/>
              </a:endParaRPr>
            </a:p>
            <a:p>
              <a:endParaRPr lang="es-AR" sz="1050" dirty="0">
                <a:solidFill>
                  <a:srgbClr val="000000"/>
                </a:solidFill>
                <a:latin typeface="Comic Sans MS" panose="030F0702030302020204" pitchFamily="66" charset="0"/>
              </a:endParaRPr>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err="1" smtClean="0">
                  <a:solidFill>
                    <a:schemeClr val="accent3"/>
                  </a:solidFill>
                  <a:cs typeface="Arial" pitchFamily="34" charset="0"/>
                </a:rPr>
                <a:t>Solucion</a:t>
              </a:r>
              <a:r>
                <a:rPr lang="es-AR" altLang="ko-KR" sz="1600" b="1" dirty="0" smtClean="0">
                  <a:solidFill>
                    <a:schemeClr val="accent3"/>
                  </a:solidFill>
                  <a:cs typeface="Arial" pitchFamily="34" charset="0"/>
                </a:rPr>
                <a:t> </a:t>
              </a:r>
              <a:r>
                <a:rPr lang="es-AR" altLang="ko-KR" sz="1600" b="1" dirty="0" err="1" smtClean="0">
                  <a:solidFill>
                    <a:schemeClr val="accent3"/>
                  </a:solidFill>
                  <a:cs typeface="Arial" pitchFamily="34" charset="0"/>
                </a:rPr>
                <a:t>Pseudocodigo</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843558"/>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843559"/>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23864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4195772"/>
            <a:chOff x="3687661" y="1203598"/>
            <a:chExt cx="2291896" cy="4195772"/>
          </a:xfrm>
        </p:grpSpPr>
        <p:sp>
          <p:nvSpPr>
            <p:cNvPr id="9" name="TextBox 8"/>
            <p:cNvSpPr txBox="1"/>
            <p:nvPr/>
          </p:nvSpPr>
          <p:spPr>
            <a:xfrm>
              <a:off x="3687661" y="1590635"/>
              <a:ext cx="2291896" cy="3808735"/>
            </a:xfrm>
            <a:prstGeom prst="rect">
              <a:avLst/>
            </a:prstGeom>
            <a:noFill/>
          </p:spPr>
          <p:txBody>
            <a:bodyPr wrap="square" rtlCol="0">
              <a:spAutoFit/>
            </a:bodyPr>
            <a:lstStyle/>
            <a:p>
              <a:r>
                <a:rPr lang="es-AR" sz="1050" u="sng" dirty="0" smtClean="0">
                  <a:solidFill>
                    <a:srgbClr val="000000"/>
                  </a:solidFill>
                  <a:latin typeface="Comic Sans MS" panose="030F0702030302020204" pitchFamily="66" charset="0"/>
                </a:rPr>
                <a:t>Variables </a:t>
              </a:r>
              <a:endParaRPr lang="es-AR" sz="1050" u="sng" dirty="0">
                <a:solidFill>
                  <a:srgbClr val="000000"/>
                </a:solidFill>
                <a:latin typeface="Comic Sans MS" panose="030F0702030302020204" pitchFamily="66" charset="0"/>
              </a:endParaRPr>
            </a:p>
            <a:p>
              <a:r>
                <a:rPr lang="es-AR" sz="1050" dirty="0">
                  <a:solidFill>
                    <a:srgbClr val="000000"/>
                  </a:solidFill>
                  <a:latin typeface="Comic Sans MS" panose="030F0702030302020204" pitchFamily="66" charset="0"/>
                </a:rPr>
                <a:t>pi: lista </a:t>
              </a:r>
            </a:p>
            <a:p>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 carácter 1 </a:t>
              </a:r>
            </a:p>
            <a:p>
              <a:r>
                <a:rPr lang="es-AR" sz="1050" dirty="0" err="1">
                  <a:solidFill>
                    <a:srgbClr val="000000"/>
                  </a:solidFill>
                  <a:latin typeface="Comic Sans MS" panose="030F0702030302020204" pitchFamily="66" charset="0"/>
                </a:rPr>
                <a:t>reg</a:t>
              </a:r>
              <a:r>
                <a:rPr lang="es-AR" sz="1050" dirty="0">
                  <a:solidFill>
                    <a:srgbClr val="000000"/>
                  </a:solidFill>
                  <a:latin typeface="Comic Sans MS" panose="030F0702030302020204" pitchFamily="66" charset="0"/>
                </a:rPr>
                <a:t>: libro </a:t>
              </a:r>
              <a:endParaRPr lang="es-AR" sz="1050" dirty="0" smtClean="0">
                <a:solidFill>
                  <a:srgbClr val="000000"/>
                </a:solidFill>
                <a:latin typeface="Comic Sans MS" panose="030F0702030302020204" pitchFamily="66" charset="0"/>
              </a:endParaRPr>
            </a:p>
            <a:p>
              <a:r>
                <a:rPr lang="es-AR" sz="1050" dirty="0">
                  <a:solidFill>
                    <a:srgbClr val="FF0000"/>
                  </a:solidFill>
                  <a:latin typeface="Comic Sans MS" panose="030F0702030302020204" pitchFamily="66" charset="0"/>
                </a:rPr>
                <a:t>t</a:t>
              </a:r>
              <a:r>
                <a:rPr lang="es-AR" sz="1050" dirty="0" smtClean="0">
                  <a:solidFill>
                    <a:srgbClr val="FF0000"/>
                  </a:solidFill>
                  <a:latin typeface="Comic Sans MS" panose="030F0702030302020204" pitchFamily="66" charset="0"/>
                </a:rPr>
                <a:t>: Real</a:t>
              </a:r>
              <a:endParaRPr lang="es-AR" sz="1050" dirty="0">
                <a:solidFill>
                  <a:srgbClr val="FF0000"/>
                </a:solidFill>
                <a:latin typeface="Comic Sans MS" panose="030F0702030302020204" pitchFamily="66" charset="0"/>
              </a:endParaRPr>
            </a:p>
            <a:p>
              <a:endParaRPr lang="es-AR" sz="1050" dirty="0">
                <a:solidFill>
                  <a:srgbClr val="000000"/>
                </a:solidFill>
                <a:latin typeface="Comic Sans MS" panose="030F0702030302020204" pitchFamily="66" charset="0"/>
              </a:endParaRPr>
            </a:p>
            <a:p>
              <a:r>
                <a:rPr lang="es-AR" sz="1050" u="sng" dirty="0">
                  <a:solidFill>
                    <a:srgbClr val="000000"/>
                  </a:solidFill>
                  <a:latin typeface="Comic Sans MS" panose="030F0702030302020204" pitchFamily="66" charset="0"/>
                </a:rPr>
                <a:t>Hacer </a:t>
              </a:r>
            </a:p>
            <a:p>
              <a:r>
                <a:rPr lang="es-AR" sz="1050" dirty="0">
                  <a:solidFill>
                    <a:srgbClr val="000000"/>
                  </a:solidFill>
                  <a:latin typeface="Comic Sans MS" panose="030F0702030302020204" pitchFamily="66" charset="0"/>
                </a:rPr>
                <a:t>pi:=</a:t>
              </a:r>
              <a:r>
                <a:rPr lang="es-AR" sz="1050" dirty="0" err="1">
                  <a:solidFill>
                    <a:srgbClr val="000000"/>
                  </a:solidFill>
                  <a:latin typeface="Comic Sans MS" panose="030F0702030302020204" pitchFamily="66" charset="0"/>
                </a:rPr>
                <a:t>nil</a:t>
              </a:r>
              <a:r>
                <a:rPr lang="es-AR" sz="1050" dirty="0">
                  <a:solidFill>
                    <a:srgbClr val="000000"/>
                  </a:solidFill>
                  <a:latin typeface="Comic Sans MS" panose="030F0702030302020204" pitchFamily="66" charset="0"/>
                </a:rPr>
                <a:t>    /*crea la lista vacía*/</a:t>
              </a:r>
            </a:p>
            <a:p>
              <a:r>
                <a:rPr lang="pt-BR" sz="1050" u="sng" dirty="0">
                  <a:solidFill>
                    <a:srgbClr val="000000"/>
                  </a:solidFill>
                  <a:latin typeface="Comic Sans MS" panose="030F0702030302020204" pitchFamily="66" charset="0"/>
                </a:rPr>
                <a:t>Imprimir</a:t>
              </a:r>
              <a:r>
                <a:rPr lang="pt-BR" sz="1050" dirty="0">
                  <a:solidFill>
                    <a:srgbClr val="000000"/>
                  </a:solidFill>
                  <a:latin typeface="Comic Sans MS" panose="030F0702030302020204" pitchFamily="66" charset="0"/>
                </a:rPr>
                <a:t>: ‘</a:t>
              </a:r>
              <a:r>
                <a:rPr lang="pt-BR" sz="1050" dirty="0" err="1">
                  <a:solidFill>
                    <a:srgbClr val="000000"/>
                  </a:solidFill>
                  <a:latin typeface="Comic Sans MS" panose="030F0702030302020204" pitchFamily="66" charset="0"/>
                </a:rPr>
                <a:t>desea</a:t>
              </a:r>
              <a:r>
                <a:rPr lang="pt-BR" sz="1050" dirty="0">
                  <a:solidFill>
                    <a:srgbClr val="000000"/>
                  </a:solidFill>
                  <a:latin typeface="Comic Sans MS" panose="030F0702030302020204" pitchFamily="66" charset="0"/>
                </a:rPr>
                <a:t> </a:t>
              </a:r>
              <a:r>
                <a:rPr lang="pt-BR" sz="1050" dirty="0" err="1">
                  <a:solidFill>
                    <a:srgbClr val="000000"/>
                  </a:solidFill>
                  <a:latin typeface="Comic Sans MS" panose="030F0702030302020204" pitchFamily="66" charset="0"/>
                </a:rPr>
                <a:t>ingresar</a:t>
              </a:r>
              <a:r>
                <a:rPr lang="pt-BR" sz="1050" dirty="0">
                  <a:solidFill>
                    <a:srgbClr val="000000"/>
                  </a:solidFill>
                  <a:latin typeface="Comic Sans MS" panose="030F0702030302020204" pitchFamily="66" charset="0"/>
                </a:rPr>
                <a:t> </a:t>
              </a:r>
              <a:r>
                <a:rPr lang="pt-BR" sz="1050" dirty="0" err="1">
                  <a:solidFill>
                    <a:srgbClr val="000000"/>
                  </a:solidFill>
                  <a:latin typeface="Comic Sans MS" panose="030F0702030302020204" pitchFamily="66" charset="0"/>
                </a:rPr>
                <a:t>libros</a:t>
              </a:r>
              <a:r>
                <a:rPr lang="pt-BR" sz="1050" dirty="0">
                  <a:solidFill>
                    <a:srgbClr val="000000"/>
                  </a:solidFill>
                  <a:latin typeface="Comic Sans MS" panose="030F0702030302020204" pitchFamily="66" charset="0"/>
                </a:rPr>
                <a:t>? (s/n)’ </a:t>
              </a:r>
            </a:p>
            <a:p>
              <a:r>
                <a:rPr lang="es-AR" sz="1050" u="sng" dirty="0">
                  <a:solidFill>
                    <a:srgbClr val="000000"/>
                  </a:solidFill>
                  <a:latin typeface="Comic Sans MS" panose="030F0702030302020204" pitchFamily="66" charset="0"/>
                </a:rPr>
                <a:t>Leer:</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 </a:t>
              </a:r>
            </a:p>
            <a:p>
              <a:r>
                <a:rPr lang="es-AR" sz="1050" u="sng" dirty="0">
                  <a:solidFill>
                    <a:srgbClr val="000000"/>
                  </a:solidFill>
                  <a:latin typeface="Comic Sans MS" panose="030F0702030302020204" pitchFamily="66" charset="0"/>
                </a:rPr>
                <a:t>Repetir mientras </a:t>
              </a:r>
              <a:r>
                <a:rPr lang="es-AR" sz="1050" dirty="0">
                  <a:solidFill>
                    <a:srgbClr val="000000"/>
                  </a:solidFill>
                  <a:latin typeface="Comic Sans MS" panose="030F0702030302020204" pitchFamily="66" charset="0"/>
                </a:rPr>
                <a:t>(</a:t>
              </a:r>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=’s’) </a:t>
              </a:r>
            </a:p>
            <a:p>
              <a:r>
                <a:rPr lang="es-ES" sz="1050" dirty="0">
                  <a:solidFill>
                    <a:srgbClr val="000000"/>
                  </a:solidFill>
                  <a:latin typeface="Comic Sans MS" panose="030F0702030302020204" pitchFamily="66" charset="0"/>
                </a:rPr>
                <a:t>  </a:t>
              </a:r>
              <a:r>
                <a:rPr lang="es-ES" sz="1050" u="sng" dirty="0">
                  <a:solidFill>
                    <a:srgbClr val="000000"/>
                  </a:solidFill>
                  <a:latin typeface="Comic Sans MS" panose="030F0702030302020204" pitchFamily="66" charset="0"/>
                </a:rPr>
                <a:t>Imprimir:</a:t>
              </a:r>
              <a:r>
                <a:rPr lang="es-ES" sz="1050" dirty="0">
                  <a:solidFill>
                    <a:srgbClr val="000000"/>
                  </a:solidFill>
                  <a:latin typeface="Comic Sans MS" panose="030F0702030302020204" pitchFamily="66" charset="0"/>
                </a:rPr>
                <a:t>’ ingrese nombre, código, autor, precio, editorial y stock de un libro’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Leer:</a:t>
              </a:r>
              <a:r>
                <a:rPr lang="es-AR" sz="1050" dirty="0">
                  <a:solidFill>
                    <a:srgbClr val="000000"/>
                  </a:solidFill>
                  <a:latin typeface="Comic Sans MS" panose="030F0702030302020204" pitchFamily="66" charset="0"/>
                </a:rPr>
                <a:t> reg. nombre, </a:t>
              </a:r>
              <a:r>
                <a:rPr lang="es-AR" sz="1050" dirty="0" err="1">
                  <a:solidFill>
                    <a:srgbClr val="000000"/>
                  </a:solidFill>
                  <a:latin typeface="Comic Sans MS" panose="030F0702030302020204" pitchFamily="66" charset="0"/>
                </a:rPr>
                <a:t>reg.codigo</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reg.autor</a:t>
              </a:r>
              <a:r>
                <a:rPr lang="es-AR" sz="1050" dirty="0">
                  <a:solidFill>
                    <a:srgbClr val="000000"/>
                  </a:solidFill>
                  <a:latin typeface="Comic Sans MS" panose="030F0702030302020204" pitchFamily="66" charset="0"/>
                </a:rPr>
                <a:t>, reg. precio, </a:t>
              </a:r>
              <a:r>
                <a:rPr lang="es-AR" sz="1050" dirty="0" err="1">
                  <a:solidFill>
                    <a:srgbClr val="000000"/>
                  </a:solidFill>
                  <a:latin typeface="Comic Sans MS" panose="030F0702030302020204" pitchFamily="66" charset="0"/>
                </a:rPr>
                <a:t>reg.edit</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reg.stock</a:t>
              </a:r>
              <a:r>
                <a:rPr lang="es-AR"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  Insertar(pi, </a:t>
              </a:r>
              <a:r>
                <a:rPr lang="es-AR" sz="1050" dirty="0" err="1">
                  <a:solidFill>
                    <a:srgbClr val="000000"/>
                  </a:solidFill>
                  <a:latin typeface="Comic Sans MS" panose="030F0702030302020204" pitchFamily="66" charset="0"/>
                </a:rPr>
                <a:t>reg</a:t>
              </a:r>
              <a:r>
                <a:rPr lang="es-AR" sz="1050" dirty="0">
                  <a:solidFill>
                    <a:srgbClr val="000000"/>
                  </a:solidFill>
                  <a:latin typeface="Comic Sans MS" panose="030F0702030302020204" pitchFamily="66" charset="0"/>
                </a:rPr>
                <a:t>)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Imprimir</a:t>
              </a:r>
              <a:r>
                <a:rPr lang="es-AR" sz="1050" dirty="0">
                  <a:solidFill>
                    <a:srgbClr val="000000"/>
                  </a:solidFill>
                  <a:latin typeface="Comic Sans MS" panose="030F0702030302020204" pitchFamily="66" charset="0"/>
                </a:rPr>
                <a:t>: ‘desea ingresar más libros? (s/n)’ </a:t>
              </a:r>
            </a:p>
            <a:p>
              <a:r>
                <a:rPr lang="es-AR" sz="1050" dirty="0">
                  <a:solidFill>
                    <a:srgbClr val="000000"/>
                  </a:solidFill>
                  <a:latin typeface="Comic Sans MS" panose="030F0702030302020204" pitchFamily="66" charset="0"/>
                </a:rPr>
                <a:t>  </a:t>
              </a:r>
              <a:r>
                <a:rPr lang="es-AR" sz="1050" u="sng" dirty="0">
                  <a:solidFill>
                    <a:srgbClr val="000000"/>
                  </a:solidFill>
                  <a:latin typeface="Comic Sans MS" panose="030F0702030302020204" pitchFamily="66" charset="0"/>
                </a:rPr>
                <a:t>Leer</a:t>
              </a:r>
              <a:r>
                <a:rPr lang="es-AR" sz="1050" dirty="0">
                  <a:solidFill>
                    <a:srgbClr val="000000"/>
                  </a:solidFill>
                  <a:latin typeface="Comic Sans MS" panose="030F0702030302020204" pitchFamily="66" charset="0"/>
                </a:rPr>
                <a:t>: </a:t>
              </a:r>
              <a:r>
                <a:rPr lang="es-AR" sz="1050" dirty="0" err="1">
                  <a:solidFill>
                    <a:srgbClr val="000000"/>
                  </a:solidFill>
                  <a:latin typeface="Comic Sans MS" panose="030F0702030302020204" pitchFamily="66" charset="0"/>
                </a:rPr>
                <a:t>resp</a:t>
              </a:r>
              <a:r>
                <a:rPr lang="es-AR" sz="1050" dirty="0">
                  <a:solidFill>
                    <a:srgbClr val="000000"/>
                  </a:solidFill>
                  <a:latin typeface="Comic Sans MS" panose="030F0702030302020204" pitchFamily="66" charset="0"/>
                </a:rPr>
                <a:t> </a:t>
              </a:r>
            </a:p>
            <a:p>
              <a:r>
                <a:rPr lang="es-AR" sz="1050" u="sng" dirty="0" smtClean="0">
                  <a:solidFill>
                    <a:srgbClr val="000000"/>
                  </a:solidFill>
                  <a:latin typeface="Comic Sans MS" panose="030F0702030302020204" pitchFamily="66" charset="0"/>
                </a:rPr>
                <a:t>Fin repetir mientras</a:t>
              </a:r>
              <a:r>
                <a:rPr lang="es-AR" sz="1050" dirty="0" smtClean="0">
                  <a:solidFill>
                    <a:srgbClr val="000000"/>
                  </a:solidFill>
                  <a:latin typeface="Comic Sans MS" panose="030F0702030302020204" pitchFamily="66" charset="0"/>
                </a:rPr>
                <a:t> </a:t>
              </a:r>
              <a:endParaRPr lang="es-AR" sz="1050" dirty="0">
                <a:solidFill>
                  <a:srgbClr val="000000"/>
                </a:solidFill>
                <a:latin typeface="Comic Sans MS" panose="030F0702030302020204" pitchFamily="66" charset="0"/>
              </a:endParaRPr>
            </a:p>
            <a:p>
              <a:r>
                <a:rPr lang="es-AR" sz="1050" dirty="0" err="1">
                  <a:solidFill>
                    <a:srgbClr val="000000"/>
                  </a:solidFill>
                  <a:latin typeface="Comic Sans MS" panose="030F0702030302020204" pitchFamily="66" charset="0"/>
                </a:rPr>
                <a:t>ImprimirA</a:t>
              </a:r>
              <a:r>
                <a:rPr lang="es-AR" sz="1050" dirty="0">
                  <a:solidFill>
                    <a:srgbClr val="000000"/>
                  </a:solidFill>
                  <a:latin typeface="Comic Sans MS" panose="030F0702030302020204" pitchFamily="66" charset="0"/>
                </a:rPr>
                <a:t>(pi) </a:t>
              </a:r>
            </a:p>
            <a:p>
              <a:r>
                <a:rPr lang="es-AR" sz="1050" dirty="0">
                  <a:solidFill>
                    <a:srgbClr val="000000"/>
                  </a:solidFill>
                  <a:latin typeface="Comic Sans MS" panose="030F0702030302020204" pitchFamily="66" charset="0"/>
                </a:rPr>
                <a:t>Simular(pi) </a:t>
              </a:r>
              <a:endParaRPr lang="es-AR" sz="1050" dirty="0" smtClean="0">
                <a:solidFill>
                  <a:srgbClr val="000000"/>
                </a:solidFill>
                <a:latin typeface="Comic Sans MS" panose="030F0702030302020204" pitchFamily="66" charset="0"/>
              </a:endParaRPr>
            </a:p>
            <a:p>
              <a:r>
                <a:rPr lang="es-AR" sz="1050" dirty="0" smtClean="0">
                  <a:solidFill>
                    <a:srgbClr val="FF0000"/>
                  </a:solidFill>
                  <a:latin typeface="Comic Sans MS" panose="030F0702030302020204" pitchFamily="66" charset="0"/>
                </a:rPr>
                <a:t>Total(</a:t>
              </a:r>
              <a:r>
                <a:rPr lang="es-AR" sz="1050" dirty="0" err="1" smtClean="0">
                  <a:solidFill>
                    <a:srgbClr val="FF0000"/>
                  </a:solidFill>
                  <a:latin typeface="Comic Sans MS" panose="030F0702030302020204" pitchFamily="66" charset="0"/>
                </a:rPr>
                <a:t>pi,t</a:t>
              </a:r>
              <a:r>
                <a:rPr lang="es-AR" sz="1050" dirty="0" smtClean="0">
                  <a:solidFill>
                    <a:srgbClr val="FF0000"/>
                  </a:solidFill>
                  <a:latin typeface="Comic Sans MS" panose="030F0702030302020204" pitchFamily="66" charset="0"/>
                </a:rPr>
                <a:t>)</a:t>
              </a:r>
            </a:p>
            <a:p>
              <a:r>
                <a:rPr lang="es-AR" sz="1050" dirty="0" smtClean="0">
                  <a:solidFill>
                    <a:srgbClr val="FF0000"/>
                  </a:solidFill>
                  <a:latin typeface="Comic Sans MS" panose="030F0702030302020204" pitchFamily="66" charset="0"/>
                </a:rPr>
                <a:t>Imprimir: ‘Monto total de la librería: $’, t</a:t>
              </a:r>
              <a:endParaRPr lang="es-AR" sz="1050" dirty="0">
                <a:solidFill>
                  <a:srgbClr val="FF0000"/>
                </a:solidFill>
                <a:latin typeface="Comic Sans MS" panose="030F0702030302020204" pitchFamily="66" charset="0"/>
              </a:endParaRPr>
            </a:p>
            <a:p>
              <a:r>
                <a:rPr lang="es-AR" sz="1050" u="sng" dirty="0" smtClean="0">
                  <a:solidFill>
                    <a:srgbClr val="000000"/>
                  </a:solidFill>
                  <a:latin typeface="Comic Sans MS" panose="030F0702030302020204" pitchFamily="66" charset="0"/>
                </a:rPr>
                <a:t>Fin Hacer </a:t>
              </a:r>
              <a:endParaRPr lang="es-AR" sz="1050" u="sng" dirty="0">
                <a:solidFill>
                  <a:srgbClr val="000000"/>
                </a:solidFill>
                <a:latin typeface="Comic Sans MS" panose="030F0702030302020204" pitchFamily="66" charset="0"/>
              </a:endParaRPr>
            </a:p>
            <a:p>
              <a:r>
                <a:rPr lang="es-AR" sz="1050" u="sng" dirty="0" smtClean="0">
                  <a:solidFill>
                    <a:srgbClr val="000000"/>
                  </a:solidFill>
                  <a:latin typeface="Comic Sans MS" panose="030F0702030302020204" pitchFamily="66" charset="0"/>
                </a:rPr>
                <a:t>Fin programa</a:t>
              </a:r>
              <a:r>
                <a:rPr lang="es-AR" sz="1050" dirty="0">
                  <a:solidFill>
                    <a:srgbClr val="000000"/>
                  </a:solidFill>
                  <a:latin typeface="Comic Sans MS" panose="030F0702030302020204" pitchFamily="66" charset="0"/>
                </a:rPr>
                <a:t>. </a:t>
              </a:r>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err="1" smtClean="0">
                  <a:solidFill>
                    <a:schemeClr val="accent3"/>
                  </a:solidFill>
                  <a:cs typeface="Arial" pitchFamily="34" charset="0"/>
                </a:rPr>
                <a:t>Solucion</a:t>
              </a:r>
              <a:r>
                <a:rPr lang="es-AR" altLang="ko-KR" sz="1600" b="1" dirty="0" smtClean="0">
                  <a:solidFill>
                    <a:schemeClr val="accent3"/>
                  </a:solidFill>
                  <a:cs typeface="Arial" pitchFamily="34" charset="0"/>
                </a:rPr>
                <a:t> </a:t>
              </a:r>
              <a:r>
                <a:rPr lang="es-AR" altLang="ko-KR" sz="1600" b="1" dirty="0" err="1" smtClean="0">
                  <a:solidFill>
                    <a:schemeClr val="accent3"/>
                  </a:solidFill>
                  <a:cs typeface="Arial" pitchFamily="34" charset="0"/>
                </a:rPr>
                <a:t>Pseudocodigo</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843558"/>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843559"/>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40761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4069616"/>
            <a:chOff x="3687661" y="1203598"/>
            <a:chExt cx="2291896" cy="4069616"/>
          </a:xfrm>
        </p:grpSpPr>
        <p:sp>
          <p:nvSpPr>
            <p:cNvPr id="9" name="TextBox 8"/>
            <p:cNvSpPr txBox="1"/>
            <p:nvPr/>
          </p:nvSpPr>
          <p:spPr>
            <a:xfrm>
              <a:off x="3687661" y="1856894"/>
              <a:ext cx="2291896" cy="3416320"/>
            </a:xfrm>
            <a:prstGeom prst="rect">
              <a:avLst/>
            </a:prstGeom>
            <a:noFill/>
          </p:spPr>
          <p:txBody>
            <a:bodyPr wrap="square" rtlCol="0">
              <a:spAutoFit/>
            </a:bodyPr>
            <a:lstStyle/>
            <a:p>
              <a:endParaRPr lang="es-ES" sz="1200" dirty="0">
                <a:solidFill>
                  <a:srgbClr val="000000"/>
                </a:solidFill>
                <a:latin typeface="Comic Sans MS" panose="030F0702030302020204" pitchFamily="66" charset="0"/>
              </a:endParaRPr>
            </a:p>
            <a:p>
              <a:r>
                <a:rPr lang="es-ES" sz="1200" dirty="0" smtClean="0">
                  <a:solidFill>
                    <a:srgbClr val="000000"/>
                  </a:solidFill>
                  <a:latin typeface="Comic Sans MS" panose="030F0702030302020204" pitchFamily="66" charset="0"/>
                </a:rPr>
                <a:t>Diseñar </a:t>
              </a:r>
              <a:r>
                <a:rPr lang="es-ES" sz="1200" dirty="0">
                  <a:solidFill>
                    <a:srgbClr val="000000"/>
                  </a:solidFill>
                  <a:latin typeface="Comic Sans MS" panose="030F0702030302020204" pitchFamily="66" charset="0"/>
                </a:rPr>
                <a:t>un algoritmo que permita cargar y modificar una lista de </a:t>
              </a:r>
              <a:r>
                <a:rPr lang="es-ES" sz="1200" dirty="0" smtClean="0">
                  <a:solidFill>
                    <a:srgbClr val="000000"/>
                  </a:solidFill>
                  <a:latin typeface="Comic Sans MS" panose="030F0702030302020204" pitchFamily="66" charset="0"/>
                </a:rPr>
                <a:t>Productos.</a:t>
              </a:r>
            </a:p>
            <a:p>
              <a:endParaRPr lang="es-ES" sz="1200" dirty="0" smtClean="0">
                <a:solidFill>
                  <a:srgbClr val="000000"/>
                </a:solidFill>
                <a:latin typeface="Comic Sans MS" panose="030F0702030302020204" pitchFamily="66" charset="0"/>
              </a:endParaRPr>
            </a:p>
            <a:p>
              <a:r>
                <a:rPr lang="es-ES" sz="1200" dirty="0" smtClean="0">
                  <a:solidFill>
                    <a:srgbClr val="000000"/>
                  </a:solidFill>
                  <a:latin typeface="Comic Sans MS" panose="030F0702030302020204" pitchFamily="66" charset="0"/>
                </a:rPr>
                <a:t>Un </a:t>
              </a:r>
              <a:r>
                <a:rPr lang="es-ES" sz="1200" dirty="0">
                  <a:solidFill>
                    <a:srgbClr val="000000"/>
                  </a:solidFill>
                  <a:latin typeface="Comic Sans MS" panose="030F0702030302020204" pitchFamily="66" charset="0"/>
                </a:rPr>
                <a:t>producto se compone </a:t>
              </a:r>
              <a:r>
                <a:rPr lang="es-ES" sz="1200" dirty="0" smtClean="0">
                  <a:solidFill>
                    <a:srgbClr val="000000"/>
                  </a:solidFill>
                  <a:latin typeface="Comic Sans MS" panose="030F0702030302020204" pitchFamily="66" charset="0"/>
                </a:rPr>
                <a:t>por:</a:t>
              </a:r>
            </a:p>
            <a:p>
              <a:pPr marL="171450" indent="-171450">
                <a:buFontTx/>
                <a:buChar char="-"/>
              </a:pPr>
              <a:r>
                <a:rPr lang="es-ES" sz="1200" dirty="0" smtClean="0">
                  <a:solidFill>
                    <a:srgbClr val="000000"/>
                  </a:solidFill>
                  <a:latin typeface="Comic Sans MS" panose="030F0702030302020204" pitchFamily="66" charset="0"/>
                </a:rPr>
                <a:t>Nombre</a:t>
              </a:r>
            </a:p>
            <a:p>
              <a:pPr marL="171450" indent="-171450">
                <a:buFontTx/>
                <a:buChar char="-"/>
              </a:pPr>
              <a:r>
                <a:rPr lang="es-ES" sz="1200" dirty="0" smtClean="0">
                  <a:solidFill>
                    <a:srgbClr val="000000"/>
                  </a:solidFill>
                  <a:latin typeface="Comic Sans MS" panose="030F0702030302020204" pitchFamily="66" charset="0"/>
                </a:rPr>
                <a:t>Proveedor</a:t>
              </a:r>
            </a:p>
            <a:p>
              <a:pPr marL="171450" indent="-171450">
                <a:buFontTx/>
                <a:buChar char="-"/>
              </a:pPr>
              <a:r>
                <a:rPr lang="es-ES" sz="1200" dirty="0" err="1" smtClean="0">
                  <a:solidFill>
                    <a:srgbClr val="000000"/>
                  </a:solidFill>
                  <a:latin typeface="Comic Sans MS" panose="030F0702030302020204" pitchFamily="66" charset="0"/>
                </a:rPr>
                <a:t>Codigo</a:t>
              </a:r>
              <a:endParaRPr lang="es-ES" sz="1200" dirty="0" smtClean="0">
                <a:solidFill>
                  <a:srgbClr val="000000"/>
                </a:solidFill>
                <a:latin typeface="Comic Sans MS" panose="030F0702030302020204" pitchFamily="66" charset="0"/>
              </a:endParaRPr>
            </a:p>
            <a:p>
              <a:pPr marL="171450" indent="-171450">
                <a:buFontTx/>
                <a:buChar char="-"/>
              </a:pPr>
              <a:r>
                <a:rPr lang="es-ES" sz="1200" dirty="0" smtClean="0">
                  <a:solidFill>
                    <a:srgbClr val="000000"/>
                  </a:solidFill>
                  <a:latin typeface="Comic Sans MS" panose="030F0702030302020204" pitchFamily="66" charset="0"/>
                </a:rPr>
                <a:t>Precio unitario</a:t>
              </a:r>
            </a:p>
            <a:p>
              <a:pPr marL="171450" indent="-171450">
                <a:buFontTx/>
                <a:buChar char="-"/>
              </a:pPr>
              <a:endParaRPr lang="es-ES" sz="1200" dirty="0">
                <a:solidFill>
                  <a:srgbClr val="000000"/>
                </a:solidFill>
                <a:latin typeface="Comic Sans MS" panose="030F0702030302020204" pitchFamily="66" charset="0"/>
              </a:endParaRPr>
            </a:p>
            <a:p>
              <a:r>
                <a:rPr lang="es-ES" sz="1200" dirty="0" smtClean="0">
                  <a:solidFill>
                    <a:srgbClr val="000000"/>
                  </a:solidFill>
                  <a:latin typeface="Comic Sans MS" panose="030F0702030302020204" pitchFamily="66" charset="0"/>
                </a:rPr>
                <a:t>El </a:t>
              </a:r>
              <a:r>
                <a:rPr lang="es-ES" sz="1200" dirty="0">
                  <a:solidFill>
                    <a:srgbClr val="000000"/>
                  </a:solidFill>
                  <a:latin typeface="Comic Sans MS" panose="030F0702030302020204" pitchFamily="66" charset="0"/>
                </a:rPr>
                <a:t>ejercicio consiste </a:t>
              </a:r>
              <a:r>
                <a:rPr lang="es-ES" sz="1200" dirty="0" smtClean="0">
                  <a:solidFill>
                    <a:srgbClr val="000000"/>
                  </a:solidFill>
                  <a:latin typeface="Comic Sans MS" panose="030F0702030302020204" pitchFamily="66" charset="0"/>
                </a:rPr>
                <a:t>en:</a:t>
              </a:r>
            </a:p>
            <a:p>
              <a:pPr marL="228600" indent="-228600">
                <a:buAutoNum type="alphaLcParenR"/>
              </a:pPr>
              <a:r>
                <a:rPr lang="es-ES" sz="1200" dirty="0" smtClean="0">
                  <a:solidFill>
                    <a:srgbClr val="000000"/>
                  </a:solidFill>
                  <a:latin typeface="Comic Sans MS" panose="030F0702030302020204" pitchFamily="66" charset="0"/>
                </a:rPr>
                <a:t>cargar productos</a:t>
              </a:r>
            </a:p>
            <a:p>
              <a:pPr marL="228600" indent="-228600">
                <a:buAutoNum type="alphaLcParenR"/>
              </a:pPr>
              <a:r>
                <a:rPr lang="es-ES" sz="1200" dirty="0" smtClean="0">
                  <a:solidFill>
                    <a:srgbClr val="000000"/>
                  </a:solidFill>
                  <a:latin typeface="Comic Sans MS" panose="030F0702030302020204" pitchFamily="66" charset="0"/>
                </a:rPr>
                <a:t>Eliminar </a:t>
              </a:r>
              <a:r>
                <a:rPr lang="es-ES" sz="1200" dirty="0">
                  <a:solidFill>
                    <a:srgbClr val="000000"/>
                  </a:solidFill>
                  <a:latin typeface="Comic Sans MS" panose="030F0702030302020204" pitchFamily="66" charset="0"/>
                </a:rPr>
                <a:t>un producto </a:t>
              </a:r>
              <a:r>
                <a:rPr lang="es-ES" sz="1200" dirty="0" smtClean="0">
                  <a:solidFill>
                    <a:srgbClr val="000000"/>
                  </a:solidFill>
                  <a:latin typeface="Comic Sans MS" panose="030F0702030302020204" pitchFamily="66" charset="0"/>
                </a:rPr>
                <a:t>dado el código</a:t>
              </a:r>
            </a:p>
            <a:p>
              <a:pPr marL="228600" indent="-228600">
                <a:buAutoNum type="alphaLcParenR"/>
              </a:pPr>
              <a:r>
                <a:rPr lang="es-ES" sz="1200" dirty="0" smtClean="0">
                  <a:solidFill>
                    <a:srgbClr val="000000"/>
                  </a:solidFill>
                  <a:latin typeface="Comic Sans MS" panose="030F0702030302020204" pitchFamily="66" charset="0"/>
                </a:rPr>
                <a:t>Modificar un producto dado el código</a:t>
              </a:r>
            </a:p>
            <a:p>
              <a:pPr marL="228600" indent="-228600">
                <a:buAutoNum type="alphaLcParenR"/>
              </a:pPr>
              <a:r>
                <a:rPr lang="es-ES" sz="1200" dirty="0" smtClean="0">
                  <a:solidFill>
                    <a:srgbClr val="000000"/>
                  </a:solidFill>
                  <a:latin typeface="Comic Sans MS" panose="030F0702030302020204" pitchFamily="66" charset="0"/>
                </a:rPr>
                <a:t>Mostrar </a:t>
              </a:r>
              <a:r>
                <a:rPr lang="es-ES" sz="1200" dirty="0">
                  <a:solidFill>
                    <a:srgbClr val="000000"/>
                  </a:solidFill>
                  <a:latin typeface="Comic Sans MS" panose="030F0702030302020204" pitchFamily="66" charset="0"/>
                </a:rPr>
                <a:t>la lista con los cambios aplicados</a:t>
              </a:r>
              <a:r>
                <a:rPr lang="es-ES" sz="1200" dirty="0" smtClean="0">
                  <a:solidFill>
                    <a:srgbClr val="000000"/>
                  </a:solidFill>
                  <a:latin typeface="Comic Sans MS" panose="030F0702030302020204" pitchFamily="66" charset="0"/>
                </a:rPr>
                <a:t>.</a:t>
              </a:r>
            </a:p>
            <a:p>
              <a:pPr marL="228600" indent="-228600">
                <a:buAutoNum type="alphaLcParenR"/>
              </a:pPr>
              <a:r>
                <a:rPr lang="es-ES" sz="1200" dirty="0" smtClean="0">
                  <a:solidFill>
                    <a:srgbClr val="FF0000"/>
                  </a:solidFill>
                  <a:latin typeface="Comic Sans MS" panose="030F0702030302020204" pitchFamily="66" charset="0"/>
                </a:rPr>
                <a:t>Obtener en forma recursiva el monto total de la lista de productos</a:t>
              </a:r>
            </a:p>
            <a:p>
              <a:endParaRPr lang="es-ES" sz="1200" dirty="0" smtClean="0">
                <a:solidFill>
                  <a:srgbClr val="000000"/>
                </a:solidFill>
                <a:latin typeface="Comic Sans MS" panose="030F0702030302020204" pitchFamily="66" charset="0"/>
              </a:endParaRPr>
            </a:p>
            <a:p>
              <a:r>
                <a:rPr lang="es-ES" sz="1200" dirty="0" smtClean="0">
                  <a:solidFill>
                    <a:srgbClr val="000000"/>
                  </a:solidFill>
                  <a:latin typeface="Comic Sans MS" panose="030F0702030302020204" pitchFamily="66" charset="0"/>
                </a:rPr>
                <a:t>Como </a:t>
              </a:r>
              <a:r>
                <a:rPr lang="es-ES" sz="1200" dirty="0">
                  <a:solidFill>
                    <a:srgbClr val="000000"/>
                  </a:solidFill>
                  <a:latin typeface="Comic Sans MS" panose="030F0702030302020204" pitchFamily="66" charset="0"/>
                </a:rPr>
                <a:t>detalle extra, se </a:t>
              </a:r>
              <a:r>
                <a:rPr lang="es-ES" sz="1200" dirty="0" smtClean="0">
                  <a:solidFill>
                    <a:srgbClr val="000000"/>
                  </a:solidFill>
                  <a:latin typeface="Comic Sans MS" panose="030F0702030302020204" pitchFamily="66" charset="0"/>
                </a:rPr>
                <a:t>mostrara la </a:t>
              </a:r>
              <a:r>
                <a:rPr lang="es-ES" sz="1200" dirty="0">
                  <a:solidFill>
                    <a:srgbClr val="000000"/>
                  </a:solidFill>
                  <a:latin typeface="Comic Sans MS" panose="030F0702030302020204" pitchFamily="66" charset="0"/>
                </a:rPr>
                <a:t>cantidad </a:t>
              </a:r>
              <a:r>
                <a:rPr lang="es-ES" sz="1200" dirty="0" err="1">
                  <a:solidFill>
                    <a:srgbClr val="000000"/>
                  </a:solidFill>
                  <a:latin typeface="Comic Sans MS" panose="030F0702030302020204" pitchFamily="66" charset="0"/>
                </a:rPr>
                <a:t>numerica</a:t>
              </a:r>
              <a:r>
                <a:rPr lang="es-ES" sz="1200" dirty="0">
                  <a:solidFill>
                    <a:srgbClr val="000000"/>
                  </a:solidFill>
                  <a:latin typeface="Comic Sans MS" panose="030F0702030302020204" pitchFamily="66" charset="0"/>
                </a:rPr>
                <a:t> de productos cargados.</a:t>
              </a:r>
              <a:endParaRPr lang="es-AR" sz="1200" dirty="0"/>
            </a:p>
            <a:p>
              <a:endParaRPr lang="es-ES" sz="1200" b="1" dirty="0" smtClean="0"/>
            </a:p>
          </p:txBody>
        </p:sp>
        <p:sp>
          <p:nvSpPr>
            <p:cNvPr id="10" name="TextBox 9"/>
            <p:cNvSpPr txBox="1"/>
            <p:nvPr/>
          </p:nvSpPr>
          <p:spPr>
            <a:xfrm>
              <a:off x="3687661" y="1203598"/>
              <a:ext cx="2252491" cy="338554"/>
            </a:xfrm>
            <a:prstGeom prst="rect">
              <a:avLst/>
            </a:prstGeom>
            <a:noFill/>
          </p:spPr>
          <p:txBody>
            <a:bodyPr wrap="square" rtlCol="0">
              <a:spAutoFit/>
            </a:bodyPr>
            <a:lstStyle/>
            <a:p>
              <a:r>
                <a:rPr lang="es-AR" altLang="ko-KR" sz="1600" b="1" dirty="0" smtClean="0">
                  <a:solidFill>
                    <a:schemeClr val="accent3"/>
                  </a:solidFill>
                  <a:cs typeface="Arial" pitchFamily="34" charset="0"/>
                </a:rPr>
                <a:t>Enunciado para resolver</a:t>
              </a:r>
              <a:endParaRPr lang="es-AR" altLang="ko-KR" sz="16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591751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4069616"/>
            <a:chOff x="3687661" y="1203598"/>
            <a:chExt cx="2291896" cy="4069616"/>
          </a:xfrm>
        </p:grpSpPr>
        <p:sp>
          <p:nvSpPr>
            <p:cNvPr id="9" name="TextBox 8"/>
            <p:cNvSpPr txBox="1"/>
            <p:nvPr/>
          </p:nvSpPr>
          <p:spPr>
            <a:xfrm>
              <a:off x="3687661" y="1856894"/>
              <a:ext cx="2291896" cy="3416320"/>
            </a:xfrm>
            <a:prstGeom prst="rect">
              <a:avLst/>
            </a:prstGeom>
            <a:noFill/>
          </p:spPr>
          <p:txBody>
            <a:bodyPr wrap="square" rtlCol="0">
              <a:spAutoFit/>
            </a:bodyPr>
            <a:lstStyle/>
            <a:p>
              <a:endParaRPr lang="es-ES" sz="1200" dirty="0">
                <a:solidFill>
                  <a:srgbClr val="000000"/>
                </a:solidFill>
                <a:latin typeface="Comic Sans MS" panose="030F0702030302020204" pitchFamily="66" charset="0"/>
              </a:endParaRPr>
            </a:p>
            <a:p>
              <a:r>
                <a:rPr lang="es-AR" sz="1200" dirty="0">
                  <a:solidFill>
                    <a:srgbClr val="000000"/>
                  </a:solidFill>
                  <a:latin typeface="Comic Sans MS" panose="030F0702030302020204" pitchFamily="66" charset="0"/>
                </a:rPr>
                <a:t>En un día laboral de una distribuidora se tomaron pedidos de los clientes registrados. Al comenzar el siguiente día, los pedidos fueron pasados al sistema. Cada uno de los pedidos es encolado con los siguientes datos: </a:t>
              </a:r>
              <a:r>
                <a:rPr lang="es-AR" sz="1200" dirty="0" err="1">
                  <a:solidFill>
                    <a:srgbClr val="000000"/>
                  </a:solidFill>
                  <a:latin typeface="Comic Sans MS" panose="030F0702030302020204" pitchFamily="66" charset="0"/>
                </a:rPr>
                <a:t>código_producto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cuil_cliente</a:t>
              </a:r>
              <a:r>
                <a:rPr lang="es-AR" sz="1200" dirty="0">
                  <a:solidFill>
                    <a:srgbClr val="000000"/>
                  </a:solidFill>
                  <a:latin typeface="Comic Sans MS" panose="030F0702030302020204" pitchFamily="66" charset="0"/>
                </a:rPr>
                <a:t> y cantidad (unidades). Además, en el sistema se cuenta con los datos de sus productos: </a:t>
              </a:r>
              <a:r>
                <a:rPr lang="es-AR" sz="1200" dirty="0" err="1">
                  <a:solidFill>
                    <a:srgbClr val="000000"/>
                  </a:solidFill>
                  <a:latin typeface="Comic Sans MS" panose="030F0702030302020204" pitchFamily="66" charset="0"/>
                </a:rPr>
                <a:t>código_producto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descripción_producto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precio_producto</a:t>
              </a:r>
              <a:r>
                <a:rPr lang="es-AR" sz="1200" dirty="0">
                  <a:solidFill>
                    <a:srgbClr val="000000"/>
                  </a:solidFill>
                  <a:latin typeface="Comic Sans MS" panose="030F0702030302020204" pitchFamily="66" charset="0"/>
                </a:rPr>
                <a:t> y </a:t>
              </a:r>
              <a:r>
                <a:rPr lang="es-AR" sz="1200" dirty="0" err="1">
                  <a:solidFill>
                    <a:srgbClr val="000000"/>
                  </a:solidFill>
                  <a:latin typeface="Comic Sans MS" panose="030F0702030302020204" pitchFamily="66" charset="0"/>
                </a:rPr>
                <a:t>stock_producto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asi</a:t>
              </a:r>
              <a:r>
                <a:rPr lang="es-AR" sz="1200" dirty="0">
                  <a:solidFill>
                    <a:srgbClr val="000000"/>
                  </a:solidFill>
                  <a:latin typeface="Comic Sans MS" panose="030F0702030302020204" pitchFamily="66" charset="0"/>
                </a:rPr>
                <a:t> como también de sus clientes: </a:t>
              </a:r>
              <a:r>
                <a:rPr lang="es-AR" sz="1200" dirty="0" err="1">
                  <a:solidFill>
                    <a:srgbClr val="000000"/>
                  </a:solidFill>
                  <a:latin typeface="Comic Sans MS" panose="030F0702030302020204" pitchFamily="66" charset="0"/>
                </a:rPr>
                <a:t>cuil_cliente</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nombre_y_apellido</a:t>
              </a:r>
              <a:r>
                <a:rPr lang="es-AR" sz="1200" dirty="0">
                  <a:solidFill>
                    <a:srgbClr val="000000"/>
                  </a:solidFill>
                  <a:latin typeface="Comic Sans MS" panose="030F0702030302020204" pitchFamily="66" charset="0"/>
                </a:rPr>
                <a:t> y </a:t>
              </a:r>
              <a:r>
                <a:rPr lang="es-AR" sz="1200" dirty="0" err="1">
                  <a:solidFill>
                    <a:srgbClr val="000000"/>
                  </a:solidFill>
                  <a:latin typeface="Comic Sans MS" panose="030F0702030302020204" pitchFamily="66" charset="0"/>
                </a:rPr>
                <a:t>domicilio_entrega</a:t>
              </a:r>
              <a:r>
                <a:rPr lang="es-AR" sz="1200" dirty="0">
                  <a:solidFill>
                    <a:srgbClr val="000000"/>
                  </a:solidFill>
                  <a:latin typeface="Comic Sans MS" panose="030F0702030302020204" pitchFamily="66" charset="0"/>
                </a:rPr>
                <a:t>. </a:t>
              </a:r>
            </a:p>
            <a:p>
              <a:pPr lvl="0"/>
              <a:endParaRPr lang="es-AR" sz="1200" dirty="0" smtClean="0">
                <a:solidFill>
                  <a:srgbClr val="000000"/>
                </a:solidFill>
                <a:latin typeface="Comic Sans MS" panose="030F0702030302020204" pitchFamily="66" charset="0"/>
              </a:endParaRPr>
            </a:p>
            <a:p>
              <a:pPr marL="171450" lvl="0" indent="-171450">
                <a:buFont typeface="Arial" panose="020B0604020202020204" pitchFamily="34" charset="0"/>
                <a:buChar char="•"/>
              </a:pPr>
              <a:r>
                <a:rPr lang="es-AR" sz="1200" dirty="0" smtClean="0">
                  <a:solidFill>
                    <a:srgbClr val="000000"/>
                  </a:solidFill>
                  <a:latin typeface="Comic Sans MS" panose="030F0702030302020204" pitchFamily="66" charset="0"/>
                </a:rPr>
                <a:t>Se </a:t>
              </a:r>
              <a:r>
                <a:rPr lang="es-AR" sz="1200" dirty="0">
                  <a:solidFill>
                    <a:srgbClr val="000000"/>
                  </a:solidFill>
                  <a:latin typeface="Comic Sans MS" panose="030F0702030302020204" pitchFamily="66" charset="0"/>
                </a:rPr>
                <a:t>necesita llevar a cabo el proceso de facturación de la distribuidora, generando en una lista los tickets de cada pedido con la siguiente información: </a:t>
              </a:r>
              <a:r>
                <a:rPr lang="es-AR" sz="1200" dirty="0" err="1">
                  <a:solidFill>
                    <a:srgbClr val="000000"/>
                  </a:solidFill>
                  <a:latin typeface="Comic Sans MS" panose="030F0702030302020204" pitchFamily="66" charset="0"/>
                </a:rPr>
                <a:t>cuil_cliente</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nombre_y_apellido</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domicilio_entrega</a:t>
              </a:r>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descripción_producto</a:t>
              </a:r>
              <a:r>
                <a:rPr lang="es-AR" sz="1200" dirty="0">
                  <a:solidFill>
                    <a:srgbClr val="000000"/>
                  </a:solidFill>
                  <a:latin typeface="Comic Sans MS" panose="030F0702030302020204" pitchFamily="66" charset="0"/>
                </a:rPr>
                <a:t> y </a:t>
              </a:r>
              <a:r>
                <a:rPr lang="es-AR" sz="1200" dirty="0" err="1">
                  <a:solidFill>
                    <a:srgbClr val="000000"/>
                  </a:solidFill>
                  <a:latin typeface="Comic Sans MS" panose="030F0702030302020204" pitchFamily="66" charset="0"/>
                </a:rPr>
                <a:t>precio_total</a:t>
              </a:r>
              <a:r>
                <a:rPr lang="es-AR" sz="1200" dirty="0">
                  <a:solidFill>
                    <a:srgbClr val="000000"/>
                  </a:solidFill>
                  <a:latin typeface="Comic Sans MS" panose="030F0702030302020204" pitchFamily="66" charset="0"/>
                </a:rPr>
                <a:t>. </a:t>
              </a:r>
              <a:br>
                <a:rPr lang="es-AR" sz="1200" dirty="0">
                  <a:solidFill>
                    <a:srgbClr val="000000"/>
                  </a:solidFill>
                  <a:latin typeface="Comic Sans MS" panose="030F0702030302020204" pitchFamily="66" charset="0"/>
                </a:rPr>
              </a:br>
              <a:endParaRPr lang="es-AR" sz="1200" dirty="0">
                <a:solidFill>
                  <a:srgbClr val="000000"/>
                </a:solidFill>
                <a:latin typeface="Comic Sans MS" panose="030F0702030302020204" pitchFamily="66" charset="0"/>
              </a:endParaRPr>
            </a:p>
            <a:p>
              <a:pPr marL="171450" lvl="0" indent="-171450">
                <a:buFont typeface="Arial" panose="020B0604020202020204" pitchFamily="34" charset="0"/>
                <a:buChar char="•"/>
              </a:pPr>
              <a:r>
                <a:rPr lang="es-AR" sz="1200" dirty="0">
                  <a:solidFill>
                    <a:srgbClr val="000000"/>
                  </a:solidFill>
                  <a:latin typeface="Comic Sans MS" panose="030F0702030302020204" pitchFamily="66" charset="0"/>
                </a:rPr>
                <a:t>Tras haber facturado, se desean imprimir todos los datos de la lista final, recursivamente.</a:t>
              </a:r>
              <a:br>
                <a:rPr lang="es-AR" sz="1200" dirty="0">
                  <a:solidFill>
                    <a:srgbClr val="000000"/>
                  </a:solidFill>
                  <a:latin typeface="Comic Sans MS" panose="030F0702030302020204" pitchFamily="66" charset="0"/>
                </a:rPr>
              </a:br>
              <a:r>
                <a:rPr lang="es-AR" sz="1200" dirty="0">
                  <a:solidFill>
                    <a:srgbClr val="000000"/>
                  </a:solidFill>
                  <a:latin typeface="Comic Sans MS" panose="030F0702030302020204" pitchFamily="66" charset="0"/>
                </a:rPr>
                <a:t/>
              </a:r>
              <a:br>
                <a:rPr lang="es-AR" sz="1200" dirty="0">
                  <a:solidFill>
                    <a:srgbClr val="000000"/>
                  </a:solidFill>
                  <a:latin typeface="Comic Sans MS" panose="030F0702030302020204" pitchFamily="66" charset="0"/>
                </a:rPr>
              </a:br>
              <a:r>
                <a:rPr lang="es-AR" sz="1200" dirty="0">
                  <a:solidFill>
                    <a:srgbClr val="000000"/>
                  </a:solidFill>
                  <a:latin typeface="Comic Sans MS" panose="030F0702030302020204" pitchFamily="66" charset="0"/>
                </a:rPr>
                <a:t>*Aclaración: cada nodo de la cola representa un pedido de un cliente con un solo producto, por lo tanto se generará un ticket para cada pedido independiente.</a:t>
              </a:r>
            </a:p>
            <a:p>
              <a:endParaRPr lang="es-AR" sz="1200" dirty="0"/>
            </a:p>
            <a:p>
              <a:endParaRPr lang="es-ES" sz="1200" b="1" dirty="0" smtClean="0"/>
            </a:p>
          </p:txBody>
        </p:sp>
        <p:sp>
          <p:nvSpPr>
            <p:cNvPr id="10" name="TextBox 9"/>
            <p:cNvSpPr txBox="1"/>
            <p:nvPr/>
          </p:nvSpPr>
          <p:spPr>
            <a:xfrm>
              <a:off x="3687661" y="1203598"/>
              <a:ext cx="2252491" cy="400110"/>
            </a:xfrm>
            <a:prstGeom prst="rect">
              <a:avLst/>
            </a:prstGeom>
            <a:noFill/>
          </p:spPr>
          <p:txBody>
            <a:bodyPr wrap="square" rtlCol="0">
              <a:spAutoFit/>
            </a:bodyPr>
            <a:lstStyle/>
            <a:p>
              <a:r>
                <a:rPr lang="es-AR" altLang="ko-KR" sz="2000" b="1" dirty="0" smtClean="0">
                  <a:solidFill>
                    <a:schemeClr val="accent3"/>
                  </a:solidFill>
                  <a:cs typeface="Arial" pitchFamily="34" charset="0"/>
                </a:rPr>
                <a:t>Ejercicios para resolver</a:t>
              </a:r>
              <a:endParaRPr lang="es-AR" altLang="ko-KR" sz="20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152555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2267744" y="1851670"/>
            <a:ext cx="3888432" cy="576064"/>
          </a:xfrm>
        </p:spPr>
        <p:txBody>
          <a:bodyPr/>
          <a:lstStyle/>
          <a:p>
            <a:r>
              <a:rPr lang="es-AR" dirty="0" smtClean="0"/>
              <a:t>Introducción</a:t>
            </a:r>
          </a:p>
          <a:p>
            <a:r>
              <a:rPr lang="es-AR" dirty="0" smtClean="0"/>
              <a:t>Lenguaje C</a:t>
            </a:r>
            <a:endParaRPr lang="es-AR" dirty="0"/>
          </a:p>
        </p:txBody>
      </p:sp>
    </p:spTree>
    <p:extLst>
      <p:ext uri="{BB962C8B-B14F-4D97-AF65-F5344CB8AC3E}">
        <p14:creationId xmlns:p14="http://schemas.microsoft.com/office/powerpoint/2010/main" val="386003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0" y="483518"/>
            <a:ext cx="914400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dirty="0">
                <a:solidFill>
                  <a:schemeClr val="bg1"/>
                </a:solidFill>
                <a:latin typeface="Arial" pitchFamily="34" charset="0"/>
                <a:cs typeface="Arial" pitchFamily="34" charset="0"/>
              </a:rPr>
              <a:t>Agenda Style</a:t>
            </a:r>
          </a:p>
        </p:txBody>
      </p:sp>
      <p:sp>
        <p:nvSpPr>
          <p:cNvPr id="5" name="Text Placeholder 1"/>
          <p:cNvSpPr txBox="1">
            <a:spLocks/>
          </p:cNvSpPr>
          <p:nvPr/>
        </p:nvSpPr>
        <p:spPr>
          <a:xfrm rot="16200000">
            <a:off x="-1822186" y="2109390"/>
            <a:ext cx="5143501" cy="924722"/>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4400" b="1" dirty="0">
              <a:solidFill>
                <a:schemeClr val="bg1"/>
              </a:solidFill>
              <a:latin typeface="+mj-lt"/>
              <a:cs typeface="Arial" pitchFamily="34" charset="0"/>
            </a:endParaRPr>
          </a:p>
        </p:txBody>
      </p:sp>
      <p:grpSp>
        <p:nvGrpSpPr>
          <p:cNvPr id="8" name="Group 7"/>
          <p:cNvGrpSpPr/>
          <p:nvPr/>
        </p:nvGrpSpPr>
        <p:grpSpPr>
          <a:xfrm>
            <a:off x="1907704" y="483518"/>
            <a:ext cx="6652377" cy="4449180"/>
            <a:chOff x="3687661" y="1203598"/>
            <a:chExt cx="2252491" cy="4449180"/>
          </a:xfrm>
        </p:grpSpPr>
        <p:sp>
          <p:nvSpPr>
            <p:cNvPr id="9" name="TextBox 8"/>
            <p:cNvSpPr txBox="1"/>
            <p:nvPr/>
          </p:nvSpPr>
          <p:spPr>
            <a:xfrm>
              <a:off x="3687661" y="2051792"/>
              <a:ext cx="2252491" cy="3600986"/>
            </a:xfrm>
            <a:prstGeom prst="rect">
              <a:avLst/>
            </a:prstGeom>
            <a:noFill/>
          </p:spPr>
          <p:txBody>
            <a:bodyPr wrap="square" rtlCol="0">
              <a:spAutoFit/>
            </a:bodyPr>
            <a:lstStyle/>
            <a:p>
              <a:pPr algn="just"/>
              <a:r>
                <a:rPr lang="es-AR" altLang="ko-KR" sz="1200" b="1" dirty="0">
                  <a:solidFill>
                    <a:schemeClr val="tx1">
                      <a:lumMod val="75000"/>
                      <a:lumOff val="25000"/>
                    </a:schemeClr>
                  </a:solidFill>
                  <a:cs typeface="Arial" pitchFamily="34" charset="0"/>
                </a:rPr>
                <a:t># Información de la cátedra:</a:t>
              </a:r>
            </a:p>
            <a:p>
              <a:pPr algn="just"/>
              <a:r>
                <a:rPr lang="es-AR" altLang="ko-KR" sz="1200" b="1" dirty="0">
                  <a:solidFill>
                    <a:schemeClr val="tx1">
                      <a:lumMod val="75000"/>
                      <a:lumOff val="25000"/>
                    </a:schemeClr>
                  </a:solidFill>
                  <a:cs typeface="Arial" pitchFamily="34" charset="0"/>
                </a:rPr>
                <a:t>	</a:t>
              </a:r>
            </a:p>
            <a:p>
              <a:pPr algn="just"/>
              <a:r>
                <a:rPr lang="es-AR" altLang="ko-KR" sz="1200" b="1" dirty="0">
                  <a:solidFill>
                    <a:schemeClr val="tx1">
                      <a:lumMod val="75000"/>
                      <a:lumOff val="25000"/>
                    </a:schemeClr>
                  </a:solidFill>
                  <a:cs typeface="Arial" pitchFamily="34" charset="0"/>
                </a:rPr>
                <a:t>	CVG (Campus Virtual Global) de la UTN: http://frlp.cvg.utn.edu.ar</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Mails de contactos:</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Profesores: 	</a:t>
              </a:r>
              <a:r>
                <a:rPr lang="es-AR" altLang="ko-KR" sz="1200" b="1" dirty="0" smtClean="0">
                  <a:solidFill>
                    <a:schemeClr val="tx1">
                      <a:lumMod val="75000"/>
                      <a:lumOff val="25000"/>
                    </a:schemeClr>
                  </a:solidFill>
                  <a:cs typeface="Arial" pitchFamily="34" charset="0"/>
                </a:rPr>
                <a:t>	Felix </a:t>
              </a:r>
              <a:r>
                <a:rPr lang="es-AR" altLang="ko-KR" sz="1200" b="1" dirty="0">
                  <a:solidFill>
                    <a:schemeClr val="tx1">
                      <a:lumMod val="75000"/>
                      <a:lumOff val="25000"/>
                    </a:schemeClr>
                  </a:solidFill>
                  <a:cs typeface="Arial" pitchFamily="34" charset="0"/>
                </a:rPr>
                <a:t>Paternoster – pater@frlp.utn.edu.ar</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Matias Area - matuarea@gmail.com</a:t>
              </a:r>
            </a:p>
            <a:p>
              <a:pPr algn="just"/>
              <a:endParaRPr lang="es-AR" altLang="ko-KR" sz="1200" b="1" dirty="0">
                <a:solidFill>
                  <a:schemeClr val="tx1">
                    <a:lumMod val="75000"/>
                    <a:lumOff val="25000"/>
                  </a:schemeClr>
                </a:solidFill>
                <a:cs typeface="Arial" pitchFamily="34" charset="0"/>
              </a:endParaRPr>
            </a:p>
            <a:p>
              <a:pPr algn="just"/>
              <a:endParaRPr lang="es-AR" altLang="ko-KR" sz="1200" b="1" dirty="0" smtClean="0">
                <a:solidFill>
                  <a:schemeClr val="tx1">
                    <a:lumMod val="75000"/>
                    <a:lumOff val="25000"/>
                  </a:schemeClr>
                </a:solidFill>
                <a:cs typeface="Arial" pitchFamily="34" charset="0"/>
              </a:endParaRPr>
            </a:p>
            <a:p>
              <a:pPr algn="just"/>
              <a:r>
                <a:rPr lang="es-AR" altLang="ko-KR" sz="1200" b="1" dirty="0" smtClean="0">
                  <a:solidFill>
                    <a:schemeClr val="tx1">
                      <a:lumMod val="75000"/>
                      <a:lumOff val="25000"/>
                    </a:schemeClr>
                  </a:solidFill>
                  <a:cs typeface="Arial" pitchFamily="34" charset="0"/>
                </a:rPr>
                <a:t>Ayudantes</a:t>
              </a:r>
              <a:r>
                <a:rPr lang="es-AR" altLang="ko-KR" sz="1200" b="1" dirty="0">
                  <a:solidFill>
                    <a:schemeClr val="tx1">
                      <a:lumMod val="75000"/>
                      <a:lumOff val="25000"/>
                    </a:schemeClr>
                  </a:solidFill>
                  <a:cs typeface="Arial" pitchFamily="34" charset="0"/>
                </a:rPr>
                <a:t>:	</a:t>
              </a:r>
              <a:r>
                <a:rPr lang="es-AR" altLang="ko-KR" sz="1200" b="1" dirty="0" smtClean="0">
                  <a:solidFill>
                    <a:schemeClr val="tx1">
                      <a:lumMod val="75000"/>
                      <a:lumOff val="25000"/>
                    </a:schemeClr>
                  </a:solidFill>
                  <a:cs typeface="Arial" pitchFamily="34" charset="0"/>
                </a:rPr>
                <a:t>	Silvia </a:t>
              </a:r>
              <a:r>
                <a:rPr lang="es-AR" altLang="ko-KR" sz="1200" b="1" dirty="0">
                  <a:solidFill>
                    <a:schemeClr val="tx1">
                      <a:lumMod val="75000"/>
                      <a:lumOff val="25000"/>
                    </a:schemeClr>
                  </a:solidFill>
                  <a:cs typeface="Arial" pitchFamily="34" charset="0"/>
                </a:rPr>
                <a:t>Romero - romerosilvia072@gmail.com</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Franco </a:t>
              </a:r>
              <a:r>
                <a:rPr lang="es-AR" altLang="ko-KR" sz="1200" b="1" dirty="0" err="1">
                  <a:solidFill>
                    <a:schemeClr val="tx1">
                      <a:lumMod val="75000"/>
                      <a:lumOff val="25000"/>
                    </a:schemeClr>
                  </a:solidFill>
                  <a:cs typeface="Arial" pitchFamily="34" charset="0"/>
                </a:rPr>
                <a:t>Ibañez</a:t>
              </a:r>
              <a:r>
                <a:rPr lang="es-AR" altLang="ko-KR" sz="1200" b="1" dirty="0">
                  <a:solidFill>
                    <a:schemeClr val="tx1">
                      <a:lumMod val="75000"/>
                      <a:lumOff val="25000"/>
                    </a:schemeClr>
                  </a:solidFill>
                  <a:cs typeface="Arial" pitchFamily="34" charset="0"/>
                </a:rPr>
                <a:t> - francoibanez.dev@gmail.com</a:t>
              </a:r>
            </a:p>
            <a:p>
              <a:pPr algn="just"/>
              <a:r>
                <a:rPr lang="es-AR" altLang="ko-KR" sz="1200" b="1" dirty="0">
                  <a:solidFill>
                    <a:schemeClr val="tx1">
                      <a:lumMod val="75000"/>
                      <a:lumOff val="25000"/>
                    </a:schemeClr>
                  </a:solidFill>
                  <a:cs typeface="Arial" pitchFamily="34" charset="0"/>
                </a:rPr>
                <a:t>		</a:t>
              </a:r>
            </a:p>
            <a:p>
              <a:pPr algn="just"/>
              <a:r>
                <a:rPr lang="es-AR" altLang="ko-KR" sz="1200" b="1" dirty="0">
                  <a:solidFill>
                    <a:schemeClr val="tx1">
                      <a:lumMod val="75000"/>
                      <a:lumOff val="25000"/>
                    </a:schemeClr>
                  </a:solidFill>
                  <a:cs typeface="Arial" pitchFamily="34" charset="0"/>
                </a:rPr>
                <a:t>		Mauro </a:t>
              </a:r>
              <a:r>
                <a:rPr lang="es-AR" altLang="ko-KR" sz="1200" b="1" dirty="0" err="1">
                  <a:solidFill>
                    <a:schemeClr val="tx1">
                      <a:lumMod val="75000"/>
                      <a:lumOff val="25000"/>
                    </a:schemeClr>
                  </a:solidFill>
                  <a:cs typeface="Arial" pitchFamily="34" charset="0"/>
                </a:rPr>
                <a:t>Antar</a:t>
              </a:r>
              <a:r>
                <a:rPr lang="es-AR" altLang="ko-KR" sz="1200" b="1" dirty="0">
                  <a:solidFill>
                    <a:schemeClr val="tx1">
                      <a:lumMod val="75000"/>
                      <a:lumOff val="25000"/>
                    </a:schemeClr>
                  </a:solidFill>
                  <a:cs typeface="Arial" pitchFamily="34" charset="0"/>
                </a:rPr>
                <a:t> - antarmauro@gmail.com</a:t>
              </a:r>
            </a:p>
            <a:p>
              <a:pPr algn="just"/>
              <a:endParaRPr lang="es-AR" altLang="ko-KR" sz="1200" b="1" dirty="0">
                <a:solidFill>
                  <a:schemeClr val="tx1">
                    <a:lumMod val="75000"/>
                    <a:lumOff val="25000"/>
                  </a:schemeClr>
                </a:solidFill>
                <a:cs typeface="Arial" pitchFamily="34" charset="0"/>
              </a:endParaRPr>
            </a:p>
            <a:p>
              <a:pPr algn="just"/>
              <a:r>
                <a:rPr lang="es-AR" altLang="ko-KR" sz="1200" b="1" dirty="0">
                  <a:solidFill>
                    <a:schemeClr val="tx1">
                      <a:lumMod val="75000"/>
                      <a:lumOff val="25000"/>
                    </a:schemeClr>
                  </a:solidFill>
                  <a:cs typeface="Arial" pitchFamily="34" charset="0"/>
                </a:rPr>
                <a:t># Consultas fuera de horario de clase: por mail o por CVG</a:t>
              </a:r>
            </a:p>
            <a:p>
              <a:pPr algn="just"/>
              <a:endParaRPr lang="es-AR" altLang="ko-KR" sz="1200" dirty="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Medios de comunicación</a:t>
              </a:r>
            </a:p>
          </p:txBody>
        </p:sp>
        <p:sp>
          <p:nvSpPr>
            <p:cNvPr id="1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1"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1351374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309859"/>
            <a:chOff x="3687661" y="1203598"/>
            <a:chExt cx="2252491" cy="1309859"/>
          </a:xfrm>
        </p:grpSpPr>
        <p:sp>
          <p:nvSpPr>
            <p:cNvPr id="9" name="TextBox 8"/>
            <p:cNvSpPr txBox="1"/>
            <p:nvPr/>
          </p:nvSpPr>
          <p:spPr>
            <a:xfrm>
              <a:off x="3687661" y="2051792"/>
              <a:ext cx="2252491" cy="461665"/>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Las variables se declaran indicando primero el tipo de dato de las mismas, y luego el nombre que le daremos. </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Declaración de variable</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12501" y="2227371"/>
            <a:ext cx="3024335"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227371"/>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6" name="Rectángulo 5"/>
          <p:cNvSpPr/>
          <p:nvPr/>
        </p:nvSpPr>
        <p:spPr>
          <a:xfrm>
            <a:off x="1907704" y="2787774"/>
            <a:ext cx="2808312" cy="1200329"/>
          </a:xfrm>
          <a:prstGeom prst="rect">
            <a:avLst/>
          </a:prstGeom>
        </p:spPr>
        <p:txBody>
          <a:bodyPr wrap="square">
            <a:spAutoFit/>
          </a:bodyPr>
          <a:lstStyle/>
          <a:p>
            <a:r>
              <a:rPr lang="en-US" sz="1200" dirty="0" smtClean="0">
                <a:solidFill>
                  <a:srgbClr val="0000FF"/>
                </a:solidFill>
                <a:latin typeface="Consolas" panose="020B0609020204030204" pitchFamily="49" charset="0"/>
              </a:rPr>
              <a:t>Variables</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x</a:t>
            </a:r>
            <a:r>
              <a:rPr lang="en-US" sz="1200" dirty="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entero</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c</a:t>
            </a:r>
            <a:r>
              <a:rPr lang="en-US" sz="1200" dirty="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caracter</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r: </a:t>
            </a:r>
            <a:r>
              <a:rPr lang="en-US" sz="1200" dirty="0" smtClean="0">
                <a:solidFill>
                  <a:srgbClr val="0000FF"/>
                </a:solidFill>
                <a:latin typeface="Consolas" panose="020B0609020204030204" pitchFamily="49" charset="0"/>
              </a:rPr>
              <a:t>real</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b</a:t>
            </a:r>
            <a:r>
              <a:rPr lang="en-US" sz="1200" dirty="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booleano</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s</a:t>
            </a:r>
            <a:r>
              <a:rPr lang="en-US" sz="1200" dirty="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cadena</a:t>
            </a:r>
            <a:r>
              <a:rPr lang="en-US" sz="1200" dirty="0" smtClean="0">
                <a:solidFill>
                  <a:srgbClr val="0000FF"/>
                </a:solidFill>
                <a:latin typeface="Consolas" panose="020B0609020204030204" pitchFamily="49" charset="0"/>
              </a:rPr>
              <a:t> de </a:t>
            </a:r>
            <a:r>
              <a:rPr lang="en-US" sz="1200" dirty="0" err="1" smtClean="0">
                <a:solidFill>
                  <a:srgbClr val="0000FF"/>
                </a:solidFill>
                <a:latin typeface="Consolas" panose="020B0609020204030204" pitchFamily="49" charset="0"/>
              </a:rPr>
              <a:t>caracteres</a:t>
            </a:r>
            <a:endParaRPr lang="en-US" sz="1200" b="0" dirty="0">
              <a:solidFill>
                <a:srgbClr val="000000"/>
              </a:solidFill>
              <a:effectLst/>
              <a:latin typeface="Consolas" panose="020B0609020204030204" pitchFamily="49" charset="0"/>
            </a:endParaRPr>
          </a:p>
        </p:txBody>
      </p:sp>
      <p:sp>
        <p:nvSpPr>
          <p:cNvPr id="7" name="Rectángulo 6"/>
          <p:cNvSpPr/>
          <p:nvPr/>
        </p:nvSpPr>
        <p:spPr>
          <a:xfrm>
            <a:off x="5770415" y="2787774"/>
            <a:ext cx="3384376" cy="830997"/>
          </a:xfrm>
          <a:prstGeom prst="rect">
            <a:avLst/>
          </a:prstGeom>
        </p:spPr>
        <p:txBody>
          <a:bodyPr wrap="square">
            <a:spAutoFit/>
          </a:bodyPr>
          <a:lstStyle/>
          <a:p>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smtClean="0">
                <a:solidFill>
                  <a:srgbClr val="000000"/>
                </a:solidFill>
                <a:latin typeface="Consolas" panose="020B0609020204030204" pitchFamily="49" charset="0"/>
              </a:rPr>
              <a:t>x;       </a:t>
            </a:r>
            <a:r>
              <a:rPr lang="es-AR" sz="1200" dirty="0" smtClean="0">
                <a:solidFill>
                  <a:srgbClr val="008000"/>
                </a:solidFill>
                <a:latin typeface="Consolas" panose="020B0609020204030204" pitchFamily="49" charset="0"/>
              </a:rPr>
              <a:t>//Entero / booleano</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char</a:t>
            </a:r>
            <a:r>
              <a:rPr lang="es-AR" sz="1200" dirty="0">
                <a:solidFill>
                  <a:srgbClr val="000000"/>
                </a:solidFill>
                <a:latin typeface="Consolas" panose="020B0609020204030204" pitchFamily="49" charset="0"/>
              </a:rPr>
              <a:t> </a:t>
            </a:r>
            <a:r>
              <a:rPr lang="es-AR" sz="1200" dirty="0" smtClean="0">
                <a:solidFill>
                  <a:srgbClr val="000000"/>
                </a:solidFill>
                <a:latin typeface="Consolas" panose="020B0609020204030204" pitchFamily="49" charset="0"/>
              </a:rPr>
              <a:t>c;      </a:t>
            </a:r>
            <a:r>
              <a:rPr lang="es-AR" sz="1200" dirty="0" smtClean="0">
                <a:solidFill>
                  <a:srgbClr val="008000"/>
                </a:solidFill>
                <a:latin typeface="Consolas" panose="020B0609020204030204" pitchFamily="49" charset="0"/>
              </a:rPr>
              <a:t>//Carácter</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float</a:t>
            </a:r>
            <a:r>
              <a:rPr lang="es-AR" sz="1200" dirty="0">
                <a:solidFill>
                  <a:srgbClr val="000000"/>
                </a:solidFill>
                <a:latin typeface="Consolas" panose="020B0609020204030204" pitchFamily="49" charset="0"/>
              </a:rPr>
              <a:t> </a:t>
            </a:r>
            <a:r>
              <a:rPr lang="es-AR" sz="1200" dirty="0" smtClean="0">
                <a:solidFill>
                  <a:srgbClr val="000000"/>
                </a:solidFill>
                <a:latin typeface="Consolas" panose="020B0609020204030204" pitchFamily="49" charset="0"/>
              </a:rPr>
              <a:t>f;     </a:t>
            </a:r>
            <a:r>
              <a:rPr lang="es-AR" sz="1200" dirty="0" smtClean="0">
                <a:solidFill>
                  <a:srgbClr val="008000"/>
                </a:solidFill>
                <a:latin typeface="Consolas" panose="020B0609020204030204" pitchFamily="49" charset="0"/>
              </a:rPr>
              <a:t>//</a:t>
            </a:r>
            <a:r>
              <a:rPr lang="es-AR" sz="1200" dirty="0">
                <a:solidFill>
                  <a:srgbClr val="008000"/>
                </a:solidFill>
                <a:latin typeface="Consolas" panose="020B0609020204030204" pitchFamily="49" charset="0"/>
              </a:rPr>
              <a:t>Flotante</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char</a:t>
            </a:r>
            <a:r>
              <a:rPr lang="es-AR" sz="1200" dirty="0">
                <a:solidFill>
                  <a:srgbClr val="000000"/>
                </a:solidFill>
                <a:latin typeface="Consolas" panose="020B0609020204030204" pitchFamily="49" charset="0"/>
              </a:rPr>
              <a:t> </a:t>
            </a:r>
            <a:r>
              <a:rPr lang="es-AR" sz="1200" dirty="0" smtClean="0">
                <a:solidFill>
                  <a:srgbClr val="000000"/>
                </a:solidFill>
                <a:latin typeface="Consolas" panose="020B0609020204030204" pitchFamily="49" charset="0"/>
              </a:rPr>
              <a:t>s[</a:t>
            </a:r>
            <a:r>
              <a:rPr lang="es-AR" sz="1200" dirty="0" smtClean="0">
                <a:solidFill>
                  <a:srgbClr val="09885A"/>
                </a:solidFill>
                <a:latin typeface="Consolas" panose="020B0609020204030204" pitchFamily="49" charset="0"/>
              </a:rPr>
              <a:t>10</a:t>
            </a:r>
            <a:r>
              <a:rPr lang="es-AR"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a:t>
            </a:r>
            <a:r>
              <a:rPr lang="es-AR" sz="1200" dirty="0" err="1">
                <a:solidFill>
                  <a:srgbClr val="008000"/>
                </a:solidFill>
                <a:latin typeface="Consolas" panose="020B0609020204030204" pitchFamily="49" charset="0"/>
              </a:rPr>
              <a:t>String</a:t>
            </a:r>
            <a:r>
              <a:rPr lang="es-AR" sz="1200" dirty="0">
                <a:solidFill>
                  <a:srgbClr val="008000"/>
                </a:solidFill>
                <a:latin typeface="Consolas" panose="020B0609020204030204" pitchFamily="49" charset="0"/>
              </a:rPr>
              <a:t> de tamaño 10</a:t>
            </a:r>
            <a:endParaRPr lang="es-AR"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733352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2048523"/>
            <a:chOff x="3687661" y="1203598"/>
            <a:chExt cx="2252491" cy="2048523"/>
          </a:xfrm>
        </p:grpSpPr>
        <p:sp>
          <p:nvSpPr>
            <p:cNvPr id="9" name="TextBox 8"/>
            <p:cNvSpPr txBox="1"/>
            <p:nvPr/>
          </p:nvSpPr>
          <p:spPr>
            <a:xfrm>
              <a:off x="3687661" y="2051792"/>
              <a:ext cx="2252491" cy="1200329"/>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El bloque principal de código en C es un módulo más, con la diferencia que es reconocido por el Sistema como el primero a invocar. Carece de cabecera o nombre de programa. Las variables declaradas dentro de </a:t>
              </a:r>
              <a:r>
                <a:rPr lang="es-AR" altLang="ko-KR" sz="1200" i="1" dirty="0" err="1" smtClean="0">
                  <a:solidFill>
                    <a:schemeClr val="tx1">
                      <a:lumMod val="75000"/>
                      <a:lumOff val="25000"/>
                    </a:schemeClr>
                  </a:solidFill>
                  <a:cs typeface="Arial" pitchFamily="34" charset="0"/>
                </a:rPr>
                <a:t>Main</a:t>
              </a:r>
              <a:r>
                <a:rPr lang="es-AR" altLang="ko-KR" sz="1200" dirty="0" smtClean="0">
                  <a:solidFill>
                    <a:schemeClr val="tx1">
                      <a:lumMod val="75000"/>
                      <a:lumOff val="25000"/>
                    </a:schemeClr>
                  </a:solidFill>
                  <a:cs typeface="Arial" pitchFamily="34" charset="0"/>
                </a:rPr>
                <a:t> serán locales al mismo, mientras que las declaradas fuera de éste serán globales a la aplicación.</a:t>
              </a:r>
            </a:p>
            <a:p>
              <a:pPr algn="just"/>
              <a:endParaRPr lang="es-AR" altLang="ko-KR" sz="1200" dirty="0">
                <a:solidFill>
                  <a:schemeClr val="tx1">
                    <a:lumMod val="75000"/>
                    <a:lumOff val="25000"/>
                  </a:schemeClr>
                </a:solidFill>
                <a:cs typeface="Arial" pitchFamily="34" charset="0"/>
              </a:endParaRPr>
            </a:p>
            <a:p>
              <a:pPr algn="just"/>
              <a:r>
                <a:rPr lang="es-AR" altLang="ko-KR" sz="1200" dirty="0" smtClean="0">
                  <a:solidFill>
                    <a:schemeClr val="tx1">
                      <a:lumMod val="75000"/>
                      <a:lumOff val="25000"/>
                    </a:schemeClr>
                  </a:solidFill>
                  <a:cs typeface="Arial" pitchFamily="34" charset="0"/>
                </a:rPr>
                <a:t>El alcance de </a:t>
              </a:r>
              <a:r>
                <a:rPr lang="es-AR" altLang="ko-KR" sz="1200" i="1" dirty="0" err="1" smtClean="0">
                  <a:solidFill>
                    <a:schemeClr val="tx1">
                      <a:lumMod val="75000"/>
                      <a:lumOff val="25000"/>
                    </a:schemeClr>
                  </a:solidFill>
                  <a:cs typeface="Arial" pitchFamily="34" charset="0"/>
                </a:rPr>
                <a:t>Main</a:t>
              </a:r>
              <a:r>
                <a:rPr lang="es-AR" altLang="ko-KR" sz="1200" dirty="0" smtClean="0">
                  <a:solidFill>
                    <a:schemeClr val="tx1">
                      <a:lumMod val="75000"/>
                      <a:lumOff val="25000"/>
                    </a:schemeClr>
                  </a:solidFill>
                  <a:cs typeface="Arial" pitchFamily="34" charset="0"/>
                </a:rPr>
                <a:t> se define entre llaves.</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Definición de </a:t>
              </a:r>
              <a:r>
                <a:rPr lang="es-AR" altLang="ko-KR" sz="2400" b="1" i="1" dirty="0" err="1" smtClean="0">
                  <a:solidFill>
                    <a:schemeClr val="accent3"/>
                  </a:solidFill>
                  <a:cs typeface="Arial" pitchFamily="34" charset="0"/>
                </a:rPr>
                <a:t>Main</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07704" y="2655648"/>
            <a:ext cx="3024335" cy="307777"/>
          </a:xfrm>
          <a:prstGeom prst="rect">
            <a:avLst/>
          </a:prstGeom>
          <a:noFill/>
        </p:spPr>
        <p:txBody>
          <a:bodyPr wrap="square" rtlCol="0">
            <a:spAutoFit/>
          </a:bodyPr>
          <a:lstStyle/>
          <a:p>
            <a:r>
              <a:rPr lang="en-US" altLang="ko-KR" sz="1400" b="1" dirty="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655647"/>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3" name="Rectángulo 2"/>
          <p:cNvSpPr/>
          <p:nvPr/>
        </p:nvSpPr>
        <p:spPr>
          <a:xfrm>
            <a:off x="1907704" y="3114158"/>
            <a:ext cx="3672408" cy="1384995"/>
          </a:xfrm>
          <a:prstGeom prst="rect">
            <a:avLst/>
          </a:prstGeom>
        </p:spPr>
        <p:txBody>
          <a:bodyPr wrap="square">
            <a:spAutoFit/>
          </a:bodyPr>
          <a:lstStyle/>
          <a:p>
            <a:r>
              <a:rPr lang="es-AR" sz="1200" dirty="0" smtClean="0">
                <a:solidFill>
                  <a:srgbClr val="0000FF"/>
                </a:solidFill>
                <a:latin typeface="Consolas" panose="020B0609020204030204" pitchFamily="49" charset="0"/>
              </a:rPr>
              <a:t>PROGRAMA</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ejemplo</a:t>
            </a:r>
          </a:p>
          <a:p>
            <a:r>
              <a:rPr lang="es-AR" sz="1200" dirty="0" smtClean="0">
                <a:solidFill>
                  <a:srgbClr val="0000FF"/>
                </a:solidFill>
                <a:latin typeface="Consolas" panose="020B0609020204030204" pitchFamily="49" charset="0"/>
              </a:rPr>
              <a:t>  Variables</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[declaración </a:t>
            </a:r>
            <a:r>
              <a:rPr lang="es-AR" sz="1200" dirty="0">
                <a:solidFill>
                  <a:srgbClr val="000000"/>
                </a:solidFill>
                <a:latin typeface="Consolas" panose="020B0609020204030204" pitchFamily="49" charset="0"/>
              </a:rPr>
              <a:t>de variables globales]</a:t>
            </a:r>
          </a:p>
          <a:p>
            <a:r>
              <a:rPr lang="es-AR" sz="1200" dirty="0" smtClean="0">
                <a:solidFill>
                  <a:srgbClr val="0000FF"/>
                </a:solidFill>
                <a:latin typeface="Consolas" panose="020B0609020204030204" pitchFamily="49" charset="0"/>
              </a:rPr>
              <a:t>  Hacer</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bloque de código]</a:t>
            </a:r>
          </a:p>
          <a:p>
            <a:r>
              <a:rPr lang="es-AR" sz="1200" dirty="0" smtClean="0">
                <a:solidFill>
                  <a:srgbClr val="0000FF"/>
                </a:solidFill>
                <a:latin typeface="Consolas" panose="020B0609020204030204" pitchFamily="49" charset="0"/>
              </a:rPr>
              <a:t>  Fin Hacer</a:t>
            </a:r>
            <a:endParaRPr lang="es-AR" sz="1200" dirty="0" smtClean="0">
              <a:solidFill>
                <a:srgbClr val="000000"/>
              </a:solidFill>
              <a:latin typeface="Consolas" panose="020B0609020204030204" pitchFamily="49" charset="0"/>
            </a:endParaRPr>
          </a:p>
          <a:p>
            <a:r>
              <a:rPr lang="es-AR" sz="1200" dirty="0" smtClean="0">
                <a:solidFill>
                  <a:srgbClr val="0000FF"/>
                </a:solidFill>
                <a:latin typeface="Consolas" panose="020B0609020204030204" pitchFamily="49" charset="0"/>
              </a:rPr>
              <a:t>FIN PROGRAMA</a:t>
            </a:r>
            <a:endParaRPr lang="es-AR" sz="1200" b="0" dirty="0">
              <a:solidFill>
                <a:srgbClr val="000000"/>
              </a:solidFill>
              <a:effectLst/>
              <a:latin typeface="Consolas" panose="020B0609020204030204" pitchFamily="49" charset="0"/>
            </a:endParaRPr>
          </a:p>
        </p:txBody>
      </p:sp>
      <p:sp>
        <p:nvSpPr>
          <p:cNvPr id="4" name="Rectángulo 3"/>
          <p:cNvSpPr/>
          <p:nvPr/>
        </p:nvSpPr>
        <p:spPr>
          <a:xfrm>
            <a:off x="5770415" y="3114157"/>
            <a:ext cx="3222104" cy="1200329"/>
          </a:xfrm>
          <a:prstGeom prst="rect">
            <a:avLst/>
          </a:prstGeom>
        </p:spPr>
        <p:txBody>
          <a:bodyPr wrap="square">
            <a:spAutoFit/>
          </a:bodyPr>
          <a:lstStyle/>
          <a:p>
            <a:r>
              <a:rPr lang="es-AR" sz="1200" dirty="0" smtClean="0">
                <a:solidFill>
                  <a:srgbClr val="000000"/>
                </a:solidFill>
                <a:latin typeface="Consolas" panose="020B0609020204030204" pitchFamily="49" charset="0"/>
              </a:rPr>
              <a:t>[declaración </a:t>
            </a:r>
            <a:r>
              <a:rPr lang="es-AR" sz="1200" dirty="0">
                <a:solidFill>
                  <a:srgbClr val="000000"/>
                </a:solidFill>
                <a:latin typeface="Consolas" panose="020B0609020204030204" pitchFamily="49" charset="0"/>
              </a:rPr>
              <a:t>de variables globales]</a:t>
            </a:r>
          </a:p>
          <a:p>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main</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[declaración </a:t>
            </a:r>
            <a:r>
              <a:rPr lang="es-AR" sz="1200" dirty="0">
                <a:solidFill>
                  <a:srgbClr val="000000"/>
                </a:solidFill>
                <a:latin typeface="Consolas" panose="020B0609020204030204" pitchFamily="49" charset="0"/>
              </a:rPr>
              <a:t>de variables locales]</a:t>
            </a:r>
          </a:p>
          <a:p>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bloque de </a:t>
            </a:r>
            <a:r>
              <a:rPr lang="es-AR" sz="1200" dirty="0" smtClean="0">
                <a:solidFill>
                  <a:srgbClr val="000000"/>
                </a:solidFill>
                <a:latin typeface="Consolas" panose="020B0609020204030204" pitchFamily="49" charset="0"/>
              </a:rPr>
              <a:t>código]</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40941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Las operaciones de lectura y escritura de datos en pantalla son provistas por la librería </a:t>
              </a:r>
              <a:r>
                <a:rPr lang="es-AR" altLang="ko-KR" sz="1200" i="1" dirty="0" smtClean="0">
                  <a:solidFill>
                    <a:schemeClr val="tx1">
                      <a:lumMod val="75000"/>
                      <a:lumOff val="25000"/>
                    </a:schemeClr>
                  </a:solidFill>
                  <a:cs typeface="Arial" pitchFamily="34" charset="0"/>
                </a:rPr>
                <a:t>&lt;</a:t>
              </a:r>
              <a:r>
                <a:rPr lang="es-AR" altLang="ko-KR" sz="1200" i="1" dirty="0" err="1" smtClean="0">
                  <a:solidFill>
                    <a:schemeClr val="tx1">
                      <a:lumMod val="75000"/>
                      <a:lumOff val="25000"/>
                    </a:schemeClr>
                  </a:solidFill>
                  <a:cs typeface="Arial" pitchFamily="34" charset="0"/>
                </a:rPr>
                <a:t>stdio.h</a:t>
              </a:r>
              <a:r>
                <a:rPr lang="es-AR" altLang="ko-KR" sz="1200" i="1" dirty="0" smtClean="0">
                  <a:solidFill>
                    <a:schemeClr val="tx1">
                      <a:lumMod val="75000"/>
                      <a:lumOff val="25000"/>
                    </a:schemeClr>
                  </a:solidFill>
                  <a:cs typeface="Arial" pitchFamily="34" charset="0"/>
                </a:rPr>
                <a:t>&gt;</a:t>
              </a:r>
              <a:r>
                <a:rPr lang="es-AR" altLang="ko-KR" sz="1200" dirty="0" smtClean="0">
                  <a:solidFill>
                    <a:schemeClr val="tx1">
                      <a:lumMod val="75000"/>
                      <a:lumOff val="25000"/>
                    </a:schemeClr>
                  </a:solidFill>
                  <a:cs typeface="Arial" pitchFamily="34" charset="0"/>
                </a:rPr>
                <a:t>, las cuales son</a:t>
              </a:r>
              <a:r>
                <a:rPr lang="es-AR" altLang="ko-KR" sz="1200" i="1" dirty="0" smtClean="0">
                  <a:solidFill>
                    <a:schemeClr val="tx1">
                      <a:lumMod val="75000"/>
                      <a:lumOff val="25000"/>
                    </a:schemeClr>
                  </a:solidFill>
                  <a:cs typeface="Arial" pitchFamily="34" charset="0"/>
                </a:rPr>
                <a:t> </a:t>
              </a:r>
              <a:r>
                <a:rPr lang="es-AR" altLang="ko-KR" sz="1200" i="1" dirty="0" err="1" smtClean="0">
                  <a:solidFill>
                    <a:schemeClr val="tx1">
                      <a:lumMod val="75000"/>
                      <a:lumOff val="25000"/>
                    </a:schemeClr>
                  </a:solidFill>
                  <a:cs typeface="Arial" pitchFamily="34" charset="0"/>
                </a:rPr>
                <a:t>printf</a:t>
              </a:r>
              <a:r>
                <a:rPr lang="es-AR" altLang="ko-KR" sz="1200" i="1" dirty="0" smtClean="0">
                  <a:solidFill>
                    <a:schemeClr val="tx1">
                      <a:lumMod val="75000"/>
                      <a:lumOff val="25000"/>
                    </a:schemeClr>
                  </a:solidFill>
                  <a:cs typeface="Arial" pitchFamily="34" charset="0"/>
                </a:rPr>
                <a:t>() </a:t>
              </a:r>
              <a:r>
                <a:rPr lang="es-AR" altLang="ko-KR" sz="1200" dirty="0" smtClean="0">
                  <a:solidFill>
                    <a:schemeClr val="tx1">
                      <a:lumMod val="75000"/>
                      <a:lumOff val="25000"/>
                    </a:schemeClr>
                  </a:solidFill>
                  <a:cs typeface="Arial" pitchFamily="34" charset="0"/>
                </a:rPr>
                <a:t>para escribir y </a:t>
              </a:r>
              <a:r>
                <a:rPr lang="es-AR" altLang="ko-KR" sz="1200" i="1" dirty="0" err="1" smtClean="0">
                  <a:solidFill>
                    <a:schemeClr val="tx1">
                      <a:lumMod val="75000"/>
                      <a:lumOff val="25000"/>
                    </a:schemeClr>
                  </a:solidFill>
                  <a:cs typeface="Arial" pitchFamily="34" charset="0"/>
                </a:rPr>
                <a:t>scanf</a:t>
              </a:r>
              <a:r>
                <a:rPr lang="es-AR" altLang="ko-KR" sz="1200" i="1" dirty="0" smtClean="0">
                  <a:solidFill>
                    <a:schemeClr val="tx1">
                      <a:lumMod val="75000"/>
                      <a:lumOff val="25000"/>
                    </a:schemeClr>
                  </a:solidFill>
                  <a:cs typeface="Arial" pitchFamily="34" charset="0"/>
                </a:rPr>
                <a:t>()</a:t>
              </a:r>
              <a:r>
                <a:rPr lang="es-AR" altLang="ko-KR" sz="1200" dirty="0" smtClean="0">
                  <a:solidFill>
                    <a:schemeClr val="tx1">
                      <a:lumMod val="75000"/>
                      <a:lumOff val="25000"/>
                    </a:schemeClr>
                  </a:solidFill>
                  <a:cs typeface="Arial" pitchFamily="34" charset="0"/>
                </a:rPr>
                <a:t> para leer. En ambos casos se deberán usar los especificadores de formato según corresponda.</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LEER y ESCRIBIR</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07704" y="2655648"/>
            <a:ext cx="3024335"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655647"/>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6" name="Rectángulo 15"/>
          <p:cNvSpPr/>
          <p:nvPr/>
        </p:nvSpPr>
        <p:spPr>
          <a:xfrm>
            <a:off x="1907704" y="3114157"/>
            <a:ext cx="3600400" cy="646331"/>
          </a:xfrm>
          <a:prstGeom prst="rect">
            <a:avLst/>
          </a:prstGeom>
        </p:spPr>
        <p:txBody>
          <a:bodyPr wrap="square">
            <a:spAutoFit/>
          </a:bodyPr>
          <a:lstStyle/>
          <a:p>
            <a:r>
              <a:rPr lang="es-AR" sz="1200" dirty="0" smtClean="0">
                <a:solidFill>
                  <a:srgbClr val="0000FF"/>
                </a:solidFill>
                <a:latin typeface="Consolas" panose="020B0609020204030204" pitchFamily="49" charset="0"/>
              </a:rPr>
              <a:t>imprimir</a:t>
            </a:r>
            <a:r>
              <a:rPr lang="es-AR" sz="1200" dirty="0" smtClean="0">
                <a:solidFill>
                  <a:srgbClr val="000000"/>
                </a:solidFill>
                <a:latin typeface="Consolas" panose="020B0609020204030204" pitchFamily="49" charset="0"/>
              </a:rPr>
              <a:t>(</a:t>
            </a:r>
            <a:r>
              <a:rPr lang="es-AR" sz="1200" dirty="0" smtClean="0">
                <a:solidFill>
                  <a:srgbClr val="A31515"/>
                </a:solidFill>
                <a:latin typeface="Consolas" panose="020B0609020204030204" pitchFamily="49" charset="0"/>
              </a:rPr>
              <a:t>"</a:t>
            </a:r>
            <a:r>
              <a:rPr lang="es-AR" sz="1200" dirty="0">
                <a:solidFill>
                  <a:srgbClr val="A31515"/>
                </a:solidFill>
                <a:latin typeface="Consolas" panose="020B0609020204030204" pitchFamily="49" charset="0"/>
              </a:rPr>
              <a:t>Ingrese un </a:t>
            </a:r>
            <a:r>
              <a:rPr lang="es-AR" sz="1200" dirty="0" smtClean="0">
                <a:solidFill>
                  <a:srgbClr val="A31515"/>
                </a:solidFill>
                <a:latin typeface="Consolas" panose="020B0609020204030204" pitchFamily="49" charset="0"/>
              </a:rPr>
              <a:t>dato entero</a:t>
            </a:r>
            <a:r>
              <a:rPr lang="es-AR" sz="1200" dirty="0">
                <a:solidFill>
                  <a:srgbClr val="A31515"/>
                </a:solidFill>
                <a:latin typeface="Consolas" panose="020B0609020204030204" pitchFamily="49" charset="0"/>
              </a:rPr>
              <a:t>: </a:t>
            </a:r>
            <a:r>
              <a:rPr lang="es-AR" sz="1200" dirty="0" smtClean="0">
                <a:solidFill>
                  <a:srgbClr val="A31515"/>
                </a:solidFill>
                <a:latin typeface="Consolas" panose="020B0609020204030204" pitchFamily="49" charset="0"/>
              </a:rPr>
              <a:t>"</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smtClean="0">
                <a:solidFill>
                  <a:srgbClr val="0000FF"/>
                </a:solidFill>
                <a:latin typeface="Consolas" panose="020B0609020204030204" pitchFamily="49" charset="0"/>
              </a:rPr>
              <a:t>leer</a:t>
            </a:r>
            <a:r>
              <a:rPr lang="es-AR" sz="1200" dirty="0" smtClean="0">
                <a:solidFill>
                  <a:srgbClr val="000000"/>
                </a:solidFill>
                <a:latin typeface="Consolas" panose="020B0609020204030204" pitchFamily="49" charset="0"/>
              </a:rPr>
              <a:t>(valor)</a:t>
            </a:r>
            <a:endParaRPr lang="es-AR" sz="1200" dirty="0">
              <a:solidFill>
                <a:srgbClr val="000000"/>
              </a:solidFill>
              <a:latin typeface="Consolas" panose="020B0609020204030204" pitchFamily="49" charset="0"/>
            </a:endParaRPr>
          </a:p>
          <a:p>
            <a:r>
              <a:rPr lang="es-AR" sz="1200" dirty="0">
                <a:solidFill>
                  <a:srgbClr val="0000FF"/>
                </a:solidFill>
                <a:latin typeface="Consolas" panose="020B0609020204030204" pitchFamily="49" charset="0"/>
              </a:rPr>
              <a:t>imprimir</a:t>
            </a:r>
            <a:r>
              <a:rPr lang="es-AR" sz="1200" dirty="0" smtClean="0">
                <a:solidFill>
                  <a:srgbClr val="000000"/>
                </a:solidFill>
                <a:latin typeface="Consolas" panose="020B0609020204030204" pitchFamily="49" charset="0"/>
              </a:rPr>
              <a:t>(</a:t>
            </a:r>
            <a:r>
              <a:rPr lang="es-AR" sz="1200" dirty="0" smtClean="0">
                <a:solidFill>
                  <a:srgbClr val="A31515"/>
                </a:solidFill>
                <a:latin typeface="Consolas" panose="020B0609020204030204" pitchFamily="49" charset="0"/>
              </a:rPr>
              <a:t>"</a:t>
            </a:r>
            <a:r>
              <a:rPr lang="es-AR" sz="1200" dirty="0">
                <a:solidFill>
                  <a:srgbClr val="A31515"/>
                </a:solidFill>
                <a:latin typeface="Consolas" panose="020B0609020204030204" pitchFamily="49" charset="0"/>
              </a:rPr>
              <a:t>Ingreso: "</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valor</a:t>
            </a:r>
            <a:r>
              <a:rPr lang="es-AR" sz="1200" dirty="0" smtClean="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5" name="Rectángulo 4"/>
          <p:cNvSpPr/>
          <p:nvPr/>
        </p:nvSpPr>
        <p:spPr>
          <a:xfrm>
            <a:off x="5770415" y="2963424"/>
            <a:ext cx="3194073" cy="1384995"/>
          </a:xfrm>
          <a:prstGeom prst="rect">
            <a:avLst/>
          </a:prstGeom>
        </p:spPr>
        <p:txBody>
          <a:bodyPr wrap="square">
            <a:spAutoFit/>
          </a:bodyPr>
          <a:lstStyle/>
          <a:p>
            <a:r>
              <a:rPr lang="es-MX" sz="1200" dirty="0" err="1" smtClean="0">
                <a:solidFill>
                  <a:srgbClr val="000000"/>
                </a:solidFill>
                <a:latin typeface="Consolas" panose="020B0609020204030204" pitchFamily="49" charset="0"/>
              </a:rPr>
              <a:t>printf</a:t>
            </a:r>
            <a:r>
              <a:rPr lang="es-MX" sz="1200" dirty="0" smtClean="0">
                <a:solidFill>
                  <a:srgbClr val="000000"/>
                </a:solidFill>
                <a:latin typeface="Consolas" panose="020B0609020204030204" pitchFamily="49" charset="0"/>
              </a:rPr>
              <a:t>(</a:t>
            </a:r>
            <a:r>
              <a:rPr lang="es-MX" sz="1200" dirty="0">
                <a:solidFill>
                  <a:srgbClr val="A31515"/>
                </a:solidFill>
                <a:latin typeface="Consolas" panose="020B0609020204030204" pitchFamily="49" charset="0"/>
              </a:rPr>
              <a:t>"</a:t>
            </a:r>
            <a:r>
              <a:rPr lang="es-MX" sz="1200" dirty="0" smtClean="0">
                <a:solidFill>
                  <a:srgbClr val="A31515"/>
                </a:solidFill>
                <a:latin typeface="Consolas" panose="020B0609020204030204" pitchFamily="49" charset="0"/>
              </a:rPr>
              <a:t>Ingrese </a:t>
            </a:r>
            <a:r>
              <a:rPr lang="es-MX" sz="1200" dirty="0">
                <a:solidFill>
                  <a:srgbClr val="A31515"/>
                </a:solidFill>
                <a:latin typeface="Consolas" panose="020B0609020204030204" pitchFamily="49" charset="0"/>
              </a:rPr>
              <a:t>un </a:t>
            </a:r>
            <a:r>
              <a:rPr lang="es-MX" sz="1200" dirty="0" smtClean="0">
                <a:solidFill>
                  <a:srgbClr val="A31515"/>
                </a:solidFill>
                <a:latin typeface="Consolas" panose="020B0609020204030204" pitchFamily="49" charset="0"/>
              </a:rPr>
              <a:t>dato </a:t>
            </a:r>
            <a:r>
              <a:rPr lang="es-MX" sz="1200" dirty="0">
                <a:solidFill>
                  <a:srgbClr val="A31515"/>
                </a:solidFill>
                <a:latin typeface="Consolas" panose="020B0609020204030204" pitchFamily="49" charset="0"/>
              </a:rPr>
              <a:t>entero: "</a:t>
            </a:r>
            <a:r>
              <a:rPr lang="es-MX" sz="1200" dirty="0" smtClean="0">
                <a:solidFill>
                  <a:srgbClr val="000000"/>
                </a:solidFill>
                <a:latin typeface="Consolas" panose="020B0609020204030204" pitchFamily="49" charset="0"/>
              </a:rPr>
              <a:t>);</a:t>
            </a:r>
            <a:endParaRPr lang="es-MX" sz="1200" dirty="0">
              <a:solidFill>
                <a:srgbClr val="000000"/>
              </a:solidFill>
              <a:latin typeface="Consolas" panose="020B0609020204030204" pitchFamily="49" charset="0"/>
            </a:endParaRPr>
          </a:p>
          <a:p>
            <a:r>
              <a:rPr lang="es-MX" sz="1200" dirty="0">
                <a:solidFill>
                  <a:srgbClr val="008000"/>
                </a:solidFill>
                <a:latin typeface="Consolas" panose="020B0609020204030204" pitchFamily="49" charset="0"/>
              </a:rPr>
              <a:t>//'%d' para indicar tipo, '&amp;' </a:t>
            </a:r>
            <a:r>
              <a:rPr lang="es-MX" sz="1200" dirty="0" smtClean="0">
                <a:solidFill>
                  <a:srgbClr val="008000"/>
                </a:solidFill>
                <a:latin typeface="Consolas" panose="020B0609020204030204" pitchFamily="49" charset="0"/>
              </a:rPr>
              <a:t>para</a:t>
            </a:r>
          </a:p>
          <a:p>
            <a:r>
              <a:rPr lang="es-MX" sz="1200" dirty="0" smtClean="0">
                <a:solidFill>
                  <a:srgbClr val="008000"/>
                </a:solidFill>
                <a:latin typeface="Consolas" panose="020B0609020204030204" pitchFamily="49" charset="0"/>
              </a:rPr>
              <a:t>//operar </a:t>
            </a:r>
            <a:r>
              <a:rPr lang="es-MX" sz="1200" dirty="0">
                <a:solidFill>
                  <a:srgbClr val="008000"/>
                </a:solidFill>
                <a:latin typeface="Consolas" panose="020B0609020204030204" pitchFamily="49" charset="0"/>
              </a:rPr>
              <a:t>en </a:t>
            </a:r>
            <a:r>
              <a:rPr lang="es-MX" sz="1200" dirty="0" err="1">
                <a:solidFill>
                  <a:srgbClr val="008000"/>
                </a:solidFill>
                <a:latin typeface="Consolas" panose="020B0609020204030204" pitchFamily="49" charset="0"/>
              </a:rPr>
              <a:t>dir.</a:t>
            </a:r>
            <a:r>
              <a:rPr lang="es-MX" sz="1200" dirty="0">
                <a:solidFill>
                  <a:srgbClr val="008000"/>
                </a:solidFill>
                <a:latin typeface="Consolas" panose="020B0609020204030204" pitchFamily="49" charset="0"/>
              </a:rPr>
              <a:t> de </a:t>
            </a:r>
            <a:r>
              <a:rPr lang="es-MX" sz="1200" dirty="0" smtClean="0">
                <a:solidFill>
                  <a:srgbClr val="008000"/>
                </a:solidFill>
                <a:latin typeface="Consolas" panose="020B0609020204030204" pitchFamily="49" charset="0"/>
              </a:rPr>
              <a:t>memoria</a:t>
            </a:r>
          </a:p>
          <a:p>
            <a:r>
              <a:rPr lang="es-MX" sz="1200" dirty="0" err="1" smtClean="0">
                <a:solidFill>
                  <a:srgbClr val="000000"/>
                </a:solidFill>
                <a:latin typeface="Consolas" panose="020B0609020204030204" pitchFamily="49" charset="0"/>
              </a:rPr>
              <a:t>scanf</a:t>
            </a:r>
            <a:r>
              <a:rPr lang="es-MX" sz="1200" dirty="0" smtClean="0">
                <a:solidFill>
                  <a:srgbClr val="000000"/>
                </a:solidFill>
                <a:latin typeface="Consolas" panose="020B0609020204030204" pitchFamily="49" charset="0"/>
              </a:rPr>
              <a:t>(</a:t>
            </a:r>
            <a:r>
              <a:rPr lang="es-MX" sz="1200" dirty="0">
                <a:solidFill>
                  <a:srgbClr val="A31515"/>
                </a:solidFill>
                <a:latin typeface="Consolas" panose="020B0609020204030204" pitchFamily="49" charset="0"/>
              </a:rPr>
              <a:t>"%d"</a:t>
            </a:r>
            <a:r>
              <a:rPr lang="es-MX" sz="1200" dirty="0" smtClean="0">
                <a:solidFill>
                  <a:srgbClr val="000000"/>
                </a:solidFill>
                <a:latin typeface="Consolas" panose="020B0609020204030204" pitchFamily="49" charset="0"/>
              </a:rPr>
              <a:t>, </a:t>
            </a:r>
            <a:r>
              <a:rPr lang="es-MX" sz="1200" dirty="0">
                <a:solidFill>
                  <a:srgbClr val="000000"/>
                </a:solidFill>
                <a:latin typeface="Consolas" panose="020B0609020204030204" pitchFamily="49" charset="0"/>
              </a:rPr>
              <a:t>&amp;valor); </a:t>
            </a:r>
          </a:p>
          <a:p>
            <a:r>
              <a:rPr lang="es-MX" sz="1200" dirty="0">
                <a:solidFill>
                  <a:srgbClr val="008000"/>
                </a:solidFill>
                <a:latin typeface="Consolas" panose="020B0609020204030204" pitchFamily="49" charset="0"/>
              </a:rPr>
              <a:t>//'\n' para producir un corte </a:t>
            </a:r>
            <a:r>
              <a:rPr lang="es-MX" sz="1200" dirty="0" smtClean="0">
                <a:solidFill>
                  <a:srgbClr val="008000"/>
                </a:solidFill>
                <a:latin typeface="Consolas" panose="020B0609020204030204" pitchFamily="49" charset="0"/>
              </a:rPr>
              <a:t>de</a:t>
            </a:r>
          </a:p>
          <a:p>
            <a:r>
              <a:rPr lang="es-MX" sz="1200" dirty="0" smtClean="0">
                <a:solidFill>
                  <a:srgbClr val="008000"/>
                </a:solidFill>
                <a:latin typeface="Consolas" panose="020B0609020204030204" pitchFamily="49" charset="0"/>
              </a:rPr>
              <a:t>//línea en consola</a:t>
            </a:r>
            <a:endParaRPr lang="es-MX" sz="1200" dirty="0">
              <a:solidFill>
                <a:srgbClr val="000000"/>
              </a:solidFill>
              <a:latin typeface="Consolas" panose="020B0609020204030204" pitchFamily="49" charset="0"/>
            </a:endParaRPr>
          </a:p>
          <a:p>
            <a:r>
              <a:rPr lang="es-MX" sz="1200" dirty="0" err="1">
                <a:solidFill>
                  <a:srgbClr val="000000"/>
                </a:solidFill>
                <a:latin typeface="Consolas" panose="020B0609020204030204" pitchFamily="49" charset="0"/>
              </a:rPr>
              <a:t>printf</a:t>
            </a:r>
            <a:r>
              <a:rPr lang="es-MX" sz="1200" dirty="0" smtClean="0">
                <a:solidFill>
                  <a:srgbClr val="000000"/>
                </a:solidFill>
                <a:latin typeface="Consolas" panose="020B0609020204030204" pitchFamily="49" charset="0"/>
              </a:rPr>
              <a:t>(</a:t>
            </a:r>
            <a:r>
              <a:rPr lang="es-MX" sz="1200" dirty="0">
                <a:solidFill>
                  <a:srgbClr val="A31515"/>
                </a:solidFill>
                <a:latin typeface="Consolas" panose="020B0609020204030204" pitchFamily="49" charset="0"/>
              </a:rPr>
              <a:t>"\</a:t>
            </a:r>
            <a:r>
              <a:rPr lang="es-MX" sz="1200" dirty="0" err="1">
                <a:solidFill>
                  <a:srgbClr val="A31515"/>
                </a:solidFill>
                <a:latin typeface="Consolas" panose="020B0609020204030204" pitchFamily="49" charset="0"/>
              </a:rPr>
              <a:t>nIngreso</a:t>
            </a:r>
            <a:r>
              <a:rPr lang="es-MX" sz="1200" dirty="0">
                <a:solidFill>
                  <a:srgbClr val="A31515"/>
                </a:solidFill>
                <a:latin typeface="Consolas" panose="020B0609020204030204" pitchFamily="49" charset="0"/>
              </a:rPr>
              <a:t>: $d"</a:t>
            </a:r>
            <a:r>
              <a:rPr lang="es-MX" sz="1200" dirty="0" smtClean="0">
                <a:solidFill>
                  <a:srgbClr val="000000"/>
                </a:solidFill>
                <a:latin typeface="Consolas" panose="020B0609020204030204" pitchFamily="49" charset="0"/>
              </a:rPr>
              <a:t>, </a:t>
            </a:r>
            <a:r>
              <a:rPr lang="es-MX" sz="1200" dirty="0">
                <a:solidFill>
                  <a:srgbClr val="000000"/>
                </a:solidFill>
                <a:latin typeface="Consolas" panose="020B0609020204030204" pitchFamily="49" charset="0"/>
              </a:rPr>
              <a:t>valor);</a:t>
            </a:r>
            <a:endParaRPr lang="es-MX" sz="1200" b="0" dirty="0">
              <a:solidFill>
                <a:srgbClr val="000000"/>
              </a:solidFill>
              <a:effectLst/>
              <a:latin typeface="Consolas" panose="020B0609020204030204" pitchFamily="49" charset="0"/>
            </a:endParaRPr>
          </a:p>
        </p:txBody>
      </p:sp>
      <p:sp>
        <p:nvSpPr>
          <p:cNvPr id="17" name="CuadroTexto 16"/>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068208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867490"/>
            <a:chOff x="3687661" y="1203598"/>
            <a:chExt cx="2252491" cy="867490"/>
          </a:xfrm>
        </p:grpSpPr>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Estructura de control </a:t>
              </a:r>
              <a:r>
                <a:rPr lang="es-AR" altLang="ko-KR" sz="2400" b="1" dirty="0" err="1" smtClean="0">
                  <a:solidFill>
                    <a:schemeClr val="accent3"/>
                  </a:solidFill>
                  <a:cs typeface="Arial" pitchFamily="34" charset="0"/>
                </a:rPr>
                <a:t>Decision</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7" name="TextBox 18">
            <a:extLst>
              <a:ext uri="{FF2B5EF4-FFF2-40B4-BE49-F238E27FC236}">
                <a16:creationId xmlns:a16="http://schemas.microsoft.com/office/drawing/2014/main" id="{C110DE98-5AF4-4C6C-B45A-785F7298660D}"/>
              </a:ext>
            </a:extLst>
          </p:cNvPr>
          <p:cNvSpPr txBox="1"/>
          <p:nvPr/>
        </p:nvSpPr>
        <p:spPr>
          <a:xfrm>
            <a:off x="5724128" y="1275606"/>
            <a:ext cx="4333461" cy="276999"/>
          </a:xfrm>
          <a:prstGeom prst="rect">
            <a:avLst/>
          </a:prstGeom>
          <a:noFill/>
        </p:spPr>
        <p:txBody>
          <a:bodyPr wrap="square" rtlCol="0">
            <a:spAutoFit/>
          </a:bodyPr>
          <a:lstStyle/>
          <a:p>
            <a:r>
              <a:rPr lang="en-US" altLang="ko-KR" sz="1200" b="1" dirty="0">
                <a:solidFill>
                  <a:schemeClr val="accent3"/>
                </a:solidFill>
                <a:cs typeface="Arial" pitchFamily="34" charset="0"/>
              </a:rPr>
              <a:t>Standard C</a:t>
            </a:r>
            <a:endParaRPr lang="ko-KR" altLang="en-US" sz="1200" b="1" dirty="0">
              <a:solidFill>
                <a:schemeClr val="accent3"/>
              </a:solidFill>
              <a:cs typeface="Arial" pitchFamily="34" charset="0"/>
            </a:endParaRPr>
          </a:p>
        </p:txBody>
      </p:sp>
      <p:sp>
        <p:nvSpPr>
          <p:cNvPr id="18" name="TextBox 18">
            <a:extLst>
              <a:ext uri="{FF2B5EF4-FFF2-40B4-BE49-F238E27FC236}">
                <a16:creationId xmlns:a16="http://schemas.microsoft.com/office/drawing/2014/main" id="{C4581FF7-1347-46D2-85D1-414FFD242DD1}"/>
              </a:ext>
            </a:extLst>
          </p:cNvPr>
          <p:cNvSpPr txBox="1"/>
          <p:nvPr/>
        </p:nvSpPr>
        <p:spPr>
          <a:xfrm>
            <a:off x="2051720" y="1275606"/>
            <a:ext cx="3024336" cy="276999"/>
          </a:xfrm>
          <a:prstGeom prst="rect">
            <a:avLst/>
          </a:prstGeom>
          <a:noFill/>
        </p:spPr>
        <p:txBody>
          <a:bodyPr wrap="square" rtlCol="0">
            <a:spAutoFit/>
          </a:bodyPr>
          <a:lstStyle/>
          <a:p>
            <a:r>
              <a:rPr lang="en-US" altLang="ko-KR" sz="1200" b="1" dirty="0">
                <a:solidFill>
                  <a:schemeClr val="accent3"/>
                </a:solidFill>
                <a:cs typeface="Arial" pitchFamily="34" charset="0"/>
              </a:rPr>
              <a:t>Pseudocodigo</a:t>
            </a:r>
            <a:endParaRPr lang="ko-KR" altLang="en-US" sz="1200" b="1" dirty="0">
              <a:solidFill>
                <a:schemeClr val="accent3"/>
              </a:solidFill>
              <a:cs typeface="Arial" pitchFamily="34" charset="0"/>
            </a:endParaRPr>
          </a:p>
        </p:txBody>
      </p:sp>
      <p:sp>
        <p:nvSpPr>
          <p:cNvPr id="19" name="Rectángulo 18">
            <a:extLst>
              <a:ext uri="{FF2B5EF4-FFF2-40B4-BE49-F238E27FC236}">
                <a16:creationId xmlns:a16="http://schemas.microsoft.com/office/drawing/2014/main" id="{6EAADED9-046F-475B-8A53-3734BB13E642}"/>
              </a:ext>
            </a:extLst>
          </p:cNvPr>
          <p:cNvSpPr/>
          <p:nvPr/>
        </p:nvSpPr>
        <p:spPr>
          <a:xfrm>
            <a:off x="5724129" y="1681431"/>
            <a:ext cx="3096343" cy="1200329"/>
          </a:xfrm>
          <a:prstGeom prst="rect">
            <a:avLst/>
          </a:prstGeom>
        </p:spPr>
        <p:txBody>
          <a:bodyPr wrap="square">
            <a:spAutoFit/>
          </a:bodyPr>
          <a:lstStyle/>
          <a:p>
            <a:r>
              <a:rPr lang="pt-BR" sz="1200" dirty="0">
                <a:solidFill>
                  <a:srgbClr val="0000FF"/>
                </a:solidFill>
                <a:latin typeface="Consolas" panose="020B0609020204030204" pitchFamily="49" charset="0"/>
              </a:rPr>
              <a:t>if</a:t>
            </a:r>
            <a:r>
              <a:rPr lang="pt-BR" sz="1200" dirty="0">
                <a:solidFill>
                  <a:srgbClr val="000000"/>
                </a:solidFill>
                <a:latin typeface="Consolas" panose="020B0609020204030204" pitchFamily="49" charset="0"/>
              </a:rPr>
              <a:t> (a != b){</a:t>
            </a:r>
          </a:p>
          <a:p>
            <a:r>
              <a:rPr lang="pt-BR" sz="1200" dirty="0">
                <a:solidFill>
                  <a:srgbClr val="000000"/>
                </a:solidFill>
                <a:latin typeface="Consolas" panose="020B0609020204030204" pitchFamily="49" charset="0"/>
              </a:rPr>
              <a:t>  [bloque de código]</a:t>
            </a:r>
          </a:p>
          <a:p>
            <a:r>
              <a:rPr lang="pt-BR" sz="1200" dirty="0">
                <a:solidFill>
                  <a:srgbClr val="000000"/>
                </a:solidFill>
                <a:latin typeface="Consolas" panose="020B0609020204030204" pitchFamily="49" charset="0"/>
              </a:rPr>
              <a:t>}</a:t>
            </a:r>
          </a:p>
          <a:p>
            <a:r>
              <a:rPr lang="pt-BR" sz="1200" dirty="0">
                <a:solidFill>
                  <a:srgbClr val="0000FF"/>
                </a:solidFill>
                <a:latin typeface="Consolas" panose="020B0609020204030204" pitchFamily="49" charset="0"/>
              </a:rPr>
              <a:t>else</a:t>
            </a:r>
            <a:r>
              <a:rPr lang="pt-BR" sz="1200" dirty="0">
                <a:solidFill>
                  <a:srgbClr val="000000"/>
                </a:solidFill>
                <a:latin typeface="Consolas" panose="020B0609020204030204" pitchFamily="49" charset="0"/>
              </a:rPr>
              <a:t>{</a:t>
            </a:r>
          </a:p>
          <a:p>
            <a:r>
              <a:rPr lang="pt-BR" sz="1200" dirty="0">
                <a:solidFill>
                  <a:srgbClr val="000000"/>
                </a:solidFill>
                <a:latin typeface="Consolas" panose="020B0609020204030204" pitchFamily="49" charset="0"/>
              </a:rPr>
              <a:t>  [bloque de código]</a:t>
            </a:r>
          </a:p>
          <a:p>
            <a:r>
              <a:rPr lang="pt-BR" sz="1200" dirty="0">
                <a:solidFill>
                  <a:srgbClr val="000000"/>
                </a:solidFill>
                <a:latin typeface="Consolas" panose="020B0609020204030204" pitchFamily="49" charset="0"/>
              </a:rPr>
              <a:t>}</a:t>
            </a:r>
            <a:endParaRPr lang="pt-BR" sz="1200" b="0" dirty="0">
              <a:solidFill>
                <a:srgbClr val="000000"/>
              </a:solidFill>
              <a:effectLst/>
              <a:latin typeface="Consolas" panose="020B0609020204030204" pitchFamily="49" charset="0"/>
            </a:endParaRPr>
          </a:p>
        </p:txBody>
      </p:sp>
      <p:sp>
        <p:nvSpPr>
          <p:cNvPr id="20" name="Rectángulo 19">
            <a:extLst>
              <a:ext uri="{FF2B5EF4-FFF2-40B4-BE49-F238E27FC236}">
                <a16:creationId xmlns:a16="http://schemas.microsoft.com/office/drawing/2014/main" id="{7F6F931D-437E-446F-AFEE-5445738F88E7}"/>
              </a:ext>
            </a:extLst>
          </p:cNvPr>
          <p:cNvSpPr/>
          <p:nvPr/>
        </p:nvSpPr>
        <p:spPr>
          <a:xfrm>
            <a:off x="2051720" y="1681431"/>
            <a:ext cx="2592288" cy="1200329"/>
          </a:xfrm>
          <a:prstGeom prst="rect">
            <a:avLst/>
          </a:prstGeom>
        </p:spPr>
        <p:txBody>
          <a:bodyPr wrap="square">
            <a:spAutoFit/>
          </a:bodyPr>
          <a:lstStyle/>
          <a:p>
            <a:r>
              <a:rPr lang="pt-BR" sz="1200" dirty="0">
                <a:solidFill>
                  <a:srgbClr val="3C53AF"/>
                </a:solidFill>
                <a:latin typeface="Consolas" panose="020B0609020204030204" pitchFamily="49" charset="0"/>
              </a:rPr>
              <a:t>Si</a:t>
            </a:r>
            <a:r>
              <a:rPr lang="pt-BR" sz="1200" dirty="0">
                <a:solidFill>
                  <a:srgbClr val="000000"/>
                </a:solidFill>
                <a:latin typeface="Consolas" panose="020B0609020204030204" pitchFamily="49" charset="0"/>
              </a:rPr>
              <a:t> (a != b) </a:t>
            </a:r>
            <a:r>
              <a:rPr lang="pt-BR" sz="1200" dirty="0">
                <a:solidFill>
                  <a:srgbClr val="3C53AF"/>
                </a:solidFill>
                <a:latin typeface="Consolas" panose="020B0609020204030204" pitchFamily="49" charset="0"/>
              </a:rPr>
              <a:t>Entonces</a:t>
            </a:r>
          </a:p>
          <a:p>
            <a:r>
              <a:rPr lang="pt-BR" sz="1200" dirty="0">
                <a:solidFill>
                  <a:srgbClr val="000000"/>
                </a:solidFill>
                <a:latin typeface="Consolas" panose="020B0609020204030204" pitchFamily="49" charset="0"/>
              </a:rPr>
              <a:t>  [bloque de código]</a:t>
            </a:r>
          </a:p>
          <a:p>
            <a:endParaRPr lang="pt-BR" sz="1200" dirty="0">
              <a:solidFill>
                <a:srgbClr val="000000"/>
              </a:solidFill>
              <a:latin typeface="Consolas" panose="020B0609020204030204" pitchFamily="49" charset="0"/>
            </a:endParaRPr>
          </a:p>
          <a:p>
            <a:r>
              <a:rPr lang="pt-BR" sz="1200" dirty="0">
                <a:solidFill>
                  <a:srgbClr val="3C53AF"/>
                </a:solidFill>
                <a:latin typeface="Consolas" panose="020B0609020204030204" pitchFamily="49" charset="0"/>
              </a:rPr>
              <a:t>Sino</a:t>
            </a:r>
          </a:p>
          <a:p>
            <a:r>
              <a:rPr lang="pt-BR" sz="1200" dirty="0">
                <a:solidFill>
                  <a:srgbClr val="000000"/>
                </a:solidFill>
                <a:latin typeface="Consolas" panose="020B0609020204030204" pitchFamily="49" charset="0"/>
              </a:rPr>
              <a:t>  [bloque de código]</a:t>
            </a:r>
          </a:p>
          <a:p>
            <a:r>
              <a:rPr lang="pt-BR" sz="1200" dirty="0">
                <a:solidFill>
                  <a:srgbClr val="3C53AF"/>
                </a:solidFill>
                <a:latin typeface="Consolas" panose="020B0609020204030204" pitchFamily="49" charset="0"/>
              </a:rPr>
              <a:t>Fin</a:t>
            </a:r>
            <a:r>
              <a:rPr lang="pt-BR" sz="1200" dirty="0">
                <a:solidFill>
                  <a:srgbClr val="000000"/>
                </a:solidFill>
                <a:latin typeface="Consolas" panose="020B0609020204030204" pitchFamily="49" charset="0"/>
              </a:rPr>
              <a:t> </a:t>
            </a:r>
            <a:r>
              <a:rPr lang="pt-BR" sz="1200" dirty="0">
                <a:solidFill>
                  <a:srgbClr val="3C53AF"/>
                </a:solidFill>
                <a:latin typeface="Consolas" panose="020B0609020204030204" pitchFamily="49" charset="0"/>
              </a:rPr>
              <a:t>Si</a:t>
            </a:r>
            <a:endParaRPr lang="pt-BR" sz="1200" b="0" dirty="0">
              <a:solidFill>
                <a:srgbClr val="3C53AF"/>
              </a:solidFill>
              <a:effectLst/>
              <a:latin typeface="Consolas" panose="020B0609020204030204" pitchFamily="49" charset="0"/>
            </a:endParaRPr>
          </a:p>
        </p:txBody>
      </p:sp>
      <p:graphicFrame>
        <p:nvGraphicFramePr>
          <p:cNvPr id="21" name="Tabla 20">
            <a:extLst>
              <a:ext uri="{FF2B5EF4-FFF2-40B4-BE49-F238E27FC236}">
                <a16:creationId xmlns:a16="http://schemas.microsoft.com/office/drawing/2014/main" id="{403F5DF0-EC0D-4BCD-8146-C26EF5185F1D}"/>
              </a:ext>
            </a:extLst>
          </p:cNvPr>
          <p:cNvGraphicFramePr>
            <a:graphicFrameLocks noGrp="1"/>
          </p:cNvGraphicFramePr>
          <p:nvPr>
            <p:extLst>
              <p:ext uri="{D42A27DB-BD31-4B8C-83A1-F6EECF244321}">
                <p14:modId xmlns:p14="http://schemas.microsoft.com/office/powerpoint/2010/main" val="2643774915"/>
              </p:ext>
            </p:extLst>
          </p:nvPr>
        </p:nvGraphicFramePr>
        <p:xfrm>
          <a:off x="2699792" y="2859782"/>
          <a:ext cx="4582716" cy="2201030"/>
        </p:xfrm>
        <a:graphic>
          <a:graphicData uri="http://schemas.openxmlformats.org/drawingml/2006/table">
            <a:tbl>
              <a:tblPr firstRow="1" firstCol="1" bandRow="1">
                <a:tableStyleId>{5C22544A-7EE6-4342-B048-85BDC9FD1C3A}</a:tableStyleId>
              </a:tblPr>
              <a:tblGrid>
                <a:gridCol w="2291358">
                  <a:extLst>
                    <a:ext uri="{9D8B030D-6E8A-4147-A177-3AD203B41FA5}">
                      <a16:colId xmlns:a16="http://schemas.microsoft.com/office/drawing/2014/main" val="853478011"/>
                    </a:ext>
                  </a:extLst>
                </a:gridCol>
                <a:gridCol w="2291358">
                  <a:extLst>
                    <a:ext uri="{9D8B030D-6E8A-4147-A177-3AD203B41FA5}">
                      <a16:colId xmlns:a16="http://schemas.microsoft.com/office/drawing/2014/main" val="701260413"/>
                    </a:ext>
                  </a:extLst>
                </a:gridCol>
              </a:tblGrid>
              <a:tr h="220103">
                <a:tc>
                  <a:txBody>
                    <a:bodyPr/>
                    <a:lstStyle/>
                    <a:p>
                      <a:pPr algn="ctr">
                        <a:lnSpc>
                          <a:spcPct val="115000"/>
                        </a:lnSpc>
                        <a:spcAft>
                          <a:spcPts val="0"/>
                        </a:spcAft>
                      </a:pPr>
                      <a:r>
                        <a:rPr lang="es-AR" sz="1200" dirty="0">
                          <a:effectLst/>
                        </a:rPr>
                        <a:t>Operador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Símbolo</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2016803"/>
                  </a:ext>
                </a:extLst>
              </a:tr>
              <a:tr h="220103">
                <a:tc>
                  <a:txBody>
                    <a:bodyPr/>
                    <a:lstStyle/>
                    <a:p>
                      <a:pPr algn="ctr">
                        <a:lnSpc>
                          <a:spcPct val="115000"/>
                        </a:lnSpc>
                        <a:spcAft>
                          <a:spcPts val="0"/>
                        </a:spcAft>
                      </a:pPr>
                      <a:r>
                        <a:rPr lang="es-AR" sz="1200" dirty="0">
                          <a:effectLst/>
                        </a:rPr>
                        <a:t>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652108"/>
                  </a:ext>
                </a:extLst>
              </a:tr>
              <a:tr h="220103">
                <a:tc>
                  <a:txBody>
                    <a:bodyPr/>
                    <a:lstStyle/>
                    <a:p>
                      <a:pPr algn="ctr">
                        <a:lnSpc>
                          <a:spcPct val="115000"/>
                        </a:lnSpc>
                        <a:spcAft>
                          <a:spcPts val="0"/>
                        </a:spcAft>
                      </a:pPr>
                      <a:r>
                        <a:rPr lang="es-AR" sz="1200" dirty="0">
                          <a:effectLst/>
                        </a:rPr>
                        <a:t>Distinto</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258025"/>
                  </a:ext>
                </a:extLst>
              </a:tr>
              <a:tr h="220103">
                <a:tc>
                  <a:txBody>
                    <a:bodyPr/>
                    <a:lstStyle/>
                    <a:p>
                      <a:pPr algn="ctr">
                        <a:lnSpc>
                          <a:spcPct val="115000"/>
                        </a:lnSpc>
                        <a:spcAft>
                          <a:spcPts val="0"/>
                        </a:spcAft>
                      </a:pPr>
                      <a:r>
                        <a:rPr lang="es-AR" sz="1200" dirty="0">
                          <a:effectLst/>
                        </a:rPr>
                        <a:t>Not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523618"/>
                  </a:ext>
                </a:extLst>
              </a:tr>
              <a:tr h="220103">
                <a:tc>
                  <a:txBody>
                    <a:bodyPr/>
                    <a:lstStyle/>
                    <a:p>
                      <a:pPr algn="ctr">
                        <a:lnSpc>
                          <a:spcPct val="115000"/>
                        </a:lnSpc>
                        <a:spcAft>
                          <a:spcPts val="0"/>
                        </a:spcAft>
                      </a:pPr>
                      <a:r>
                        <a:rPr lang="es-AR" sz="1200" dirty="0">
                          <a:effectLst/>
                        </a:rPr>
                        <a:t>Menor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&lt; </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3135494"/>
                  </a:ext>
                </a:extLst>
              </a:tr>
              <a:tr h="220103">
                <a:tc>
                  <a:txBody>
                    <a:bodyPr/>
                    <a:lstStyle/>
                    <a:p>
                      <a:pPr algn="ctr">
                        <a:lnSpc>
                          <a:spcPct val="115000"/>
                        </a:lnSpc>
                        <a:spcAft>
                          <a:spcPts val="0"/>
                        </a:spcAft>
                      </a:pPr>
                      <a:r>
                        <a:rPr lang="es-AR" sz="1200" dirty="0">
                          <a:effectLst/>
                        </a:rPr>
                        <a:t>Menor o 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&lt;=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8250089"/>
                  </a:ext>
                </a:extLst>
              </a:tr>
              <a:tr h="220103">
                <a:tc>
                  <a:txBody>
                    <a:bodyPr/>
                    <a:lstStyle/>
                    <a:p>
                      <a:pPr algn="ctr">
                        <a:lnSpc>
                          <a:spcPct val="115000"/>
                        </a:lnSpc>
                        <a:spcAft>
                          <a:spcPts val="0"/>
                        </a:spcAft>
                      </a:pPr>
                      <a:r>
                        <a:rPr lang="es-AR" sz="1200" dirty="0">
                          <a:effectLst/>
                        </a:rPr>
                        <a:t>Mayor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&gt; </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817157"/>
                  </a:ext>
                </a:extLst>
              </a:tr>
              <a:tr h="220103">
                <a:tc>
                  <a:txBody>
                    <a:bodyPr/>
                    <a:lstStyle/>
                    <a:p>
                      <a:pPr algn="ctr">
                        <a:lnSpc>
                          <a:spcPct val="115000"/>
                        </a:lnSpc>
                        <a:spcAft>
                          <a:spcPts val="0"/>
                        </a:spcAft>
                      </a:pPr>
                      <a:r>
                        <a:rPr lang="es-AR" sz="1200" dirty="0">
                          <a:effectLst/>
                        </a:rPr>
                        <a:t>Mayor o 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&gt;=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9271062"/>
                  </a:ext>
                </a:extLst>
              </a:tr>
              <a:tr h="220103">
                <a:tc>
                  <a:txBody>
                    <a:bodyPr/>
                    <a:lstStyle/>
                    <a:p>
                      <a:pPr algn="ctr">
                        <a:lnSpc>
                          <a:spcPct val="115000"/>
                        </a:lnSpc>
                        <a:spcAft>
                          <a:spcPts val="0"/>
                        </a:spcAft>
                      </a:pPr>
                      <a:r>
                        <a:rPr lang="es-AR" sz="1200" dirty="0">
                          <a:effectLst/>
                        </a:rPr>
                        <a:t>AND</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&amp;&amp;</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48010"/>
                  </a:ext>
                </a:extLst>
              </a:tr>
              <a:tr h="220103">
                <a:tc>
                  <a:txBody>
                    <a:bodyPr/>
                    <a:lstStyle/>
                    <a:p>
                      <a:pPr algn="ctr">
                        <a:lnSpc>
                          <a:spcPct val="115000"/>
                        </a:lnSpc>
                        <a:spcAft>
                          <a:spcPts val="0"/>
                        </a:spcAft>
                      </a:pPr>
                      <a:r>
                        <a:rPr lang="es-AR" sz="1200" dirty="0">
                          <a:effectLst/>
                        </a:rPr>
                        <a:t>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9082912"/>
                  </a:ext>
                </a:extLst>
              </a:tr>
            </a:tbl>
          </a:graphicData>
        </a:graphic>
      </p:graphicFrame>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732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La estructura de decisión </a:t>
              </a:r>
              <a:r>
                <a:rPr lang="es-AR" altLang="ko-KR" sz="1200" i="1" dirty="0" smtClean="0">
                  <a:solidFill>
                    <a:schemeClr val="tx1">
                      <a:lumMod val="75000"/>
                      <a:lumOff val="25000"/>
                    </a:schemeClr>
                  </a:solidFill>
                  <a:cs typeface="Arial" pitchFamily="34" charset="0"/>
                </a:rPr>
                <a:t>CASO</a:t>
              </a:r>
              <a:r>
                <a:rPr lang="es-AR" altLang="ko-KR" sz="1200" dirty="0" smtClean="0">
                  <a:solidFill>
                    <a:schemeClr val="tx1">
                      <a:lumMod val="75000"/>
                      <a:lumOff val="25000"/>
                    </a:schemeClr>
                  </a:solidFill>
                  <a:cs typeface="Arial" pitchFamily="34" charset="0"/>
                </a:rPr>
                <a:t> o </a:t>
              </a:r>
              <a:r>
                <a:rPr lang="es-AR" altLang="ko-KR" sz="1200" i="1" dirty="0" smtClean="0">
                  <a:solidFill>
                    <a:schemeClr val="tx1">
                      <a:lumMod val="75000"/>
                      <a:lumOff val="25000"/>
                    </a:schemeClr>
                  </a:solidFill>
                  <a:cs typeface="Arial" pitchFamily="34" charset="0"/>
                </a:rPr>
                <a:t>SWITCH CASE</a:t>
              </a:r>
              <a:r>
                <a:rPr lang="es-AR" altLang="ko-KR" sz="1200" dirty="0" smtClean="0">
                  <a:solidFill>
                    <a:schemeClr val="tx1">
                      <a:lumMod val="75000"/>
                      <a:lumOff val="25000"/>
                    </a:schemeClr>
                  </a:solidFill>
                  <a:cs typeface="Arial" pitchFamily="34" charset="0"/>
                </a:rPr>
                <a:t> en C difiere de lo que conocemos. Se debe cerrar manualmente cada opción con un </a:t>
              </a:r>
              <a:r>
                <a:rPr lang="es-AR" altLang="ko-KR" sz="1200" i="1" dirty="0" smtClean="0">
                  <a:solidFill>
                    <a:schemeClr val="tx1">
                      <a:lumMod val="75000"/>
                      <a:lumOff val="25000"/>
                    </a:schemeClr>
                  </a:solidFill>
                  <a:cs typeface="Arial" pitchFamily="34" charset="0"/>
                </a:rPr>
                <a:t>break;</a:t>
              </a:r>
              <a:r>
                <a:rPr lang="es-AR" altLang="ko-KR" sz="1200" dirty="0" smtClean="0">
                  <a:solidFill>
                    <a:schemeClr val="tx1">
                      <a:lumMod val="75000"/>
                      <a:lumOff val="25000"/>
                    </a:schemeClr>
                  </a:solidFill>
                  <a:cs typeface="Arial" pitchFamily="34" charset="0"/>
                </a:rPr>
                <a:t> para evitar que siga ejecutando las subsiguientes. El valor evaluado debe ser concreto, no admite comparaciones.</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Estructura de decisión </a:t>
              </a:r>
              <a:r>
                <a:rPr lang="es-AR" altLang="ko-KR" sz="2400" b="1" i="1" dirty="0" smtClean="0">
                  <a:solidFill>
                    <a:schemeClr val="accent3"/>
                  </a:solidFill>
                  <a:cs typeface="Arial" pitchFamily="34" charset="0"/>
                </a:rPr>
                <a:t>CASO</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07704" y="2057679"/>
            <a:ext cx="3024335"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61284" y="2057679"/>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3" name="Rectángulo 2"/>
          <p:cNvSpPr/>
          <p:nvPr/>
        </p:nvSpPr>
        <p:spPr>
          <a:xfrm>
            <a:off x="5761283" y="2365456"/>
            <a:ext cx="2798797" cy="2292935"/>
          </a:xfrm>
          <a:prstGeom prst="rect">
            <a:avLst/>
          </a:prstGeom>
        </p:spPr>
        <p:txBody>
          <a:bodyPr wrap="square">
            <a:spAutoFit/>
          </a:bodyPr>
          <a:lstStyle/>
          <a:p>
            <a:r>
              <a:rPr lang="es-AR" sz="1100" dirty="0" err="1">
                <a:solidFill>
                  <a:srgbClr val="0000FF"/>
                </a:solidFill>
                <a:latin typeface="Consolas" panose="020B0609020204030204" pitchFamily="49" charset="0"/>
              </a:rPr>
              <a:t>switch</a:t>
            </a:r>
            <a:r>
              <a:rPr lang="es-AR" sz="1100" dirty="0">
                <a:solidFill>
                  <a:srgbClr val="000000"/>
                </a:solidFill>
                <a:latin typeface="Consolas" panose="020B0609020204030204" pitchFamily="49" charset="0"/>
              </a:rPr>
              <a:t> (valor){</a:t>
            </a:r>
          </a:p>
          <a:p>
            <a:r>
              <a:rPr lang="es-AR" sz="1100" dirty="0" smtClean="0">
                <a:solidFill>
                  <a:srgbClr val="0000FF"/>
                </a:solidFill>
                <a:latin typeface="Consolas" panose="020B0609020204030204" pitchFamily="49" charset="0"/>
              </a:rPr>
              <a:t>  case</a:t>
            </a:r>
            <a:r>
              <a:rPr lang="es-AR" sz="1100" dirty="0" smtClean="0">
                <a:solidFill>
                  <a:srgbClr val="000000"/>
                </a:solidFill>
                <a:latin typeface="Consolas" panose="020B0609020204030204" pitchFamily="49" charset="0"/>
              </a:rPr>
              <a:t> </a:t>
            </a:r>
            <a:r>
              <a:rPr lang="es-AR" sz="1100" dirty="0">
                <a:solidFill>
                  <a:srgbClr val="09885A"/>
                </a:solidFill>
                <a:latin typeface="Consolas" panose="020B0609020204030204" pitchFamily="49" charset="0"/>
              </a:rPr>
              <a:t>1</a:t>
            </a:r>
            <a:r>
              <a:rPr lang="es-AR" sz="1100" dirty="0">
                <a:solidFill>
                  <a:srgbClr val="000000"/>
                </a:solidFill>
                <a:latin typeface="Consolas" panose="020B0609020204030204" pitchFamily="49" charset="0"/>
              </a:rPr>
              <a:t>:</a:t>
            </a:r>
          </a:p>
          <a:p>
            <a:r>
              <a:rPr lang="es-AR" sz="1100" dirty="0" smtClean="0">
                <a:solidFill>
                  <a:srgbClr val="000000"/>
                </a:solidFill>
                <a:latin typeface="Consolas" panose="020B0609020204030204" pitchFamily="49" charset="0"/>
              </a:rPr>
              <a:t>    </a:t>
            </a:r>
            <a:r>
              <a:rPr lang="es-AR" sz="1100" dirty="0" err="1" smtClean="0">
                <a:solidFill>
                  <a:srgbClr val="000000"/>
                </a:solidFill>
                <a:latin typeface="Consolas" panose="020B0609020204030204" pitchFamily="49" charset="0"/>
              </a:rPr>
              <a:t>printf</a:t>
            </a:r>
            <a:r>
              <a:rPr lang="es-AR" sz="1100" dirty="0">
                <a:solidFill>
                  <a:srgbClr val="000000"/>
                </a:solidFill>
                <a:latin typeface="Consolas" panose="020B0609020204030204" pitchFamily="49" charset="0"/>
              </a:rPr>
              <a:t>(</a:t>
            </a:r>
            <a:r>
              <a:rPr lang="es-AR" sz="1100" dirty="0">
                <a:solidFill>
                  <a:srgbClr val="A31515"/>
                </a:solidFill>
                <a:latin typeface="Consolas" panose="020B0609020204030204" pitchFamily="49" charset="0"/>
              </a:rPr>
              <a:t>"1"</a:t>
            </a:r>
            <a:r>
              <a:rPr lang="es-AR" sz="1100" dirty="0">
                <a:solidFill>
                  <a:srgbClr val="000000"/>
                </a:solidFill>
                <a:latin typeface="Consolas" panose="020B0609020204030204" pitchFamily="49" charset="0"/>
              </a:rPr>
              <a:t>);</a:t>
            </a:r>
          </a:p>
          <a:p>
            <a:r>
              <a:rPr lang="es-AR" sz="1100" dirty="0" smtClean="0">
                <a:solidFill>
                  <a:srgbClr val="0000FF"/>
                </a:solidFill>
                <a:latin typeface="Consolas" panose="020B0609020204030204" pitchFamily="49" charset="0"/>
              </a:rPr>
              <a:t>    break</a:t>
            </a:r>
            <a:r>
              <a:rPr lang="es-AR" sz="1100" dirty="0">
                <a:solidFill>
                  <a:srgbClr val="000000"/>
                </a:solidFill>
                <a:latin typeface="Consolas" panose="020B0609020204030204" pitchFamily="49" charset="0"/>
              </a:rPr>
              <a:t>;</a:t>
            </a:r>
          </a:p>
          <a:p>
            <a:r>
              <a:rPr lang="es-AR" sz="1100" dirty="0" smtClean="0">
                <a:solidFill>
                  <a:srgbClr val="0000FF"/>
                </a:solidFill>
                <a:latin typeface="Consolas" panose="020B0609020204030204" pitchFamily="49" charset="0"/>
              </a:rPr>
              <a:t>  case</a:t>
            </a:r>
            <a:r>
              <a:rPr lang="es-AR" sz="1100" dirty="0" smtClean="0">
                <a:solidFill>
                  <a:srgbClr val="000000"/>
                </a:solidFill>
                <a:latin typeface="Consolas" panose="020B0609020204030204" pitchFamily="49" charset="0"/>
              </a:rPr>
              <a:t> </a:t>
            </a:r>
            <a:r>
              <a:rPr lang="es-AR" sz="1100" dirty="0">
                <a:solidFill>
                  <a:srgbClr val="09885A"/>
                </a:solidFill>
                <a:latin typeface="Consolas" panose="020B0609020204030204" pitchFamily="49" charset="0"/>
              </a:rPr>
              <a:t>2</a:t>
            </a:r>
            <a:r>
              <a:rPr lang="es-AR" sz="1100" dirty="0">
                <a:solidFill>
                  <a:srgbClr val="000000"/>
                </a:solidFill>
                <a:latin typeface="Consolas" panose="020B0609020204030204" pitchFamily="49" charset="0"/>
              </a:rPr>
              <a:t>:</a:t>
            </a:r>
          </a:p>
          <a:p>
            <a:r>
              <a:rPr lang="es-AR" sz="1100" dirty="0" smtClean="0">
                <a:solidFill>
                  <a:srgbClr val="000000"/>
                </a:solidFill>
                <a:latin typeface="Consolas" panose="020B0609020204030204" pitchFamily="49" charset="0"/>
              </a:rPr>
              <a:t>    </a:t>
            </a:r>
            <a:r>
              <a:rPr lang="es-AR" sz="1100" dirty="0" err="1" smtClean="0">
                <a:solidFill>
                  <a:srgbClr val="000000"/>
                </a:solidFill>
                <a:latin typeface="Consolas" panose="020B0609020204030204" pitchFamily="49" charset="0"/>
              </a:rPr>
              <a:t>printf</a:t>
            </a:r>
            <a:r>
              <a:rPr lang="es-AR" sz="1100" dirty="0">
                <a:solidFill>
                  <a:srgbClr val="000000"/>
                </a:solidFill>
                <a:latin typeface="Consolas" panose="020B0609020204030204" pitchFamily="49" charset="0"/>
              </a:rPr>
              <a:t>(</a:t>
            </a:r>
            <a:r>
              <a:rPr lang="es-AR" sz="1100" dirty="0">
                <a:solidFill>
                  <a:srgbClr val="A31515"/>
                </a:solidFill>
                <a:latin typeface="Consolas" panose="020B0609020204030204" pitchFamily="49" charset="0"/>
              </a:rPr>
              <a:t>"2"</a:t>
            </a:r>
            <a:r>
              <a:rPr lang="es-AR" sz="1100" dirty="0">
                <a:solidFill>
                  <a:srgbClr val="000000"/>
                </a:solidFill>
                <a:latin typeface="Consolas" panose="020B0609020204030204" pitchFamily="49" charset="0"/>
              </a:rPr>
              <a:t>);</a:t>
            </a:r>
          </a:p>
          <a:p>
            <a:r>
              <a:rPr lang="es-AR" sz="1100" dirty="0" smtClean="0">
                <a:solidFill>
                  <a:srgbClr val="0000FF"/>
                </a:solidFill>
                <a:latin typeface="Consolas" panose="020B0609020204030204" pitchFamily="49" charset="0"/>
              </a:rPr>
              <a:t>    break</a:t>
            </a:r>
            <a:r>
              <a:rPr lang="es-AR" sz="1100" dirty="0">
                <a:solidFill>
                  <a:srgbClr val="000000"/>
                </a:solidFill>
                <a:latin typeface="Consolas" panose="020B0609020204030204" pitchFamily="49" charset="0"/>
              </a:rPr>
              <a:t>;</a:t>
            </a:r>
          </a:p>
          <a:p>
            <a:r>
              <a:rPr lang="es-AR" sz="1100" dirty="0" smtClean="0">
                <a:solidFill>
                  <a:srgbClr val="0000FF"/>
                </a:solidFill>
                <a:latin typeface="Consolas" panose="020B0609020204030204" pitchFamily="49" charset="0"/>
              </a:rPr>
              <a:t>  case</a:t>
            </a:r>
            <a:r>
              <a:rPr lang="es-AR" sz="1100" dirty="0" smtClean="0">
                <a:solidFill>
                  <a:srgbClr val="000000"/>
                </a:solidFill>
                <a:latin typeface="Consolas" panose="020B0609020204030204" pitchFamily="49" charset="0"/>
              </a:rPr>
              <a:t> </a:t>
            </a:r>
            <a:r>
              <a:rPr lang="es-AR" sz="1100" dirty="0">
                <a:solidFill>
                  <a:srgbClr val="09885A"/>
                </a:solidFill>
                <a:latin typeface="Consolas" panose="020B0609020204030204" pitchFamily="49" charset="0"/>
              </a:rPr>
              <a:t>3</a:t>
            </a:r>
            <a:r>
              <a:rPr lang="es-AR" sz="1100" dirty="0">
                <a:solidFill>
                  <a:srgbClr val="000000"/>
                </a:solidFill>
                <a:latin typeface="Consolas" panose="020B0609020204030204" pitchFamily="49" charset="0"/>
              </a:rPr>
              <a:t>:</a:t>
            </a:r>
          </a:p>
          <a:p>
            <a:r>
              <a:rPr lang="es-AR" sz="1100" dirty="0" smtClean="0">
                <a:solidFill>
                  <a:srgbClr val="000000"/>
                </a:solidFill>
                <a:latin typeface="Consolas" panose="020B0609020204030204" pitchFamily="49" charset="0"/>
              </a:rPr>
              <a:t>    </a:t>
            </a:r>
            <a:r>
              <a:rPr lang="es-AR" sz="1100" dirty="0" err="1" smtClean="0">
                <a:solidFill>
                  <a:srgbClr val="000000"/>
                </a:solidFill>
                <a:latin typeface="Consolas" panose="020B0609020204030204" pitchFamily="49" charset="0"/>
              </a:rPr>
              <a:t>printf</a:t>
            </a:r>
            <a:r>
              <a:rPr lang="es-AR" sz="1100" dirty="0">
                <a:solidFill>
                  <a:srgbClr val="000000"/>
                </a:solidFill>
                <a:latin typeface="Consolas" panose="020B0609020204030204" pitchFamily="49" charset="0"/>
              </a:rPr>
              <a:t>(</a:t>
            </a:r>
            <a:r>
              <a:rPr lang="es-AR" sz="1100" dirty="0">
                <a:solidFill>
                  <a:srgbClr val="A31515"/>
                </a:solidFill>
                <a:latin typeface="Consolas" panose="020B0609020204030204" pitchFamily="49" charset="0"/>
              </a:rPr>
              <a:t>"3"</a:t>
            </a:r>
            <a:r>
              <a:rPr lang="es-AR" sz="1100" dirty="0">
                <a:solidFill>
                  <a:srgbClr val="000000"/>
                </a:solidFill>
                <a:latin typeface="Consolas" panose="020B0609020204030204" pitchFamily="49" charset="0"/>
              </a:rPr>
              <a:t>);</a:t>
            </a:r>
          </a:p>
          <a:p>
            <a:r>
              <a:rPr lang="es-AR" sz="1100" dirty="0" smtClean="0">
                <a:solidFill>
                  <a:srgbClr val="0000FF"/>
                </a:solidFill>
                <a:latin typeface="Consolas" panose="020B0609020204030204" pitchFamily="49" charset="0"/>
              </a:rPr>
              <a:t>    break</a:t>
            </a:r>
            <a:r>
              <a:rPr lang="es-AR" sz="1100" dirty="0">
                <a:solidFill>
                  <a:srgbClr val="000000"/>
                </a:solidFill>
                <a:latin typeface="Consolas" panose="020B0609020204030204" pitchFamily="49" charset="0"/>
              </a:rPr>
              <a:t>;</a:t>
            </a:r>
          </a:p>
          <a:p>
            <a:r>
              <a:rPr lang="es-AR" sz="1100" dirty="0" smtClean="0">
                <a:solidFill>
                  <a:srgbClr val="0000FF"/>
                </a:solidFill>
                <a:latin typeface="Consolas" panose="020B0609020204030204" pitchFamily="49" charset="0"/>
              </a:rPr>
              <a:t>  default</a:t>
            </a:r>
            <a:r>
              <a:rPr lang="es-AR" sz="1100" dirty="0">
                <a:solidFill>
                  <a:srgbClr val="000000"/>
                </a:solidFill>
                <a:latin typeface="Consolas" panose="020B0609020204030204" pitchFamily="49" charset="0"/>
              </a:rPr>
              <a:t>:</a:t>
            </a:r>
          </a:p>
          <a:p>
            <a:r>
              <a:rPr lang="es-AR" sz="1100" dirty="0" smtClean="0">
                <a:solidFill>
                  <a:srgbClr val="000000"/>
                </a:solidFill>
                <a:latin typeface="Consolas" panose="020B0609020204030204" pitchFamily="49" charset="0"/>
              </a:rPr>
              <a:t>    </a:t>
            </a:r>
            <a:r>
              <a:rPr lang="es-AR" sz="1100" dirty="0" err="1" smtClean="0">
                <a:solidFill>
                  <a:srgbClr val="000000"/>
                </a:solidFill>
                <a:latin typeface="Consolas" panose="020B0609020204030204" pitchFamily="49" charset="0"/>
              </a:rPr>
              <a:t>printf</a:t>
            </a:r>
            <a:r>
              <a:rPr lang="es-AR" sz="1100" dirty="0">
                <a:solidFill>
                  <a:srgbClr val="000000"/>
                </a:solidFill>
                <a:latin typeface="Consolas" panose="020B0609020204030204" pitchFamily="49" charset="0"/>
              </a:rPr>
              <a:t>(</a:t>
            </a:r>
            <a:r>
              <a:rPr lang="es-AR" sz="1100" dirty="0">
                <a:solidFill>
                  <a:srgbClr val="A31515"/>
                </a:solidFill>
                <a:latin typeface="Consolas" panose="020B0609020204030204" pitchFamily="49" charset="0"/>
              </a:rPr>
              <a:t>"Rama falsa</a:t>
            </a:r>
            <a:r>
              <a:rPr lang="es-AR" sz="1100" dirty="0" smtClean="0">
                <a:solidFill>
                  <a:srgbClr val="A31515"/>
                </a:solidFill>
                <a:latin typeface="Consolas" panose="020B0609020204030204" pitchFamily="49" charset="0"/>
              </a:rPr>
              <a:t>"</a:t>
            </a:r>
            <a:r>
              <a:rPr lang="es-AR" sz="1100" dirty="0" smtClean="0">
                <a:solidFill>
                  <a:srgbClr val="000000"/>
                </a:solidFill>
                <a:latin typeface="Consolas" panose="020B0609020204030204" pitchFamily="49" charset="0"/>
              </a:rPr>
              <a:t>);</a:t>
            </a:r>
            <a:endParaRPr lang="es-AR" sz="1100" dirty="0">
              <a:solidFill>
                <a:srgbClr val="000000"/>
              </a:solidFill>
              <a:latin typeface="Consolas" panose="020B0609020204030204" pitchFamily="49" charset="0"/>
            </a:endParaRPr>
          </a:p>
          <a:p>
            <a:r>
              <a:rPr lang="es-AR" sz="1100" dirty="0">
                <a:solidFill>
                  <a:srgbClr val="000000"/>
                </a:solidFill>
                <a:latin typeface="Consolas" panose="020B0609020204030204" pitchFamily="49" charset="0"/>
              </a:rPr>
              <a:t>}</a:t>
            </a:r>
            <a:endParaRPr lang="es-AR" sz="1100" b="0" dirty="0">
              <a:solidFill>
                <a:srgbClr val="000000"/>
              </a:solidFill>
              <a:effectLst/>
              <a:latin typeface="Consolas" panose="020B0609020204030204" pitchFamily="49" charset="0"/>
            </a:endParaRPr>
          </a:p>
        </p:txBody>
      </p:sp>
      <p:sp>
        <p:nvSpPr>
          <p:cNvPr id="4" name="Rectángulo 3"/>
          <p:cNvSpPr/>
          <p:nvPr/>
        </p:nvSpPr>
        <p:spPr>
          <a:xfrm>
            <a:off x="1972081" y="2362844"/>
            <a:ext cx="2286000" cy="1277273"/>
          </a:xfrm>
          <a:prstGeom prst="rect">
            <a:avLst/>
          </a:prstGeom>
        </p:spPr>
        <p:txBody>
          <a:bodyPr wrap="square">
            <a:spAutoFit/>
          </a:bodyPr>
          <a:lstStyle/>
          <a:p>
            <a:r>
              <a:rPr lang="en-US" sz="1100" dirty="0" err="1">
                <a:solidFill>
                  <a:srgbClr val="0000FF"/>
                </a:solidFill>
                <a:latin typeface="Consolas" panose="020B0609020204030204" pitchFamily="49" charset="0"/>
              </a:rPr>
              <a:t>C</a:t>
            </a:r>
            <a:r>
              <a:rPr lang="en-US" sz="1100" dirty="0" err="1" smtClean="0">
                <a:solidFill>
                  <a:srgbClr val="0000FF"/>
                </a:solidFill>
                <a:latin typeface="Consolas" panose="020B0609020204030204" pitchFamily="49" charset="0"/>
              </a:rPr>
              <a:t>aso</a:t>
            </a:r>
            <a:r>
              <a:rPr lang="en-US" sz="1100" dirty="0" smtClean="0">
                <a:solidFill>
                  <a:srgbClr val="000000"/>
                </a:solidFill>
                <a:latin typeface="Consolas" panose="020B0609020204030204" pitchFamily="49" charset="0"/>
              </a:rPr>
              <a:t> valor</a:t>
            </a:r>
            <a:endParaRPr lang="en-US" sz="1100" dirty="0">
              <a:solidFill>
                <a:srgbClr val="000000"/>
              </a:solidFill>
              <a:latin typeface="Consolas" panose="020B0609020204030204" pitchFamily="49" charset="0"/>
            </a:endParaRPr>
          </a:p>
          <a:p>
            <a:r>
              <a:rPr lang="en-US" sz="1100" dirty="0" smtClean="0">
                <a:solidFill>
                  <a:srgbClr val="09885A"/>
                </a:solidFill>
                <a:latin typeface="Consolas" panose="020B0609020204030204" pitchFamily="49" charset="0"/>
              </a:rPr>
              <a:t>  1</a:t>
            </a:r>
            <a:r>
              <a:rPr lang="en-US" sz="1100" dirty="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imprimir</a:t>
            </a:r>
            <a:r>
              <a:rPr lang="en-US" sz="1100" dirty="0" smtClean="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'1</a:t>
            </a:r>
            <a:r>
              <a:rPr lang="en-US" sz="1100" dirty="0" smtClean="0">
                <a:solidFill>
                  <a:srgbClr val="A31515"/>
                </a:solidFill>
                <a:latin typeface="Consolas" panose="020B0609020204030204" pitchFamily="49" charset="0"/>
              </a:rPr>
              <a:t>'</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smtClean="0">
                <a:solidFill>
                  <a:srgbClr val="09885A"/>
                </a:solidFill>
                <a:latin typeface="Consolas" panose="020B0609020204030204" pitchFamily="49" charset="0"/>
              </a:rPr>
              <a:t>  2</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imprimir</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'2</a:t>
            </a:r>
            <a:r>
              <a:rPr lang="en-US" sz="1100" dirty="0" smtClean="0">
                <a:solidFill>
                  <a:srgbClr val="A31515"/>
                </a:solidFill>
                <a:latin typeface="Consolas" panose="020B0609020204030204" pitchFamily="49" charset="0"/>
              </a:rPr>
              <a:t>'</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smtClean="0">
                <a:solidFill>
                  <a:srgbClr val="09885A"/>
                </a:solidFill>
                <a:latin typeface="Consolas" panose="020B0609020204030204" pitchFamily="49" charset="0"/>
              </a:rPr>
              <a:t>  3</a:t>
            </a:r>
            <a:r>
              <a:rPr lang="en-US" sz="1100" dirty="0">
                <a:solidFill>
                  <a:srgbClr val="000000"/>
                </a:solidFill>
                <a:latin typeface="Consolas" panose="020B0609020204030204" pitchFamily="49" charset="0"/>
              </a:rPr>
              <a:t>: </a:t>
            </a:r>
            <a:r>
              <a:rPr lang="en-US" sz="1100" dirty="0" err="1">
                <a:solidFill>
                  <a:srgbClr val="000000"/>
                </a:solidFill>
                <a:latin typeface="Consolas" panose="020B0609020204030204" pitchFamily="49" charset="0"/>
              </a:rPr>
              <a:t>imprimir</a:t>
            </a:r>
            <a:r>
              <a:rPr lang="en-US" sz="1100" dirty="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'3</a:t>
            </a:r>
            <a:r>
              <a:rPr lang="en-US" sz="1100" dirty="0" smtClean="0">
                <a:solidFill>
                  <a:srgbClr val="A31515"/>
                </a:solidFill>
                <a:latin typeface="Consolas" panose="020B0609020204030204" pitchFamily="49" charset="0"/>
              </a:rPr>
              <a:t>'</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err="1" smtClean="0">
                <a:solidFill>
                  <a:srgbClr val="0000FF"/>
                </a:solidFill>
                <a:latin typeface="Consolas" panose="020B0609020204030204" pitchFamily="49" charset="0"/>
              </a:rPr>
              <a:t>Otro</a:t>
            </a:r>
            <a:r>
              <a:rPr lang="en-US" sz="1100" dirty="0" smtClean="0">
                <a:solidFill>
                  <a:srgbClr val="0000FF"/>
                </a:solidFill>
                <a:latin typeface="Consolas" panose="020B0609020204030204" pitchFamily="49" charset="0"/>
              </a:rPr>
              <a:t> </a:t>
            </a:r>
            <a:r>
              <a:rPr lang="en-US" sz="1100" dirty="0" err="1" smtClean="0">
                <a:solidFill>
                  <a:srgbClr val="0000FF"/>
                </a:solidFill>
                <a:latin typeface="Consolas" panose="020B0609020204030204" pitchFamily="49" charset="0"/>
              </a:rPr>
              <a:t>caso</a:t>
            </a:r>
            <a:endParaRPr lang="en-US" sz="1100" dirty="0">
              <a:solidFill>
                <a:srgbClr val="000000"/>
              </a:solidFill>
              <a:latin typeface="Consolas" panose="020B0609020204030204" pitchFamily="49" charset="0"/>
            </a:endParaRPr>
          </a:p>
          <a:p>
            <a:r>
              <a:rPr lang="en-US" sz="1100" dirty="0" smtClean="0">
                <a:solidFill>
                  <a:srgbClr val="000000"/>
                </a:solidFill>
                <a:latin typeface="Consolas" panose="020B0609020204030204" pitchFamily="49" charset="0"/>
              </a:rPr>
              <a:t>    </a:t>
            </a:r>
            <a:r>
              <a:rPr lang="en-US" sz="1100" dirty="0" err="1" smtClean="0">
                <a:solidFill>
                  <a:srgbClr val="000000"/>
                </a:solidFill>
                <a:latin typeface="Consolas" panose="020B0609020204030204" pitchFamily="49" charset="0"/>
              </a:rPr>
              <a:t>imprimir</a:t>
            </a:r>
            <a:r>
              <a:rPr lang="en-US" sz="1100" dirty="0" smtClean="0">
                <a:solidFill>
                  <a:srgbClr val="000000"/>
                </a:solidFill>
                <a:latin typeface="Consolas" panose="020B0609020204030204" pitchFamily="49" charset="0"/>
              </a:rPr>
              <a:t>(</a:t>
            </a:r>
            <a:r>
              <a:rPr lang="en-US" sz="1100" dirty="0">
                <a:solidFill>
                  <a:srgbClr val="A31515"/>
                </a:solidFill>
                <a:latin typeface="Consolas" panose="020B0609020204030204" pitchFamily="49" charset="0"/>
              </a:rPr>
              <a:t>'Rama falsa</a:t>
            </a:r>
            <a:r>
              <a:rPr lang="en-US" sz="1100" dirty="0" smtClean="0">
                <a:solidFill>
                  <a:srgbClr val="A31515"/>
                </a:solidFill>
                <a:latin typeface="Consolas" panose="020B0609020204030204" pitchFamily="49" charset="0"/>
              </a:rPr>
              <a:t>'</a:t>
            </a:r>
            <a:r>
              <a:rPr lang="en-US" sz="1100" dirty="0" smtClean="0">
                <a:solidFill>
                  <a:srgbClr val="000000"/>
                </a:solidFill>
                <a:latin typeface="Consolas" panose="020B0609020204030204" pitchFamily="49" charset="0"/>
              </a:rPr>
              <a:t>)</a:t>
            </a:r>
            <a:endParaRPr lang="en-US" sz="1100" dirty="0">
              <a:solidFill>
                <a:srgbClr val="000000"/>
              </a:solidFill>
              <a:latin typeface="Consolas" panose="020B0609020204030204" pitchFamily="49" charset="0"/>
            </a:endParaRPr>
          </a:p>
          <a:p>
            <a:r>
              <a:rPr lang="en-US" sz="1100" dirty="0" smtClean="0">
                <a:solidFill>
                  <a:srgbClr val="0000FF"/>
                </a:solidFill>
                <a:latin typeface="Consolas" panose="020B0609020204030204" pitchFamily="49" charset="0"/>
              </a:rPr>
              <a:t>Fin </a:t>
            </a:r>
            <a:r>
              <a:rPr lang="en-US" sz="1100" dirty="0" err="1" smtClean="0">
                <a:solidFill>
                  <a:srgbClr val="0000FF"/>
                </a:solidFill>
                <a:latin typeface="Consolas" panose="020B0609020204030204" pitchFamily="49" charset="0"/>
              </a:rPr>
              <a:t>caso</a:t>
            </a:r>
            <a:r>
              <a:rPr lang="en-US" sz="1100" dirty="0" smtClean="0">
                <a:solidFill>
                  <a:srgbClr val="000000"/>
                </a:solidFill>
                <a:latin typeface="Consolas" panose="020B0609020204030204" pitchFamily="49" charset="0"/>
              </a:rPr>
              <a:t>;</a:t>
            </a:r>
            <a:endParaRPr lang="en-US" sz="11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59502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El </a:t>
              </a:r>
              <a:r>
                <a:rPr lang="es-AR" altLang="ko-KR" sz="1200" i="1" dirty="0" smtClean="0">
                  <a:solidFill>
                    <a:schemeClr val="tx1">
                      <a:lumMod val="75000"/>
                      <a:lumOff val="25000"/>
                    </a:schemeClr>
                  </a:solidFill>
                  <a:cs typeface="Arial" pitchFamily="34" charset="0"/>
                </a:rPr>
                <a:t>REPETIR PARA </a:t>
              </a:r>
              <a:r>
                <a:rPr lang="es-AR" altLang="ko-KR" sz="1200" dirty="0" smtClean="0">
                  <a:solidFill>
                    <a:schemeClr val="tx1">
                      <a:lumMod val="75000"/>
                      <a:lumOff val="25000"/>
                    </a:schemeClr>
                  </a:solidFill>
                  <a:cs typeface="Arial" pitchFamily="34" charset="0"/>
                </a:rPr>
                <a:t>o </a:t>
              </a:r>
              <a:r>
                <a:rPr lang="es-AR" altLang="ko-KR" sz="1200" i="1" dirty="0" smtClean="0">
                  <a:solidFill>
                    <a:schemeClr val="tx1">
                      <a:lumMod val="75000"/>
                      <a:lumOff val="25000"/>
                    </a:schemeClr>
                  </a:solidFill>
                  <a:cs typeface="Arial" pitchFamily="34" charset="0"/>
                </a:rPr>
                <a:t>FOR LOOP </a:t>
              </a:r>
              <a:r>
                <a:rPr lang="es-AR" altLang="ko-KR" sz="1200" dirty="0" smtClean="0">
                  <a:solidFill>
                    <a:schemeClr val="tx1">
                      <a:lumMod val="75000"/>
                      <a:lumOff val="25000"/>
                    </a:schemeClr>
                  </a:solidFill>
                  <a:cs typeface="Arial" pitchFamily="34" charset="0"/>
                </a:rPr>
                <a:t>se define con tres parámetros: valor inicial, condición de salida, modificación del valor inicial (paso). La condición de salida puede adecuarse a lo que se necesite iterar.</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Estructura de control </a:t>
              </a:r>
              <a:r>
                <a:rPr lang="es-AR" altLang="ko-KR" sz="2400" b="1" i="1" dirty="0" smtClean="0">
                  <a:solidFill>
                    <a:schemeClr val="accent3"/>
                  </a:solidFill>
                  <a:cs typeface="Arial" pitchFamily="34" charset="0"/>
                </a:rPr>
                <a:t>REPETIR PARA</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72081" y="2112075"/>
            <a:ext cx="3024335"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106870"/>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2" name="Rectángulo 1"/>
          <p:cNvSpPr/>
          <p:nvPr/>
        </p:nvSpPr>
        <p:spPr>
          <a:xfrm>
            <a:off x="1972080" y="2698658"/>
            <a:ext cx="2887951" cy="646331"/>
          </a:xfrm>
          <a:prstGeom prst="rect">
            <a:avLst/>
          </a:prstGeom>
        </p:spPr>
        <p:txBody>
          <a:bodyPr wrap="square">
            <a:spAutoFit/>
          </a:bodyPr>
          <a:lstStyle/>
          <a:p>
            <a:r>
              <a:rPr lang="en-US" sz="1200" dirty="0" err="1" smtClean="0">
                <a:solidFill>
                  <a:srgbClr val="0000FF"/>
                </a:solidFill>
                <a:latin typeface="Consolas" panose="020B0609020204030204" pitchFamily="49" charset="0"/>
              </a:rPr>
              <a:t>Repetir</a:t>
            </a:r>
            <a:r>
              <a:rPr lang="en-US" sz="1200" dirty="0" smtClean="0">
                <a:solidFill>
                  <a:srgbClr val="0000FF"/>
                </a:solidFill>
                <a:latin typeface="Consolas" panose="020B0609020204030204" pitchFamily="49" charset="0"/>
              </a:rPr>
              <a:t> para</a:t>
            </a:r>
            <a:r>
              <a:rPr lang="en-US" sz="1200" dirty="0" smtClean="0">
                <a:solidFill>
                  <a:srgbClr val="000000"/>
                </a:solidFill>
                <a:latin typeface="Consolas" panose="020B0609020204030204" pitchFamily="49" charset="0"/>
              </a:rPr>
              <a:t> i:=1,10,1</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imprimir</a:t>
            </a:r>
            <a:r>
              <a:rPr lang="en-US" sz="1200" dirty="0" smtClean="0">
                <a:solidFill>
                  <a:srgbClr val="000000"/>
                </a:solidFill>
                <a:latin typeface="Consolas" panose="020B0609020204030204" pitchFamily="49" charset="0"/>
              </a:rPr>
              <a:t>(</a:t>
            </a:r>
            <a:r>
              <a:rPr lang="en-US" sz="1200" dirty="0" smtClean="0">
                <a:solidFill>
                  <a:srgbClr val="A31515"/>
                </a:solidFill>
                <a:latin typeface="Consolas" panose="020B0609020204030204" pitchFamily="49" charset="0"/>
              </a:rPr>
              <a:t>"</a:t>
            </a:r>
            <a:r>
              <a:rPr lang="en-US" sz="1200" dirty="0">
                <a:solidFill>
                  <a:srgbClr val="A31515"/>
                </a:solidFill>
                <a:latin typeface="Consolas" panose="020B0609020204030204" pitchFamily="49" charset="0"/>
              </a:rPr>
              <a:t>Valor: "</a:t>
            </a:r>
            <a:r>
              <a:rPr lang="en-US" sz="1200" dirty="0" smtClean="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r>
              <a:rPr lang="en-US" sz="1200" dirty="0" smtClean="0">
                <a:solidFill>
                  <a:srgbClr val="0000FF"/>
                </a:solidFill>
                <a:latin typeface="Consolas" panose="020B0609020204030204" pitchFamily="49" charset="0"/>
              </a:rPr>
              <a:t>Fin </a:t>
            </a:r>
            <a:r>
              <a:rPr lang="en-US" sz="1200" dirty="0" err="1" smtClean="0">
                <a:solidFill>
                  <a:srgbClr val="0000FF"/>
                </a:solidFill>
                <a:latin typeface="Consolas" panose="020B0609020204030204" pitchFamily="49" charset="0"/>
              </a:rPr>
              <a:t>Repetir</a:t>
            </a:r>
            <a:r>
              <a:rPr lang="en-US" sz="1200" dirty="0" smtClean="0">
                <a:solidFill>
                  <a:srgbClr val="0000FF"/>
                </a:solidFill>
                <a:latin typeface="Consolas" panose="020B0609020204030204" pitchFamily="49" charset="0"/>
              </a:rPr>
              <a:t> Para</a:t>
            </a:r>
            <a:r>
              <a:rPr lang="en-US" sz="1200" dirty="0" smtClean="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
        <p:nvSpPr>
          <p:cNvPr id="5" name="Rectángulo 4"/>
          <p:cNvSpPr/>
          <p:nvPr/>
        </p:nvSpPr>
        <p:spPr>
          <a:xfrm>
            <a:off x="5765559" y="2698658"/>
            <a:ext cx="2710416" cy="646331"/>
          </a:xfrm>
          <a:prstGeom prst="rect">
            <a:avLst/>
          </a:prstGeom>
        </p:spPr>
        <p:txBody>
          <a:bodyPr wrap="square">
            <a:spAutoFit/>
          </a:bodyPr>
          <a:lstStyle/>
          <a:p>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a:t>
            </a:r>
            <a:r>
              <a:rPr lang="nn-NO" sz="1200" dirty="0" smtClean="0">
                <a:solidFill>
                  <a:srgbClr val="000000"/>
                </a:solidFill>
                <a:latin typeface="Consolas" panose="020B0609020204030204" pitchFamily="49" charset="0"/>
              </a:rPr>
              <a:t>i=</a:t>
            </a:r>
            <a:r>
              <a:rPr lang="nn-NO" sz="1200" dirty="0" smtClean="0">
                <a:solidFill>
                  <a:srgbClr val="09885A"/>
                </a:solidFill>
                <a:latin typeface="Consolas" panose="020B0609020204030204" pitchFamily="49" charset="0"/>
              </a:rPr>
              <a:t>1</a:t>
            </a:r>
            <a:r>
              <a:rPr lang="nn-NO" sz="1200" dirty="0" smtClean="0">
                <a:solidFill>
                  <a:srgbClr val="000000"/>
                </a:solidFill>
                <a:latin typeface="Consolas" panose="020B0609020204030204" pitchFamily="49" charset="0"/>
              </a:rPr>
              <a:t>; i&lt;</a:t>
            </a:r>
            <a:r>
              <a:rPr lang="nn-NO" sz="1200" dirty="0" smtClean="0">
                <a:solidFill>
                  <a:srgbClr val="09885A"/>
                </a:solidFill>
                <a:latin typeface="Consolas" panose="020B0609020204030204" pitchFamily="49" charset="0"/>
              </a:rPr>
              <a:t>11</a:t>
            </a:r>
            <a:r>
              <a:rPr lang="nn-NO" sz="1200" dirty="0" smtClean="0">
                <a:solidFill>
                  <a:srgbClr val="000000"/>
                </a:solidFill>
                <a:latin typeface="Consolas" panose="020B0609020204030204" pitchFamily="49" charset="0"/>
              </a:rPr>
              <a:t>; </a:t>
            </a:r>
            <a:r>
              <a:rPr lang="nn-NO" sz="1200" dirty="0">
                <a:solidFill>
                  <a:srgbClr val="000000"/>
                </a:solidFill>
                <a:latin typeface="Consolas" panose="020B0609020204030204" pitchFamily="49" charset="0"/>
              </a:rPr>
              <a:t>i++){</a:t>
            </a:r>
          </a:p>
          <a:p>
            <a:r>
              <a:rPr lang="nn-NO" sz="1200" dirty="0" smtClean="0">
                <a:solidFill>
                  <a:srgbClr val="000000"/>
                </a:solidFill>
                <a:latin typeface="Consolas" panose="020B0609020204030204" pitchFamily="49" charset="0"/>
              </a:rPr>
              <a:t>  printf(</a:t>
            </a:r>
            <a:r>
              <a:rPr lang="nn-NO" sz="1200" dirty="0">
                <a:solidFill>
                  <a:srgbClr val="A31515"/>
                </a:solidFill>
                <a:latin typeface="Consolas" panose="020B0609020204030204" pitchFamily="49" charset="0"/>
              </a:rPr>
              <a:t>"Valor: %d\n"</a:t>
            </a:r>
            <a:r>
              <a:rPr lang="nn-NO" sz="1200" dirty="0" smtClean="0">
                <a:solidFill>
                  <a:srgbClr val="000000"/>
                </a:solidFill>
                <a:latin typeface="Consolas" panose="020B0609020204030204" pitchFamily="49" charset="0"/>
              </a:rPr>
              <a:t>, </a:t>
            </a:r>
            <a:r>
              <a:rPr lang="nn-NO" sz="1200" dirty="0">
                <a:solidFill>
                  <a:srgbClr val="000000"/>
                </a:solidFill>
                <a:latin typeface="Consolas" panose="020B0609020204030204" pitchFamily="49" charset="0"/>
              </a:rPr>
              <a:t>i);</a:t>
            </a:r>
          </a:p>
          <a:p>
            <a:r>
              <a:rPr lang="nn-NO" sz="1200" dirty="0">
                <a:solidFill>
                  <a:srgbClr val="000000"/>
                </a:solidFill>
                <a:latin typeface="Consolas" panose="020B0609020204030204" pitchFamily="49" charset="0"/>
              </a:rPr>
              <a:t>}</a:t>
            </a:r>
            <a:endParaRPr lang="nn-NO"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35693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309859"/>
            <a:chOff x="3687661" y="1203598"/>
            <a:chExt cx="2252491" cy="1309859"/>
          </a:xfrm>
        </p:grpSpPr>
        <p:sp>
          <p:nvSpPr>
            <p:cNvPr id="9" name="TextBox 8"/>
            <p:cNvSpPr txBox="1"/>
            <p:nvPr/>
          </p:nvSpPr>
          <p:spPr>
            <a:xfrm>
              <a:off x="3687661" y="2051792"/>
              <a:ext cx="2252491" cy="461665"/>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El </a:t>
              </a:r>
              <a:r>
                <a:rPr lang="es-AR" altLang="ko-KR" sz="1200" i="1" dirty="0" smtClean="0">
                  <a:solidFill>
                    <a:schemeClr val="tx1">
                      <a:lumMod val="75000"/>
                      <a:lumOff val="25000"/>
                    </a:schemeClr>
                  </a:solidFill>
                  <a:cs typeface="Arial" pitchFamily="34" charset="0"/>
                </a:rPr>
                <a:t>REPETIR MIENTRAS </a:t>
              </a:r>
              <a:r>
                <a:rPr lang="es-AR" altLang="ko-KR" sz="1200" dirty="0" smtClean="0">
                  <a:solidFill>
                    <a:schemeClr val="tx1">
                      <a:lumMod val="75000"/>
                      <a:lumOff val="25000"/>
                    </a:schemeClr>
                  </a:solidFill>
                  <a:cs typeface="Arial" pitchFamily="34" charset="0"/>
                </a:rPr>
                <a:t>o </a:t>
              </a:r>
              <a:r>
                <a:rPr lang="es-AR" altLang="ko-KR" sz="1200" i="1" dirty="0" smtClean="0">
                  <a:solidFill>
                    <a:schemeClr val="tx1">
                      <a:lumMod val="75000"/>
                      <a:lumOff val="25000"/>
                    </a:schemeClr>
                  </a:solidFill>
                  <a:cs typeface="Arial" pitchFamily="34" charset="0"/>
                </a:rPr>
                <a:t>WHILE LOOP </a:t>
              </a:r>
              <a:r>
                <a:rPr lang="es-AR" altLang="ko-KR" sz="1200" dirty="0" smtClean="0">
                  <a:solidFill>
                    <a:schemeClr val="tx1">
                      <a:lumMod val="75000"/>
                      <a:lumOff val="25000"/>
                    </a:schemeClr>
                  </a:solidFill>
                  <a:cs typeface="Arial" pitchFamily="34" charset="0"/>
                </a:rPr>
                <a:t>se asemeja bastante a lo que vemos en pseudocódigo, basta con adecuar la sintaxis y los operadores lógicos.</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Estructura de control </a:t>
              </a:r>
              <a:r>
                <a:rPr lang="es-AR" altLang="ko-KR" sz="2400" b="1" i="1" dirty="0" smtClean="0">
                  <a:solidFill>
                    <a:schemeClr val="accent3"/>
                  </a:solidFill>
                  <a:cs typeface="Arial" pitchFamily="34" charset="0"/>
                </a:rPr>
                <a:t>REPETIR MIENTRAS</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72081" y="2112075"/>
            <a:ext cx="3024335"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106870"/>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3" name="Rectángulo 2"/>
          <p:cNvSpPr/>
          <p:nvPr/>
        </p:nvSpPr>
        <p:spPr>
          <a:xfrm>
            <a:off x="1907704" y="2693948"/>
            <a:ext cx="3088712" cy="1754326"/>
          </a:xfrm>
          <a:prstGeom prst="rect">
            <a:avLst/>
          </a:prstGeom>
        </p:spPr>
        <p:txBody>
          <a:bodyPr wrap="square">
            <a:spAutoFit/>
          </a:bodyPr>
          <a:lstStyle/>
          <a:p>
            <a:r>
              <a:rPr lang="en-US" sz="1200" dirty="0" err="1">
                <a:solidFill>
                  <a:srgbClr val="0000FF"/>
                </a:solidFill>
                <a:latin typeface="Consolas" panose="020B0609020204030204" pitchFamily="49" charset="0"/>
              </a:rPr>
              <a:t>Repetir</a:t>
            </a:r>
            <a:r>
              <a:rPr lang="en-US" sz="1200" dirty="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mientras</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a:t>
            </a:r>
            <a:r>
              <a:rPr lang="en-US" sz="1200" dirty="0" smtClean="0">
                <a:latin typeface="Consolas" panose="020B0609020204030204" pitchFamily="49" charset="0"/>
              </a:rPr>
              <a:t>valor &gt; 5</a:t>
            </a:r>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imprimir</a:t>
            </a:r>
            <a:r>
              <a:rPr lang="en-US" sz="1200" dirty="0" smtClean="0">
                <a:solidFill>
                  <a:srgbClr val="000000"/>
                </a:solidFill>
                <a:latin typeface="Consolas" panose="020B0609020204030204" pitchFamily="49" charset="0"/>
              </a:rPr>
              <a:t>(</a:t>
            </a:r>
            <a:r>
              <a:rPr lang="es-AR" sz="1200" dirty="0">
                <a:solidFill>
                  <a:srgbClr val="A31515"/>
                </a:solidFill>
                <a:latin typeface="Consolas" panose="020B0609020204030204" pitchFamily="49" charset="0"/>
              </a:rPr>
              <a:t>"</a:t>
            </a:r>
            <a:r>
              <a:rPr lang="en-US" sz="1200" dirty="0" err="1" smtClean="0">
                <a:solidFill>
                  <a:srgbClr val="A31515"/>
                </a:solidFill>
                <a:latin typeface="Consolas" panose="020B0609020204030204" pitchFamily="49" charset="0"/>
              </a:rPr>
              <a:t>Sigue</a:t>
            </a:r>
            <a:r>
              <a:rPr lang="en-US" sz="1200" dirty="0" smtClean="0">
                <a:solidFill>
                  <a:srgbClr val="A31515"/>
                </a:solidFill>
                <a:latin typeface="Consolas" panose="020B0609020204030204" pitchFamily="49" charset="0"/>
              </a:rPr>
              <a:t>"</a:t>
            </a:r>
            <a:r>
              <a:rPr lang="en-US" sz="1200" dirty="0" smtClean="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valor= </a:t>
            </a:r>
            <a:r>
              <a:rPr lang="es-AR" sz="1200" dirty="0" smtClean="0">
                <a:solidFill>
                  <a:srgbClr val="000000"/>
                </a:solidFill>
                <a:latin typeface="Consolas" panose="020B0609020204030204" pitchFamily="49" charset="0"/>
              </a:rPr>
              <a:t>valor - </a:t>
            </a:r>
            <a:r>
              <a:rPr lang="es-AR" sz="1200" dirty="0" smtClean="0">
                <a:solidFill>
                  <a:srgbClr val="09885A"/>
                </a:solidFill>
                <a:latin typeface="Consolas" panose="020B0609020204030204" pitchFamily="49" charset="0"/>
              </a:rPr>
              <a:t>1</a:t>
            </a:r>
            <a:r>
              <a:rPr lang="es-AR" sz="1200" dirty="0">
                <a:solidFill>
                  <a:srgbClr val="000000"/>
                </a:solidFill>
                <a:latin typeface="Consolas" panose="020B0609020204030204" pitchFamily="49" charset="0"/>
              </a:rPr>
              <a:t>;</a:t>
            </a:r>
          </a:p>
          <a:p>
            <a:r>
              <a:rPr lang="en-US" sz="1200" dirty="0" smtClean="0">
                <a:solidFill>
                  <a:srgbClr val="0000FF"/>
                </a:solidFill>
                <a:latin typeface="Consolas" panose="020B0609020204030204" pitchFamily="49" charset="0"/>
              </a:rPr>
              <a:t>Fin </a:t>
            </a:r>
            <a:r>
              <a:rPr lang="en-US" sz="1200" dirty="0" err="1" smtClean="0">
                <a:solidFill>
                  <a:srgbClr val="0000FF"/>
                </a:solidFill>
                <a:latin typeface="Consolas" panose="020B0609020204030204" pitchFamily="49" charset="0"/>
              </a:rPr>
              <a:t>Repetir</a:t>
            </a:r>
            <a:r>
              <a:rPr lang="en-US" sz="1200" dirty="0" smtClean="0">
                <a:solidFill>
                  <a:srgbClr val="0000FF"/>
                </a:solidFill>
                <a:latin typeface="Consolas" panose="020B0609020204030204" pitchFamily="49" charset="0"/>
              </a:rPr>
              <a:t> </a:t>
            </a:r>
            <a:r>
              <a:rPr lang="en-US" sz="1200" dirty="0" err="1" smtClean="0">
                <a:solidFill>
                  <a:srgbClr val="0000FF"/>
                </a:solidFill>
                <a:latin typeface="Consolas" panose="020B0609020204030204" pitchFamily="49" charset="0"/>
              </a:rPr>
              <a:t>Mientras</a:t>
            </a:r>
            <a:r>
              <a:rPr lang="en-US" sz="1200" dirty="0">
                <a:solidFill>
                  <a:srgbClr val="000000"/>
                </a:solidFill>
                <a:latin typeface="Consolas" panose="020B0609020204030204" pitchFamily="49" charset="0"/>
              </a:rPr>
              <a:t>;</a:t>
            </a:r>
          </a:p>
          <a:p>
            <a:endParaRPr lang="en-US" sz="1200" dirty="0" smtClean="0">
              <a:solidFill>
                <a:srgbClr val="0000FF"/>
              </a:solidFill>
              <a:latin typeface="Consolas" panose="020B0609020204030204" pitchFamily="49" charset="0"/>
            </a:endParaRPr>
          </a:p>
          <a:p>
            <a:endParaRPr lang="en-US" sz="1200" dirty="0">
              <a:solidFill>
                <a:srgbClr val="0000FF"/>
              </a:solidFill>
              <a:latin typeface="Consolas" panose="020B0609020204030204" pitchFamily="49" charset="0"/>
            </a:endParaRPr>
          </a:p>
          <a:p>
            <a:r>
              <a:rPr lang="en-US" sz="1200" dirty="0" err="1" smtClean="0">
                <a:solidFill>
                  <a:srgbClr val="0000FF"/>
                </a:solidFill>
                <a:latin typeface="Consolas" panose="020B0609020204030204" pitchFamily="49" charset="0"/>
              </a:rPr>
              <a:t>Repetir</a:t>
            </a:r>
            <a:r>
              <a:rPr lang="en-US" sz="1200" dirty="0" smtClean="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M</a:t>
            </a:r>
            <a:r>
              <a:rPr lang="en-US" sz="1200" dirty="0" err="1" smtClean="0">
                <a:solidFill>
                  <a:srgbClr val="0000FF"/>
                </a:solidFill>
                <a:latin typeface="Consolas" panose="020B0609020204030204" pitchFamily="49" charset="0"/>
              </a:rPr>
              <a:t>ientras</a:t>
            </a:r>
            <a:r>
              <a:rPr lang="en-US" sz="1200" dirty="0" smtClean="0">
                <a:solidFill>
                  <a:srgbClr val="000000"/>
                </a:solidFill>
                <a:latin typeface="Consolas" panose="020B0609020204030204" pitchFamily="49" charset="0"/>
              </a:rPr>
              <a:t> (</a:t>
            </a:r>
            <a:r>
              <a:rPr lang="en-US" sz="1200" dirty="0" smtClean="0">
                <a:solidFill>
                  <a:srgbClr val="0000FF"/>
                </a:solidFill>
                <a:latin typeface="Consolas" panose="020B0609020204030204" pitchFamily="49" charset="0"/>
              </a:rPr>
              <a:t>VERDADERO</a:t>
            </a:r>
            <a:r>
              <a:rPr lang="en-US" sz="1200" dirty="0" smtClean="0">
                <a:solidFill>
                  <a:srgbClr val="000000"/>
                </a:solidFill>
                <a:latin typeface="Consolas" panose="020B0609020204030204" pitchFamily="49" charset="0"/>
              </a:rPr>
              <a:t>) </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imprimir</a:t>
            </a:r>
            <a:r>
              <a:rPr lang="en-US" sz="1200" dirty="0" smtClean="0">
                <a:solidFill>
                  <a:srgbClr val="000000"/>
                </a:solidFill>
                <a:latin typeface="Consolas" panose="020B0609020204030204" pitchFamily="49" charset="0"/>
              </a:rPr>
              <a:t>(</a:t>
            </a:r>
            <a:r>
              <a:rPr lang="en-US" sz="1200" dirty="0" smtClean="0">
                <a:solidFill>
                  <a:srgbClr val="A31515"/>
                </a:solidFill>
                <a:latin typeface="Consolas" panose="020B0609020204030204" pitchFamily="49" charset="0"/>
              </a:rPr>
              <a:t>"</a:t>
            </a:r>
            <a:r>
              <a:rPr lang="en-US" sz="1200" dirty="0">
                <a:solidFill>
                  <a:srgbClr val="A31515"/>
                </a:solidFill>
                <a:latin typeface="Consolas" panose="020B0609020204030204" pitchFamily="49" charset="0"/>
              </a:rPr>
              <a:t>Loop </a:t>
            </a:r>
            <a:r>
              <a:rPr lang="en-US" sz="1200" dirty="0" err="1">
                <a:solidFill>
                  <a:srgbClr val="A31515"/>
                </a:solidFill>
                <a:latin typeface="Consolas" panose="020B0609020204030204" pitchFamily="49" charset="0"/>
              </a:rPr>
              <a:t>infinito</a:t>
            </a:r>
            <a:r>
              <a:rPr lang="en-US" sz="1200" dirty="0">
                <a:solidFill>
                  <a:srgbClr val="A31515"/>
                </a:solidFill>
                <a:latin typeface="Consolas" panose="020B0609020204030204" pitchFamily="49" charset="0"/>
              </a:rPr>
              <a:t>"</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Fin </a:t>
            </a:r>
            <a:r>
              <a:rPr lang="en-US" sz="1200" dirty="0" err="1">
                <a:solidFill>
                  <a:srgbClr val="0000FF"/>
                </a:solidFill>
                <a:latin typeface="Consolas" panose="020B0609020204030204" pitchFamily="49" charset="0"/>
              </a:rPr>
              <a:t>R</a:t>
            </a:r>
            <a:r>
              <a:rPr lang="en-US" sz="1200" dirty="0" err="1" smtClean="0">
                <a:solidFill>
                  <a:srgbClr val="0000FF"/>
                </a:solidFill>
                <a:latin typeface="Consolas" panose="020B0609020204030204" pitchFamily="49" charset="0"/>
              </a:rPr>
              <a:t>epetir</a:t>
            </a:r>
            <a:r>
              <a:rPr lang="en-US" sz="1200" dirty="0" smtClean="0">
                <a:solidFill>
                  <a:srgbClr val="0000FF"/>
                </a:solidFill>
                <a:latin typeface="Consolas" panose="020B0609020204030204" pitchFamily="49" charset="0"/>
              </a:rPr>
              <a:t> </a:t>
            </a:r>
            <a:r>
              <a:rPr lang="en-US" sz="1200" dirty="0" err="1">
                <a:solidFill>
                  <a:srgbClr val="0000FF"/>
                </a:solidFill>
                <a:latin typeface="Consolas" panose="020B0609020204030204" pitchFamily="49" charset="0"/>
              </a:rPr>
              <a:t>M</a:t>
            </a:r>
            <a:r>
              <a:rPr lang="en-US" sz="1200" dirty="0" err="1" smtClean="0">
                <a:solidFill>
                  <a:srgbClr val="0000FF"/>
                </a:solidFill>
                <a:latin typeface="Consolas" panose="020B0609020204030204" pitchFamily="49" charset="0"/>
              </a:rPr>
              <a:t>ientras</a:t>
            </a:r>
            <a:r>
              <a:rPr lang="en-US" sz="1200" dirty="0" smtClean="0">
                <a:solidFill>
                  <a:srgbClr val="000000"/>
                </a:solidFill>
                <a:latin typeface="Consolas" panose="020B0609020204030204" pitchFamily="49" charset="0"/>
              </a:rPr>
              <a:t>;</a:t>
            </a:r>
            <a:endParaRPr lang="en-US" sz="1200" b="0" dirty="0">
              <a:solidFill>
                <a:srgbClr val="000000"/>
              </a:solidFill>
              <a:effectLst/>
              <a:latin typeface="Consolas" panose="020B0609020204030204" pitchFamily="49" charset="0"/>
            </a:endParaRPr>
          </a:p>
        </p:txBody>
      </p:sp>
      <p:sp>
        <p:nvSpPr>
          <p:cNvPr id="4" name="Rectángulo 3"/>
          <p:cNvSpPr/>
          <p:nvPr/>
        </p:nvSpPr>
        <p:spPr>
          <a:xfrm>
            <a:off x="5770415" y="2693947"/>
            <a:ext cx="2789666" cy="1754326"/>
          </a:xfrm>
          <a:prstGeom prst="rect">
            <a:avLst/>
          </a:prstGeom>
        </p:spPr>
        <p:txBody>
          <a:bodyPr wrap="square">
            <a:spAutoFit/>
          </a:bodyPr>
          <a:lstStyle/>
          <a:p>
            <a:r>
              <a:rPr lang="es-AR" sz="1200" dirty="0" err="1">
                <a:solidFill>
                  <a:srgbClr val="0000FF"/>
                </a:solidFill>
                <a:latin typeface="Consolas" panose="020B0609020204030204" pitchFamily="49" charset="0"/>
              </a:rPr>
              <a:t>while</a:t>
            </a:r>
            <a:r>
              <a:rPr lang="es-AR" sz="1200" dirty="0">
                <a:solidFill>
                  <a:srgbClr val="000000"/>
                </a:solidFill>
                <a:latin typeface="Consolas" panose="020B0609020204030204" pitchFamily="49" charset="0"/>
              </a:rPr>
              <a:t> </a:t>
            </a:r>
            <a:r>
              <a:rPr lang="es-AR" sz="1200" dirty="0" smtClean="0">
                <a:solidFill>
                  <a:srgbClr val="000000"/>
                </a:solidFill>
                <a:latin typeface="Consolas" panose="020B0609020204030204" pitchFamily="49" charset="0"/>
              </a:rPr>
              <a:t>(</a:t>
            </a:r>
            <a:r>
              <a:rPr lang="en-US" sz="1200" dirty="0">
                <a:latin typeface="Consolas" panose="020B0609020204030204" pitchFamily="49" charset="0"/>
              </a:rPr>
              <a:t>valor &gt; 5</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  </a:t>
            </a:r>
            <a:r>
              <a:rPr lang="es-AR" sz="1200" dirty="0" err="1" smtClean="0">
                <a:solidFill>
                  <a:srgbClr val="000000"/>
                </a:solidFill>
                <a:latin typeface="Consolas" panose="020B0609020204030204" pitchFamily="49" charset="0"/>
              </a:rPr>
              <a:t>printf</a:t>
            </a:r>
            <a:r>
              <a:rPr lang="es-AR" sz="1200" dirty="0" smtClean="0">
                <a:solidFill>
                  <a:srgbClr val="000000"/>
                </a:solidFill>
                <a:latin typeface="Consolas" panose="020B0609020204030204" pitchFamily="49" charset="0"/>
              </a:rPr>
              <a:t>(</a:t>
            </a:r>
            <a:r>
              <a:rPr lang="es-AR" sz="1200" dirty="0">
                <a:solidFill>
                  <a:srgbClr val="A31515"/>
                </a:solidFill>
                <a:latin typeface="Consolas" panose="020B0609020204030204" pitchFamily="49" charset="0"/>
              </a:rPr>
              <a:t>"</a:t>
            </a:r>
            <a:r>
              <a:rPr lang="es-AR" sz="1200" dirty="0" smtClean="0">
                <a:solidFill>
                  <a:srgbClr val="A31515"/>
                </a:solidFill>
                <a:latin typeface="Consolas" panose="020B0609020204030204" pitchFamily="49" charset="0"/>
              </a:rPr>
              <a:t>Sigue"</a:t>
            </a:r>
            <a:r>
              <a:rPr lang="es-AR" sz="1200" dirty="0" smtClean="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valor--;</a:t>
            </a:r>
          </a:p>
          <a:p>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endParaRPr lang="es-AR" sz="1200" dirty="0" smtClean="0">
              <a:solidFill>
                <a:srgbClr val="0000FF"/>
              </a:solidFill>
              <a:latin typeface="Consolas" panose="020B0609020204030204" pitchFamily="49" charset="0"/>
            </a:endParaRPr>
          </a:p>
          <a:p>
            <a:endParaRPr lang="es-AR" sz="1200" dirty="0">
              <a:solidFill>
                <a:srgbClr val="0000FF"/>
              </a:solidFill>
              <a:latin typeface="Consolas" panose="020B0609020204030204" pitchFamily="49" charset="0"/>
            </a:endParaRPr>
          </a:p>
          <a:p>
            <a:r>
              <a:rPr lang="es-AR" sz="1200" dirty="0" err="1" smtClean="0">
                <a:solidFill>
                  <a:srgbClr val="0000FF"/>
                </a:solidFill>
                <a:latin typeface="Consolas" panose="020B0609020204030204" pitchFamily="49" charset="0"/>
              </a:rPr>
              <a:t>while</a:t>
            </a:r>
            <a:r>
              <a:rPr lang="es-AR" sz="1200" dirty="0" smtClean="0">
                <a:solidFill>
                  <a:srgbClr val="000000"/>
                </a:solidFill>
                <a:latin typeface="Consolas" panose="020B0609020204030204" pitchFamily="49" charset="0"/>
              </a:rPr>
              <a:t> (</a:t>
            </a:r>
            <a:r>
              <a:rPr lang="es-AR" sz="1200" dirty="0" smtClean="0">
                <a:solidFill>
                  <a:srgbClr val="0000FF"/>
                </a:solidFill>
                <a:latin typeface="Consolas" panose="020B0609020204030204" pitchFamily="49" charset="0"/>
              </a:rPr>
              <a:t>1</a:t>
            </a:r>
            <a:r>
              <a:rPr lang="es-AR"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//Valor TRUE </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a:t>
            </a:r>
            <a:r>
              <a:rPr lang="es-AR" sz="1200" dirty="0" err="1" smtClean="0">
                <a:solidFill>
                  <a:srgbClr val="000000"/>
                </a:solidFill>
                <a:latin typeface="Consolas" panose="020B0609020204030204" pitchFamily="49" charset="0"/>
              </a:rPr>
              <a:t>printf</a:t>
            </a:r>
            <a:r>
              <a:rPr lang="es-AR" sz="1200" dirty="0" smtClean="0">
                <a:solidFill>
                  <a:srgbClr val="000000"/>
                </a:solidFill>
                <a:latin typeface="Consolas" panose="020B0609020204030204" pitchFamily="49" charset="0"/>
              </a:rPr>
              <a:t>(</a:t>
            </a:r>
            <a:r>
              <a:rPr lang="es-AR" sz="1200" dirty="0">
                <a:solidFill>
                  <a:srgbClr val="A31515"/>
                </a:solidFill>
                <a:latin typeface="Consolas" panose="020B0609020204030204" pitchFamily="49" charset="0"/>
              </a:rPr>
              <a:t>"</a:t>
            </a:r>
            <a:r>
              <a:rPr lang="es-AR" sz="1200" dirty="0" err="1">
                <a:solidFill>
                  <a:srgbClr val="A31515"/>
                </a:solidFill>
                <a:latin typeface="Consolas" panose="020B0609020204030204" pitchFamily="49" charset="0"/>
              </a:rPr>
              <a:t>Loop</a:t>
            </a:r>
            <a:r>
              <a:rPr lang="es-AR" sz="1200" dirty="0">
                <a:solidFill>
                  <a:srgbClr val="A31515"/>
                </a:solidFill>
                <a:latin typeface="Consolas" panose="020B0609020204030204" pitchFamily="49" charset="0"/>
              </a:rPr>
              <a:t> infinito"</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305543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863857"/>
            <a:chOff x="3687661" y="1203598"/>
            <a:chExt cx="2252491" cy="1863857"/>
          </a:xfrm>
        </p:grpSpPr>
        <p:sp>
          <p:nvSpPr>
            <p:cNvPr id="9" name="TextBox 8"/>
            <p:cNvSpPr txBox="1"/>
            <p:nvPr/>
          </p:nvSpPr>
          <p:spPr>
            <a:xfrm>
              <a:off x="3687661" y="2051792"/>
              <a:ext cx="2252491" cy="1015663"/>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Los arreglos o </a:t>
              </a:r>
              <a:r>
                <a:rPr lang="es-AR" altLang="ko-KR" sz="1200" i="1" dirty="0" err="1" smtClean="0">
                  <a:solidFill>
                    <a:schemeClr val="tx1">
                      <a:lumMod val="75000"/>
                      <a:lumOff val="25000"/>
                    </a:schemeClr>
                  </a:solidFill>
                  <a:cs typeface="Arial" pitchFamily="34" charset="0"/>
                </a:rPr>
                <a:t>Arrays</a:t>
              </a:r>
              <a:r>
                <a:rPr lang="es-AR" altLang="ko-KR" sz="1200" dirty="0" smtClean="0">
                  <a:solidFill>
                    <a:schemeClr val="tx1">
                      <a:lumMod val="75000"/>
                      <a:lumOff val="25000"/>
                    </a:schemeClr>
                  </a:solidFill>
                  <a:cs typeface="Arial" pitchFamily="34" charset="0"/>
                </a:rPr>
                <a:t> se declaran igual que las variables, pero indicando entre corchetes la cantidad de elementos que almacenará el mismo. El número de corchetes indicará la dimensión del arreglo (1 – vector, 2 – matriz, </a:t>
              </a:r>
              <a:r>
                <a:rPr lang="es-AR" altLang="ko-KR" sz="1200" dirty="0" err="1" smtClean="0">
                  <a:solidFill>
                    <a:schemeClr val="tx1">
                      <a:lumMod val="75000"/>
                      <a:lumOff val="25000"/>
                    </a:schemeClr>
                  </a:solidFill>
                  <a:cs typeface="Arial" pitchFamily="34" charset="0"/>
                </a:rPr>
                <a:t>etc</a:t>
              </a:r>
              <a:r>
                <a:rPr lang="es-AR" altLang="ko-KR" sz="1200" dirty="0" smtClean="0">
                  <a:solidFill>
                    <a:schemeClr val="tx1">
                      <a:lumMod val="75000"/>
                      <a:lumOff val="25000"/>
                    </a:schemeClr>
                  </a:solidFill>
                  <a:cs typeface="Arial" pitchFamily="34" charset="0"/>
                </a:rPr>
                <a:t>).</a:t>
              </a:r>
            </a:p>
            <a:p>
              <a:pPr algn="just"/>
              <a:endParaRPr lang="es-AR" altLang="ko-KR" sz="1200" dirty="0">
                <a:solidFill>
                  <a:schemeClr val="tx1">
                    <a:lumMod val="75000"/>
                    <a:lumOff val="25000"/>
                  </a:schemeClr>
                </a:solidFill>
                <a:cs typeface="Arial" pitchFamily="34" charset="0"/>
              </a:endParaRPr>
            </a:p>
            <a:p>
              <a:pPr algn="just"/>
              <a:r>
                <a:rPr lang="es-AR" altLang="ko-KR" sz="1200" dirty="0" smtClean="0">
                  <a:solidFill>
                    <a:schemeClr val="tx1">
                      <a:lumMod val="75000"/>
                      <a:lumOff val="25000"/>
                    </a:schemeClr>
                  </a:solidFill>
                  <a:cs typeface="Arial" pitchFamily="34" charset="0"/>
                </a:rPr>
                <a:t>Los arreglos en C </a:t>
              </a:r>
              <a:r>
                <a:rPr lang="es-AR" altLang="ko-KR" sz="1200" b="1" i="1" u="sng" dirty="0" smtClean="0">
                  <a:solidFill>
                    <a:schemeClr val="tx1">
                      <a:lumMod val="75000"/>
                      <a:lumOff val="25000"/>
                    </a:schemeClr>
                  </a:solidFill>
                  <a:cs typeface="Arial" pitchFamily="34" charset="0"/>
                </a:rPr>
                <a:t>son punteros al primer elemento</a:t>
              </a:r>
              <a:r>
                <a:rPr lang="es-AR" altLang="ko-KR" sz="1200" b="1" dirty="0" smtClean="0">
                  <a:solidFill>
                    <a:schemeClr val="tx1">
                      <a:lumMod val="75000"/>
                      <a:lumOff val="25000"/>
                    </a:schemeClr>
                  </a:solidFill>
                  <a:cs typeface="Arial" pitchFamily="34" charset="0"/>
                </a:rPr>
                <a:t>.</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Declaración de un Arreglo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07704" y="2655648"/>
            <a:ext cx="3024335" cy="307777"/>
          </a:xfrm>
          <a:prstGeom prst="rect">
            <a:avLst/>
          </a:prstGeom>
          <a:noFill/>
        </p:spPr>
        <p:txBody>
          <a:bodyPr wrap="square" rtlCol="0">
            <a:spAutoFit/>
          </a:bodyPr>
          <a:lstStyle/>
          <a:p>
            <a:r>
              <a:rPr lang="en-US" altLang="ko-KR" sz="1400" b="1" dirty="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655647"/>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2" name="Rectángulo 1"/>
          <p:cNvSpPr/>
          <p:nvPr/>
        </p:nvSpPr>
        <p:spPr>
          <a:xfrm>
            <a:off x="1907704" y="2963424"/>
            <a:ext cx="3456384" cy="1200329"/>
          </a:xfrm>
          <a:prstGeom prst="rect">
            <a:avLst/>
          </a:prstGeom>
        </p:spPr>
        <p:txBody>
          <a:bodyPr wrap="square">
            <a:spAutoFit/>
          </a:bodyPr>
          <a:lstStyle/>
          <a:p>
            <a:r>
              <a:rPr lang="en-US" sz="1200" dirty="0" err="1" smtClean="0">
                <a:solidFill>
                  <a:srgbClr val="0000FF"/>
                </a:solidFill>
                <a:latin typeface="Consolas" panose="020B0609020204030204" pitchFamily="49" charset="0"/>
              </a:rPr>
              <a:t>Tipos</a:t>
            </a:r>
            <a:r>
              <a:rPr lang="en-US" sz="1200" dirty="0" smtClean="0">
                <a:solidFill>
                  <a:srgbClr val="0000FF"/>
                </a:solidFill>
                <a:latin typeface="Consolas" panose="020B0609020204030204" pitchFamily="49" charset="0"/>
              </a:rPr>
              <a:t> </a:t>
            </a:r>
            <a:r>
              <a:rPr lang="en-US" sz="1200" dirty="0" err="1" smtClean="0">
                <a:solidFill>
                  <a:srgbClr val="0000FF"/>
                </a:solidFill>
                <a:latin typeface="Consolas" panose="020B0609020204030204" pitchFamily="49" charset="0"/>
              </a:rPr>
              <a:t>Estrucurados</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vec</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arreglo</a:t>
            </a:r>
            <a:r>
              <a:rPr lang="en-US" sz="1200" dirty="0" smtClean="0">
                <a:solidFill>
                  <a:srgbClr val="000000"/>
                </a:solidFill>
                <a:latin typeface="Consolas" panose="020B0609020204030204" pitchFamily="49" charset="0"/>
              </a:rPr>
              <a:t> [</a:t>
            </a:r>
            <a:r>
              <a:rPr lang="en-US" sz="1200" dirty="0" smtClean="0">
                <a:solidFill>
                  <a:srgbClr val="09885A"/>
                </a:solidFill>
                <a:latin typeface="Consolas" panose="020B0609020204030204" pitchFamily="49" charset="0"/>
              </a:rPr>
              <a:t>10</a:t>
            </a:r>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entero</a:t>
            </a:r>
            <a:r>
              <a:rPr lang="en-US" sz="1200" dirty="0" smtClean="0">
                <a:solidFill>
                  <a:srgbClr val="0000FF"/>
                </a:solidFill>
                <a:latin typeface="Consolas" panose="020B0609020204030204" pitchFamily="49" charset="0"/>
              </a:rPr>
              <a:t> 3</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mat </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arreglo</a:t>
            </a:r>
            <a:r>
              <a:rPr lang="en-US" sz="1200" dirty="0" smtClean="0">
                <a:solidFill>
                  <a:srgbClr val="000000"/>
                </a:solidFill>
                <a:latin typeface="Consolas" panose="020B0609020204030204" pitchFamily="49" charset="0"/>
              </a:rPr>
              <a:t> [</a:t>
            </a:r>
            <a:r>
              <a:rPr lang="en-US" sz="1200" dirty="0" smtClean="0">
                <a:solidFill>
                  <a:srgbClr val="09885A"/>
                </a:solidFill>
                <a:latin typeface="Consolas" panose="020B0609020204030204" pitchFamily="49" charset="0"/>
              </a:rPr>
              <a:t>10</a:t>
            </a:r>
            <a:r>
              <a:rPr lang="en-US" sz="1200" dirty="0" smtClean="0">
                <a:solidFill>
                  <a:srgbClr val="000000"/>
                </a:solidFill>
                <a:latin typeface="Consolas" panose="020B0609020204030204" pitchFamily="49" charset="0"/>
              </a:rPr>
              <a:t>,</a:t>
            </a:r>
            <a:r>
              <a:rPr lang="en-US" sz="1200" dirty="0" smtClean="0">
                <a:solidFill>
                  <a:srgbClr val="09885A"/>
                </a:solidFill>
                <a:latin typeface="Consolas" panose="020B0609020204030204" pitchFamily="49" charset="0"/>
              </a:rPr>
              <a:t>5</a:t>
            </a:r>
            <a:r>
              <a:rPr lang="en-US" sz="1200" dirty="0" smtClean="0">
                <a:solidFill>
                  <a:srgbClr val="000000"/>
                </a:solidFill>
                <a:latin typeface="Consolas" panose="020B0609020204030204" pitchFamily="49" charset="0"/>
              </a:rPr>
              <a:t>]: </a:t>
            </a:r>
            <a:r>
              <a:rPr lang="en-US" sz="1200" dirty="0" err="1" smtClean="0">
                <a:solidFill>
                  <a:srgbClr val="0000FF"/>
                </a:solidFill>
                <a:latin typeface="Consolas" panose="020B0609020204030204" pitchFamily="49" charset="0"/>
              </a:rPr>
              <a:t>entero</a:t>
            </a:r>
            <a:r>
              <a:rPr lang="en-US" sz="1200" dirty="0" smtClean="0">
                <a:solidFill>
                  <a:srgbClr val="0000FF"/>
                </a:solidFill>
                <a:latin typeface="Consolas" panose="020B0609020204030204" pitchFamily="49" charset="0"/>
              </a:rPr>
              <a:t> 3</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smtClean="0">
                <a:solidFill>
                  <a:srgbClr val="0000FF"/>
                </a:solidFill>
                <a:latin typeface="Consolas" panose="020B0609020204030204" pitchFamily="49" charset="0"/>
              </a:rPr>
              <a:t>Variables</a:t>
            </a:r>
            <a:endParaRPr lang="en-US" sz="1200" dirty="0">
              <a:solidFill>
                <a:srgbClr val="000000"/>
              </a:solidFill>
              <a:latin typeface="Consolas" panose="020B0609020204030204" pitchFamily="49" charset="0"/>
            </a:endParaRP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vNumeros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vec</a:t>
            </a:r>
            <a:r>
              <a:rPr lang="en-US" sz="1200" dirty="0">
                <a:solidFill>
                  <a:srgbClr val="000000"/>
                </a:solidFill>
                <a:latin typeface="Consolas" panose="020B0609020204030204" pitchFamily="49" charset="0"/>
              </a:rPr>
              <a:t>;</a:t>
            </a:r>
          </a:p>
          <a:p>
            <a:r>
              <a:rPr lang="en-US" sz="1200" dirty="0" smtClean="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mNumeros</a:t>
            </a:r>
            <a:r>
              <a:rPr lang="en-US" sz="1200" dirty="0">
                <a:solidFill>
                  <a:srgbClr val="000000"/>
                </a:solidFill>
                <a:latin typeface="Consolas" panose="020B0609020204030204" pitchFamily="49" charset="0"/>
              </a:rPr>
              <a:t>: mat;</a:t>
            </a:r>
            <a:endParaRPr lang="en-US" sz="1200" b="0" dirty="0">
              <a:solidFill>
                <a:srgbClr val="000000"/>
              </a:solidFill>
              <a:effectLst/>
              <a:latin typeface="Consolas" panose="020B0609020204030204" pitchFamily="49" charset="0"/>
            </a:endParaRPr>
          </a:p>
        </p:txBody>
      </p:sp>
      <p:sp>
        <p:nvSpPr>
          <p:cNvPr id="5" name="Rectángulo 4"/>
          <p:cNvSpPr/>
          <p:nvPr/>
        </p:nvSpPr>
        <p:spPr>
          <a:xfrm>
            <a:off x="5770414" y="2963424"/>
            <a:ext cx="2546002" cy="1200329"/>
          </a:xfrm>
          <a:prstGeom prst="rect">
            <a:avLst/>
          </a:prstGeom>
        </p:spPr>
        <p:txBody>
          <a:bodyPr wrap="square">
            <a:spAutoFit/>
          </a:bodyPr>
          <a:lstStyle/>
          <a:p>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vNumeros</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10</a:t>
            </a:r>
            <a:r>
              <a:rPr lang="es-AR" sz="1200" dirty="0">
                <a:solidFill>
                  <a:srgbClr val="000000"/>
                </a:solidFill>
                <a:latin typeface="Consolas" panose="020B0609020204030204" pitchFamily="49" charset="0"/>
              </a:rPr>
              <a:t>];</a:t>
            </a:r>
          </a:p>
          <a:p>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mNumeros</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10</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5</a:t>
            </a:r>
            <a:r>
              <a:rPr lang="es-AR" sz="1200" dirty="0" smtClean="0">
                <a:solidFill>
                  <a:srgbClr val="000000"/>
                </a:solidFill>
                <a:latin typeface="Consolas" panose="020B0609020204030204" pitchFamily="49" charset="0"/>
              </a:rPr>
              <a:t>];</a:t>
            </a:r>
          </a:p>
          <a:p>
            <a:endParaRPr lang="es-AR" sz="1200" b="0" dirty="0">
              <a:solidFill>
                <a:srgbClr val="000000"/>
              </a:solidFill>
              <a:effectLst/>
              <a:latin typeface="Consolas" panose="020B0609020204030204" pitchFamily="49" charset="0"/>
            </a:endParaRPr>
          </a:p>
          <a:p>
            <a:r>
              <a:rPr lang="es-AR" sz="1200" dirty="0" err="1">
                <a:solidFill>
                  <a:srgbClr val="000000"/>
                </a:solidFill>
                <a:latin typeface="Consolas" panose="020B0609020204030204" pitchFamily="49" charset="0"/>
              </a:rPr>
              <a:t>for</a:t>
            </a:r>
            <a:r>
              <a:rPr lang="es-AR" sz="1200" dirty="0">
                <a:solidFill>
                  <a:srgbClr val="000000"/>
                </a:solidFill>
                <a:latin typeface="Consolas" panose="020B0609020204030204" pitchFamily="49" charset="0"/>
              </a:rPr>
              <a:t>(</a:t>
            </a:r>
            <a:r>
              <a:rPr lang="es-AR" sz="1200" dirty="0" err="1">
                <a:solidFill>
                  <a:srgbClr val="000000"/>
                </a:solidFill>
                <a:latin typeface="Consolas" panose="020B0609020204030204" pitchFamily="49" charset="0"/>
              </a:rPr>
              <a:t>int</a:t>
            </a:r>
            <a:r>
              <a:rPr lang="es-AR" sz="1200" dirty="0">
                <a:solidFill>
                  <a:srgbClr val="000000"/>
                </a:solidFill>
                <a:latin typeface="Consolas" panose="020B0609020204030204" pitchFamily="49" charset="0"/>
              </a:rPr>
              <a:t> i = 0; i &lt; </a:t>
            </a:r>
            <a:r>
              <a:rPr lang="es-AR" sz="1200" dirty="0" smtClean="0">
                <a:solidFill>
                  <a:srgbClr val="000000"/>
                </a:solidFill>
                <a:latin typeface="Consolas" panose="020B0609020204030204" pitchFamily="49" charset="0"/>
              </a:rPr>
              <a:t>10; </a:t>
            </a:r>
            <a:r>
              <a:rPr lang="es-AR" sz="1200" dirty="0">
                <a:solidFill>
                  <a:srgbClr val="000000"/>
                </a:solidFill>
                <a:latin typeface="Consolas" panose="020B0609020204030204" pitchFamily="49" charset="0"/>
              </a:rPr>
              <a:t>i++){  //</a:t>
            </a:r>
            <a:r>
              <a:rPr lang="es-AR" sz="1200" dirty="0" err="1" smtClean="0">
                <a:solidFill>
                  <a:srgbClr val="000000"/>
                </a:solidFill>
                <a:latin typeface="Consolas" panose="020B0609020204030204" pitchFamily="49" charset="0"/>
              </a:rPr>
              <a:t>inicializacion</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del </a:t>
            </a:r>
            <a:r>
              <a:rPr lang="es-AR" sz="1200" dirty="0" smtClean="0">
                <a:solidFill>
                  <a:srgbClr val="000000"/>
                </a:solidFill>
                <a:latin typeface="Consolas" panose="020B0609020204030204" pitchFamily="49" charset="0"/>
              </a:rPr>
              <a:t>vector    </a:t>
            </a:r>
            <a:r>
              <a:rPr lang="es-AR" sz="1200" dirty="0" err="1" smtClean="0">
                <a:solidFill>
                  <a:srgbClr val="000000"/>
                </a:solidFill>
                <a:latin typeface="Consolas" panose="020B0609020204030204" pitchFamily="49" charset="0"/>
              </a:rPr>
              <a:t>vNumeros</a:t>
            </a:r>
            <a:r>
              <a:rPr lang="es-AR" sz="1200" dirty="0" smtClean="0">
                <a:solidFill>
                  <a:srgbClr val="000000"/>
                </a:solidFill>
                <a:latin typeface="Consolas" panose="020B0609020204030204" pitchFamily="49" charset="0"/>
              </a:rPr>
              <a:t>[i] </a:t>
            </a:r>
            <a:r>
              <a:rPr lang="es-AR" sz="1200" dirty="0">
                <a:solidFill>
                  <a:srgbClr val="000000"/>
                </a:solidFill>
                <a:latin typeface="Consolas" panose="020B0609020204030204" pitchFamily="49" charset="0"/>
              </a:rPr>
              <a:t>= 0;}</a:t>
            </a:r>
            <a:endParaRPr lang="es-AR"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209304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Los </a:t>
              </a:r>
              <a:r>
                <a:rPr lang="es-AR" altLang="ko-KR" sz="1200" dirty="0" err="1" smtClean="0">
                  <a:solidFill>
                    <a:schemeClr val="tx1">
                      <a:lumMod val="75000"/>
                      <a:lumOff val="25000"/>
                    </a:schemeClr>
                  </a:solidFill>
                  <a:cs typeface="Arial" pitchFamily="34" charset="0"/>
                </a:rPr>
                <a:t>strings</a:t>
              </a:r>
              <a:r>
                <a:rPr lang="es-AR" altLang="ko-KR" sz="1200" dirty="0" smtClean="0">
                  <a:solidFill>
                    <a:schemeClr val="tx1">
                      <a:lumMod val="75000"/>
                      <a:lumOff val="25000"/>
                    </a:schemeClr>
                  </a:solidFill>
                  <a:cs typeface="Arial" pitchFamily="34" charset="0"/>
                </a:rPr>
                <a:t> en C no son más que arreglos de caracteres y, mediante la librería </a:t>
              </a:r>
              <a:r>
                <a:rPr lang="es-AR" altLang="ko-KR" sz="1200" i="1" dirty="0" smtClean="0">
                  <a:solidFill>
                    <a:schemeClr val="tx1">
                      <a:lumMod val="75000"/>
                      <a:lumOff val="25000"/>
                    </a:schemeClr>
                  </a:solidFill>
                  <a:cs typeface="Arial" pitchFamily="34" charset="0"/>
                </a:rPr>
                <a:t>&lt;</a:t>
              </a:r>
              <a:r>
                <a:rPr lang="es-AR" altLang="ko-KR" sz="1200" i="1" dirty="0" err="1" smtClean="0">
                  <a:solidFill>
                    <a:schemeClr val="tx1">
                      <a:lumMod val="75000"/>
                      <a:lumOff val="25000"/>
                    </a:schemeClr>
                  </a:solidFill>
                  <a:cs typeface="Arial" pitchFamily="34" charset="0"/>
                </a:rPr>
                <a:t>string.h</a:t>
              </a:r>
              <a:r>
                <a:rPr lang="es-AR" altLang="ko-KR" sz="1200" i="1" dirty="0" smtClean="0">
                  <a:solidFill>
                    <a:schemeClr val="tx1">
                      <a:lumMod val="75000"/>
                      <a:lumOff val="25000"/>
                    </a:schemeClr>
                  </a:solidFill>
                  <a:cs typeface="Arial" pitchFamily="34" charset="0"/>
                </a:rPr>
                <a:t>&gt;,</a:t>
              </a:r>
              <a:r>
                <a:rPr lang="es-AR" altLang="ko-KR" sz="1200" dirty="0" smtClean="0">
                  <a:solidFill>
                    <a:schemeClr val="tx1">
                      <a:lumMod val="75000"/>
                      <a:lumOff val="25000"/>
                    </a:schemeClr>
                  </a:solidFill>
                  <a:cs typeface="Arial" pitchFamily="34" charset="0"/>
                </a:rPr>
                <a:t> pueden operarse de forma muy sencilla. Como un </a:t>
              </a:r>
              <a:r>
                <a:rPr lang="es-AR" altLang="ko-KR" sz="1200" dirty="0" err="1" smtClean="0">
                  <a:solidFill>
                    <a:schemeClr val="tx1">
                      <a:lumMod val="75000"/>
                      <a:lumOff val="25000"/>
                    </a:schemeClr>
                  </a:solidFill>
                  <a:cs typeface="Arial" pitchFamily="34" charset="0"/>
                </a:rPr>
                <a:t>string</a:t>
              </a:r>
              <a:r>
                <a:rPr lang="es-AR" altLang="ko-KR" sz="1200" dirty="0" smtClean="0">
                  <a:solidFill>
                    <a:schemeClr val="tx1">
                      <a:lumMod val="75000"/>
                      <a:lumOff val="25000"/>
                    </a:schemeClr>
                  </a:solidFill>
                  <a:cs typeface="Arial" pitchFamily="34" charset="0"/>
                </a:rPr>
                <a:t> es un arreglo, y un arreglo es un puntero al primer elemento, los </a:t>
              </a:r>
              <a:r>
                <a:rPr lang="es-AR" altLang="ko-KR" sz="1200" dirty="0" err="1" smtClean="0">
                  <a:solidFill>
                    <a:schemeClr val="tx1">
                      <a:lumMod val="75000"/>
                      <a:lumOff val="25000"/>
                    </a:schemeClr>
                  </a:solidFill>
                  <a:cs typeface="Arial" pitchFamily="34" charset="0"/>
                </a:rPr>
                <a:t>strings</a:t>
              </a:r>
              <a:r>
                <a:rPr lang="es-AR" altLang="ko-KR" sz="1200" dirty="0" smtClean="0">
                  <a:solidFill>
                    <a:schemeClr val="tx1">
                      <a:lumMod val="75000"/>
                      <a:lumOff val="25000"/>
                    </a:schemeClr>
                  </a:solidFill>
                  <a:cs typeface="Arial" pitchFamily="34" charset="0"/>
                </a:rPr>
                <a:t> </a:t>
              </a:r>
              <a:r>
                <a:rPr lang="es-AR" altLang="ko-KR" sz="1200" i="1" u="sng" dirty="0" smtClean="0">
                  <a:solidFill>
                    <a:schemeClr val="tx1">
                      <a:lumMod val="75000"/>
                      <a:lumOff val="25000"/>
                    </a:schemeClr>
                  </a:solidFill>
                  <a:cs typeface="Arial" pitchFamily="34" charset="0"/>
                </a:rPr>
                <a:t>no llevan &amp;</a:t>
              </a:r>
              <a:r>
                <a:rPr lang="es-AR" altLang="ko-KR" sz="1200" dirty="0" smtClean="0">
                  <a:solidFill>
                    <a:schemeClr val="tx1">
                      <a:lumMod val="75000"/>
                      <a:lumOff val="25000"/>
                    </a:schemeClr>
                  </a:solidFill>
                  <a:cs typeface="Arial" pitchFamily="34" charset="0"/>
                </a:rPr>
                <a:t>.</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Declaración de un </a:t>
              </a:r>
              <a:r>
                <a:rPr lang="es-AR" altLang="ko-KR" sz="2400" b="1" i="1" dirty="0" err="1" smtClean="0">
                  <a:solidFill>
                    <a:schemeClr val="accent3"/>
                  </a:solidFill>
                  <a:cs typeface="Arial" pitchFamily="34" charset="0"/>
                </a:rPr>
                <a:t>string</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07704" y="2162956"/>
            <a:ext cx="3024335" cy="307777"/>
          </a:xfrm>
          <a:prstGeom prst="rect">
            <a:avLst/>
          </a:prstGeom>
          <a:noFill/>
        </p:spPr>
        <p:txBody>
          <a:bodyPr wrap="square" rtlCol="0">
            <a:spAutoFit/>
          </a:bodyPr>
          <a:lstStyle/>
          <a:p>
            <a:r>
              <a:rPr lang="en-US" altLang="ko-KR" sz="1400" b="1" dirty="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652120" y="2162956"/>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2" name="Rectángulo 1"/>
          <p:cNvSpPr/>
          <p:nvPr/>
        </p:nvSpPr>
        <p:spPr>
          <a:xfrm>
            <a:off x="1907704" y="2653034"/>
            <a:ext cx="3006080" cy="1384995"/>
          </a:xfrm>
          <a:prstGeom prst="rect">
            <a:avLst/>
          </a:prstGeom>
        </p:spPr>
        <p:txBody>
          <a:bodyPr wrap="square">
            <a:spAutoFit/>
          </a:bodyPr>
          <a:lstStyle/>
          <a:p>
            <a:r>
              <a:rPr lang="es-AR" sz="1200" dirty="0" smtClean="0">
                <a:solidFill>
                  <a:srgbClr val="0000FF"/>
                </a:solidFill>
                <a:latin typeface="Consolas" panose="020B0609020204030204" pitchFamily="49" charset="0"/>
              </a:rPr>
              <a:t>Variables</a:t>
            </a:r>
            <a:r>
              <a:rPr lang="es-AR" sz="1200" dirty="0" smtClean="0">
                <a:solidFill>
                  <a:srgbClr val="000000"/>
                </a:solidFill>
                <a:latin typeface="Consolas" panose="020B0609020204030204" pitchFamily="49" charset="0"/>
              </a:rPr>
              <a:t> </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nombre</a:t>
            </a:r>
            <a:r>
              <a:rPr lang="es-AR" sz="1200" dirty="0">
                <a:solidFill>
                  <a:srgbClr val="000000"/>
                </a:solidFill>
                <a:latin typeface="Consolas" panose="020B0609020204030204" pitchFamily="49" charset="0"/>
              </a:rPr>
              <a:t>: </a:t>
            </a:r>
            <a:r>
              <a:rPr lang="es-AR" sz="1200" dirty="0" err="1" smtClean="0">
                <a:solidFill>
                  <a:srgbClr val="0000FF"/>
                </a:solidFill>
                <a:latin typeface="Consolas" panose="020B0609020204030204" pitchFamily="49" charset="0"/>
              </a:rPr>
              <a:t>Caracter</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30</a:t>
            </a:r>
            <a:r>
              <a:rPr lang="es-AR" sz="1200" dirty="0">
                <a:solidFill>
                  <a:srgbClr val="000000"/>
                </a:solidFill>
                <a:latin typeface="Consolas" panose="020B0609020204030204" pitchFamily="49" charset="0"/>
              </a:rPr>
              <a:t>];</a:t>
            </a:r>
          </a:p>
          <a:p>
            <a:r>
              <a:rPr lang="es-AR" sz="1200" dirty="0" smtClean="0">
                <a:solidFill>
                  <a:srgbClr val="0000FF"/>
                </a:solidFill>
                <a:latin typeface="Consolas" panose="020B0609020204030204" pitchFamily="49" charset="0"/>
              </a:rPr>
              <a:t>Hacer</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nombre</a:t>
            </a:r>
            <a:r>
              <a:rPr lang="es-AR" sz="1200" dirty="0">
                <a:solidFill>
                  <a:srgbClr val="000000"/>
                </a:solidFill>
                <a:latin typeface="Consolas" panose="020B0609020204030204" pitchFamily="49" charset="0"/>
              </a:rPr>
              <a:t>:= </a:t>
            </a:r>
            <a:r>
              <a:rPr lang="es-AR" sz="1200" dirty="0">
                <a:solidFill>
                  <a:srgbClr val="A31515"/>
                </a:solidFill>
                <a:latin typeface="Consolas" panose="020B0609020204030204" pitchFamily="49" charset="0"/>
              </a:rPr>
              <a:t>"Federico Moradillo"</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smtClean="0">
                <a:solidFill>
                  <a:srgbClr val="0000FF"/>
                </a:solidFill>
                <a:latin typeface="Consolas" panose="020B0609020204030204" pitchFamily="49" charset="0"/>
              </a:rPr>
              <a:t>  Imprimir</a:t>
            </a:r>
            <a:r>
              <a:rPr lang="es-AR" sz="1200" dirty="0" smtClean="0">
                <a:solidFill>
                  <a:srgbClr val="000000"/>
                </a:solidFill>
                <a:latin typeface="Consolas" panose="020B0609020204030204" pitchFamily="49" charset="0"/>
              </a:rPr>
              <a:t>(</a:t>
            </a:r>
            <a:r>
              <a:rPr lang="es-AR" sz="1200" dirty="0" smtClean="0">
                <a:solidFill>
                  <a:srgbClr val="A31515"/>
                </a:solidFill>
                <a:latin typeface="Consolas" panose="020B0609020204030204" pitchFamily="49" charset="0"/>
              </a:rPr>
              <a:t>"</a:t>
            </a:r>
            <a:r>
              <a:rPr lang="es-AR" sz="1200" dirty="0">
                <a:solidFill>
                  <a:srgbClr val="A31515"/>
                </a:solidFill>
                <a:latin typeface="Consolas" panose="020B0609020204030204" pitchFamily="49" charset="0"/>
              </a:rPr>
              <a:t>Ingrese dato: "</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a:t>
            </a:r>
            <a:r>
              <a:rPr lang="es-AR" sz="1200" dirty="0" smtClean="0">
                <a:solidFill>
                  <a:srgbClr val="0000FF"/>
                </a:solidFill>
                <a:latin typeface="Consolas" panose="020B0609020204030204" pitchFamily="49" charset="0"/>
              </a:rPr>
              <a:t>Leer</a:t>
            </a:r>
            <a:r>
              <a:rPr lang="es-AR" sz="1200" dirty="0" smtClean="0">
                <a:solidFill>
                  <a:srgbClr val="000000"/>
                </a:solidFill>
                <a:latin typeface="Consolas" panose="020B0609020204030204" pitchFamily="49" charset="0"/>
              </a:rPr>
              <a:t>(nombre</a:t>
            </a:r>
            <a:r>
              <a:rPr lang="es-AR" sz="1200" dirty="0">
                <a:solidFill>
                  <a:srgbClr val="000000"/>
                </a:solidFill>
                <a:latin typeface="Consolas" panose="020B0609020204030204" pitchFamily="49" charset="0"/>
              </a:rPr>
              <a:t>);</a:t>
            </a:r>
          </a:p>
          <a:p>
            <a:r>
              <a:rPr lang="es-AR" sz="1200" dirty="0" err="1" smtClean="0">
                <a:solidFill>
                  <a:srgbClr val="0000FF"/>
                </a:solidFill>
                <a:latin typeface="Consolas" panose="020B0609020204030204" pitchFamily="49" charset="0"/>
              </a:rPr>
              <a:t>FinHacer</a:t>
            </a:r>
            <a:r>
              <a:rPr lang="es-AR" sz="1200" dirty="0" smtClean="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5" name="Rectángulo 4"/>
          <p:cNvSpPr/>
          <p:nvPr/>
        </p:nvSpPr>
        <p:spPr>
          <a:xfrm>
            <a:off x="5652120" y="2653034"/>
            <a:ext cx="3466160" cy="1384995"/>
          </a:xfrm>
          <a:prstGeom prst="rect">
            <a:avLst/>
          </a:prstGeom>
        </p:spPr>
        <p:txBody>
          <a:bodyPr wrap="square">
            <a:spAutoFit/>
          </a:bodyPr>
          <a:lstStyle/>
          <a:p>
            <a:r>
              <a:rPr lang="es-AR" sz="1200" dirty="0" err="1">
                <a:solidFill>
                  <a:srgbClr val="0000FF"/>
                </a:solidFill>
                <a:latin typeface="Consolas" panose="020B0609020204030204" pitchFamily="49" charset="0"/>
              </a:rPr>
              <a:t>char</a:t>
            </a:r>
            <a:r>
              <a:rPr lang="es-AR" sz="1200" dirty="0">
                <a:solidFill>
                  <a:srgbClr val="000000"/>
                </a:solidFill>
                <a:latin typeface="Consolas" panose="020B0609020204030204" pitchFamily="49" charset="0"/>
              </a:rPr>
              <a:t> nombre[</a:t>
            </a:r>
            <a:r>
              <a:rPr lang="es-AR" sz="1200" dirty="0">
                <a:solidFill>
                  <a:srgbClr val="09885A"/>
                </a:solidFill>
                <a:latin typeface="Consolas" panose="020B0609020204030204" pitchFamily="49" charset="0"/>
              </a:rPr>
              <a:t>30</a:t>
            </a:r>
            <a:r>
              <a:rPr lang="es-AR" sz="1200" dirty="0">
                <a:solidFill>
                  <a:srgbClr val="000000"/>
                </a:solidFill>
                <a:latin typeface="Consolas" panose="020B0609020204030204" pitchFamily="49" charset="0"/>
              </a:rPr>
              <a:t>];</a:t>
            </a:r>
          </a:p>
          <a:p>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main</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a:t>
            </a:r>
            <a:r>
              <a:rPr lang="es-AR" sz="1200" dirty="0" err="1" smtClean="0">
                <a:solidFill>
                  <a:srgbClr val="000000"/>
                </a:solidFill>
                <a:latin typeface="Consolas" panose="020B0609020204030204" pitchFamily="49" charset="0"/>
              </a:rPr>
              <a:t>strcpy</a:t>
            </a:r>
            <a:r>
              <a:rPr lang="es-AR" sz="1200" dirty="0" smtClean="0">
                <a:solidFill>
                  <a:srgbClr val="000000"/>
                </a:solidFill>
                <a:latin typeface="Consolas" panose="020B0609020204030204" pitchFamily="49" charset="0"/>
              </a:rPr>
              <a:t>(nombre</a:t>
            </a:r>
            <a:r>
              <a:rPr lang="es-AR" sz="1200" dirty="0">
                <a:solidFill>
                  <a:srgbClr val="000000"/>
                </a:solidFill>
                <a:latin typeface="Consolas" panose="020B0609020204030204" pitchFamily="49" charset="0"/>
              </a:rPr>
              <a:t>, </a:t>
            </a:r>
            <a:r>
              <a:rPr lang="es-AR" sz="1200" dirty="0">
                <a:solidFill>
                  <a:srgbClr val="A31515"/>
                </a:solidFill>
                <a:latin typeface="Consolas" panose="020B0609020204030204" pitchFamily="49" charset="0"/>
              </a:rPr>
              <a:t>"Federico Moradillo"</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a:t>
            </a:r>
            <a:r>
              <a:rPr lang="es-AR" sz="1200" dirty="0" err="1" smtClean="0">
                <a:solidFill>
                  <a:srgbClr val="000000"/>
                </a:solidFill>
                <a:latin typeface="Consolas" panose="020B0609020204030204" pitchFamily="49" charset="0"/>
              </a:rPr>
              <a:t>printf</a:t>
            </a:r>
            <a:r>
              <a:rPr lang="es-AR" sz="1200" dirty="0" smtClean="0">
                <a:solidFill>
                  <a:srgbClr val="000000"/>
                </a:solidFill>
                <a:latin typeface="Consolas" panose="020B0609020204030204" pitchFamily="49" charset="0"/>
              </a:rPr>
              <a:t>(</a:t>
            </a:r>
            <a:r>
              <a:rPr lang="es-AR" sz="1200" dirty="0">
                <a:solidFill>
                  <a:srgbClr val="A31515"/>
                </a:solidFill>
                <a:latin typeface="Consolas" panose="020B0609020204030204" pitchFamily="49" charset="0"/>
              </a:rPr>
              <a:t>"Ingrese dato: "</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a:t>
            </a:r>
            <a:r>
              <a:rPr lang="es-AR" sz="1200" dirty="0" err="1" smtClean="0">
                <a:solidFill>
                  <a:srgbClr val="000000"/>
                </a:solidFill>
                <a:latin typeface="Consolas" panose="020B0609020204030204" pitchFamily="49" charset="0"/>
              </a:rPr>
              <a:t>scanf</a:t>
            </a:r>
            <a:r>
              <a:rPr lang="es-AR" sz="1200" dirty="0" smtClean="0">
                <a:solidFill>
                  <a:srgbClr val="000000"/>
                </a:solidFill>
                <a:latin typeface="Consolas" panose="020B0609020204030204" pitchFamily="49" charset="0"/>
              </a:rPr>
              <a:t>(</a:t>
            </a:r>
            <a:r>
              <a:rPr lang="es-AR" sz="1200" dirty="0">
                <a:solidFill>
                  <a:srgbClr val="A31515"/>
                </a:solidFill>
                <a:latin typeface="Consolas" panose="020B0609020204030204" pitchFamily="49" charset="0"/>
              </a:rPr>
              <a:t>"%s"</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nombre); </a:t>
            </a:r>
            <a:r>
              <a:rPr lang="es-AR" sz="1200" dirty="0">
                <a:solidFill>
                  <a:srgbClr val="008000"/>
                </a:solidFill>
                <a:latin typeface="Consolas" panose="020B0609020204030204" pitchFamily="49" charset="0"/>
              </a:rPr>
              <a:t>//No uso &amp;</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227901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Los arreglos de arreglos en C son arreglos que almacenan la dirección en memoria (puntero) de otros arreglos. Todos los arreglos deben ser del mismo tipo de dato. Para usar esta estructura se define el arreglo general, los arreglos internos y, por último, se enlazan.</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Declaración de un </a:t>
              </a:r>
              <a:r>
                <a:rPr lang="es-AR" altLang="ko-KR" sz="2400" b="1" i="1" dirty="0" err="1" smtClean="0">
                  <a:solidFill>
                    <a:schemeClr val="accent3"/>
                  </a:solidFill>
                  <a:cs typeface="Arial" pitchFamily="34" charset="0"/>
                </a:rPr>
                <a:t>Array</a:t>
              </a:r>
              <a:r>
                <a:rPr lang="es-AR" altLang="ko-KR" sz="2400" b="1" i="1" dirty="0" smtClean="0">
                  <a:solidFill>
                    <a:schemeClr val="accent3"/>
                  </a:solidFill>
                  <a:cs typeface="Arial" pitchFamily="34" charset="0"/>
                </a:rPr>
                <a:t> of </a:t>
              </a:r>
              <a:r>
                <a:rPr lang="es-AR" altLang="ko-KR" sz="2400" b="1" i="1" dirty="0" err="1" smtClean="0">
                  <a:solidFill>
                    <a:schemeClr val="accent3"/>
                  </a:solidFill>
                  <a:cs typeface="Arial" pitchFamily="34" charset="0"/>
                </a:rPr>
                <a:t>Array</a:t>
              </a:r>
              <a:endParaRPr lang="es-AR" altLang="ko-KR" sz="2400" b="1" i="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5" name="Rectángulo 4"/>
          <p:cNvSpPr/>
          <p:nvPr/>
        </p:nvSpPr>
        <p:spPr>
          <a:xfrm>
            <a:off x="1907704" y="2468961"/>
            <a:ext cx="6984776" cy="2492990"/>
          </a:xfrm>
          <a:prstGeom prst="rect">
            <a:avLst/>
          </a:prstGeom>
        </p:spPr>
        <p:txBody>
          <a:bodyPr wrap="square">
            <a:spAutoFit/>
          </a:bodyPr>
          <a:lstStyle/>
          <a:p>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a:t>
            </a:r>
            <a:r>
              <a:rPr lang="es-MX" sz="1200" dirty="0" err="1">
                <a:solidFill>
                  <a:srgbClr val="000000"/>
                </a:solidFill>
                <a:latin typeface="Consolas" panose="020B0609020204030204" pitchFamily="49" charset="0"/>
              </a:rPr>
              <a:t>arregloDeArreglos</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3</a:t>
            </a:r>
            <a:r>
              <a:rPr lang="es-MX" sz="1200" dirty="0">
                <a:solidFill>
                  <a:srgbClr val="000000"/>
                </a:solidFill>
                <a:latin typeface="Consolas" panose="020B0609020204030204" pitchFamily="49" charset="0"/>
              </a:rPr>
              <a:t>];  </a:t>
            </a:r>
            <a:r>
              <a:rPr lang="es-MX" sz="1200" dirty="0" smtClean="0">
                <a:solidFill>
                  <a:srgbClr val="000000"/>
                </a:solidFill>
                <a:latin typeface="Consolas" panose="020B0609020204030204" pitchFamily="49" charset="0"/>
              </a:rPr>
              <a:t>    </a:t>
            </a:r>
            <a:r>
              <a:rPr lang="es-MX" sz="1200" dirty="0" smtClean="0">
                <a:solidFill>
                  <a:srgbClr val="008000"/>
                </a:solidFill>
                <a:latin typeface="Consolas" panose="020B0609020204030204" pitchFamily="49" charset="0"/>
              </a:rPr>
              <a:t>//</a:t>
            </a:r>
            <a:r>
              <a:rPr lang="es-MX" sz="1200" dirty="0">
                <a:solidFill>
                  <a:srgbClr val="008000"/>
                </a:solidFill>
                <a:latin typeface="Consolas" panose="020B0609020204030204" pitchFamily="49" charset="0"/>
              </a:rPr>
              <a:t>Defino un arreglo de tres </a:t>
            </a:r>
            <a:r>
              <a:rPr lang="es-MX" sz="1200" dirty="0" smtClean="0">
                <a:solidFill>
                  <a:srgbClr val="008000"/>
                </a:solidFill>
                <a:latin typeface="Consolas" panose="020B0609020204030204" pitchFamily="49" charset="0"/>
              </a:rPr>
              <a:t>punteros (asterisco)</a:t>
            </a:r>
          </a:p>
          <a:p>
            <a:endParaRPr lang="es-MX" sz="1200" dirty="0">
              <a:solidFill>
                <a:srgbClr val="000000"/>
              </a:solidFill>
              <a:latin typeface="Consolas" panose="020B0609020204030204" pitchFamily="49" charset="0"/>
            </a:endParaRPr>
          </a:p>
          <a:p>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arreglo1[</a:t>
            </a:r>
            <a:r>
              <a:rPr lang="es-MX" sz="1200" dirty="0">
                <a:solidFill>
                  <a:srgbClr val="09885A"/>
                </a:solidFill>
                <a:latin typeface="Consolas" panose="020B0609020204030204" pitchFamily="49" charset="0"/>
              </a:rPr>
              <a:t>2</a:t>
            </a:r>
            <a:r>
              <a:rPr lang="es-MX" sz="1200" dirty="0">
                <a:solidFill>
                  <a:srgbClr val="000000"/>
                </a:solidFill>
                <a:latin typeface="Consolas" panose="020B0609020204030204" pitchFamily="49" charset="0"/>
              </a:rPr>
              <a:t>] = {</a:t>
            </a:r>
            <a:r>
              <a:rPr lang="es-MX" sz="1200" dirty="0">
                <a:solidFill>
                  <a:srgbClr val="09885A"/>
                </a:solidFill>
                <a:latin typeface="Consolas" panose="020B0609020204030204" pitchFamily="49" charset="0"/>
              </a:rPr>
              <a:t>1</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2</a:t>
            </a:r>
            <a:r>
              <a:rPr lang="es-MX" sz="1200" dirty="0">
                <a:solidFill>
                  <a:srgbClr val="000000"/>
                </a:solidFill>
                <a:latin typeface="Consolas" panose="020B0609020204030204" pitchFamily="49" charset="0"/>
              </a:rPr>
              <a:t>};        </a:t>
            </a:r>
            <a:r>
              <a:rPr lang="es-MX" sz="1200" dirty="0">
                <a:solidFill>
                  <a:srgbClr val="008000"/>
                </a:solidFill>
                <a:latin typeface="Consolas" panose="020B0609020204030204" pitchFamily="49" charset="0"/>
              </a:rPr>
              <a:t>//Defino un </a:t>
            </a:r>
            <a:r>
              <a:rPr lang="es-MX" sz="1200" dirty="0" smtClean="0">
                <a:solidFill>
                  <a:srgbClr val="008000"/>
                </a:solidFill>
                <a:latin typeface="Consolas" panose="020B0609020204030204" pitchFamily="49" charset="0"/>
              </a:rPr>
              <a:t>arreglo entero </a:t>
            </a:r>
            <a:r>
              <a:rPr lang="es-MX" sz="1200" dirty="0">
                <a:solidFill>
                  <a:srgbClr val="008000"/>
                </a:solidFill>
                <a:latin typeface="Consolas" panose="020B0609020204030204" pitchFamily="49" charset="0"/>
              </a:rPr>
              <a:t>de tamaño 2</a:t>
            </a:r>
            <a:endParaRPr lang="es-MX" sz="1200" dirty="0">
              <a:solidFill>
                <a:srgbClr val="000000"/>
              </a:solidFill>
              <a:latin typeface="Consolas" panose="020B0609020204030204" pitchFamily="49" charset="0"/>
            </a:endParaRPr>
          </a:p>
          <a:p>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arreglo2[</a:t>
            </a:r>
            <a:r>
              <a:rPr lang="es-MX" sz="1200" dirty="0">
                <a:solidFill>
                  <a:srgbClr val="09885A"/>
                </a:solidFill>
                <a:latin typeface="Consolas" panose="020B0609020204030204" pitchFamily="49" charset="0"/>
              </a:rPr>
              <a:t>4</a:t>
            </a:r>
            <a:r>
              <a:rPr lang="es-MX" sz="1200" dirty="0">
                <a:solidFill>
                  <a:srgbClr val="000000"/>
                </a:solidFill>
                <a:latin typeface="Consolas" panose="020B0609020204030204" pitchFamily="49" charset="0"/>
              </a:rPr>
              <a:t>] = {</a:t>
            </a:r>
            <a:r>
              <a:rPr lang="es-MX" sz="1200" dirty="0">
                <a:solidFill>
                  <a:srgbClr val="09885A"/>
                </a:solidFill>
                <a:latin typeface="Consolas" panose="020B0609020204030204" pitchFamily="49" charset="0"/>
              </a:rPr>
              <a:t>3</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4</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5</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6</a:t>
            </a:r>
            <a:r>
              <a:rPr lang="es-MX" sz="1200" dirty="0">
                <a:solidFill>
                  <a:srgbClr val="000000"/>
                </a:solidFill>
                <a:latin typeface="Consolas" panose="020B0609020204030204" pitchFamily="49" charset="0"/>
              </a:rPr>
              <a:t>};    </a:t>
            </a:r>
            <a:r>
              <a:rPr lang="es-MX" sz="1200" dirty="0">
                <a:solidFill>
                  <a:srgbClr val="008000"/>
                </a:solidFill>
                <a:latin typeface="Consolas" panose="020B0609020204030204" pitchFamily="49" charset="0"/>
              </a:rPr>
              <a:t>//Defino un arreglo </a:t>
            </a:r>
            <a:r>
              <a:rPr lang="es-MX" sz="1200" dirty="0" smtClean="0">
                <a:solidFill>
                  <a:srgbClr val="008000"/>
                </a:solidFill>
                <a:latin typeface="Consolas" panose="020B0609020204030204" pitchFamily="49" charset="0"/>
              </a:rPr>
              <a:t>entero de </a:t>
            </a:r>
            <a:r>
              <a:rPr lang="es-MX" sz="1200" dirty="0">
                <a:solidFill>
                  <a:srgbClr val="008000"/>
                </a:solidFill>
                <a:latin typeface="Consolas" panose="020B0609020204030204" pitchFamily="49" charset="0"/>
              </a:rPr>
              <a:t>tamaño 4</a:t>
            </a:r>
            <a:endParaRPr lang="es-MX" sz="1200" dirty="0">
              <a:solidFill>
                <a:srgbClr val="000000"/>
              </a:solidFill>
              <a:latin typeface="Consolas" panose="020B0609020204030204" pitchFamily="49" charset="0"/>
            </a:endParaRPr>
          </a:p>
          <a:p>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arreglo3[</a:t>
            </a:r>
            <a:r>
              <a:rPr lang="es-MX" sz="1200" dirty="0">
                <a:solidFill>
                  <a:srgbClr val="09885A"/>
                </a:solidFill>
                <a:latin typeface="Consolas" panose="020B0609020204030204" pitchFamily="49" charset="0"/>
              </a:rPr>
              <a:t>3</a:t>
            </a:r>
            <a:r>
              <a:rPr lang="es-MX" sz="1200" dirty="0">
                <a:solidFill>
                  <a:srgbClr val="000000"/>
                </a:solidFill>
                <a:latin typeface="Consolas" panose="020B0609020204030204" pitchFamily="49" charset="0"/>
              </a:rPr>
              <a:t>] = {</a:t>
            </a:r>
            <a:r>
              <a:rPr lang="es-MX" sz="1200" dirty="0">
                <a:solidFill>
                  <a:srgbClr val="09885A"/>
                </a:solidFill>
                <a:latin typeface="Consolas" panose="020B0609020204030204" pitchFamily="49" charset="0"/>
              </a:rPr>
              <a:t>7</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8</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9</a:t>
            </a:r>
            <a:r>
              <a:rPr lang="es-MX" sz="1200" dirty="0">
                <a:solidFill>
                  <a:srgbClr val="000000"/>
                </a:solidFill>
                <a:latin typeface="Consolas" panose="020B0609020204030204" pitchFamily="49" charset="0"/>
              </a:rPr>
              <a:t>};   </a:t>
            </a:r>
            <a:r>
              <a:rPr lang="es-MX" sz="1200" dirty="0" smtClean="0">
                <a:solidFill>
                  <a:srgbClr val="000000"/>
                </a:solidFill>
                <a:latin typeface="Consolas" panose="020B0609020204030204" pitchFamily="49" charset="0"/>
              </a:rPr>
              <a:t>   </a:t>
            </a:r>
            <a:r>
              <a:rPr lang="es-MX" sz="1200" dirty="0" smtClean="0">
                <a:solidFill>
                  <a:srgbClr val="008000"/>
                </a:solidFill>
                <a:latin typeface="Consolas" panose="020B0609020204030204" pitchFamily="49" charset="0"/>
              </a:rPr>
              <a:t>//</a:t>
            </a:r>
            <a:r>
              <a:rPr lang="es-MX" sz="1200" dirty="0">
                <a:solidFill>
                  <a:srgbClr val="008000"/>
                </a:solidFill>
                <a:latin typeface="Consolas" panose="020B0609020204030204" pitchFamily="49" charset="0"/>
              </a:rPr>
              <a:t>Defino un arreglo </a:t>
            </a:r>
            <a:r>
              <a:rPr lang="es-MX" sz="1200" dirty="0" smtClean="0">
                <a:solidFill>
                  <a:srgbClr val="008000"/>
                </a:solidFill>
                <a:latin typeface="Consolas" panose="020B0609020204030204" pitchFamily="49" charset="0"/>
              </a:rPr>
              <a:t>entero de </a:t>
            </a:r>
            <a:r>
              <a:rPr lang="es-MX" sz="1200" dirty="0">
                <a:solidFill>
                  <a:srgbClr val="008000"/>
                </a:solidFill>
                <a:latin typeface="Consolas" panose="020B0609020204030204" pitchFamily="49" charset="0"/>
              </a:rPr>
              <a:t>tamaño </a:t>
            </a:r>
            <a:r>
              <a:rPr lang="es-MX" sz="1200" dirty="0" smtClean="0">
                <a:solidFill>
                  <a:srgbClr val="008000"/>
                </a:solidFill>
                <a:latin typeface="Consolas" panose="020B0609020204030204" pitchFamily="49" charset="0"/>
              </a:rPr>
              <a:t>3</a:t>
            </a:r>
            <a:endParaRPr lang="es-MX" sz="1200" dirty="0">
              <a:solidFill>
                <a:srgbClr val="000000"/>
              </a:solidFill>
              <a:latin typeface="Consolas" panose="020B0609020204030204" pitchFamily="49" charset="0"/>
            </a:endParaRPr>
          </a:p>
          <a:p>
            <a:r>
              <a:rPr lang="es-MX" sz="1200" dirty="0">
                <a:solidFill>
                  <a:srgbClr val="000000"/>
                </a:solidFill>
                <a:latin typeface="Consolas" panose="020B0609020204030204" pitchFamily="49" charset="0"/>
              </a:rPr>
              <a:t/>
            </a:r>
            <a:br>
              <a:rPr lang="es-MX" sz="1200" dirty="0">
                <a:solidFill>
                  <a:srgbClr val="000000"/>
                </a:solidFill>
                <a:latin typeface="Consolas" panose="020B0609020204030204" pitchFamily="49" charset="0"/>
              </a:rPr>
            </a:br>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a:t>
            </a:r>
            <a:r>
              <a:rPr lang="es-MX" sz="1200" dirty="0" err="1">
                <a:solidFill>
                  <a:srgbClr val="000000"/>
                </a:solidFill>
                <a:latin typeface="Consolas" panose="020B0609020204030204" pitchFamily="49" charset="0"/>
              </a:rPr>
              <a:t>punteroAArreglo</a:t>
            </a:r>
            <a:r>
              <a:rPr lang="es-MX" sz="1200" dirty="0">
                <a:solidFill>
                  <a:srgbClr val="000000"/>
                </a:solidFill>
                <a:latin typeface="Consolas" panose="020B0609020204030204" pitchFamily="49" charset="0"/>
              </a:rPr>
              <a:t>; </a:t>
            </a:r>
            <a:r>
              <a:rPr lang="es-MX" sz="1200" dirty="0" smtClean="0">
                <a:solidFill>
                  <a:srgbClr val="000000"/>
                </a:solidFill>
                <a:latin typeface="Consolas" panose="020B0609020204030204" pitchFamily="49" charset="0"/>
              </a:rPr>
              <a:t>	</a:t>
            </a:r>
            <a:r>
              <a:rPr lang="es-MX" sz="1200" dirty="0" smtClean="0">
                <a:solidFill>
                  <a:srgbClr val="008000"/>
                </a:solidFill>
                <a:latin typeface="Consolas" panose="020B0609020204030204" pitchFamily="49" charset="0"/>
              </a:rPr>
              <a:t>//</a:t>
            </a:r>
            <a:r>
              <a:rPr lang="es-MX" sz="1200" dirty="0">
                <a:solidFill>
                  <a:srgbClr val="008000"/>
                </a:solidFill>
                <a:latin typeface="Consolas" panose="020B0609020204030204" pitchFamily="49" charset="0"/>
              </a:rPr>
              <a:t>Defino la variable puntero que usaré </a:t>
            </a:r>
            <a:r>
              <a:rPr lang="es-MX" sz="1200" dirty="0" smtClean="0">
                <a:solidFill>
                  <a:srgbClr val="008000"/>
                </a:solidFill>
                <a:latin typeface="Consolas" panose="020B0609020204030204" pitchFamily="49" charset="0"/>
              </a:rPr>
              <a:t>para</a:t>
            </a:r>
          </a:p>
          <a:p>
            <a:r>
              <a:rPr lang="es-MX" sz="1200" dirty="0" smtClean="0">
                <a:solidFill>
                  <a:srgbClr val="008000"/>
                </a:solidFill>
                <a:latin typeface="Consolas" panose="020B0609020204030204" pitchFamily="49" charset="0"/>
              </a:rPr>
              <a:t>			//recorrer cada arreglo</a:t>
            </a:r>
            <a:endParaRPr lang="es-MX" sz="1200" dirty="0" smtClean="0">
              <a:solidFill>
                <a:srgbClr val="000000"/>
              </a:solidFill>
              <a:latin typeface="Consolas" panose="020B0609020204030204" pitchFamily="49" charset="0"/>
            </a:endParaRPr>
          </a:p>
          <a:p>
            <a:r>
              <a:rPr lang="es-MX" sz="1200" dirty="0">
                <a:solidFill>
                  <a:srgbClr val="000000"/>
                </a:solidFill>
                <a:latin typeface="Consolas" panose="020B0609020204030204" pitchFamily="49" charset="0"/>
              </a:rPr>
              <a:t/>
            </a:r>
            <a:br>
              <a:rPr lang="es-MX" sz="1200" dirty="0">
                <a:solidFill>
                  <a:srgbClr val="000000"/>
                </a:solidFill>
                <a:latin typeface="Consolas" panose="020B0609020204030204" pitchFamily="49" charset="0"/>
              </a:rPr>
            </a:br>
            <a:r>
              <a:rPr lang="es-MX" sz="1200" dirty="0">
                <a:solidFill>
                  <a:srgbClr val="008000"/>
                </a:solidFill>
                <a:latin typeface="Consolas" panose="020B0609020204030204" pitchFamily="49" charset="0"/>
              </a:rPr>
              <a:t>//Asigno cada arreglo a una posición del arreglo </a:t>
            </a:r>
            <a:r>
              <a:rPr lang="es-MX" sz="1200" dirty="0" smtClean="0">
                <a:solidFill>
                  <a:srgbClr val="008000"/>
                </a:solidFill>
                <a:latin typeface="Consolas" panose="020B0609020204030204" pitchFamily="49" charset="0"/>
              </a:rPr>
              <a:t>general de tres punteros</a:t>
            </a:r>
            <a:endParaRPr lang="es-MX" sz="1200" dirty="0">
              <a:solidFill>
                <a:srgbClr val="000000"/>
              </a:solidFill>
              <a:latin typeface="Consolas" panose="020B0609020204030204" pitchFamily="49" charset="0"/>
            </a:endParaRPr>
          </a:p>
          <a:p>
            <a:r>
              <a:rPr lang="es-MX" sz="1200" dirty="0" err="1">
                <a:solidFill>
                  <a:srgbClr val="000000"/>
                </a:solidFill>
                <a:latin typeface="Consolas" panose="020B0609020204030204" pitchFamily="49" charset="0"/>
              </a:rPr>
              <a:t>arregloDeArreglos</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0</a:t>
            </a:r>
            <a:r>
              <a:rPr lang="es-MX" sz="1200" dirty="0">
                <a:solidFill>
                  <a:srgbClr val="000000"/>
                </a:solidFill>
                <a:latin typeface="Consolas" panose="020B0609020204030204" pitchFamily="49" charset="0"/>
              </a:rPr>
              <a:t>] = arreglo1;    </a:t>
            </a:r>
          </a:p>
          <a:p>
            <a:r>
              <a:rPr lang="es-MX" sz="1200" dirty="0" err="1">
                <a:solidFill>
                  <a:srgbClr val="000000"/>
                </a:solidFill>
                <a:latin typeface="Consolas" panose="020B0609020204030204" pitchFamily="49" charset="0"/>
              </a:rPr>
              <a:t>arregloDeArreglos</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1</a:t>
            </a:r>
            <a:r>
              <a:rPr lang="es-MX" sz="1200" dirty="0">
                <a:solidFill>
                  <a:srgbClr val="000000"/>
                </a:solidFill>
                <a:latin typeface="Consolas" panose="020B0609020204030204" pitchFamily="49" charset="0"/>
              </a:rPr>
              <a:t>] = arreglo2;</a:t>
            </a:r>
          </a:p>
          <a:p>
            <a:r>
              <a:rPr lang="es-MX" sz="1200" dirty="0" err="1">
                <a:solidFill>
                  <a:srgbClr val="000000"/>
                </a:solidFill>
                <a:latin typeface="Consolas" panose="020B0609020204030204" pitchFamily="49" charset="0"/>
              </a:rPr>
              <a:t>arregloDeArreglos</a:t>
            </a:r>
            <a:r>
              <a:rPr lang="es-MX" sz="1200" dirty="0">
                <a:solidFill>
                  <a:srgbClr val="000000"/>
                </a:solidFill>
                <a:latin typeface="Consolas" panose="020B0609020204030204" pitchFamily="49" charset="0"/>
              </a:rPr>
              <a:t>[</a:t>
            </a:r>
            <a:r>
              <a:rPr lang="es-MX" sz="1200" dirty="0">
                <a:solidFill>
                  <a:srgbClr val="09885A"/>
                </a:solidFill>
                <a:latin typeface="Consolas" panose="020B0609020204030204" pitchFamily="49" charset="0"/>
              </a:rPr>
              <a:t>2</a:t>
            </a:r>
            <a:r>
              <a:rPr lang="es-MX" sz="1200" dirty="0">
                <a:solidFill>
                  <a:srgbClr val="000000"/>
                </a:solidFill>
                <a:latin typeface="Consolas" panose="020B0609020204030204" pitchFamily="49" charset="0"/>
              </a:rPr>
              <a:t>] = arreglo3</a:t>
            </a:r>
            <a:r>
              <a:rPr lang="es-MX" sz="1200" dirty="0" smtClean="0">
                <a:solidFill>
                  <a:srgbClr val="000000"/>
                </a:solidFill>
                <a:latin typeface="Consolas" panose="020B0609020204030204" pitchFamily="49" charset="0"/>
              </a:rPr>
              <a:t>;</a:t>
            </a:r>
            <a:endParaRPr lang="es-MX" sz="1200" dirty="0">
              <a:solidFill>
                <a:srgbClr val="000000"/>
              </a:solidFill>
              <a:latin typeface="Consolas" panose="020B0609020204030204" pitchFamily="49" charset="0"/>
            </a:endParaRPr>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340371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a:xfrm>
            <a:off x="2267744" y="1851670"/>
            <a:ext cx="3888432" cy="576064"/>
          </a:xfrm>
        </p:spPr>
        <p:txBody>
          <a:bodyPr/>
          <a:lstStyle/>
          <a:p>
            <a:r>
              <a:rPr lang="es-AR" dirty="0" smtClean="0"/>
              <a:t>Clase 15</a:t>
            </a:r>
            <a:endParaRPr lang="es-AR" dirty="0"/>
          </a:p>
        </p:txBody>
      </p:sp>
      <p:sp>
        <p:nvSpPr>
          <p:cNvPr id="3" name="Marcador de texto 2"/>
          <p:cNvSpPr>
            <a:spLocks noGrp="1"/>
          </p:cNvSpPr>
          <p:nvPr>
            <p:ph type="body" sz="quarter" idx="11"/>
          </p:nvPr>
        </p:nvSpPr>
        <p:spPr>
          <a:xfrm>
            <a:off x="2627488" y="2427734"/>
            <a:ext cx="3456680" cy="951344"/>
          </a:xfrm>
        </p:spPr>
        <p:txBody>
          <a:bodyPr/>
          <a:lstStyle/>
          <a:p>
            <a:r>
              <a:rPr lang="es-AR" sz="1800" dirty="0" smtClean="0"/>
              <a:t>Estructura de datos dinámicas: Pilas y Colas</a:t>
            </a:r>
          </a:p>
        </p:txBody>
      </p:sp>
    </p:spTree>
    <p:extLst>
      <p:ext uri="{BB962C8B-B14F-4D97-AF65-F5344CB8AC3E}">
        <p14:creationId xmlns:p14="http://schemas.microsoft.com/office/powerpoint/2010/main" val="244462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309859"/>
            <a:chOff x="3687661" y="1203598"/>
            <a:chExt cx="2252491" cy="1309859"/>
          </a:xfrm>
        </p:grpSpPr>
        <p:sp>
          <p:nvSpPr>
            <p:cNvPr id="9" name="TextBox 8"/>
            <p:cNvSpPr txBox="1"/>
            <p:nvPr/>
          </p:nvSpPr>
          <p:spPr>
            <a:xfrm>
              <a:off x="3687661" y="2051792"/>
              <a:ext cx="2252491" cy="461665"/>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Los registros se definen mediante la sentencia </a:t>
              </a:r>
              <a:r>
                <a:rPr lang="es-AR" altLang="ko-KR" sz="1200" i="1" dirty="0" err="1" smtClean="0">
                  <a:solidFill>
                    <a:schemeClr val="tx1">
                      <a:lumMod val="75000"/>
                      <a:lumOff val="25000"/>
                    </a:schemeClr>
                  </a:solidFill>
                  <a:cs typeface="Arial" pitchFamily="34" charset="0"/>
                </a:rPr>
                <a:t>struct</a:t>
              </a:r>
              <a:r>
                <a:rPr lang="es-AR" altLang="ko-KR" sz="1200" dirty="0" smtClean="0">
                  <a:solidFill>
                    <a:schemeClr val="tx1">
                      <a:lumMod val="75000"/>
                      <a:lumOff val="25000"/>
                    </a:schemeClr>
                  </a:solidFill>
                  <a:cs typeface="Arial" pitchFamily="34" charset="0"/>
                </a:rPr>
                <a:t>, declarando los distintos campos que lo componen. Dichos campos pueden ser de tipo nativo o definido por el usuario.</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Definición de un registro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07704" y="2145989"/>
            <a:ext cx="3024335" cy="307777"/>
          </a:xfrm>
          <a:prstGeom prst="rect">
            <a:avLst/>
          </a:prstGeom>
          <a:noFill/>
        </p:spPr>
        <p:txBody>
          <a:bodyPr wrap="square" rtlCol="0">
            <a:spAutoFit/>
          </a:bodyPr>
          <a:lstStyle/>
          <a:p>
            <a:r>
              <a:rPr lang="en-US" altLang="ko-KR" sz="1400" b="1" dirty="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145988"/>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2" name="Rectángulo 1"/>
          <p:cNvSpPr/>
          <p:nvPr/>
        </p:nvSpPr>
        <p:spPr>
          <a:xfrm>
            <a:off x="1972081" y="2643758"/>
            <a:ext cx="3247991" cy="1569660"/>
          </a:xfrm>
          <a:prstGeom prst="rect">
            <a:avLst/>
          </a:prstGeom>
        </p:spPr>
        <p:txBody>
          <a:bodyPr wrap="square">
            <a:spAutoFit/>
          </a:bodyPr>
          <a:lstStyle/>
          <a:p>
            <a:r>
              <a:rPr lang="es-AR" sz="1200" dirty="0">
                <a:solidFill>
                  <a:srgbClr val="000000"/>
                </a:solidFill>
                <a:latin typeface="Consolas" panose="020B0609020204030204" pitchFamily="49" charset="0"/>
              </a:rPr>
              <a:t>Persona = </a:t>
            </a:r>
            <a:r>
              <a:rPr lang="es-AR" sz="1200" dirty="0" smtClean="0">
                <a:solidFill>
                  <a:srgbClr val="0000FF"/>
                </a:solidFill>
                <a:latin typeface="Consolas" panose="020B0609020204030204" pitchFamily="49" charset="0"/>
              </a:rPr>
              <a:t>Registro</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nombre</a:t>
            </a:r>
            <a:r>
              <a:rPr lang="es-AR" sz="1200" dirty="0">
                <a:solidFill>
                  <a:srgbClr val="000000"/>
                </a:solidFill>
                <a:latin typeface="Consolas" panose="020B0609020204030204" pitchFamily="49" charset="0"/>
              </a:rPr>
              <a:t>: </a:t>
            </a:r>
            <a:r>
              <a:rPr lang="es-AR" sz="1200" dirty="0" err="1" smtClean="0">
                <a:solidFill>
                  <a:srgbClr val="0000FF"/>
                </a:solidFill>
                <a:latin typeface="Consolas" panose="020B0609020204030204" pitchFamily="49" charset="0"/>
              </a:rPr>
              <a:t>Caracter</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15</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apellido</a:t>
            </a:r>
            <a:r>
              <a:rPr lang="es-AR" sz="1200" dirty="0">
                <a:solidFill>
                  <a:srgbClr val="000000"/>
                </a:solidFill>
                <a:latin typeface="Consolas" panose="020B0609020204030204" pitchFamily="49" charset="0"/>
              </a:rPr>
              <a:t>: </a:t>
            </a:r>
            <a:r>
              <a:rPr lang="es-AR" sz="1200" dirty="0" err="1" smtClean="0">
                <a:solidFill>
                  <a:srgbClr val="0000FF"/>
                </a:solidFill>
                <a:latin typeface="Consolas" panose="020B0609020204030204" pitchFamily="49" charset="0"/>
              </a:rPr>
              <a:t>Caracter</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15</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edad</a:t>
            </a:r>
            <a:r>
              <a:rPr lang="es-AR" sz="1200" dirty="0">
                <a:solidFill>
                  <a:srgbClr val="000000"/>
                </a:solidFill>
                <a:latin typeface="Consolas" panose="020B0609020204030204" pitchFamily="49" charset="0"/>
              </a:rPr>
              <a:t>: </a:t>
            </a:r>
            <a:r>
              <a:rPr lang="es-AR" sz="1200" dirty="0" smtClean="0">
                <a:solidFill>
                  <a:srgbClr val="0000FF"/>
                </a:solidFill>
                <a:latin typeface="Consolas" panose="020B0609020204030204" pitchFamily="49" charset="0"/>
              </a:rPr>
              <a:t>Entero</a:t>
            </a:r>
            <a:r>
              <a:rPr lang="es-AR" sz="1200" dirty="0" smtClean="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3</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FinRegistro</a:t>
            </a:r>
            <a:r>
              <a:rPr lang="es-AR" sz="1200" dirty="0" smtClean="0">
                <a:solidFill>
                  <a:srgbClr val="000000"/>
                </a:solidFill>
                <a:latin typeface="Consolas" panose="020B0609020204030204" pitchFamily="49" charset="0"/>
              </a:rPr>
              <a:t>;</a:t>
            </a:r>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smtClean="0">
                <a:solidFill>
                  <a:srgbClr val="0000FF"/>
                </a:solidFill>
                <a:latin typeface="Consolas" panose="020B0609020204030204" pitchFamily="49" charset="0"/>
              </a:rPr>
              <a:t>Variables</a:t>
            </a:r>
            <a:r>
              <a:rPr lang="es-AR" sz="1200" dirty="0" smtClean="0">
                <a:solidFill>
                  <a:srgbClr val="000000"/>
                </a:solidFill>
                <a:latin typeface="Consolas" panose="020B0609020204030204" pitchFamily="49" charset="0"/>
              </a:rPr>
              <a:t> </a:t>
            </a:r>
          </a:p>
          <a:p>
            <a:r>
              <a:rPr lang="it-IT" sz="1200" dirty="0" smtClean="0">
                <a:solidFill>
                  <a:srgbClr val="008000"/>
                </a:solidFill>
                <a:latin typeface="Consolas" panose="020B0609020204030204" pitchFamily="49" charset="0"/>
              </a:rPr>
              <a:t>  //</a:t>
            </a:r>
            <a:r>
              <a:rPr lang="it-IT" sz="1200" dirty="0">
                <a:solidFill>
                  <a:srgbClr val="008000"/>
                </a:solidFill>
                <a:latin typeface="Consolas" panose="020B0609020204030204" pitchFamily="49" charset="0"/>
              </a:rPr>
              <a:t>Declaro variable tipo </a:t>
            </a:r>
            <a:r>
              <a:rPr lang="it-IT" sz="1200" dirty="0" smtClean="0">
                <a:solidFill>
                  <a:srgbClr val="008000"/>
                </a:solidFill>
                <a:latin typeface="Consolas" panose="020B0609020204030204" pitchFamily="49" charset="0"/>
              </a:rPr>
              <a:t>Persona</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p1</a:t>
            </a:r>
            <a:r>
              <a:rPr lang="es-AR" sz="1200" dirty="0">
                <a:solidFill>
                  <a:srgbClr val="000000"/>
                </a:solidFill>
                <a:latin typeface="Consolas" panose="020B0609020204030204" pitchFamily="49" charset="0"/>
              </a:rPr>
              <a:t>: Persona;</a:t>
            </a:r>
            <a:endParaRPr lang="es-AR" sz="1200" b="0" dirty="0">
              <a:solidFill>
                <a:srgbClr val="000000"/>
              </a:solidFill>
              <a:effectLst/>
              <a:latin typeface="Consolas" panose="020B0609020204030204" pitchFamily="49" charset="0"/>
            </a:endParaRPr>
          </a:p>
        </p:txBody>
      </p:sp>
      <p:sp>
        <p:nvSpPr>
          <p:cNvPr id="5" name="Rectángulo 4"/>
          <p:cNvSpPr/>
          <p:nvPr/>
        </p:nvSpPr>
        <p:spPr>
          <a:xfrm>
            <a:off x="5770415" y="2639287"/>
            <a:ext cx="3024336" cy="1569660"/>
          </a:xfrm>
          <a:prstGeom prst="rect">
            <a:avLst/>
          </a:prstGeom>
        </p:spPr>
        <p:txBody>
          <a:bodyPr wrap="square">
            <a:spAutoFit/>
          </a:bodyPr>
          <a:lstStyle/>
          <a:p>
            <a:r>
              <a:rPr lang="es-AR" sz="1200" dirty="0" err="1" smtClean="0">
                <a:solidFill>
                  <a:srgbClr val="0000FF"/>
                </a:solidFill>
                <a:latin typeface="Consolas" panose="020B0609020204030204" pitchFamily="49" charset="0"/>
              </a:rPr>
              <a:t>struct</a:t>
            </a:r>
            <a:r>
              <a:rPr lang="es-AR" sz="1200" dirty="0" smtClean="0">
                <a:solidFill>
                  <a:srgbClr val="000000"/>
                </a:solidFill>
                <a:latin typeface="Consolas" panose="020B0609020204030204" pitchFamily="49" charset="0"/>
              </a:rPr>
              <a:t> Persona{</a:t>
            </a: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char</a:t>
            </a:r>
            <a:r>
              <a:rPr lang="es-AR" sz="1200" dirty="0" smtClean="0">
                <a:solidFill>
                  <a:srgbClr val="000000"/>
                </a:solidFill>
                <a:latin typeface="Consolas" panose="020B0609020204030204" pitchFamily="49" charset="0"/>
              </a:rPr>
              <a:t> nombre[</a:t>
            </a:r>
            <a:r>
              <a:rPr lang="es-AR" sz="1200" dirty="0" smtClean="0">
                <a:solidFill>
                  <a:srgbClr val="09885A"/>
                </a:solidFill>
                <a:latin typeface="Consolas" panose="020B0609020204030204" pitchFamily="49" charset="0"/>
              </a:rPr>
              <a:t>15</a:t>
            </a:r>
            <a:r>
              <a:rPr lang="es-AR" sz="1200" dirty="0" smtClean="0">
                <a:solidFill>
                  <a:srgbClr val="000000"/>
                </a:solidFill>
                <a:latin typeface="Consolas" panose="020B0609020204030204" pitchFamily="49" charset="0"/>
              </a:rPr>
              <a:t>];</a:t>
            </a: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char</a:t>
            </a:r>
            <a:r>
              <a:rPr lang="es-AR" sz="1200" dirty="0" smtClean="0">
                <a:solidFill>
                  <a:srgbClr val="000000"/>
                </a:solidFill>
                <a:latin typeface="Consolas" panose="020B0609020204030204" pitchFamily="49" charset="0"/>
              </a:rPr>
              <a:t> apellido[</a:t>
            </a:r>
            <a:r>
              <a:rPr lang="es-AR" sz="1200" dirty="0" smtClean="0">
                <a:solidFill>
                  <a:srgbClr val="09885A"/>
                </a:solidFill>
                <a:latin typeface="Consolas" panose="020B0609020204030204" pitchFamily="49" charset="0"/>
              </a:rPr>
              <a:t>15</a:t>
            </a:r>
            <a:r>
              <a:rPr lang="es-AR" sz="1200" dirty="0" smtClean="0">
                <a:solidFill>
                  <a:srgbClr val="000000"/>
                </a:solidFill>
                <a:latin typeface="Consolas" panose="020B0609020204030204" pitchFamily="49" charset="0"/>
              </a:rPr>
              <a:t>];</a:t>
            </a: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int</a:t>
            </a:r>
            <a:r>
              <a:rPr lang="es-AR" sz="1200" dirty="0" smtClean="0">
                <a:solidFill>
                  <a:srgbClr val="000000"/>
                </a:solidFill>
                <a:latin typeface="Consolas" panose="020B0609020204030204" pitchFamily="49" charset="0"/>
              </a:rPr>
              <a:t> edad;</a:t>
            </a:r>
          </a:p>
          <a:p>
            <a:r>
              <a:rPr lang="es-AR" sz="1200" dirty="0" smtClean="0">
                <a:solidFill>
                  <a:srgbClr val="000000"/>
                </a:solidFill>
                <a:latin typeface="Consolas" panose="020B0609020204030204" pitchFamily="49" charset="0"/>
              </a:rPr>
              <a:t>}; </a:t>
            </a:r>
            <a:r>
              <a:rPr lang="it-IT" sz="1200" dirty="0" smtClean="0">
                <a:solidFill>
                  <a:srgbClr val="008000"/>
                </a:solidFill>
                <a:latin typeface="Consolas" panose="020B0609020204030204" pitchFamily="49" charset="0"/>
              </a:rPr>
              <a:t>//Véase el punto y coma</a:t>
            </a:r>
            <a:endParaRPr lang="es-AR" sz="1200" dirty="0" smtClean="0">
              <a:solidFill>
                <a:srgbClr val="000000"/>
              </a:solidFill>
              <a:latin typeface="Consolas" panose="020B0609020204030204" pitchFamily="49" charset="0"/>
            </a:endParaRPr>
          </a:p>
          <a:p>
            <a:endParaRPr lang="es-AR" sz="1200" b="0" dirty="0" smtClean="0">
              <a:solidFill>
                <a:srgbClr val="000000"/>
              </a:solidFill>
              <a:effectLst/>
              <a:latin typeface="Consolas" panose="020B0609020204030204" pitchFamily="49" charset="0"/>
            </a:endParaRPr>
          </a:p>
          <a:p>
            <a:r>
              <a:rPr lang="it-IT" sz="1200" dirty="0">
                <a:solidFill>
                  <a:srgbClr val="008000"/>
                </a:solidFill>
                <a:latin typeface="Consolas" panose="020B0609020204030204" pitchFamily="49" charset="0"/>
              </a:rPr>
              <a:t>//</a:t>
            </a:r>
            <a:r>
              <a:rPr lang="it-IT" sz="1200" dirty="0" smtClean="0">
                <a:solidFill>
                  <a:srgbClr val="008000"/>
                </a:solidFill>
                <a:latin typeface="Consolas" panose="020B0609020204030204" pitchFamily="49" charset="0"/>
              </a:rPr>
              <a:t>Declaro </a:t>
            </a:r>
            <a:r>
              <a:rPr lang="it-IT" sz="1200" dirty="0">
                <a:solidFill>
                  <a:srgbClr val="008000"/>
                </a:solidFill>
                <a:latin typeface="Consolas" panose="020B0609020204030204" pitchFamily="49" charset="0"/>
              </a:rPr>
              <a:t>variable tipo Persona</a:t>
            </a:r>
            <a:endParaRPr lang="it-IT" sz="1200" dirty="0">
              <a:solidFill>
                <a:srgbClr val="000000"/>
              </a:solidFill>
              <a:latin typeface="Consolas" panose="020B0609020204030204" pitchFamily="49" charset="0"/>
            </a:endParaRPr>
          </a:p>
          <a:p>
            <a:r>
              <a:rPr lang="it-IT" sz="1200" dirty="0">
                <a:solidFill>
                  <a:srgbClr val="0000FF"/>
                </a:solidFill>
                <a:latin typeface="Consolas" panose="020B0609020204030204" pitchFamily="49" charset="0"/>
              </a:rPr>
              <a:t>struct</a:t>
            </a:r>
            <a:r>
              <a:rPr lang="it-IT" sz="1200" dirty="0">
                <a:solidFill>
                  <a:srgbClr val="000000"/>
                </a:solidFill>
                <a:latin typeface="Consolas" panose="020B0609020204030204" pitchFamily="49" charset="0"/>
              </a:rPr>
              <a:t> Persona p1</a:t>
            </a:r>
            <a:r>
              <a:rPr lang="it-IT" sz="1200" dirty="0" smtClean="0">
                <a:solidFill>
                  <a:srgbClr val="000000"/>
                </a:solidFill>
                <a:latin typeface="Consolas" panose="020B0609020204030204" pitchFamily="49" charset="0"/>
              </a:rPr>
              <a:t>;</a:t>
            </a:r>
            <a:endParaRPr lang="it-IT"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5617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309859"/>
            <a:chOff x="3687661" y="1203598"/>
            <a:chExt cx="2252491" cy="1309859"/>
          </a:xfrm>
        </p:grpSpPr>
        <p:sp>
          <p:nvSpPr>
            <p:cNvPr id="9" name="TextBox 8"/>
            <p:cNvSpPr txBox="1"/>
            <p:nvPr/>
          </p:nvSpPr>
          <p:spPr>
            <a:xfrm>
              <a:off x="3687661" y="2051792"/>
              <a:ext cx="2252491" cy="461665"/>
            </a:xfrm>
            <a:prstGeom prst="rect">
              <a:avLst/>
            </a:prstGeom>
            <a:noFill/>
          </p:spPr>
          <p:txBody>
            <a:bodyPr wrap="square" rtlCol="0">
              <a:spAutoFit/>
            </a:bodyPr>
            <a:lstStyle/>
            <a:p>
              <a:pPr algn="just"/>
              <a:r>
                <a:rPr lang="es-MX" altLang="ko-KR" sz="1200" dirty="0">
                  <a:solidFill>
                    <a:schemeClr val="tx1">
                      <a:lumMod val="75000"/>
                      <a:lumOff val="25000"/>
                    </a:schemeClr>
                  </a:solidFill>
                  <a:cs typeface="Arial" pitchFamily="34" charset="0"/>
                </a:rPr>
                <a:t>La declaración de un arreglo de registros es tan simple como agregarle corchetes a una declaración normal de </a:t>
              </a:r>
              <a:r>
                <a:rPr lang="es-MX" altLang="ko-KR" sz="1200" dirty="0" smtClean="0">
                  <a:solidFill>
                    <a:schemeClr val="tx1">
                      <a:lumMod val="75000"/>
                      <a:lumOff val="25000"/>
                    </a:schemeClr>
                  </a:solidFill>
                  <a:cs typeface="Arial" pitchFamily="34" charset="0"/>
                </a:rPr>
                <a:t>registro, indicando la dimensión del mismo.</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Declaración de un arreglo de registro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4" name="TextBox 14"/>
          <p:cNvSpPr txBox="1"/>
          <p:nvPr/>
        </p:nvSpPr>
        <p:spPr>
          <a:xfrm>
            <a:off x="1907704" y="2145989"/>
            <a:ext cx="3024335" cy="307777"/>
          </a:xfrm>
          <a:prstGeom prst="rect">
            <a:avLst/>
          </a:prstGeom>
          <a:noFill/>
        </p:spPr>
        <p:txBody>
          <a:bodyPr wrap="square" rtlCol="0">
            <a:spAutoFit/>
          </a:bodyPr>
          <a:lstStyle/>
          <a:p>
            <a:r>
              <a:rPr lang="en-US" altLang="ko-KR" sz="1400" b="1" dirty="0">
                <a:solidFill>
                  <a:schemeClr val="accent3"/>
                </a:solidFill>
                <a:cs typeface="Arial" pitchFamily="34" charset="0"/>
              </a:rPr>
              <a:t>Pseudocódigo</a:t>
            </a:r>
            <a:endParaRPr lang="ko-KR" altLang="en-US" sz="1400" b="1" dirty="0">
              <a:solidFill>
                <a:schemeClr val="accent3"/>
              </a:solidFill>
              <a:cs typeface="Arial" pitchFamily="34" charset="0"/>
            </a:endParaRPr>
          </a:p>
        </p:txBody>
      </p:sp>
      <p:sp>
        <p:nvSpPr>
          <p:cNvPr id="15" name="TextBox 18"/>
          <p:cNvSpPr txBox="1"/>
          <p:nvPr/>
        </p:nvSpPr>
        <p:spPr>
          <a:xfrm>
            <a:off x="5770415" y="2145988"/>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2" name="Rectángulo 1"/>
          <p:cNvSpPr/>
          <p:nvPr/>
        </p:nvSpPr>
        <p:spPr>
          <a:xfrm>
            <a:off x="1972081" y="2643758"/>
            <a:ext cx="3175983" cy="1938992"/>
          </a:xfrm>
          <a:prstGeom prst="rect">
            <a:avLst/>
          </a:prstGeom>
        </p:spPr>
        <p:txBody>
          <a:bodyPr wrap="square">
            <a:spAutoFit/>
          </a:bodyPr>
          <a:lstStyle/>
          <a:p>
            <a:r>
              <a:rPr lang="es-AR" sz="1200" dirty="0" smtClean="0">
                <a:solidFill>
                  <a:srgbClr val="000000"/>
                </a:solidFill>
                <a:latin typeface="Consolas" panose="020B0609020204030204" pitchFamily="49" charset="0"/>
              </a:rPr>
              <a:t>Persona </a:t>
            </a:r>
            <a:r>
              <a:rPr lang="es-AR" sz="1200" dirty="0">
                <a:solidFill>
                  <a:srgbClr val="000000"/>
                </a:solidFill>
                <a:latin typeface="Consolas" panose="020B0609020204030204" pitchFamily="49" charset="0"/>
              </a:rPr>
              <a:t>= </a:t>
            </a:r>
            <a:r>
              <a:rPr lang="es-AR" sz="1200" dirty="0" smtClean="0">
                <a:solidFill>
                  <a:srgbClr val="0000FF"/>
                </a:solidFill>
                <a:latin typeface="Consolas" panose="020B0609020204030204" pitchFamily="49" charset="0"/>
              </a:rPr>
              <a:t>Registro</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nombre</a:t>
            </a:r>
            <a:r>
              <a:rPr lang="es-AR" sz="1200" dirty="0">
                <a:solidFill>
                  <a:srgbClr val="000000"/>
                </a:solidFill>
                <a:latin typeface="Consolas" panose="020B0609020204030204" pitchFamily="49" charset="0"/>
              </a:rPr>
              <a:t>: </a:t>
            </a:r>
            <a:r>
              <a:rPr lang="es-AR" sz="1200" dirty="0" err="1" smtClean="0">
                <a:solidFill>
                  <a:srgbClr val="0000FF"/>
                </a:solidFill>
                <a:latin typeface="Consolas" panose="020B0609020204030204" pitchFamily="49" charset="0"/>
              </a:rPr>
              <a:t>Caracter</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15</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apellido</a:t>
            </a:r>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Caracter</a:t>
            </a:r>
            <a:r>
              <a:rPr lang="es-AR" sz="1200" dirty="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15</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edad</a:t>
            </a:r>
            <a:r>
              <a:rPr lang="es-AR" sz="1200" dirty="0">
                <a:solidFill>
                  <a:srgbClr val="000000"/>
                </a:solidFill>
                <a:latin typeface="Consolas" panose="020B0609020204030204" pitchFamily="49" charset="0"/>
              </a:rPr>
              <a:t>: </a:t>
            </a:r>
            <a:r>
              <a:rPr lang="es-AR" sz="1200" dirty="0" smtClean="0">
                <a:solidFill>
                  <a:srgbClr val="0000FF"/>
                </a:solidFill>
                <a:latin typeface="Consolas" panose="020B0609020204030204" pitchFamily="49" charset="0"/>
              </a:rPr>
              <a:t>Entero</a:t>
            </a:r>
            <a:r>
              <a:rPr lang="es-AR" sz="1200" dirty="0" smtClean="0">
                <a:solidFill>
                  <a:srgbClr val="000000"/>
                </a:solidFill>
                <a:latin typeface="Consolas" panose="020B0609020204030204" pitchFamily="49" charset="0"/>
              </a:rPr>
              <a:t>[</a:t>
            </a:r>
            <a:r>
              <a:rPr lang="es-AR" sz="1200" dirty="0">
                <a:solidFill>
                  <a:srgbClr val="09885A"/>
                </a:solidFill>
                <a:latin typeface="Consolas" panose="020B0609020204030204" pitchFamily="49" charset="0"/>
              </a:rPr>
              <a:t>3</a:t>
            </a:r>
            <a:r>
              <a:rPr lang="es-AR" sz="1200" dirty="0" smtClean="0">
                <a:solidFill>
                  <a:srgbClr val="000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FinRegistro</a:t>
            </a:r>
            <a:r>
              <a:rPr lang="es-AR" sz="1200" dirty="0" smtClean="0">
                <a:solidFill>
                  <a:srgbClr val="000000"/>
                </a:solidFill>
                <a:latin typeface="Consolas" panose="020B0609020204030204" pitchFamily="49" charset="0"/>
              </a:rPr>
              <a:t>;</a:t>
            </a:r>
          </a:p>
          <a:p>
            <a:endParaRPr lang="es-AR" sz="1200" dirty="0" smtClean="0">
              <a:solidFill>
                <a:srgbClr val="000000"/>
              </a:solidFill>
              <a:latin typeface="Consolas" panose="020B0609020204030204" pitchFamily="49" charset="0"/>
            </a:endParaRPr>
          </a:p>
          <a:p>
            <a:r>
              <a:rPr lang="es-AR" sz="1200" dirty="0" err="1" smtClean="0">
                <a:solidFill>
                  <a:srgbClr val="000000"/>
                </a:solidFill>
                <a:latin typeface="Consolas" panose="020B0609020204030204" pitchFamily="49" charset="0"/>
              </a:rPr>
              <a:t>arregloReg</a:t>
            </a:r>
            <a:r>
              <a:rPr lang="es-AR" sz="1200" dirty="0" smtClean="0">
                <a:solidFill>
                  <a:srgbClr val="000000"/>
                </a:solidFill>
                <a:latin typeface="Consolas" panose="020B0609020204030204" pitchFamily="49" charset="0"/>
              </a:rPr>
              <a:t>[</a:t>
            </a:r>
            <a:r>
              <a:rPr lang="es-AR" sz="1200" dirty="0" smtClean="0">
                <a:solidFill>
                  <a:srgbClr val="09885A"/>
                </a:solidFill>
                <a:latin typeface="Consolas" panose="020B0609020204030204" pitchFamily="49" charset="0"/>
              </a:rPr>
              <a:t>1</a:t>
            </a:r>
            <a:r>
              <a:rPr lang="es-AR" sz="1200" dirty="0">
                <a:solidFill>
                  <a:srgbClr val="000000"/>
                </a:solidFill>
                <a:latin typeface="Consolas" panose="020B0609020204030204" pitchFamily="49" charset="0"/>
              </a:rPr>
              <a:t>..</a:t>
            </a:r>
            <a:r>
              <a:rPr lang="es-AR" sz="1200" dirty="0" smtClean="0">
                <a:solidFill>
                  <a:srgbClr val="09885A"/>
                </a:solidFill>
                <a:latin typeface="Consolas" panose="020B0609020204030204" pitchFamily="49" charset="0"/>
              </a:rPr>
              <a:t>10</a:t>
            </a:r>
            <a:r>
              <a:rPr lang="es-AR" sz="1200" dirty="0" smtClean="0">
                <a:solidFill>
                  <a:srgbClr val="000000"/>
                </a:solidFill>
                <a:latin typeface="Consolas" panose="020B0609020204030204" pitchFamily="49" charset="0"/>
              </a:rPr>
              <a:t>]: Persona</a:t>
            </a:r>
            <a:r>
              <a:rPr lang="es-AR" sz="1200" dirty="0">
                <a:solidFill>
                  <a:srgbClr val="000000"/>
                </a:solidFill>
                <a:latin typeface="Consolas" panose="020B0609020204030204" pitchFamily="49" charset="0"/>
              </a:rPr>
              <a:t>;</a:t>
            </a:r>
          </a:p>
          <a:p>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smtClean="0">
                <a:solidFill>
                  <a:srgbClr val="0000FF"/>
                </a:solidFill>
                <a:latin typeface="Consolas" panose="020B0609020204030204" pitchFamily="49" charset="0"/>
              </a:rPr>
              <a:t>Variables</a:t>
            </a:r>
            <a:r>
              <a:rPr lang="es-AR" sz="1200" dirty="0" smtClean="0">
                <a:solidFill>
                  <a:srgbClr val="000000"/>
                </a:solidFill>
                <a:latin typeface="Consolas" panose="020B0609020204030204" pitchFamily="49" charset="0"/>
              </a:rPr>
              <a:t> </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a:t>
            </a:r>
            <a:r>
              <a:rPr lang="es-AR" sz="1200" dirty="0" err="1" smtClean="0">
                <a:solidFill>
                  <a:srgbClr val="000000"/>
                </a:solidFill>
                <a:latin typeface="Consolas" panose="020B0609020204030204" pitchFamily="49" charset="0"/>
              </a:rPr>
              <a:t>vecP</a:t>
            </a:r>
            <a:r>
              <a:rPr lang="es-AR" sz="1200" dirty="0" smtClean="0">
                <a:solidFill>
                  <a:srgbClr val="000000"/>
                </a:solidFill>
                <a:latin typeface="Consolas" panose="020B0609020204030204" pitchFamily="49" charset="0"/>
              </a:rPr>
              <a:t>: </a:t>
            </a:r>
            <a:r>
              <a:rPr lang="es-AR" sz="1200" dirty="0" err="1" smtClean="0">
                <a:solidFill>
                  <a:srgbClr val="000000"/>
                </a:solidFill>
                <a:latin typeface="Consolas" panose="020B0609020204030204" pitchFamily="49" charset="0"/>
              </a:rPr>
              <a:t>arregloReg</a:t>
            </a:r>
            <a:r>
              <a:rPr lang="es-AR" sz="1200" dirty="0" smtClean="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5" name="Rectángulo 4"/>
          <p:cNvSpPr/>
          <p:nvPr/>
        </p:nvSpPr>
        <p:spPr>
          <a:xfrm>
            <a:off x="5770414" y="2639287"/>
            <a:ext cx="3122065" cy="1938992"/>
          </a:xfrm>
          <a:prstGeom prst="rect">
            <a:avLst/>
          </a:prstGeom>
        </p:spPr>
        <p:txBody>
          <a:bodyPr wrap="square">
            <a:spAutoFit/>
          </a:bodyPr>
          <a:lstStyle/>
          <a:p>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Persona{</a:t>
            </a: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char</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nombre[</a:t>
            </a:r>
            <a:r>
              <a:rPr lang="es-AR" sz="1200" dirty="0">
                <a:solidFill>
                  <a:srgbClr val="09885A"/>
                </a:solidFill>
                <a:latin typeface="Consolas" panose="020B0609020204030204" pitchFamily="49" charset="0"/>
              </a:rPr>
              <a:t>15</a:t>
            </a:r>
            <a:r>
              <a:rPr lang="es-AR" sz="1200" dirty="0">
                <a:solidFill>
                  <a:srgbClr val="000000"/>
                </a:solidFill>
                <a:latin typeface="Consolas" panose="020B0609020204030204" pitchFamily="49" charset="0"/>
              </a:rPr>
              <a:t>];</a:t>
            </a:r>
          </a:p>
          <a:p>
            <a:r>
              <a:rPr lang="es-AR" sz="1200" dirty="0">
                <a:solidFill>
                  <a:srgbClr val="0000FF"/>
                </a:solidFill>
                <a:latin typeface="Consolas" panose="020B0609020204030204" pitchFamily="49" charset="0"/>
              </a:rPr>
              <a:t> </a:t>
            </a:r>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char</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apellido[</a:t>
            </a:r>
            <a:r>
              <a:rPr lang="es-AR" sz="1200" dirty="0">
                <a:solidFill>
                  <a:srgbClr val="09885A"/>
                </a:solidFill>
                <a:latin typeface="Consolas" panose="020B0609020204030204" pitchFamily="49" charset="0"/>
              </a:rPr>
              <a:t>15</a:t>
            </a:r>
            <a:r>
              <a:rPr lang="es-AR" sz="1200" dirty="0">
                <a:solidFill>
                  <a:srgbClr val="000000"/>
                </a:solidFill>
                <a:latin typeface="Consolas" panose="020B0609020204030204" pitchFamily="49" charset="0"/>
              </a:rPr>
              <a:t>];</a:t>
            </a: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int</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edad;</a:t>
            </a:r>
          </a:p>
          <a:p>
            <a:r>
              <a:rPr lang="es-AR" sz="1200" dirty="0" smtClean="0">
                <a:solidFill>
                  <a:srgbClr val="000000"/>
                </a:solidFill>
                <a:latin typeface="Consolas" panose="020B0609020204030204" pitchFamily="49" charset="0"/>
              </a:rPr>
              <a:t>};</a:t>
            </a:r>
          </a:p>
          <a:p>
            <a:endParaRPr lang="es-AR" sz="1200" b="0" dirty="0">
              <a:solidFill>
                <a:srgbClr val="000000"/>
              </a:solidFill>
              <a:effectLst/>
              <a:latin typeface="Consolas" panose="020B0609020204030204" pitchFamily="49" charset="0"/>
            </a:endParaRPr>
          </a:p>
          <a:p>
            <a:r>
              <a:rPr lang="it-IT" sz="1200" dirty="0">
                <a:solidFill>
                  <a:srgbClr val="008000"/>
                </a:solidFill>
                <a:latin typeface="Consolas" panose="020B0609020204030204" pitchFamily="49" charset="0"/>
              </a:rPr>
              <a:t>//Declaro variable </a:t>
            </a:r>
            <a:r>
              <a:rPr lang="it-IT" sz="1200" dirty="0" smtClean="0">
                <a:solidFill>
                  <a:srgbClr val="008000"/>
                </a:solidFill>
                <a:latin typeface="Consolas" panose="020B0609020204030204" pitchFamily="49" charset="0"/>
              </a:rPr>
              <a:t>arreglo de</a:t>
            </a:r>
          </a:p>
          <a:p>
            <a:r>
              <a:rPr lang="it-IT" sz="1200" dirty="0" smtClean="0">
                <a:solidFill>
                  <a:srgbClr val="008000"/>
                </a:solidFill>
                <a:latin typeface="Consolas" panose="020B0609020204030204" pitchFamily="49" charset="0"/>
              </a:rPr>
              <a:t>//10 posiciones de Persona</a:t>
            </a:r>
            <a:endParaRPr lang="it-IT" sz="1200" dirty="0">
              <a:solidFill>
                <a:srgbClr val="000000"/>
              </a:solidFill>
              <a:latin typeface="Consolas" panose="020B0609020204030204" pitchFamily="49" charset="0"/>
            </a:endParaRPr>
          </a:p>
          <a:p>
            <a:r>
              <a:rPr lang="it-IT" sz="1200" dirty="0" smtClean="0">
                <a:solidFill>
                  <a:srgbClr val="0000FF"/>
                </a:solidFill>
                <a:latin typeface="Consolas" panose="020B0609020204030204" pitchFamily="49" charset="0"/>
              </a:rPr>
              <a:t>struct</a:t>
            </a:r>
            <a:r>
              <a:rPr lang="it-IT" sz="1200" dirty="0" smtClean="0">
                <a:solidFill>
                  <a:srgbClr val="000000"/>
                </a:solidFill>
                <a:latin typeface="Consolas" panose="020B0609020204030204" pitchFamily="49" charset="0"/>
              </a:rPr>
              <a:t> Persona vecP[</a:t>
            </a:r>
            <a:r>
              <a:rPr lang="es-AR" sz="1200" dirty="0" smtClean="0">
                <a:solidFill>
                  <a:srgbClr val="09885A"/>
                </a:solidFill>
                <a:latin typeface="Consolas" panose="020B0609020204030204" pitchFamily="49" charset="0"/>
              </a:rPr>
              <a:t>10</a:t>
            </a:r>
            <a:r>
              <a:rPr lang="it-IT" sz="1200" dirty="0" smtClean="0">
                <a:solidFill>
                  <a:srgbClr val="000000"/>
                </a:solidFill>
                <a:latin typeface="Consolas" panose="020B0609020204030204" pitchFamily="49" charset="0"/>
              </a:rPr>
              <a:t>];</a:t>
            </a:r>
          </a:p>
          <a:p>
            <a:endParaRPr lang="es-AR" sz="1200" b="0" dirty="0">
              <a:solidFill>
                <a:srgbClr val="000000"/>
              </a:solidFill>
              <a:effectLst/>
              <a:latin typeface="Consolas" panose="020B0609020204030204" pitchFamily="49" charset="0"/>
            </a:endParaRPr>
          </a:p>
        </p:txBody>
      </p:sp>
      <p:sp>
        <p:nvSpPr>
          <p:cNvPr id="16" name="CuadroTexto 15"/>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2690739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Los módulos de C pueden definirse al principio (como en </a:t>
              </a:r>
              <a:r>
                <a:rPr lang="es-MX" altLang="ko-KR" sz="1200" dirty="0">
                  <a:solidFill>
                    <a:schemeClr val="tx1">
                      <a:lumMod val="75000"/>
                      <a:lumOff val="25000"/>
                    </a:schemeClr>
                  </a:solidFill>
                  <a:cs typeface="Arial" pitchFamily="34" charset="0"/>
                </a:rPr>
                <a:t>Pseudocódigo) </a:t>
              </a:r>
              <a:r>
                <a:rPr lang="es-MX" altLang="ko-KR" sz="1200" dirty="0" smtClean="0">
                  <a:solidFill>
                    <a:schemeClr val="tx1">
                      <a:lumMod val="75000"/>
                      <a:lumOff val="25000"/>
                    </a:schemeClr>
                  </a:solidFill>
                  <a:cs typeface="Arial" pitchFamily="34" charset="0"/>
                </a:rPr>
                <a:t>o al final, esto último sólo válido si se define al principio el prototipo del módulo (nombre y parámetros). Son iguales al módulo </a:t>
              </a:r>
              <a:r>
                <a:rPr lang="es-MX" altLang="ko-KR" sz="1200" i="1" dirty="0" err="1" smtClean="0">
                  <a:solidFill>
                    <a:schemeClr val="tx1">
                      <a:lumMod val="75000"/>
                      <a:lumOff val="25000"/>
                    </a:schemeClr>
                  </a:solidFill>
                  <a:cs typeface="Arial" pitchFamily="34" charset="0"/>
                </a:rPr>
                <a:t>main</a:t>
              </a:r>
              <a:r>
                <a:rPr lang="es-MX" altLang="ko-KR" sz="1200" dirty="0">
                  <a:solidFill>
                    <a:schemeClr val="tx1">
                      <a:lumMod val="75000"/>
                      <a:lumOff val="25000"/>
                    </a:schemeClr>
                  </a:solidFill>
                  <a:cs typeface="Arial" pitchFamily="34" charset="0"/>
                </a:rPr>
                <a:t>.</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Definición de un módulo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2492990"/>
          </a:xfrm>
          <a:prstGeom prst="rect">
            <a:avLst/>
          </a:prstGeom>
        </p:spPr>
        <p:txBody>
          <a:bodyPr wrap="square">
            <a:spAutoFit/>
          </a:bodyPr>
          <a:lstStyle/>
          <a:p>
            <a:r>
              <a:rPr lang="es-AR" sz="1200" dirty="0" smtClean="0">
                <a:solidFill>
                  <a:srgbClr val="008000"/>
                </a:solidFill>
                <a:latin typeface="Consolas" panose="020B0609020204030204" pitchFamily="49" charset="0"/>
              </a:rPr>
              <a:t>//-- Módulos </a:t>
            </a:r>
            <a:r>
              <a:rPr lang="es-AR" sz="1200" dirty="0" err="1" smtClean="0">
                <a:solidFill>
                  <a:srgbClr val="008000"/>
                </a:solidFill>
                <a:latin typeface="Consolas" panose="020B0609020204030204" pitchFamily="49" charset="0"/>
              </a:rPr>
              <a:t>prototipados</a:t>
            </a:r>
            <a:r>
              <a:rPr lang="es-AR" sz="1200" dirty="0" smtClean="0">
                <a:solidFill>
                  <a:srgbClr val="008000"/>
                </a:solidFill>
                <a:latin typeface="Consolas" panose="020B0609020204030204" pitchFamily="49" charset="0"/>
              </a:rPr>
              <a:t> o definidos antes de </a:t>
            </a:r>
            <a:r>
              <a:rPr lang="es-AR" sz="1200" dirty="0" err="1" smtClean="0">
                <a:solidFill>
                  <a:srgbClr val="008000"/>
                </a:solidFill>
                <a:latin typeface="Consolas" panose="020B0609020204030204" pitchFamily="49" charset="0"/>
              </a:rPr>
              <a:t>Main</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void</a:t>
            </a:r>
            <a:r>
              <a:rPr lang="es-AR" sz="1200" dirty="0">
                <a:solidFill>
                  <a:srgbClr val="000000"/>
                </a:solidFill>
                <a:latin typeface="Consolas" panose="020B0609020204030204" pitchFamily="49" charset="0"/>
              </a:rPr>
              <a:t> </a:t>
            </a:r>
            <a:r>
              <a:rPr lang="es-AR" sz="1200" dirty="0" err="1">
                <a:solidFill>
                  <a:srgbClr val="795E26"/>
                </a:solidFill>
                <a:latin typeface="Consolas" panose="020B0609020204030204" pitchFamily="49" charset="0"/>
              </a:rPr>
              <a:t>moduloA</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unParam</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otroParam</a:t>
            </a:r>
            <a:r>
              <a:rPr lang="es-AR" sz="1200" dirty="0">
                <a:solidFill>
                  <a:srgbClr val="000000"/>
                </a:solidFill>
                <a:latin typeface="Consolas" panose="020B0609020204030204" pitchFamily="49" charset="0"/>
              </a:rPr>
              <a:t>); </a:t>
            </a:r>
            <a:r>
              <a:rPr lang="es-AR" sz="1200" dirty="0">
                <a:solidFill>
                  <a:srgbClr val="008000"/>
                </a:solidFill>
                <a:latin typeface="Consolas" panose="020B0609020204030204" pitchFamily="49" charset="0"/>
              </a:rPr>
              <a:t>//El prototipo de </a:t>
            </a:r>
            <a:r>
              <a:rPr lang="es-AR" sz="1200" dirty="0" err="1" smtClean="0">
                <a:solidFill>
                  <a:srgbClr val="008000"/>
                </a:solidFill>
                <a:latin typeface="Consolas" panose="020B0609020204030204" pitchFamily="49" charset="0"/>
              </a:rPr>
              <a:t>moduloA</a:t>
            </a:r>
            <a:endParaRPr lang="es-AR" sz="1200" dirty="0">
              <a:solidFill>
                <a:srgbClr val="008000"/>
              </a:solidFill>
              <a:latin typeface="Consolas" panose="020B0609020204030204" pitchFamily="49" charset="0"/>
            </a:endParaRPr>
          </a:p>
          <a:p>
            <a:r>
              <a:rPr lang="es-AR" sz="1200" dirty="0" err="1">
                <a:solidFill>
                  <a:srgbClr val="0000FF"/>
                </a:solidFill>
                <a:latin typeface="Consolas" panose="020B0609020204030204" pitchFamily="49" charset="0"/>
              </a:rPr>
              <a:t>void</a:t>
            </a:r>
            <a:r>
              <a:rPr lang="es-AR" sz="1200" dirty="0">
                <a:solidFill>
                  <a:srgbClr val="000000"/>
                </a:solidFill>
                <a:latin typeface="Consolas" panose="020B0609020204030204" pitchFamily="49" charset="0"/>
              </a:rPr>
              <a:t> </a:t>
            </a:r>
            <a:r>
              <a:rPr lang="es-AR" sz="1200" dirty="0" err="1">
                <a:solidFill>
                  <a:srgbClr val="795E26"/>
                </a:solidFill>
                <a:latin typeface="Consolas" panose="020B0609020204030204" pitchFamily="49" charset="0"/>
              </a:rPr>
              <a:t>moduloB</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unParam</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otroParam</a:t>
            </a:r>
            <a:r>
              <a:rPr lang="es-AR" sz="1200" dirty="0">
                <a:solidFill>
                  <a:srgbClr val="000000"/>
                </a:solidFill>
                <a:latin typeface="Consolas" panose="020B0609020204030204" pitchFamily="49" charset="0"/>
              </a:rPr>
              <a:t>){ </a:t>
            </a:r>
            <a:r>
              <a:rPr lang="es-AR" sz="1200" dirty="0">
                <a:solidFill>
                  <a:srgbClr val="008000"/>
                </a:solidFill>
                <a:latin typeface="Consolas" panose="020B0609020204030204" pitchFamily="49" charset="0"/>
              </a:rPr>
              <a:t>//Defino un modulo igual que en Pascal</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  [bloque de código del modulo]</a:t>
            </a:r>
          </a:p>
          <a:p>
            <a:r>
              <a:rPr lang="es-AR" sz="1200" dirty="0" smtClean="0">
                <a:solidFill>
                  <a:srgbClr val="000000"/>
                </a:solidFill>
                <a:latin typeface="Consolas" panose="020B0609020204030204" pitchFamily="49" charset="0"/>
              </a:rPr>
              <a:t>}</a:t>
            </a:r>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smtClean="0">
                <a:solidFill>
                  <a:srgbClr val="008000"/>
                </a:solidFill>
                <a:latin typeface="Consolas" panose="020B0609020204030204" pitchFamily="49" charset="0"/>
              </a:rPr>
              <a:t>//-- </a:t>
            </a:r>
            <a:r>
              <a:rPr lang="es-AR" sz="1200" dirty="0" err="1" smtClean="0">
                <a:solidFill>
                  <a:srgbClr val="008000"/>
                </a:solidFill>
                <a:latin typeface="Consolas" panose="020B0609020204030204" pitchFamily="49" charset="0"/>
              </a:rPr>
              <a:t>Main</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795E26"/>
                </a:solidFill>
                <a:latin typeface="Consolas" panose="020B0609020204030204" pitchFamily="49" charset="0"/>
              </a:rPr>
              <a:t>main</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bloque de código de </a:t>
            </a:r>
            <a:r>
              <a:rPr lang="es-AR" sz="1200" dirty="0" err="1">
                <a:solidFill>
                  <a:srgbClr val="000000"/>
                </a:solidFill>
                <a:latin typeface="Consolas" panose="020B0609020204030204" pitchFamily="49" charset="0"/>
              </a:rPr>
              <a:t>main</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a:t>
            </a:r>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smtClean="0">
                <a:solidFill>
                  <a:srgbClr val="008000"/>
                </a:solidFill>
                <a:latin typeface="Consolas" panose="020B0609020204030204" pitchFamily="49" charset="0"/>
              </a:rPr>
              <a:t>//-- Definición de módulos </a:t>
            </a:r>
            <a:r>
              <a:rPr lang="es-AR" sz="1200" dirty="0" err="1" smtClean="0">
                <a:solidFill>
                  <a:srgbClr val="008000"/>
                </a:solidFill>
                <a:latin typeface="Consolas" panose="020B0609020204030204" pitchFamily="49" charset="0"/>
              </a:rPr>
              <a:t>prototipados</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void</a:t>
            </a:r>
            <a:r>
              <a:rPr lang="es-AR" sz="1200" dirty="0">
                <a:solidFill>
                  <a:srgbClr val="000000"/>
                </a:solidFill>
                <a:latin typeface="Consolas" panose="020B0609020204030204" pitchFamily="49" charset="0"/>
              </a:rPr>
              <a:t> </a:t>
            </a:r>
            <a:r>
              <a:rPr lang="es-AR" sz="1200" dirty="0" err="1">
                <a:solidFill>
                  <a:srgbClr val="795E26"/>
                </a:solidFill>
                <a:latin typeface="Consolas" panose="020B0609020204030204" pitchFamily="49" charset="0"/>
              </a:rPr>
              <a:t>moduloA</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unParam</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otroParam</a:t>
            </a:r>
            <a:r>
              <a:rPr lang="es-AR" sz="1200" dirty="0">
                <a:solidFill>
                  <a:srgbClr val="000000"/>
                </a:solidFill>
                <a:latin typeface="Consolas" panose="020B0609020204030204" pitchFamily="49" charset="0"/>
              </a:rPr>
              <a:t>){ </a:t>
            </a:r>
            <a:r>
              <a:rPr lang="es-AR" sz="1200" dirty="0">
                <a:solidFill>
                  <a:srgbClr val="008000"/>
                </a:solidFill>
                <a:latin typeface="Consolas" panose="020B0609020204030204" pitchFamily="49" charset="0"/>
              </a:rPr>
              <a:t>//Defino el modulo </a:t>
            </a:r>
            <a:r>
              <a:rPr lang="es-AR" sz="1200" dirty="0" err="1">
                <a:solidFill>
                  <a:srgbClr val="008000"/>
                </a:solidFill>
                <a:latin typeface="Consolas" panose="020B0609020204030204" pitchFamily="49" charset="0"/>
              </a:rPr>
              <a:t>prototipado</a:t>
            </a:r>
            <a:r>
              <a:rPr lang="es-AR" sz="1200" dirty="0">
                <a:solidFill>
                  <a:srgbClr val="008000"/>
                </a:solidFill>
                <a:latin typeface="Consolas" panose="020B0609020204030204" pitchFamily="49" charset="0"/>
              </a:rPr>
              <a:t> arriba</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 </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bloque de código del modulo]</a:t>
            </a:r>
          </a:p>
          <a:p>
            <a:r>
              <a:rPr lang="es-AR" sz="1200" dirty="0" smtClean="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71010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Los parámetros de un módulo se definen de igual forma que las variables. Como en C </a:t>
              </a:r>
              <a:r>
                <a:rPr lang="es-MX" altLang="ko-KR" sz="1200" i="1" u="sng" dirty="0" smtClean="0">
                  <a:solidFill>
                    <a:schemeClr val="tx1">
                      <a:lumMod val="75000"/>
                      <a:lumOff val="25000"/>
                    </a:schemeClr>
                  </a:solidFill>
                  <a:cs typeface="Arial" pitchFamily="34" charset="0"/>
                </a:rPr>
                <a:t>no existe el pasaje por referencia</a:t>
              </a:r>
              <a:r>
                <a:rPr lang="es-MX" altLang="ko-KR" sz="1200" dirty="0" smtClean="0">
                  <a:solidFill>
                    <a:schemeClr val="tx1">
                      <a:lumMod val="75000"/>
                      <a:lumOff val="25000"/>
                    </a:schemeClr>
                  </a:solidFill>
                  <a:cs typeface="Arial" pitchFamily="34" charset="0"/>
                </a:rPr>
                <a:t>, el mismo se realiza enviando la dirección de memoria de una variable (puntero). En caso de no recibir parámetros, se escribe </a:t>
              </a:r>
              <a:r>
                <a:rPr lang="es-MX" altLang="ko-KR" sz="1200" i="1" dirty="0" err="1" smtClean="0">
                  <a:solidFill>
                    <a:schemeClr val="tx1">
                      <a:lumMod val="75000"/>
                      <a:lumOff val="25000"/>
                    </a:schemeClr>
                  </a:solidFill>
                  <a:cs typeface="Arial" pitchFamily="34" charset="0"/>
                </a:rPr>
                <a:t>void</a:t>
              </a:r>
              <a:r>
                <a:rPr lang="es-MX" altLang="ko-KR" sz="1200" dirty="0" smtClean="0">
                  <a:solidFill>
                    <a:schemeClr val="tx1">
                      <a:lumMod val="75000"/>
                      <a:lumOff val="25000"/>
                    </a:schemeClr>
                  </a:solidFill>
                  <a:cs typeface="Arial" pitchFamily="34" charset="0"/>
                </a:rPr>
                <a:t> en los paréntesis.</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a:t>
              </a:r>
              <a:r>
                <a:rPr lang="es-AR" altLang="ko-KR" sz="2400" b="1" dirty="0" smtClean="0">
                  <a:solidFill>
                    <a:schemeClr val="accent3"/>
                  </a:solidFill>
                  <a:cs typeface="Arial" pitchFamily="34" charset="0"/>
                </a:rPr>
                <a:t>módulo - Parámetros</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2492990"/>
          </a:xfrm>
          <a:prstGeom prst="rect">
            <a:avLst/>
          </a:prstGeom>
        </p:spPr>
        <p:txBody>
          <a:bodyPr wrap="square">
            <a:spAutoFit/>
          </a:bodyPr>
          <a:lstStyle/>
          <a:p>
            <a:r>
              <a:rPr lang="es-AR" sz="1200" dirty="0">
                <a:solidFill>
                  <a:srgbClr val="008000"/>
                </a:solidFill>
                <a:latin typeface="Consolas" panose="020B0609020204030204" pitchFamily="49" charset="0"/>
              </a:rPr>
              <a:t>//</a:t>
            </a:r>
            <a:r>
              <a:rPr lang="es-AR" sz="1200" dirty="0" err="1">
                <a:solidFill>
                  <a:srgbClr val="008000"/>
                </a:solidFill>
                <a:latin typeface="Consolas" panose="020B0609020204030204" pitchFamily="49" charset="0"/>
              </a:rPr>
              <a:t>resul</a:t>
            </a:r>
            <a:r>
              <a:rPr lang="es-AR" sz="1200" dirty="0">
                <a:solidFill>
                  <a:srgbClr val="008000"/>
                </a:solidFill>
                <a:latin typeface="Consolas" panose="020B0609020204030204" pitchFamily="49" charset="0"/>
              </a:rPr>
              <a:t> es por referencia, uso puntero con asterisco</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void</a:t>
            </a:r>
            <a:r>
              <a:rPr lang="es-AR" sz="1200" dirty="0">
                <a:solidFill>
                  <a:srgbClr val="000000"/>
                </a:solidFill>
                <a:latin typeface="Consolas" panose="020B0609020204030204" pitchFamily="49" charset="0"/>
              </a:rPr>
              <a:t> </a:t>
            </a:r>
            <a:r>
              <a:rPr lang="es-AR" sz="1200" dirty="0" err="1">
                <a:solidFill>
                  <a:srgbClr val="795E26"/>
                </a:solidFill>
                <a:latin typeface="Consolas" panose="020B0609020204030204" pitchFamily="49" charset="0"/>
              </a:rPr>
              <a:t>unModulo</a:t>
            </a:r>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param1,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param2,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resul</a:t>
            </a:r>
            <a:r>
              <a:rPr lang="es-AR" sz="1200" dirty="0">
                <a:solidFill>
                  <a:srgbClr val="000000"/>
                </a:solidFill>
                <a:latin typeface="Consolas" panose="020B0609020204030204" pitchFamily="49" charset="0"/>
              </a:rPr>
              <a:t>){</a:t>
            </a:r>
          </a:p>
          <a:p>
            <a:r>
              <a:rPr lang="es-AR" sz="1200" dirty="0" smtClean="0">
                <a:solidFill>
                  <a:srgbClr val="0000FF"/>
                </a:solidFill>
                <a:latin typeface="Consolas" panose="020B0609020204030204" pitchFamily="49" charset="0"/>
              </a:rPr>
              <a:t>  </a:t>
            </a:r>
            <a:r>
              <a:rPr lang="es-AR" sz="1200" dirty="0" err="1" smtClean="0">
                <a:solidFill>
                  <a:srgbClr val="0000FF"/>
                </a:solidFill>
                <a:latin typeface="Consolas" panose="020B0609020204030204" pitchFamily="49" charset="0"/>
              </a:rPr>
              <a:t>int</a:t>
            </a:r>
            <a:r>
              <a:rPr lang="es-AR" sz="1200" dirty="0" smtClean="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variableLocal</a:t>
            </a:r>
            <a:r>
              <a:rPr lang="es-AR" sz="1200" dirty="0">
                <a:solidFill>
                  <a:srgbClr val="000000"/>
                </a:solidFill>
                <a:latin typeface="Consolas" panose="020B0609020204030204" pitchFamily="49" charset="0"/>
              </a:rPr>
              <a:t>; </a:t>
            </a:r>
            <a:r>
              <a:rPr lang="es-AR" sz="1200" dirty="0">
                <a:solidFill>
                  <a:srgbClr val="008000"/>
                </a:solidFill>
                <a:latin typeface="Consolas" panose="020B0609020204030204" pitchFamily="49" charset="0"/>
              </a:rPr>
              <a:t>//Defino una variable local</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bloque de código]</a:t>
            </a:r>
          </a:p>
          <a:p>
            <a:r>
              <a:rPr lang="es-AR" sz="1200" dirty="0">
                <a:solidFill>
                  <a:srgbClr val="000000"/>
                </a:solidFill>
                <a:latin typeface="Consolas" panose="020B0609020204030204" pitchFamily="49" charset="0"/>
              </a:rPr>
              <a:t>}</a:t>
            </a:r>
          </a:p>
          <a:p>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x, y, z</a:t>
            </a:r>
            <a:r>
              <a:rPr lang="es-AR"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//Variables globales</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main</a:t>
            </a:r>
            <a:r>
              <a:rPr lang="es-AR" sz="1200" dirty="0">
                <a:solidFill>
                  <a:srgbClr val="000000"/>
                </a:solidFill>
                <a:latin typeface="Consolas" panose="020B0609020204030204" pitchFamily="49" charset="0"/>
              </a:rPr>
              <a:t>{</a:t>
            </a:r>
          </a:p>
          <a:p>
            <a:r>
              <a:rPr lang="es-AR" sz="1200" dirty="0" smtClean="0">
                <a:solidFill>
                  <a:srgbClr val="008000"/>
                </a:solidFill>
                <a:latin typeface="Consolas" panose="020B0609020204030204" pitchFamily="49" charset="0"/>
              </a:rPr>
              <a:t>  //...</a:t>
            </a:r>
            <a:endParaRPr lang="es-AR" sz="1200" dirty="0">
              <a:solidFill>
                <a:srgbClr val="000000"/>
              </a:solidFill>
              <a:latin typeface="Consolas" panose="020B0609020204030204" pitchFamily="49" charset="0"/>
            </a:endParaRPr>
          </a:p>
          <a:p>
            <a:r>
              <a:rPr lang="es-AR" sz="1200" dirty="0" smtClean="0">
                <a:solidFill>
                  <a:srgbClr val="795E26"/>
                </a:solidFill>
                <a:latin typeface="Consolas" panose="020B0609020204030204" pitchFamily="49" charset="0"/>
              </a:rPr>
              <a:t>  </a:t>
            </a:r>
            <a:r>
              <a:rPr lang="es-AR" sz="1200" dirty="0" err="1" smtClean="0">
                <a:solidFill>
                  <a:srgbClr val="795E26"/>
                </a:solidFill>
                <a:latin typeface="Consolas" panose="020B0609020204030204" pitchFamily="49" charset="0"/>
              </a:rPr>
              <a:t>unModulo</a:t>
            </a:r>
            <a:r>
              <a:rPr lang="es-AR" sz="1200" dirty="0" smtClean="0">
                <a:solidFill>
                  <a:srgbClr val="000000"/>
                </a:solidFill>
                <a:latin typeface="Consolas" panose="020B0609020204030204" pitchFamily="49" charset="0"/>
              </a:rPr>
              <a:t>(x</a:t>
            </a:r>
            <a:r>
              <a:rPr lang="es-AR" sz="1200" dirty="0">
                <a:solidFill>
                  <a:srgbClr val="000000"/>
                </a:solidFill>
                <a:latin typeface="Consolas" panose="020B0609020204030204" pitchFamily="49" charset="0"/>
              </a:rPr>
              <a:t>, y, &amp;z); </a:t>
            </a:r>
            <a:r>
              <a:rPr lang="es-AR" sz="1200" dirty="0" smtClean="0">
                <a:solidFill>
                  <a:srgbClr val="008000"/>
                </a:solidFill>
                <a:latin typeface="Consolas" panose="020B0609020204030204" pitchFamily="49" charset="0"/>
              </a:rPr>
              <a:t>//Invoco al modulo, </a:t>
            </a:r>
            <a:r>
              <a:rPr lang="es-AR" sz="1200" dirty="0" err="1">
                <a:solidFill>
                  <a:srgbClr val="008000"/>
                </a:solidFill>
                <a:latin typeface="Consolas" panose="020B0609020204030204" pitchFamily="49" charset="0"/>
              </a:rPr>
              <a:t>a</a:t>
            </a:r>
            <a:r>
              <a:rPr lang="es-AR" sz="1200" dirty="0" err="1" smtClean="0">
                <a:solidFill>
                  <a:srgbClr val="008000"/>
                </a:solidFill>
                <a:latin typeface="Consolas" panose="020B0609020204030204" pitchFamily="49" charset="0"/>
              </a:rPr>
              <a:t>mpersand</a:t>
            </a:r>
            <a:r>
              <a:rPr lang="es-AR" sz="1200" dirty="0" smtClean="0">
                <a:solidFill>
                  <a:srgbClr val="008000"/>
                </a:solidFill>
                <a:latin typeface="Consolas" panose="020B0609020204030204" pitchFamily="49" charset="0"/>
              </a:rPr>
              <a:t> </a:t>
            </a:r>
            <a:r>
              <a:rPr lang="es-AR" sz="1200" dirty="0">
                <a:solidFill>
                  <a:srgbClr val="008000"/>
                </a:solidFill>
                <a:latin typeface="Consolas" panose="020B0609020204030204" pitchFamily="49" charset="0"/>
              </a:rPr>
              <a:t>en </a:t>
            </a:r>
            <a:r>
              <a:rPr lang="es-AR" sz="1200" dirty="0" err="1" smtClean="0">
                <a:solidFill>
                  <a:srgbClr val="008000"/>
                </a:solidFill>
                <a:latin typeface="Consolas" panose="020B0609020204030204" pitchFamily="49" charset="0"/>
              </a:rPr>
              <a:t>resul</a:t>
            </a:r>
            <a:r>
              <a:rPr lang="es-AR" sz="1200" dirty="0" smtClean="0">
                <a:solidFill>
                  <a:srgbClr val="008000"/>
                </a:solidFill>
                <a:latin typeface="Consolas" panose="020B0609020204030204" pitchFamily="49" charset="0"/>
              </a:rPr>
              <a:t> para enviar puntero</a:t>
            </a:r>
            <a:endParaRPr lang="es-AR" sz="1200" dirty="0">
              <a:solidFill>
                <a:srgbClr val="000000"/>
              </a:solidFill>
              <a:latin typeface="Consolas" panose="020B0609020204030204" pitchFamily="49" charset="0"/>
            </a:endParaRPr>
          </a:p>
          <a:p>
            <a:r>
              <a:rPr lang="es-AR" sz="1200" dirty="0" smtClean="0">
                <a:solidFill>
                  <a:srgbClr val="008000"/>
                </a:solidFill>
                <a:latin typeface="Consolas" panose="020B0609020204030204" pitchFamily="49" charset="0"/>
              </a:rPr>
              <a:t>  //...</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a:t>
            </a:r>
            <a:endParaRPr lang="es-AR" sz="1200" b="0" dirty="0">
              <a:solidFill>
                <a:srgbClr val="000000"/>
              </a:solidFill>
              <a:effectLst/>
              <a:latin typeface="Consolas" panose="020B0609020204030204" pitchFamily="49" charset="0"/>
            </a:endParaRPr>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882508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309859"/>
            <a:chOff x="3687661" y="1203598"/>
            <a:chExt cx="2252491" cy="1309859"/>
          </a:xfrm>
        </p:grpSpPr>
        <p:sp>
          <p:nvSpPr>
            <p:cNvPr id="9" name="TextBox 8"/>
            <p:cNvSpPr txBox="1"/>
            <p:nvPr/>
          </p:nvSpPr>
          <p:spPr>
            <a:xfrm>
              <a:off x="3687661" y="2051792"/>
              <a:ext cx="2252491" cy="461665"/>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Los procedimientos en C se identifican con la palabra clave </a:t>
              </a:r>
              <a:r>
                <a:rPr lang="es-MX" altLang="ko-KR" sz="1200" i="1" dirty="0" err="1" smtClean="0">
                  <a:solidFill>
                    <a:schemeClr val="tx1">
                      <a:lumMod val="75000"/>
                      <a:lumOff val="25000"/>
                    </a:schemeClr>
                  </a:solidFill>
                  <a:cs typeface="Arial" pitchFamily="34" charset="0"/>
                </a:rPr>
                <a:t>void</a:t>
              </a:r>
              <a:r>
                <a:rPr lang="es-MX" altLang="ko-KR" sz="1200" dirty="0" smtClean="0">
                  <a:solidFill>
                    <a:schemeClr val="tx1">
                      <a:lumMod val="75000"/>
                      <a:lumOff val="25000"/>
                    </a:schemeClr>
                  </a:solidFill>
                  <a:cs typeface="Arial" pitchFamily="34" charset="0"/>
                </a:rPr>
                <a:t> al principio, la cual indica que no retornan un resultado salvo mediante pasaje por referencia.</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a:t>
              </a:r>
              <a:r>
                <a:rPr lang="es-AR" altLang="ko-KR" sz="2400" b="1" dirty="0" smtClean="0">
                  <a:solidFill>
                    <a:schemeClr val="accent3"/>
                  </a:solidFill>
                  <a:cs typeface="Arial" pitchFamily="34" charset="0"/>
                </a:rPr>
                <a:t>módulo - Procedimiento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2308324"/>
          </a:xfrm>
          <a:prstGeom prst="rect">
            <a:avLst/>
          </a:prstGeom>
        </p:spPr>
        <p:txBody>
          <a:bodyPr wrap="square">
            <a:spAutoFit/>
          </a:bodyPr>
          <a:lstStyle/>
          <a:p>
            <a:r>
              <a:rPr lang="es-AR" sz="1200" dirty="0">
                <a:solidFill>
                  <a:srgbClr val="008000"/>
                </a:solidFill>
                <a:latin typeface="Consolas" panose="020B0609020204030204" pitchFamily="49" charset="0"/>
              </a:rPr>
              <a:t>//Procedimiento que recibe dos </a:t>
            </a:r>
            <a:r>
              <a:rPr lang="es-AR" sz="1200" dirty="0" smtClean="0">
                <a:solidFill>
                  <a:srgbClr val="008000"/>
                </a:solidFill>
                <a:latin typeface="Consolas" panose="020B0609020204030204" pitchFamily="49" charset="0"/>
              </a:rPr>
              <a:t>números </a:t>
            </a:r>
            <a:r>
              <a:rPr lang="es-AR" sz="1200" dirty="0">
                <a:solidFill>
                  <a:srgbClr val="008000"/>
                </a:solidFill>
                <a:latin typeface="Consolas" panose="020B0609020204030204" pitchFamily="49" charset="0"/>
              </a:rPr>
              <a:t>y devuelve la suma en "</a:t>
            </a:r>
            <a:r>
              <a:rPr lang="es-AR" sz="1200" dirty="0" err="1">
                <a:solidFill>
                  <a:srgbClr val="008000"/>
                </a:solidFill>
                <a:latin typeface="Consolas" panose="020B0609020204030204" pitchFamily="49" charset="0"/>
              </a:rPr>
              <a:t>resul</a:t>
            </a:r>
            <a:r>
              <a:rPr lang="es-AR" sz="1200" dirty="0">
                <a:solidFill>
                  <a:srgbClr val="008000"/>
                </a:solidFill>
                <a:latin typeface="Consolas" panose="020B0609020204030204" pitchFamily="49" charset="0"/>
              </a:rPr>
              <a:t>"</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void</a:t>
            </a:r>
            <a:r>
              <a:rPr lang="es-AR" sz="1200" dirty="0">
                <a:solidFill>
                  <a:srgbClr val="000000"/>
                </a:solidFill>
                <a:latin typeface="Consolas" panose="020B0609020204030204" pitchFamily="49" charset="0"/>
              </a:rPr>
              <a:t> </a:t>
            </a:r>
            <a:r>
              <a:rPr lang="es-AR" sz="1200" dirty="0" err="1" smtClean="0">
                <a:solidFill>
                  <a:srgbClr val="795E26"/>
                </a:solidFill>
                <a:latin typeface="Consolas" panose="020B0609020204030204" pitchFamily="49" charset="0"/>
              </a:rPr>
              <a:t>unModulo</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param1,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param2,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resul</a:t>
            </a:r>
            <a:r>
              <a:rPr lang="es-AR" sz="1200" dirty="0">
                <a:solidFill>
                  <a:srgbClr val="000000"/>
                </a:solidFill>
                <a:latin typeface="Consolas" panose="020B0609020204030204" pitchFamily="49" charset="0"/>
              </a:rPr>
              <a:t>){</a:t>
            </a:r>
          </a:p>
          <a:p>
            <a:r>
              <a:rPr lang="es-AR" sz="1200" dirty="0" smtClean="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resul</a:t>
            </a:r>
            <a:r>
              <a:rPr lang="es-AR" sz="1200" dirty="0">
                <a:solidFill>
                  <a:srgbClr val="000000"/>
                </a:solidFill>
                <a:latin typeface="Consolas" panose="020B0609020204030204" pitchFamily="49" charset="0"/>
              </a:rPr>
              <a:t> = param1 + param2</a:t>
            </a:r>
            <a:r>
              <a:rPr lang="es-AR"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//Para usar el puntero, uso asterisco</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a:t>
            </a:r>
          </a:p>
          <a:p>
            <a:endParaRPr lang="es-AR" sz="1200" dirty="0" smtClean="0">
              <a:solidFill>
                <a:srgbClr val="000000"/>
              </a:solidFill>
              <a:latin typeface="Consolas" panose="020B0609020204030204" pitchFamily="49" charset="0"/>
            </a:endParaRPr>
          </a:p>
          <a:p>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x, y, z;</a:t>
            </a:r>
          </a:p>
          <a:p>
            <a:r>
              <a:rPr lang="es-MX" sz="1200" dirty="0">
                <a:solidFill>
                  <a:srgbClr val="000000"/>
                </a:solidFill>
                <a:latin typeface="Consolas" panose="020B0609020204030204" pitchFamily="49" charset="0"/>
              </a:rPr>
              <a:t/>
            </a:r>
            <a:br>
              <a:rPr lang="es-MX" sz="1200" dirty="0">
                <a:solidFill>
                  <a:srgbClr val="000000"/>
                </a:solidFill>
                <a:latin typeface="Consolas" panose="020B0609020204030204" pitchFamily="49" charset="0"/>
              </a:rPr>
            </a:br>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main</a:t>
            </a:r>
            <a:r>
              <a:rPr lang="es-MX" sz="1200" dirty="0">
                <a:solidFill>
                  <a:srgbClr val="000000"/>
                </a:solidFill>
                <a:latin typeface="Consolas" panose="020B0609020204030204" pitchFamily="49" charset="0"/>
              </a:rPr>
              <a:t>(){</a:t>
            </a:r>
          </a:p>
          <a:p>
            <a:r>
              <a:rPr lang="es-MX" sz="1200" dirty="0" smtClean="0">
                <a:solidFill>
                  <a:srgbClr val="008000"/>
                </a:solidFill>
                <a:latin typeface="Consolas" panose="020B0609020204030204" pitchFamily="49" charset="0"/>
              </a:rPr>
              <a:t>  //..</a:t>
            </a:r>
            <a:endParaRPr lang="es-MX" sz="1200" dirty="0">
              <a:solidFill>
                <a:srgbClr val="000000"/>
              </a:solidFill>
              <a:latin typeface="Consolas" panose="020B0609020204030204" pitchFamily="49" charset="0"/>
            </a:endParaRPr>
          </a:p>
          <a:p>
            <a:r>
              <a:rPr lang="es-MX" sz="1200" dirty="0" smtClean="0">
                <a:solidFill>
                  <a:srgbClr val="795E26"/>
                </a:solidFill>
                <a:latin typeface="Consolas" panose="020B0609020204030204" pitchFamily="49" charset="0"/>
              </a:rPr>
              <a:t>  </a:t>
            </a:r>
            <a:r>
              <a:rPr lang="es-MX" sz="1200" dirty="0" err="1" smtClean="0">
                <a:solidFill>
                  <a:srgbClr val="795E26"/>
                </a:solidFill>
                <a:latin typeface="Consolas" panose="020B0609020204030204" pitchFamily="49" charset="0"/>
              </a:rPr>
              <a:t>unModulo</a:t>
            </a:r>
            <a:r>
              <a:rPr lang="es-MX" sz="1200" dirty="0" smtClean="0">
                <a:solidFill>
                  <a:srgbClr val="000000"/>
                </a:solidFill>
                <a:latin typeface="Consolas" panose="020B0609020204030204" pitchFamily="49" charset="0"/>
              </a:rPr>
              <a:t> </a:t>
            </a:r>
            <a:r>
              <a:rPr lang="es-MX" sz="1200" dirty="0">
                <a:solidFill>
                  <a:srgbClr val="000000"/>
                </a:solidFill>
                <a:latin typeface="Consolas" panose="020B0609020204030204" pitchFamily="49" charset="0"/>
              </a:rPr>
              <a:t>(</a:t>
            </a:r>
            <a:r>
              <a:rPr lang="es-MX" sz="1200" dirty="0" err="1">
                <a:solidFill>
                  <a:srgbClr val="000000"/>
                </a:solidFill>
                <a:latin typeface="Consolas" panose="020B0609020204030204" pitchFamily="49" charset="0"/>
              </a:rPr>
              <a:t>x,y,&amp;z</a:t>
            </a:r>
            <a:r>
              <a:rPr lang="es-MX" sz="1200" dirty="0">
                <a:solidFill>
                  <a:srgbClr val="000000"/>
                </a:solidFill>
                <a:latin typeface="Consolas" panose="020B0609020204030204" pitchFamily="49" charset="0"/>
              </a:rPr>
              <a:t>); </a:t>
            </a:r>
            <a:r>
              <a:rPr lang="es-MX" sz="1200" dirty="0">
                <a:solidFill>
                  <a:srgbClr val="008000"/>
                </a:solidFill>
                <a:latin typeface="Consolas" panose="020B0609020204030204" pitchFamily="49" charset="0"/>
              </a:rPr>
              <a:t>//Invoco al procedimiento</a:t>
            </a:r>
            <a:endParaRPr lang="es-MX" sz="1200" dirty="0">
              <a:solidFill>
                <a:srgbClr val="000000"/>
              </a:solidFill>
              <a:latin typeface="Consolas" panose="020B0609020204030204" pitchFamily="49" charset="0"/>
            </a:endParaRPr>
          </a:p>
          <a:p>
            <a:r>
              <a:rPr lang="es-MX" sz="1200" dirty="0" smtClean="0">
                <a:solidFill>
                  <a:srgbClr val="008000"/>
                </a:solidFill>
                <a:latin typeface="Consolas" panose="020B0609020204030204" pitchFamily="49" charset="0"/>
              </a:rPr>
              <a:t>  //..</a:t>
            </a:r>
            <a:endParaRPr lang="es-MX" sz="1200" dirty="0">
              <a:solidFill>
                <a:srgbClr val="000000"/>
              </a:solidFill>
              <a:latin typeface="Consolas" panose="020B0609020204030204" pitchFamily="49" charset="0"/>
            </a:endParaRPr>
          </a:p>
          <a:p>
            <a:r>
              <a:rPr lang="es-MX" sz="1200" dirty="0" smtClean="0">
                <a:solidFill>
                  <a:srgbClr val="000000"/>
                </a:solidFill>
                <a:latin typeface="Consolas" panose="020B0609020204030204" pitchFamily="49" charset="0"/>
              </a:rPr>
              <a:t>}</a:t>
            </a:r>
            <a:endParaRPr lang="es-MX" sz="1200" dirty="0">
              <a:solidFill>
                <a:srgbClr val="000000"/>
              </a:solidFill>
              <a:latin typeface="Consolas" panose="020B0609020204030204" pitchFamily="49" charset="0"/>
            </a:endParaRPr>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195669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309859"/>
            <a:chOff x="3687661" y="1203598"/>
            <a:chExt cx="2252491" cy="1309859"/>
          </a:xfrm>
        </p:grpSpPr>
        <p:sp>
          <p:nvSpPr>
            <p:cNvPr id="9" name="TextBox 8"/>
            <p:cNvSpPr txBox="1"/>
            <p:nvPr/>
          </p:nvSpPr>
          <p:spPr>
            <a:xfrm>
              <a:off x="3687661" y="2051792"/>
              <a:ext cx="2252491" cy="461665"/>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Las funciones en C retornan un valor, y el tipo del mismo se indica al principio de su definición. El retorno se realiza mediante la palabra clave </a:t>
              </a:r>
              <a:r>
                <a:rPr lang="es-MX" altLang="ko-KR" sz="1200" i="1" dirty="0" err="1" smtClean="0">
                  <a:solidFill>
                    <a:schemeClr val="tx1">
                      <a:lumMod val="75000"/>
                      <a:lumOff val="25000"/>
                    </a:schemeClr>
                  </a:solidFill>
                  <a:cs typeface="Arial" pitchFamily="34" charset="0"/>
                </a:rPr>
                <a:t>return</a:t>
              </a:r>
              <a:r>
                <a:rPr lang="es-MX" altLang="ko-KR" sz="1200" dirty="0" smtClean="0">
                  <a:solidFill>
                    <a:schemeClr val="tx1">
                      <a:lumMod val="75000"/>
                      <a:lumOff val="25000"/>
                    </a:schemeClr>
                  </a:solidFill>
                  <a:cs typeface="Arial" pitchFamily="34" charset="0"/>
                </a:rPr>
                <a:t>.</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a:t>
              </a:r>
              <a:r>
                <a:rPr lang="es-AR" altLang="ko-KR" sz="2400" b="1" dirty="0" smtClean="0">
                  <a:solidFill>
                    <a:schemeClr val="accent3"/>
                  </a:solidFill>
                  <a:cs typeface="Arial" pitchFamily="34" charset="0"/>
                </a:rPr>
                <a:t>módulo - Función</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2308324"/>
          </a:xfrm>
          <a:prstGeom prst="rect">
            <a:avLst/>
          </a:prstGeom>
        </p:spPr>
        <p:txBody>
          <a:bodyPr wrap="square">
            <a:spAutoFit/>
          </a:bodyPr>
          <a:lstStyle/>
          <a:p>
            <a:r>
              <a:rPr lang="es-AR" sz="1200" dirty="0">
                <a:solidFill>
                  <a:srgbClr val="008000"/>
                </a:solidFill>
                <a:latin typeface="Consolas" panose="020B0609020204030204" pitchFamily="49" charset="0"/>
              </a:rPr>
              <a:t>//Función tipo entero que recibe dos </a:t>
            </a:r>
            <a:r>
              <a:rPr lang="es-AR" sz="1200" dirty="0" smtClean="0">
                <a:solidFill>
                  <a:srgbClr val="008000"/>
                </a:solidFill>
                <a:latin typeface="Consolas" panose="020B0609020204030204" pitchFamily="49" charset="0"/>
              </a:rPr>
              <a:t>números </a:t>
            </a:r>
            <a:r>
              <a:rPr lang="es-AR" sz="1200" dirty="0">
                <a:solidFill>
                  <a:srgbClr val="008000"/>
                </a:solidFill>
                <a:latin typeface="Consolas" panose="020B0609020204030204" pitchFamily="49" charset="0"/>
              </a:rPr>
              <a:t>y retorna la suma</a:t>
            </a:r>
            <a:endParaRPr lang="es-AR" sz="1200" dirty="0">
              <a:solidFill>
                <a:srgbClr val="000000"/>
              </a:solidFill>
              <a:latin typeface="Consolas" panose="020B0609020204030204" pitchFamily="49" charset="0"/>
            </a:endParaRPr>
          </a:p>
          <a:p>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795E26"/>
                </a:solidFill>
                <a:latin typeface="Consolas" panose="020B0609020204030204" pitchFamily="49" charset="0"/>
              </a:rPr>
              <a:t>unaFuncion</a:t>
            </a:r>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param1,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param2){</a:t>
            </a:r>
          </a:p>
          <a:p>
            <a:r>
              <a:rPr lang="es-AR" sz="1200" dirty="0">
                <a:solidFill>
                  <a:srgbClr val="AF00DB"/>
                </a:solidFill>
                <a:latin typeface="Consolas" panose="020B0609020204030204" pitchFamily="49" charset="0"/>
              </a:rPr>
              <a:t> </a:t>
            </a:r>
            <a:r>
              <a:rPr lang="es-AR" sz="1200" dirty="0" smtClean="0">
                <a:solidFill>
                  <a:srgbClr val="AF00DB"/>
                </a:solidFill>
                <a:latin typeface="Consolas" panose="020B0609020204030204" pitchFamily="49" charset="0"/>
              </a:rPr>
              <a:t> </a:t>
            </a:r>
            <a:r>
              <a:rPr lang="es-AR" sz="1200" dirty="0" err="1" smtClean="0">
                <a:solidFill>
                  <a:srgbClr val="AF00DB"/>
                </a:solidFill>
                <a:latin typeface="Consolas" panose="020B0609020204030204" pitchFamily="49" charset="0"/>
              </a:rPr>
              <a:t>return</a:t>
            </a:r>
            <a:r>
              <a:rPr lang="es-AR" sz="1200" dirty="0" smtClean="0">
                <a:solidFill>
                  <a:srgbClr val="000000"/>
                </a:solidFill>
                <a:latin typeface="Consolas" panose="020B0609020204030204" pitchFamily="49" charset="0"/>
              </a:rPr>
              <a:t> </a:t>
            </a:r>
            <a:r>
              <a:rPr lang="es-AR" sz="1200" dirty="0">
                <a:solidFill>
                  <a:srgbClr val="000000"/>
                </a:solidFill>
                <a:latin typeface="Consolas" panose="020B0609020204030204" pitchFamily="49" charset="0"/>
              </a:rPr>
              <a:t>param1 + param2</a:t>
            </a:r>
            <a:r>
              <a:rPr lang="es-AR"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a:t>
            </a:r>
            <a:r>
              <a:rPr lang="es-AR" sz="1200" dirty="0">
                <a:solidFill>
                  <a:srgbClr val="008000"/>
                </a:solidFill>
                <a:latin typeface="Consolas" panose="020B0609020204030204" pitchFamily="49" charset="0"/>
              </a:rPr>
              <a:t>Retorno el resultado</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a:t>
            </a:r>
          </a:p>
          <a:p>
            <a:endParaRPr lang="es-AR" sz="1200" dirty="0" smtClean="0">
              <a:solidFill>
                <a:srgbClr val="000000"/>
              </a:solidFill>
              <a:latin typeface="Consolas" panose="020B0609020204030204" pitchFamily="49" charset="0"/>
            </a:endParaRPr>
          </a:p>
          <a:p>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x, y, z;</a:t>
            </a:r>
          </a:p>
          <a:p>
            <a:r>
              <a:rPr lang="es-MX" sz="1200" dirty="0">
                <a:solidFill>
                  <a:srgbClr val="000000"/>
                </a:solidFill>
                <a:latin typeface="Consolas" panose="020B0609020204030204" pitchFamily="49" charset="0"/>
              </a:rPr>
              <a:t/>
            </a:r>
            <a:br>
              <a:rPr lang="es-MX" sz="1200" dirty="0">
                <a:solidFill>
                  <a:srgbClr val="000000"/>
                </a:solidFill>
                <a:latin typeface="Consolas" panose="020B0609020204030204" pitchFamily="49" charset="0"/>
              </a:rPr>
            </a:br>
            <a:r>
              <a:rPr lang="es-MX" sz="1200" dirty="0" err="1">
                <a:solidFill>
                  <a:srgbClr val="0000FF"/>
                </a:solidFill>
                <a:latin typeface="Consolas" panose="020B0609020204030204" pitchFamily="49" charset="0"/>
              </a:rPr>
              <a:t>int</a:t>
            </a:r>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main</a:t>
            </a:r>
            <a:r>
              <a:rPr lang="es-MX" sz="1200" dirty="0">
                <a:solidFill>
                  <a:srgbClr val="000000"/>
                </a:solidFill>
                <a:latin typeface="Consolas" panose="020B0609020204030204" pitchFamily="49" charset="0"/>
              </a:rPr>
              <a:t>(){</a:t>
            </a:r>
          </a:p>
          <a:p>
            <a:r>
              <a:rPr lang="es-MX" sz="1200" dirty="0" smtClean="0">
                <a:solidFill>
                  <a:srgbClr val="008000"/>
                </a:solidFill>
                <a:latin typeface="Consolas" panose="020B0609020204030204" pitchFamily="49" charset="0"/>
              </a:rPr>
              <a:t>  //..</a:t>
            </a:r>
            <a:endParaRPr lang="es-MX" sz="1200" dirty="0">
              <a:solidFill>
                <a:srgbClr val="000000"/>
              </a:solidFill>
              <a:latin typeface="Consolas" panose="020B0609020204030204" pitchFamily="49" charset="0"/>
            </a:endParaRPr>
          </a:p>
          <a:p>
            <a:r>
              <a:rPr lang="es-MX" sz="1200" dirty="0" smtClean="0">
                <a:solidFill>
                  <a:srgbClr val="000000"/>
                </a:solidFill>
                <a:latin typeface="Consolas" panose="020B0609020204030204" pitchFamily="49" charset="0"/>
              </a:rPr>
              <a:t>  z = </a:t>
            </a:r>
            <a:r>
              <a:rPr lang="es-MX" sz="1200" dirty="0" err="1">
                <a:solidFill>
                  <a:srgbClr val="795E26"/>
                </a:solidFill>
                <a:latin typeface="Consolas" panose="020B0609020204030204" pitchFamily="49" charset="0"/>
              </a:rPr>
              <a:t>unaFuncion</a:t>
            </a:r>
            <a:r>
              <a:rPr lang="es-MX" sz="1200" dirty="0">
                <a:solidFill>
                  <a:srgbClr val="000000"/>
                </a:solidFill>
                <a:latin typeface="Consolas" panose="020B0609020204030204" pitchFamily="49" charset="0"/>
              </a:rPr>
              <a:t> (</a:t>
            </a:r>
            <a:r>
              <a:rPr lang="es-MX" sz="1200" dirty="0" err="1">
                <a:solidFill>
                  <a:srgbClr val="000000"/>
                </a:solidFill>
                <a:latin typeface="Consolas" panose="020B0609020204030204" pitchFamily="49" charset="0"/>
              </a:rPr>
              <a:t>x,y</a:t>
            </a:r>
            <a:r>
              <a:rPr lang="es-MX" sz="1200" dirty="0">
                <a:solidFill>
                  <a:srgbClr val="000000"/>
                </a:solidFill>
                <a:latin typeface="Consolas" panose="020B0609020204030204" pitchFamily="49" charset="0"/>
              </a:rPr>
              <a:t>); </a:t>
            </a:r>
            <a:r>
              <a:rPr lang="es-MX" sz="1200" dirty="0">
                <a:solidFill>
                  <a:srgbClr val="008000"/>
                </a:solidFill>
                <a:latin typeface="Consolas" panose="020B0609020204030204" pitchFamily="49" charset="0"/>
              </a:rPr>
              <a:t>//Invoco a la función</a:t>
            </a:r>
            <a:endParaRPr lang="es-MX" sz="1200" dirty="0">
              <a:solidFill>
                <a:srgbClr val="000000"/>
              </a:solidFill>
              <a:latin typeface="Consolas" panose="020B0609020204030204" pitchFamily="49" charset="0"/>
            </a:endParaRPr>
          </a:p>
          <a:p>
            <a:r>
              <a:rPr lang="es-MX" sz="1200" dirty="0" smtClean="0">
                <a:solidFill>
                  <a:srgbClr val="008000"/>
                </a:solidFill>
                <a:latin typeface="Consolas" panose="020B0609020204030204" pitchFamily="49" charset="0"/>
              </a:rPr>
              <a:t>  //..</a:t>
            </a:r>
            <a:endParaRPr lang="es-MX" sz="1200" dirty="0">
              <a:solidFill>
                <a:srgbClr val="000000"/>
              </a:solidFill>
              <a:latin typeface="Consolas" panose="020B0609020204030204" pitchFamily="49" charset="0"/>
            </a:endParaRPr>
          </a:p>
          <a:p>
            <a:r>
              <a:rPr lang="es-MX" sz="1200" dirty="0" smtClean="0">
                <a:solidFill>
                  <a:srgbClr val="000000"/>
                </a:solidFill>
                <a:latin typeface="Consolas" panose="020B0609020204030204" pitchFamily="49" charset="0"/>
              </a:rPr>
              <a:t>}</a:t>
            </a:r>
            <a:endParaRPr lang="es-MX" sz="1200" dirty="0">
              <a:solidFill>
                <a:srgbClr val="000000"/>
              </a:solidFill>
              <a:latin typeface="Consolas" panose="020B0609020204030204" pitchFamily="49" charset="0"/>
            </a:endParaRPr>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272969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Si bien los registros se envían por referencia como cualquier otra variable, al trabajar con los mismos se emplea la flecha “-&gt;” para acceder a sus campos, en lugar del conocido punto. Esto es igual para las listas.</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Registro por referencia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2492990"/>
          </a:xfrm>
          <a:prstGeom prst="rect">
            <a:avLst/>
          </a:prstGeom>
        </p:spPr>
        <p:txBody>
          <a:bodyPr wrap="square">
            <a:spAutoFit/>
          </a:bodyPr>
          <a:lstStyle/>
          <a:p>
            <a:r>
              <a:rPr lang="es-MX" sz="1200" dirty="0" err="1" smtClean="0">
                <a:solidFill>
                  <a:srgbClr val="0000FF"/>
                </a:solidFill>
                <a:latin typeface="Consolas" panose="020B0609020204030204" pitchFamily="49" charset="0"/>
              </a:rPr>
              <a:t>void</a:t>
            </a:r>
            <a:r>
              <a:rPr lang="es-MX" sz="1200" dirty="0" smtClean="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cargarPersona</a:t>
            </a:r>
            <a:r>
              <a:rPr lang="es-MX" sz="1200" dirty="0">
                <a:solidFill>
                  <a:srgbClr val="000000"/>
                </a:solidFill>
                <a:latin typeface="Consolas" panose="020B0609020204030204" pitchFamily="49" charset="0"/>
              </a:rPr>
              <a:t> (</a:t>
            </a:r>
            <a:r>
              <a:rPr lang="es-MX" sz="1200" dirty="0" err="1">
                <a:solidFill>
                  <a:srgbClr val="0000FF"/>
                </a:solidFill>
                <a:latin typeface="Consolas" panose="020B0609020204030204" pitchFamily="49" charset="0"/>
              </a:rPr>
              <a:t>struct</a:t>
            </a:r>
            <a:r>
              <a:rPr lang="es-MX" sz="1200" dirty="0">
                <a:solidFill>
                  <a:srgbClr val="000000"/>
                </a:solidFill>
                <a:latin typeface="Consolas" panose="020B0609020204030204" pitchFamily="49" charset="0"/>
              </a:rPr>
              <a:t> Persona *</a:t>
            </a:r>
            <a:r>
              <a:rPr lang="es-MX" sz="1200" dirty="0" err="1">
                <a:solidFill>
                  <a:srgbClr val="000000"/>
                </a:solidFill>
                <a:latin typeface="Consolas" panose="020B0609020204030204" pitchFamily="49" charset="0"/>
              </a:rPr>
              <a:t>reg</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strcpy</a:t>
            </a:r>
            <a:r>
              <a:rPr lang="es-MX" sz="1200" dirty="0">
                <a:solidFill>
                  <a:srgbClr val="000000"/>
                </a:solidFill>
                <a:latin typeface="Consolas" panose="020B0609020204030204" pitchFamily="49" charset="0"/>
              </a:rPr>
              <a:t>(</a:t>
            </a:r>
            <a:r>
              <a:rPr lang="es-MX" sz="1200" dirty="0" err="1">
                <a:solidFill>
                  <a:srgbClr val="000000"/>
                </a:solidFill>
                <a:latin typeface="Consolas" panose="020B0609020204030204" pitchFamily="49" charset="0"/>
              </a:rPr>
              <a:t>reg</a:t>
            </a:r>
            <a:r>
              <a:rPr lang="es-MX" sz="1200" dirty="0">
                <a:solidFill>
                  <a:srgbClr val="000000"/>
                </a:solidFill>
                <a:latin typeface="Consolas" panose="020B0609020204030204" pitchFamily="49" charset="0"/>
              </a:rPr>
              <a:t>-&gt;</a:t>
            </a:r>
            <a:r>
              <a:rPr lang="es-MX" sz="1200" dirty="0">
                <a:solidFill>
                  <a:srgbClr val="001080"/>
                </a:solidFill>
                <a:latin typeface="Consolas" panose="020B0609020204030204" pitchFamily="49" charset="0"/>
              </a:rPr>
              <a:t>apellido</a:t>
            </a:r>
            <a:r>
              <a:rPr lang="es-MX" sz="1200" dirty="0">
                <a:solidFill>
                  <a:srgbClr val="000000"/>
                </a:solidFill>
                <a:latin typeface="Consolas" panose="020B0609020204030204" pitchFamily="49" charset="0"/>
              </a:rPr>
              <a:t>, </a:t>
            </a:r>
            <a:r>
              <a:rPr lang="es-MX" sz="1200" dirty="0">
                <a:solidFill>
                  <a:srgbClr val="A31515"/>
                </a:solidFill>
                <a:latin typeface="Consolas" panose="020B0609020204030204" pitchFamily="49" charset="0"/>
              </a:rPr>
              <a:t>"Moradillo"</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strcpy</a:t>
            </a:r>
            <a:r>
              <a:rPr lang="es-MX" sz="1200" dirty="0">
                <a:solidFill>
                  <a:srgbClr val="000000"/>
                </a:solidFill>
                <a:latin typeface="Consolas" panose="020B0609020204030204" pitchFamily="49" charset="0"/>
              </a:rPr>
              <a:t>(</a:t>
            </a:r>
            <a:r>
              <a:rPr lang="es-MX" sz="1200" dirty="0" err="1">
                <a:solidFill>
                  <a:srgbClr val="000000"/>
                </a:solidFill>
                <a:latin typeface="Consolas" panose="020B0609020204030204" pitchFamily="49" charset="0"/>
              </a:rPr>
              <a:t>reg</a:t>
            </a:r>
            <a:r>
              <a:rPr lang="es-MX" sz="1200" dirty="0">
                <a:solidFill>
                  <a:srgbClr val="000000"/>
                </a:solidFill>
                <a:latin typeface="Consolas" panose="020B0609020204030204" pitchFamily="49" charset="0"/>
              </a:rPr>
              <a:t>-&gt;</a:t>
            </a:r>
            <a:r>
              <a:rPr lang="es-MX" sz="1200" dirty="0">
                <a:solidFill>
                  <a:srgbClr val="001080"/>
                </a:solidFill>
                <a:latin typeface="Consolas" panose="020B0609020204030204" pitchFamily="49" charset="0"/>
              </a:rPr>
              <a:t>nombre</a:t>
            </a:r>
            <a:r>
              <a:rPr lang="es-MX" sz="1200" dirty="0">
                <a:solidFill>
                  <a:srgbClr val="000000"/>
                </a:solidFill>
                <a:latin typeface="Consolas" panose="020B0609020204030204" pitchFamily="49" charset="0"/>
              </a:rPr>
              <a:t>, </a:t>
            </a:r>
            <a:r>
              <a:rPr lang="es-MX" sz="1200" dirty="0">
                <a:solidFill>
                  <a:srgbClr val="A31515"/>
                </a:solidFill>
                <a:latin typeface="Consolas" panose="020B0609020204030204" pitchFamily="49" charset="0"/>
              </a:rPr>
              <a:t>"Federico"</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000000"/>
                </a:solidFill>
                <a:latin typeface="Consolas" panose="020B0609020204030204" pitchFamily="49" charset="0"/>
              </a:rPr>
              <a:t>reg</a:t>
            </a:r>
            <a:r>
              <a:rPr lang="es-MX" sz="1200" dirty="0">
                <a:solidFill>
                  <a:srgbClr val="000000"/>
                </a:solidFill>
                <a:latin typeface="Consolas" panose="020B0609020204030204" pitchFamily="49" charset="0"/>
              </a:rPr>
              <a:t>-&gt;</a:t>
            </a:r>
            <a:r>
              <a:rPr lang="es-MX" sz="1200" dirty="0">
                <a:solidFill>
                  <a:srgbClr val="001080"/>
                </a:solidFill>
                <a:latin typeface="Consolas" panose="020B0609020204030204" pitchFamily="49" charset="0"/>
              </a:rPr>
              <a:t>edad</a:t>
            </a:r>
            <a:r>
              <a:rPr lang="es-MX" sz="1200" dirty="0">
                <a:solidFill>
                  <a:srgbClr val="000000"/>
                </a:solidFill>
                <a:latin typeface="Consolas" panose="020B0609020204030204" pitchFamily="49" charset="0"/>
              </a:rPr>
              <a:t>= </a:t>
            </a:r>
            <a:r>
              <a:rPr lang="es-MX" sz="1200" dirty="0">
                <a:solidFill>
                  <a:srgbClr val="09885A"/>
                </a:solidFill>
                <a:latin typeface="Consolas" panose="020B0609020204030204" pitchFamily="49" charset="0"/>
              </a:rPr>
              <a:t>24</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r>
            <a:br>
              <a:rPr lang="es-MX" sz="1200" dirty="0">
                <a:solidFill>
                  <a:srgbClr val="000000"/>
                </a:solidFill>
                <a:latin typeface="Consolas" panose="020B0609020204030204" pitchFamily="49" charset="0"/>
              </a:rPr>
            </a:br>
            <a:r>
              <a:rPr lang="es-MX" sz="1200" dirty="0" err="1">
                <a:solidFill>
                  <a:srgbClr val="0000FF"/>
                </a:solidFill>
                <a:latin typeface="Consolas" panose="020B0609020204030204" pitchFamily="49" charset="0"/>
              </a:rPr>
              <a:t>void</a:t>
            </a:r>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mostrarPersona</a:t>
            </a:r>
            <a:r>
              <a:rPr lang="es-MX" sz="1200" dirty="0">
                <a:solidFill>
                  <a:srgbClr val="000000"/>
                </a:solidFill>
                <a:latin typeface="Consolas" panose="020B0609020204030204" pitchFamily="49" charset="0"/>
              </a:rPr>
              <a:t> (</a:t>
            </a:r>
            <a:r>
              <a:rPr lang="es-MX" sz="1200" dirty="0" err="1">
                <a:solidFill>
                  <a:srgbClr val="0000FF"/>
                </a:solidFill>
                <a:latin typeface="Consolas" panose="020B0609020204030204" pitchFamily="49" charset="0"/>
              </a:rPr>
              <a:t>struct</a:t>
            </a:r>
            <a:r>
              <a:rPr lang="es-MX" sz="1200" dirty="0">
                <a:solidFill>
                  <a:srgbClr val="000000"/>
                </a:solidFill>
                <a:latin typeface="Consolas" panose="020B0609020204030204" pitchFamily="49" charset="0"/>
              </a:rPr>
              <a:t> Persona </a:t>
            </a:r>
            <a:r>
              <a:rPr lang="es-MX" sz="1200" dirty="0" err="1">
                <a:solidFill>
                  <a:srgbClr val="000000"/>
                </a:solidFill>
                <a:latin typeface="Consolas" panose="020B0609020204030204" pitchFamily="49" charset="0"/>
              </a:rPr>
              <a:t>reg</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printf</a:t>
            </a:r>
            <a:r>
              <a:rPr lang="es-MX" sz="1200" dirty="0">
                <a:solidFill>
                  <a:srgbClr val="000000"/>
                </a:solidFill>
                <a:latin typeface="Consolas" panose="020B0609020204030204" pitchFamily="49" charset="0"/>
              </a:rPr>
              <a:t>(</a:t>
            </a:r>
            <a:r>
              <a:rPr lang="es-MX" sz="1200" dirty="0">
                <a:solidFill>
                  <a:srgbClr val="A31515"/>
                </a:solidFill>
                <a:latin typeface="Consolas" panose="020B0609020204030204" pitchFamily="49" charset="0"/>
              </a:rPr>
              <a:t>"Datos de la persona</a:t>
            </a:r>
            <a:r>
              <a:rPr lang="es-MX" sz="1200" dirty="0">
                <a:solidFill>
                  <a:srgbClr val="FF0000"/>
                </a:solidFill>
                <a:latin typeface="Consolas" panose="020B0609020204030204" pitchFamily="49" charset="0"/>
              </a:rPr>
              <a:t>\n</a:t>
            </a:r>
            <a:r>
              <a:rPr lang="es-MX" sz="1200" dirty="0">
                <a:solidFill>
                  <a:srgbClr val="A31515"/>
                </a:solidFill>
                <a:latin typeface="Consolas" panose="020B0609020204030204" pitchFamily="49" charset="0"/>
              </a:rPr>
              <a:t>------------------</a:t>
            </a:r>
            <a:r>
              <a:rPr lang="es-MX" sz="1200" dirty="0">
                <a:solidFill>
                  <a:srgbClr val="FF0000"/>
                </a:solidFill>
                <a:latin typeface="Consolas" panose="020B0609020204030204" pitchFamily="49" charset="0"/>
              </a:rPr>
              <a:t>\n\n</a:t>
            </a:r>
            <a:r>
              <a:rPr lang="es-MX" sz="1200" dirty="0">
                <a:solidFill>
                  <a:srgbClr val="A31515"/>
                </a:solidFill>
                <a:latin typeface="Consolas" panose="020B0609020204030204" pitchFamily="49" charset="0"/>
              </a:rPr>
              <a:t>"</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printf</a:t>
            </a:r>
            <a:r>
              <a:rPr lang="es-MX" sz="1200" dirty="0">
                <a:solidFill>
                  <a:srgbClr val="000000"/>
                </a:solidFill>
                <a:latin typeface="Consolas" panose="020B0609020204030204" pitchFamily="49" charset="0"/>
              </a:rPr>
              <a:t>(</a:t>
            </a:r>
            <a:r>
              <a:rPr lang="es-MX" sz="1200" dirty="0">
                <a:solidFill>
                  <a:srgbClr val="A31515"/>
                </a:solidFill>
                <a:latin typeface="Consolas" panose="020B0609020204030204" pitchFamily="49" charset="0"/>
              </a:rPr>
              <a:t>"Nombre: %s</a:t>
            </a:r>
            <a:r>
              <a:rPr lang="es-MX" sz="1200" dirty="0">
                <a:solidFill>
                  <a:srgbClr val="FF0000"/>
                </a:solidFill>
                <a:latin typeface="Consolas" panose="020B0609020204030204" pitchFamily="49" charset="0"/>
              </a:rPr>
              <a:t>\n</a:t>
            </a:r>
            <a:r>
              <a:rPr lang="es-MX" sz="1200" dirty="0">
                <a:solidFill>
                  <a:srgbClr val="A31515"/>
                </a:solidFill>
                <a:latin typeface="Consolas" panose="020B0609020204030204" pitchFamily="49" charset="0"/>
              </a:rPr>
              <a:t>"</a:t>
            </a:r>
            <a:r>
              <a:rPr lang="es-MX" sz="1200" dirty="0">
                <a:solidFill>
                  <a:srgbClr val="000000"/>
                </a:solidFill>
                <a:latin typeface="Consolas" panose="020B0609020204030204" pitchFamily="49" charset="0"/>
              </a:rPr>
              <a:t>, </a:t>
            </a:r>
            <a:r>
              <a:rPr lang="es-MX" sz="1200" dirty="0" err="1">
                <a:solidFill>
                  <a:srgbClr val="000000"/>
                </a:solidFill>
                <a:latin typeface="Consolas" panose="020B0609020204030204" pitchFamily="49" charset="0"/>
              </a:rPr>
              <a:t>reg.</a:t>
            </a:r>
            <a:r>
              <a:rPr lang="es-MX" sz="1200" dirty="0" err="1">
                <a:solidFill>
                  <a:srgbClr val="001080"/>
                </a:solidFill>
                <a:latin typeface="Consolas" panose="020B0609020204030204" pitchFamily="49" charset="0"/>
              </a:rPr>
              <a:t>nombre</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printf</a:t>
            </a:r>
            <a:r>
              <a:rPr lang="es-MX" sz="1200" dirty="0">
                <a:solidFill>
                  <a:srgbClr val="000000"/>
                </a:solidFill>
                <a:latin typeface="Consolas" panose="020B0609020204030204" pitchFamily="49" charset="0"/>
              </a:rPr>
              <a:t>(</a:t>
            </a:r>
            <a:r>
              <a:rPr lang="es-MX" sz="1200" dirty="0">
                <a:solidFill>
                  <a:srgbClr val="A31515"/>
                </a:solidFill>
                <a:latin typeface="Consolas" panose="020B0609020204030204" pitchFamily="49" charset="0"/>
              </a:rPr>
              <a:t>"Apellido: %s</a:t>
            </a:r>
            <a:r>
              <a:rPr lang="es-MX" sz="1200" dirty="0">
                <a:solidFill>
                  <a:srgbClr val="FF0000"/>
                </a:solidFill>
                <a:latin typeface="Consolas" panose="020B0609020204030204" pitchFamily="49" charset="0"/>
              </a:rPr>
              <a:t>\n</a:t>
            </a:r>
            <a:r>
              <a:rPr lang="es-MX" sz="1200" dirty="0">
                <a:solidFill>
                  <a:srgbClr val="A31515"/>
                </a:solidFill>
                <a:latin typeface="Consolas" panose="020B0609020204030204" pitchFamily="49" charset="0"/>
              </a:rPr>
              <a:t>"</a:t>
            </a:r>
            <a:r>
              <a:rPr lang="es-MX" sz="1200" dirty="0">
                <a:solidFill>
                  <a:srgbClr val="000000"/>
                </a:solidFill>
                <a:latin typeface="Consolas" panose="020B0609020204030204" pitchFamily="49" charset="0"/>
              </a:rPr>
              <a:t>, </a:t>
            </a:r>
            <a:r>
              <a:rPr lang="es-MX" sz="1200" dirty="0" err="1">
                <a:solidFill>
                  <a:srgbClr val="000000"/>
                </a:solidFill>
                <a:latin typeface="Consolas" panose="020B0609020204030204" pitchFamily="49" charset="0"/>
              </a:rPr>
              <a:t>reg.</a:t>
            </a:r>
            <a:r>
              <a:rPr lang="es-MX" sz="1200" dirty="0" err="1">
                <a:solidFill>
                  <a:srgbClr val="001080"/>
                </a:solidFill>
                <a:latin typeface="Consolas" panose="020B0609020204030204" pitchFamily="49" charset="0"/>
              </a:rPr>
              <a:t>apellido</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795E26"/>
                </a:solidFill>
                <a:latin typeface="Consolas" panose="020B0609020204030204" pitchFamily="49" charset="0"/>
              </a:rPr>
              <a:t>printf</a:t>
            </a:r>
            <a:r>
              <a:rPr lang="es-MX" sz="1200" dirty="0">
                <a:solidFill>
                  <a:srgbClr val="000000"/>
                </a:solidFill>
                <a:latin typeface="Consolas" panose="020B0609020204030204" pitchFamily="49" charset="0"/>
              </a:rPr>
              <a:t>(</a:t>
            </a:r>
            <a:r>
              <a:rPr lang="es-MX" sz="1200" dirty="0">
                <a:solidFill>
                  <a:srgbClr val="A31515"/>
                </a:solidFill>
                <a:latin typeface="Consolas" panose="020B0609020204030204" pitchFamily="49" charset="0"/>
              </a:rPr>
              <a:t>"edad: %d</a:t>
            </a:r>
            <a:r>
              <a:rPr lang="es-MX" sz="1200" dirty="0">
                <a:solidFill>
                  <a:srgbClr val="FF0000"/>
                </a:solidFill>
                <a:latin typeface="Consolas" panose="020B0609020204030204" pitchFamily="49" charset="0"/>
              </a:rPr>
              <a:t>\n</a:t>
            </a:r>
            <a:r>
              <a:rPr lang="es-MX" sz="1200" dirty="0">
                <a:solidFill>
                  <a:srgbClr val="A31515"/>
                </a:solidFill>
                <a:latin typeface="Consolas" panose="020B0609020204030204" pitchFamily="49" charset="0"/>
              </a:rPr>
              <a:t>"</a:t>
            </a:r>
            <a:r>
              <a:rPr lang="es-MX" sz="1200" dirty="0">
                <a:solidFill>
                  <a:srgbClr val="000000"/>
                </a:solidFill>
                <a:latin typeface="Consolas" panose="020B0609020204030204" pitchFamily="49" charset="0"/>
              </a:rPr>
              <a:t>, </a:t>
            </a:r>
            <a:r>
              <a:rPr lang="es-MX" sz="1200" dirty="0" err="1">
                <a:solidFill>
                  <a:srgbClr val="000000"/>
                </a:solidFill>
                <a:latin typeface="Consolas" panose="020B0609020204030204" pitchFamily="49" charset="0"/>
              </a:rPr>
              <a:t>reg.</a:t>
            </a:r>
            <a:r>
              <a:rPr lang="es-MX" sz="1200" dirty="0" err="1">
                <a:solidFill>
                  <a:srgbClr val="001080"/>
                </a:solidFill>
                <a:latin typeface="Consolas" panose="020B0609020204030204" pitchFamily="49" charset="0"/>
              </a:rPr>
              <a:t>edad</a:t>
            </a:r>
            <a:r>
              <a:rPr lang="es-MX" sz="1200" dirty="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a:solidFill>
                  <a:srgbClr val="795E26"/>
                </a:solidFill>
                <a:latin typeface="Consolas" panose="020B0609020204030204" pitchFamily="49" charset="0"/>
              </a:rPr>
              <a:t>_</a:t>
            </a:r>
            <a:r>
              <a:rPr lang="es-MX" sz="1200" dirty="0" err="1">
                <a:solidFill>
                  <a:srgbClr val="795E26"/>
                </a:solidFill>
                <a:latin typeface="Consolas" panose="020B0609020204030204" pitchFamily="49" charset="0"/>
              </a:rPr>
              <a:t>getch</a:t>
            </a:r>
            <a:r>
              <a:rPr lang="es-MX" sz="1200" dirty="0">
                <a:solidFill>
                  <a:srgbClr val="000000"/>
                </a:solidFill>
                <a:latin typeface="Consolas" panose="020B0609020204030204" pitchFamily="49" charset="0"/>
              </a:rPr>
              <a:t>();</a:t>
            </a:r>
          </a:p>
          <a:p>
            <a:r>
              <a:rPr lang="es-MX" sz="1200" dirty="0" smtClean="0">
                <a:solidFill>
                  <a:srgbClr val="000000"/>
                </a:solidFill>
                <a:latin typeface="Consolas" panose="020B0609020204030204" pitchFamily="49" charset="0"/>
              </a:rPr>
              <a:t>}</a:t>
            </a:r>
            <a:endParaRPr lang="es-MX" sz="1200" dirty="0">
              <a:solidFill>
                <a:srgbClr val="000000"/>
              </a:solidFill>
              <a:latin typeface="Consolas" panose="020B0609020204030204" pitchFamily="49" charset="0"/>
            </a:endParaRPr>
          </a:p>
        </p:txBody>
      </p:sp>
      <p:sp>
        <p:nvSpPr>
          <p:cNvPr id="14" name="CuadroTexto 13"/>
          <p:cNvSpPr txBox="1"/>
          <p:nvPr/>
        </p:nvSpPr>
        <p:spPr>
          <a:xfrm>
            <a:off x="395536" y="1017182"/>
            <a:ext cx="585738" cy="2634688"/>
          </a:xfrm>
          <a:prstGeom prst="rect">
            <a:avLst/>
          </a:prstGeom>
          <a:noFill/>
        </p:spPr>
        <p:txBody>
          <a:bodyPr vert="wordArtVert" wrap="square" rtlCol="0">
            <a:spAutoFit/>
          </a:bodyPr>
          <a:lstStyle/>
          <a:p>
            <a:r>
              <a:rPr lang="es-AR" sz="2400" dirty="0" smtClean="0"/>
              <a:t>Repaso</a:t>
            </a:r>
            <a:endParaRPr lang="es-ES" sz="2400" dirty="0"/>
          </a:p>
        </p:txBody>
      </p:sp>
    </p:spTree>
    <p:extLst>
      <p:ext uri="{BB962C8B-B14F-4D97-AF65-F5344CB8AC3E}">
        <p14:creationId xmlns:p14="http://schemas.microsoft.com/office/powerpoint/2010/main" val="389414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309859"/>
            <a:chOff x="3687661" y="1203598"/>
            <a:chExt cx="2252491" cy="1309859"/>
          </a:xfrm>
        </p:grpSpPr>
        <p:sp>
          <p:nvSpPr>
            <p:cNvPr id="9" name="TextBox 8"/>
            <p:cNvSpPr txBox="1"/>
            <p:nvPr/>
          </p:nvSpPr>
          <p:spPr>
            <a:xfrm>
              <a:off x="3687661" y="2051792"/>
              <a:ext cx="2252491" cy="461665"/>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Las variables tipo puntero se definen de la misma forma que variables comunes, con la distinción que llevan un asterisco antes del nombre.</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Punteros - Definición</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461665"/>
          </a:xfrm>
          <a:prstGeom prst="rect">
            <a:avLst/>
          </a:prstGeom>
        </p:spPr>
        <p:txBody>
          <a:bodyPr wrap="square">
            <a:spAutoFit/>
          </a:bodyPr>
          <a:lstStyle/>
          <a:p>
            <a:r>
              <a:rPr lang="it-IT" sz="1200" dirty="0">
                <a:solidFill>
                  <a:srgbClr val="0000FF"/>
                </a:solidFill>
                <a:latin typeface="Consolas" panose="020B0609020204030204" pitchFamily="49" charset="0"/>
              </a:rPr>
              <a:t>int</a:t>
            </a:r>
            <a:r>
              <a:rPr lang="it-IT" sz="1200" dirty="0">
                <a:solidFill>
                  <a:srgbClr val="000000"/>
                </a:solidFill>
                <a:latin typeface="Consolas" panose="020B0609020204030204" pitchFamily="49" charset="0"/>
              </a:rPr>
              <a:t> *x; </a:t>
            </a:r>
            <a:r>
              <a:rPr lang="it-IT" sz="1200" dirty="0" smtClean="0">
                <a:solidFill>
                  <a:srgbClr val="000000"/>
                </a:solidFill>
                <a:latin typeface="Consolas" panose="020B0609020204030204" pitchFamily="49" charset="0"/>
              </a:rPr>
              <a:t>	        </a:t>
            </a:r>
            <a:r>
              <a:rPr lang="it-IT" sz="1200" dirty="0" smtClean="0">
                <a:solidFill>
                  <a:srgbClr val="008000"/>
                </a:solidFill>
                <a:latin typeface="Consolas" panose="020B0609020204030204" pitchFamily="49" charset="0"/>
              </a:rPr>
              <a:t>//</a:t>
            </a:r>
            <a:r>
              <a:rPr lang="it-IT" sz="1200" dirty="0">
                <a:solidFill>
                  <a:srgbClr val="008000"/>
                </a:solidFill>
                <a:latin typeface="Consolas" panose="020B0609020204030204" pitchFamily="49" charset="0"/>
              </a:rPr>
              <a:t>Puntero a un entero</a:t>
            </a:r>
            <a:endParaRPr lang="it-IT" sz="1200" dirty="0">
              <a:solidFill>
                <a:srgbClr val="000000"/>
              </a:solidFill>
              <a:latin typeface="Consolas" panose="020B0609020204030204" pitchFamily="49" charset="0"/>
            </a:endParaRPr>
          </a:p>
          <a:p>
            <a:r>
              <a:rPr lang="it-IT" sz="1200" dirty="0">
                <a:solidFill>
                  <a:srgbClr val="0000FF"/>
                </a:solidFill>
                <a:latin typeface="Consolas" panose="020B0609020204030204" pitchFamily="49" charset="0"/>
              </a:rPr>
              <a:t>struct</a:t>
            </a:r>
            <a:r>
              <a:rPr lang="it-IT" sz="1200" dirty="0">
                <a:solidFill>
                  <a:srgbClr val="000000"/>
                </a:solidFill>
                <a:latin typeface="Consolas" panose="020B0609020204030204" pitchFamily="49" charset="0"/>
              </a:rPr>
              <a:t> Persona *p; </a:t>
            </a:r>
            <a:r>
              <a:rPr lang="it-IT" sz="1200" dirty="0">
                <a:solidFill>
                  <a:srgbClr val="008000"/>
                </a:solidFill>
                <a:latin typeface="Consolas" panose="020B0609020204030204" pitchFamily="49" charset="0"/>
              </a:rPr>
              <a:t>//Puntero a un registro "Persona</a:t>
            </a:r>
            <a:r>
              <a:rPr lang="it-IT" sz="1200" dirty="0" smtClean="0">
                <a:solidFill>
                  <a:srgbClr val="008000"/>
                </a:solidFill>
                <a:latin typeface="Consolas" panose="020B0609020204030204" pitchFamily="49" charset="0"/>
              </a:rPr>
              <a:t>"</a:t>
            </a:r>
            <a:endParaRPr lang="it-IT"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072924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Las listas en C se definen como un registro que alberga los datos de la misma y el puntero siguiente. En nuestros ejemplos, definiremos un registro para los datos, y un registro tipo lista que almacena dos campos: el registro de datos y el puntero siguiente.</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Listas </a:t>
              </a:r>
              <a:r>
                <a:rPr lang="es-AR" altLang="ko-KR" sz="2400" b="1" dirty="0">
                  <a:solidFill>
                    <a:schemeClr val="accent3"/>
                  </a:solidFill>
                  <a:cs typeface="Arial" pitchFamily="34" charset="0"/>
                </a:rPr>
                <a:t>– </a:t>
              </a:r>
              <a:r>
                <a:rPr lang="es-AR" altLang="ko-KR" sz="2400" b="1" dirty="0" smtClean="0">
                  <a:solidFill>
                    <a:schemeClr val="accent3"/>
                  </a:solidFill>
                  <a:cs typeface="Arial" pitchFamily="34" charset="0"/>
                </a:rPr>
                <a:t>Definición</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2308324"/>
          </a:xfrm>
          <a:prstGeom prst="rect">
            <a:avLst/>
          </a:prstGeom>
        </p:spPr>
        <p:txBody>
          <a:bodyPr wrap="square">
            <a:spAutoFit/>
          </a:bodyPr>
          <a:lstStyle/>
          <a:p>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Producto{        </a:t>
            </a:r>
            <a:r>
              <a:rPr lang="es-AR" sz="1200" dirty="0">
                <a:solidFill>
                  <a:srgbClr val="008000"/>
                </a:solidFill>
                <a:latin typeface="Consolas" panose="020B0609020204030204" pitchFamily="49" charset="0"/>
              </a:rPr>
              <a:t>//Defino </a:t>
            </a:r>
            <a:r>
              <a:rPr lang="es-AR" sz="1200" dirty="0" smtClean="0">
                <a:solidFill>
                  <a:srgbClr val="008000"/>
                </a:solidFill>
                <a:latin typeface="Consolas" panose="020B0609020204030204" pitchFamily="49" charset="0"/>
              </a:rPr>
              <a:t>Producto, el registro de datos</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a:t>
            </a:r>
            <a:r>
              <a:rPr lang="es-AR" sz="1200" dirty="0" err="1">
                <a:solidFill>
                  <a:srgbClr val="000000"/>
                </a:solidFill>
                <a:latin typeface="Consolas" panose="020B0609020204030204" pitchFamily="49" charset="0"/>
              </a:rPr>
              <a:t>codigo</a:t>
            </a:r>
            <a:r>
              <a:rPr lang="es-AR" sz="1200" dirty="0">
                <a:solidFill>
                  <a:srgbClr val="000000"/>
                </a:solidFill>
                <a:latin typeface="Consolas" panose="020B0609020204030204" pitchFamily="49" charset="0"/>
              </a:rPr>
              <a:t>;</a:t>
            </a:r>
          </a:p>
          <a:p>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char</a:t>
            </a:r>
            <a:r>
              <a:rPr lang="es-AR" sz="1200" dirty="0">
                <a:solidFill>
                  <a:srgbClr val="000000"/>
                </a:solidFill>
                <a:latin typeface="Consolas" panose="020B0609020204030204" pitchFamily="49" charset="0"/>
              </a:rPr>
              <a:t> nombre[</a:t>
            </a:r>
            <a:r>
              <a:rPr lang="es-AR" sz="1200" dirty="0">
                <a:solidFill>
                  <a:srgbClr val="09885A"/>
                </a:solidFill>
                <a:latin typeface="Consolas" panose="020B0609020204030204" pitchFamily="49" charset="0"/>
              </a:rPr>
              <a:t>15</a:t>
            </a:r>
            <a:r>
              <a:rPr lang="es-AR" sz="1200" dirty="0">
                <a:solidFill>
                  <a:srgbClr val="000000"/>
                </a:solidFill>
                <a:latin typeface="Consolas" panose="020B0609020204030204" pitchFamily="49" charset="0"/>
              </a:rPr>
              <a:t>];</a:t>
            </a:r>
          </a:p>
          <a:p>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int</a:t>
            </a:r>
            <a:r>
              <a:rPr lang="es-AR" sz="1200" dirty="0">
                <a:solidFill>
                  <a:srgbClr val="000000"/>
                </a:solidFill>
                <a:latin typeface="Consolas" panose="020B0609020204030204" pitchFamily="49" charset="0"/>
              </a:rPr>
              <a:t> stock;</a:t>
            </a:r>
          </a:p>
          <a:p>
            <a:r>
              <a:rPr lang="es-AR" sz="1200" dirty="0">
                <a:solidFill>
                  <a:srgbClr val="000000"/>
                </a:solidFill>
                <a:latin typeface="Consolas" panose="020B0609020204030204" pitchFamily="49" charset="0"/>
              </a:rPr>
              <a:t>};</a:t>
            </a:r>
          </a:p>
          <a:p>
            <a:r>
              <a:rPr lang="es-AR" sz="1200" dirty="0">
                <a:solidFill>
                  <a:srgbClr val="000000"/>
                </a:solidFill>
                <a:latin typeface="Consolas" panose="020B0609020204030204" pitchFamily="49" charset="0"/>
              </a:rPr>
              <a:t/>
            </a:r>
            <a:br>
              <a:rPr lang="es-AR" sz="1200" dirty="0">
                <a:solidFill>
                  <a:srgbClr val="000000"/>
                </a:solidFill>
                <a:latin typeface="Consolas" panose="020B0609020204030204" pitchFamily="49" charset="0"/>
              </a:rPr>
            </a:br>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Lista{           </a:t>
            </a:r>
            <a:r>
              <a:rPr lang="es-AR" sz="1200" dirty="0">
                <a:solidFill>
                  <a:srgbClr val="008000"/>
                </a:solidFill>
                <a:latin typeface="Consolas" panose="020B0609020204030204" pitchFamily="49" charset="0"/>
              </a:rPr>
              <a:t>//Defino </a:t>
            </a:r>
            <a:r>
              <a:rPr lang="es-AR" sz="1200" dirty="0" smtClean="0">
                <a:solidFill>
                  <a:srgbClr val="008000"/>
                </a:solidFill>
                <a:latin typeface="Consolas" panose="020B0609020204030204" pitchFamily="49" charset="0"/>
              </a:rPr>
              <a:t>el registro de la </a:t>
            </a:r>
            <a:r>
              <a:rPr lang="es-AR" sz="1200" dirty="0">
                <a:solidFill>
                  <a:srgbClr val="008000"/>
                </a:solidFill>
                <a:latin typeface="Consolas" panose="020B0609020204030204" pitchFamily="49" charset="0"/>
              </a:rPr>
              <a:t>lista</a:t>
            </a:r>
            <a:endParaRPr lang="es-AR" sz="1200" dirty="0">
              <a:solidFill>
                <a:srgbClr val="000000"/>
              </a:solidFill>
              <a:latin typeface="Consolas" panose="020B0609020204030204" pitchFamily="49" charset="0"/>
            </a:endParaRPr>
          </a:p>
          <a:p>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Producto dato;</a:t>
            </a:r>
          </a:p>
          <a:p>
            <a:r>
              <a:rPr lang="es-AR" sz="1200" dirty="0">
                <a:solidFill>
                  <a:srgbClr val="000000"/>
                </a:solidFill>
                <a:latin typeface="Consolas" panose="020B0609020204030204" pitchFamily="49" charset="0"/>
              </a:rPr>
              <a:t>    </a:t>
            </a:r>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Lista *</a:t>
            </a:r>
            <a:r>
              <a:rPr lang="es-AR" sz="1200" dirty="0" err="1">
                <a:solidFill>
                  <a:srgbClr val="000000"/>
                </a:solidFill>
                <a:latin typeface="Consolas" panose="020B0609020204030204" pitchFamily="49" charset="0"/>
              </a:rPr>
              <a:t>ps</a:t>
            </a:r>
            <a:r>
              <a:rPr lang="es-AR"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//El puntero siguiente, nótese el asterisco </a:t>
            </a:r>
            <a:endParaRPr lang="es-AR" sz="1200" dirty="0">
              <a:solidFill>
                <a:srgbClr val="000000"/>
              </a:solidFill>
              <a:latin typeface="Consolas" panose="020B0609020204030204" pitchFamily="49" charset="0"/>
            </a:endParaRPr>
          </a:p>
          <a:p>
            <a:r>
              <a:rPr lang="es-AR" sz="1200" dirty="0" smtClean="0">
                <a:solidFill>
                  <a:srgbClr val="000000"/>
                </a:solidFill>
                <a:latin typeface="Consolas" panose="020B0609020204030204" pitchFamily="49" charset="0"/>
              </a:rPr>
              <a:t>};</a:t>
            </a:r>
          </a:p>
          <a:p>
            <a:endParaRPr lang="es-AR" sz="1200" b="0" dirty="0">
              <a:solidFill>
                <a:srgbClr val="000000"/>
              </a:solidFill>
              <a:effectLst/>
              <a:latin typeface="Consolas" panose="020B0609020204030204" pitchFamily="49" charset="0"/>
            </a:endParaRPr>
          </a:p>
          <a:p>
            <a:r>
              <a:rPr lang="es-MX" sz="1200" dirty="0" err="1">
                <a:solidFill>
                  <a:srgbClr val="0000FF"/>
                </a:solidFill>
                <a:latin typeface="Consolas" panose="020B0609020204030204" pitchFamily="49" charset="0"/>
              </a:rPr>
              <a:t>struct</a:t>
            </a:r>
            <a:r>
              <a:rPr lang="es-MX" sz="1200" dirty="0">
                <a:solidFill>
                  <a:srgbClr val="000000"/>
                </a:solidFill>
                <a:latin typeface="Consolas" panose="020B0609020204030204" pitchFamily="49" charset="0"/>
              </a:rPr>
              <a:t> Lista *L</a:t>
            </a:r>
            <a:r>
              <a:rPr lang="es-MX" sz="1200">
                <a:solidFill>
                  <a:srgbClr val="000000"/>
                </a:solidFill>
                <a:latin typeface="Consolas" panose="020B0609020204030204" pitchFamily="49" charset="0"/>
              </a:rPr>
              <a:t>; </a:t>
            </a:r>
            <a:r>
              <a:rPr lang="es-MX" sz="1200" smtClean="0">
                <a:solidFill>
                  <a:srgbClr val="000000"/>
                </a:solidFill>
                <a:latin typeface="Consolas" panose="020B0609020204030204" pitchFamily="49" charset="0"/>
              </a:rPr>
              <a:t>	  </a:t>
            </a:r>
            <a:r>
              <a:rPr lang="es-MX" sz="1200" smtClean="0">
                <a:solidFill>
                  <a:srgbClr val="008000"/>
                </a:solidFill>
                <a:latin typeface="Consolas" panose="020B0609020204030204" pitchFamily="49" charset="0"/>
              </a:rPr>
              <a:t>//</a:t>
            </a:r>
            <a:r>
              <a:rPr lang="es-MX" sz="1200" dirty="0">
                <a:solidFill>
                  <a:srgbClr val="008000"/>
                </a:solidFill>
                <a:latin typeface="Consolas" panose="020B0609020204030204" pitchFamily="49" charset="0"/>
              </a:rPr>
              <a:t>Declaro una variable </a:t>
            </a:r>
            <a:r>
              <a:rPr lang="es-MX" sz="1200">
                <a:solidFill>
                  <a:srgbClr val="008000"/>
                </a:solidFill>
                <a:latin typeface="Consolas" panose="020B0609020204030204" pitchFamily="49" charset="0"/>
              </a:rPr>
              <a:t>tipo </a:t>
            </a:r>
            <a:r>
              <a:rPr lang="es-MX" sz="1200" smtClean="0">
                <a:solidFill>
                  <a:srgbClr val="008000"/>
                </a:solidFill>
                <a:latin typeface="Consolas" panose="020B0609020204030204" pitchFamily="49" charset="0"/>
              </a:rPr>
              <a:t>Lista</a:t>
            </a:r>
            <a:endParaRPr lang="es-MX"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43039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Lo que en pseudocódigo conocemos como “nuevo(nodo)”, en C se desglosa en la locación en memoria del espacio necesario para almacenar un registro del tipo lista. Entonces, la creación de un nuevo nodo se realiza mediante las instrucciones </a:t>
              </a:r>
              <a:r>
                <a:rPr lang="es-MX" altLang="ko-KR" sz="1200" i="1" dirty="0" err="1" smtClean="0">
                  <a:solidFill>
                    <a:schemeClr val="tx1">
                      <a:lumMod val="75000"/>
                      <a:lumOff val="25000"/>
                    </a:schemeClr>
                  </a:solidFill>
                  <a:cs typeface="Arial" pitchFamily="34" charset="0"/>
                </a:rPr>
                <a:t>malloc</a:t>
              </a:r>
              <a:r>
                <a:rPr lang="es-MX" altLang="ko-KR" sz="1200" dirty="0" smtClean="0">
                  <a:solidFill>
                    <a:schemeClr val="tx1">
                      <a:lumMod val="75000"/>
                      <a:lumOff val="25000"/>
                    </a:schemeClr>
                  </a:solidFill>
                  <a:cs typeface="Arial" pitchFamily="34" charset="0"/>
                </a:rPr>
                <a:t> y </a:t>
              </a:r>
              <a:r>
                <a:rPr lang="es-MX" altLang="ko-KR" sz="1200" i="1" dirty="0" err="1" smtClean="0">
                  <a:solidFill>
                    <a:schemeClr val="tx1">
                      <a:lumMod val="75000"/>
                      <a:lumOff val="25000"/>
                    </a:schemeClr>
                  </a:solidFill>
                  <a:cs typeface="Arial" pitchFamily="34" charset="0"/>
                </a:rPr>
                <a:t>sizeof</a:t>
              </a:r>
              <a:r>
                <a:rPr lang="es-MX" altLang="ko-KR" sz="1200" dirty="0" smtClean="0">
                  <a:solidFill>
                    <a:schemeClr val="tx1">
                      <a:lumMod val="75000"/>
                      <a:lumOff val="25000"/>
                    </a:schemeClr>
                  </a:solidFill>
                  <a:cs typeface="Arial" pitchFamily="34" charset="0"/>
                </a:rPr>
                <a:t>.</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Listas – Crear nuevo nodo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4680520" cy="461665"/>
          </a:xfrm>
          <a:prstGeom prst="rect">
            <a:avLst/>
          </a:prstGeom>
        </p:spPr>
        <p:txBody>
          <a:bodyPr wrap="square">
            <a:spAutoFit/>
          </a:bodyPr>
          <a:lstStyle/>
          <a:p>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Lista *</a:t>
            </a:r>
            <a:r>
              <a:rPr lang="es-AR" sz="1200" dirty="0" smtClean="0">
                <a:solidFill>
                  <a:srgbClr val="000000"/>
                </a:solidFill>
                <a:latin typeface="Consolas" panose="020B0609020204030204" pitchFamily="49" charset="0"/>
              </a:rPr>
              <a:t>nuevo=</a:t>
            </a:r>
            <a:r>
              <a:rPr lang="es-AR" sz="1200" dirty="0">
                <a:solidFill>
                  <a:srgbClr val="795E26"/>
                </a:solidFill>
                <a:latin typeface="Consolas" panose="020B0609020204030204" pitchFamily="49" charset="0"/>
              </a:rPr>
              <a:t> </a:t>
            </a:r>
            <a:r>
              <a:rPr lang="es-AR" sz="1200" dirty="0" smtClean="0">
                <a:solidFill>
                  <a:srgbClr val="795E26"/>
                </a:solidFill>
                <a:latin typeface="Consolas" panose="020B0609020204030204" pitchFamily="49" charset="0"/>
              </a:rPr>
              <a:t>…</a:t>
            </a:r>
            <a:endParaRPr lang="es-AR" sz="1200" b="0" dirty="0">
              <a:solidFill>
                <a:srgbClr val="000000"/>
              </a:solidFill>
              <a:effectLst/>
              <a:latin typeface="Consolas" panose="020B0609020204030204" pitchFamily="49" charset="0"/>
            </a:endParaRPr>
          </a:p>
          <a:p>
            <a:endParaRPr lang="es-AR" sz="1200" b="0" dirty="0">
              <a:solidFill>
                <a:srgbClr val="000000"/>
              </a:solidFill>
              <a:effectLst/>
              <a:latin typeface="Consolas" panose="020B0609020204030204" pitchFamily="49" charset="0"/>
            </a:endParaRPr>
          </a:p>
        </p:txBody>
      </p:sp>
      <p:sp>
        <p:nvSpPr>
          <p:cNvPr id="2" name="CuadroTexto 1"/>
          <p:cNvSpPr txBox="1"/>
          <p:nvPr/>
        </p:nvSpPr>
        <p:spPr>
          <a:xfrm>
            <a:off x="2051720" y="2931790"/>
            <a:ext cx="6624736" cy="830997"/>
          </a:xfrm>
          <a:prstGeom prst="rect">
            <a:avLst/>
          </a:prstGeom>
          <a:noFill/>
        </p:spPr>
        <p:txBody>
          <a:bodyPr wrap="square" rtlCol="0">
            <a:spAutoFit/>
          </a:bodyPr>
          <a:lstStyle/>
          <a:p>
            <a:r>
              <a:rPr lang="es-AR" dirty="0" err="1">
                <a:solidFill>
                  <a:srgbClr val="795E26"/>
                </a:solidFill>
                <a:latin typeface="Consolas" panose="020B0609020204030204" pitchFamily="49" charset="0"/>
              </a:rPr>
              <a:t>malloc</a:t>
            </a:r>
            <a:r>
              <a:rPr lang="es-AR" dirty="0">
                <a:solidFill>
                  <a:srgbClr val="000000"/>
                </a:solidFill>
                <a:latin typeface="Consolas" panose="020B0609020204030204" pitchFamily="49" charset="0"/>
              </a:rPr>
              <a:t>()</a:t>
            </a:r>
          </a:p>
          <a:p>
            <a:endParaRPr lang="es-AR" dirty="0" smtClean="0"/>
          </a:p>
          <a:p>
            <a:r>
              <a:rPr lang="es-MX" altLang="ko-KR" sz="1200" dirty="0" smtClean="0">
                <a:solidFill>
                  <a:schemeClr val="tx1">
                    <a:lumMod val="75000"/>
                    <a:lumOff val="25000"/>
                  </a:schemeClr>
                </a:solidFill>
                <a:cs typeface="Arial" pitchFamily="34" charset="0"/>
              </a:rPr>
              <a:t>“</a:t>
            </a:r>
            <a:r>
              <a:rPr lang="es-MX" altLang="ko-KR" sz="1200" i="1" dirty="0" err="1" smtClean="0">
                <a:solidFill>
                  <a:schemeClr val="tx1">
                    <a:lumMod val="75000"/>
                    <a:lumOff val="25000"/>
                  </a:schemeClr>
                </a:solidFill>
                <a:cs typeface="Arial" pitchFamily="34" charset="0"/>
              </a:rPr>
              <a:t>Memory</a:t>
            </a:r>
            <a:r>
              <a:rPr lang="es-MX" altLang="ko-KR" sz="1200" i="1" dirty="0" smtClean="0">
                <a:solidFill>
                  <a:schemeClr val="tx1">
                    <a:lumMod val="75000"/>
                    <a:lumOff val="25000"/>
                  </a:schemeClr>
                </a:solidFill>
                <a:cs typeface="Arial" pitchFamily="34" charset="0"/>
              </a:rPr>
              <a:t> </a:t>
            </a:r>
            <a:r>
              <a:rPr lang="es-MX" altLang="ko-KR" sz="1200" i="1" dirty="0" err="1" smtClean="0">
                <a:solidFill>
                  <a:schemeClr val="tx1">
                    <a:lumMod val="75000"/>
                    <a:lumOff val="25000"/>
                  </a:schemeClr>
                </a:solidFill>
                <a:cs typeface="Arial" pitchFamily="34" charset="0"/>
              </a:rPr>
              <a:t>Allocation</a:t>
            </a:r>
            <a:r>
              <a:rPr lang="es-MX" altLang="ko-KR" sz="1200" dirty="0" smtClean="0">
                <a:solidFill>
                  <a:schemeClr val="tx1">
                    <a:lumMod val="75000"/>
                    <a:lumOff val="25000"/>
                  </a:schemeClr>
                </a:solidFill>
                <a:cs typeface="Arial" pitchFamily="34" charset="0"/>
              </a:rPr>
              <a:t>”, reserva en memoria el espacio asignado</a:t>
            </a:r>
            <a:endParaRPr lang="es-AR" sz="1200" dirty="0"/>
          </a:p>
        </p:txBody>
      </p:sp>
    </p:spTree>
    <p:extLst>
      <p:ext uri="{BB962C8B-B14F-4D97-AF65-F5344CB8AC3E}">
        <p14:creationId xmlns:p14="http://schemas.microsoft.com/office/powerpoint/2010/main" val="3836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2971852"/>
            <a:chOff x="3687661" y="1203598"/>
            <a:chExt cx="2291896" cy="2971852"/>
          </a:xfrm>
        </p:grpSpPr>
        <p:sp>
          <p:nvSpPr>
            <p:cNvPr id="9" name="TextBox 8"/>
            <p:cNvSpPr txBox="1"/>
            <p:nvPr/>
          </p:nvSpPr>
          <p:spPr>
            <a:xfrm>
              <a:off x="3687661" y="2051792"/>
              <a:ext cx="2291896" cy="2123658"/>
            </a:xfrm>
            <a:prstGeom prst="rect">
              <a:avLst/>
            </a:prstGeom>
            <a:noFill/>
          </p:spPr>
          <p:txBody>
            <a:bodyPr wrap="square" rtlCol="0">
              <a:spAutoFit/>
            </a:bodyPr>
            <a:lstStyle/>
            <a:p>
              <a:pPr algn="just"/>
              <a:r>
                <a:rPr lang="es-AR" altLang="ko-KR" sz="1200" dirty="0" smtClean="0">
                  <a:solidFill>
                    <a:schemeClr val="tx1">
                      <a:lumMod val="75000"/>
                      <a:lumOff val="25000"/>
                    </a:schemeClr>
                  </a:solidFill>
                  <a:cs typeface="Arial" pitchFamily="34" charset="0"/>
                </a:rPr>
                <a:t>Concepto y declaración de Pilas</a:t>
              </a:r>
            </a:p>
            <a:p>
              <a:pPr algn="just"/>
              <a:endParaRPr lang="es-AR" altLang="ko-KR" sz="1200" dirty="0">
                <a:solidFill>
                  <a:schemeClr val="tx1">
                    <a:lumMod val="75000"/>
                    <a:lumOff val="25000"/>
                  </a:schemeClr>
                </a:solidFill>
                <a:cs typeface="Arial" pitchFamily="34" charset="0"/>
              </a:endParaRPr>
            </a:p>
            <a:p>
              <a:pPr algn="just"/>
              <a:r>
                <a:rPr lang="es-AR" altLang="ko-KR" sz="1200" dirty="0" smtClean="0">
                  <a:solidFill>
                    <a:schemeClr val="tx1">
                      <a:lumMod val="75000"/>
                      <a:lumOff val="25000"/>
                    </a:schemeClr>
                  </a:solidFill>
                  <a:cs typeface="Arial" pitchFamily="34" charset="0"/>
                </a:rPr>
                <a:t>Operaciones básicas de Pilas</a:t>
              </a:r>
            </a:p>
            <a:p>
              <a:pPr algn="just"/>
              <a:endParaRPr lang="es-AR" altLang="ko-KR" sz="1200" dirty="0" smtClean="0">
                <a:solidFill>
                  <a:schemeClr val="tx1">
                    <a:lumMod val="75000"/>
                    <a:lumOff val="25000"/>
                  </a:schemeClr>
                </a:solidFill>
                <a:cs typeface="Arial" pitchFamily="34" charset="0"/>
              </a:endParaRPr>
            </a:p>
            <a:p>
              <a:pPr algn="just"/>
              <a:r>
                <a:rPr lang="es-AR" altLang="ko-KR" sz="1200" dirty="0">
                  <a:solidFill>
                    <a:schemeClr val="tx1">
                      <a:lumMod val="75000"/>
                      <a:lumOff val="25000"/>
                    </a:schemeClr>
                  </a:solidFill>
                  <a:cs typeface="Arial" pitchFamily="34" charset="0"/>
                </a:rPr>
                <a:t>Concepto y declaración de </a:t>
              </a:r>
              <a:r>
                <a:rPr lang="es-AR" altLang="ko-KR" sz="1200" dirty="0" smtClean="0">
                  <a:solidFill>
                    <a:schemeClr val="tx1">
                      <a:lumMod val="75000"/>
                      <a:lumOff val="25000"/>
                    </a:schemeClr>
                  </a:solidFill>
                  <a:cs typeface="Arial" pitchFamily="34" charset="0"/>
                </a:rPr>
                <a:t>Colas</a:t>
              </a:r>
              <a:endParaRPr lang="es-AR" altLang="ko-KR" sz="1200" dirty="0">
                <a:solidFill>
                  <a:schemeClr val="tx1">
                    <a:lumMod val="75000"/>
                    <a:lumOff val="25000"/>
                  </a:schemeClr>
                </a:solidFill>
                <a:cs typeface="Arial" pitchFamily="34" charset="0"/>
              </a:endParaRPr>
            </a:p>
            <a:p>
              <a:pPr algn="just"/>
              <a:endParaRPr lang="es-AR" altLang="ko-KR" sz="1200" dirty="0">
                <a:solidFill>
                  <a:schemeClr val="tx1">
                    <a:lumMod val="75000"/>
                    <a:lumOff val="25000"/>
                  </a:schemeClr>
                </a:solidFill>
                <a:cs typeface="Arial" pitchFamily="34" charset="0"/>
              </a:endParaRPr>
            </a:p>
            <a:p>
              <a:pPr algn="just"/>
              <a:r>
                <a:rPr lang="es-AR" altLang="ko-KR" sz="1200" dirty="0">
                  <a:solidFill>
                    <a:schemeClr val="tx1">
                      <a:lumMod val="75000"/>
                      <a:lumOff val="25000"/>
                    </a:schemeClr>
                  </a:solidFill>
                  <a:cs typeface="Arial" pitchFamily="34" charset="0"/>
                </a:rPr>
                <a:t>Operaciones básicas de </a:t>
              </a:r>
              <a:r>
                <a:rPr lang="es-AR" altLang="ko-KR" sz="1200" dirty="0" smtClean="0">
                  <a:solidFill>
                    <a:schemeClr val="tx1">
                      <a:lumMod val="75000"/>
                      <a:lumOff val="25000"/>
                    </a:schemeClr>
                  </a:solidFill>
                  <a:cs typeface="Arial" pitchFamily="34" charset="0"/>
                </a:rPr>
                <a:t>Colas</a:t>
              </a:r>
              <a:endParaRPr lang="es-AR" altLang="ko-KR" sz="1200" dirty="0">
                <a:solidFill>
                  <a:schemeClr val="tx1">
                    <a:lumMod val="75000"/>
                    <a:lumOff val="25000"/>
                  </a:schemeClr>
                </a:solidFill>
                <a:cs typeface="Arial" pitchFamily="34" charset="0"/>
              </a:endParaRPr>
            </a:p>
            <a:p>
              <a:pPr algn="just"/>
              <a:endParaRPr lang="es-AR" altLang="ko-KR" sz="1200" dirty="0" smtClean="0">
                <a:solidFill>
                  <a:schemeClr val="tx1">
                    <a:lumMod val="75000"/>
                    <a:lumOff val="25000"/>
                  </a:schemeClr>
                </a:solidFill>
                <a:cs typeface="Arial" pitchFamily="34" charset="0"/>
              </a:endParaRPr>
            </a:p>
            <a:p>
              <a:pPr algn="just"/>
              <a:r>
                <a:rPr lang="es-AR" altLang="ko-KR" sz="1200" dirty="0" smtClean="0">
                  <a:solidFill>
                    <a:schemeClr val="tx1">
                      <a:lumMod val="75000"/>
                      <a:lumOff val="25000"/>
                    </a:schemeClr>
                  </a:solidFill>
                  <a:cs typeface="Arial" pitchFamily="34" charset="0"/>
                </a:rPr>
                <a:t>Repaso Operaciones sobre listas</a:t>
              </a:r>
            </a:p>
            <a:p>
              <a:pPr algn="just"/>
              <a:r>
                <a:rPr lang="es-AR" altLang="ko-KR" sz="1200" dirty="0" smtClean="0">
                  <a:solidFill>
                    <a:schemeClr val="tx1">
                      <a:lumMod val="75000"/>
                      <a:lumOff val="25000"/>
                    </a:schemeClr>
                  </a:solidFill>
                  <a:cs typeface="Arial" pitchFamily="34" charset="0"/>
                </a:rPr>
                <a:t> </a:t>
              </a:r>
            </a:p>
            <a:p>
              <a:pPr algn="just"/>
              <a:r>
                <a:rPr lang="es-AR" altLang="ko-KR" sz="1200" dirty="0" smtClean="0">
                  <a:solidFill>
                    <a:schemeClr val="tx1">
                      <a:lumMod val="75000"/>
                      <a:lumOff val="25000"/>
                    </a:schemeClr>
                  </a:solidFill>
                  <a:cs typeface="Arial" pitchFamily="34" charset="0"/>
                </a:rPr>
                <a:t>Introducción </a:t>
              </a:r>
              <a:r>
                <a:rPr lang="es-AR" altLang="ko-KR" sz="1200" dirty="0">
                  <a:solidFill>
                    <a:schemeClr val="tx1">
                      <a:lumMod val="75000"/>
                      <a:lumOff val="25000"/>
                    </a:schemeClr>
                  </a:solidFill>
                  <a:cs typeface="Arial" pitchFamily="34" charset="0"/>
                </a:rPr>
                <a:t>Lenguaje </a:t>
              </a:r>
              <a:r>
                <a:rPr lang="es-AR" altLang="ko-KR" sz="1200" dirty="0" smtClean="0">
                  <a:solidFill>
                    <a:schemeClr val="tx1">
                      <a:lumMod val="75000"/>
                      <a:lumOff val="25000"/>
                    </a:schemeClr>
                  </a:solidFill>
                  <a:cs typeface="Arial" pitchFamily="34" charset="0"/>
                </a:rPr>
                <a:t>C</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Desarrollo de la clase 15</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944935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a:solidFill>
                    <a:schemeClr val="tx1">
                      <a:lumMod val="75000"/>
                      <a:lumOff val="25000"/>
                    </a:schemeClr>
                  </a:solidFill>
                  <a:cs typeface="Arial" pitchFamily="34" charset="0"/>
                </a:rPr>
                <a:t>Lo que en pseudocódigo conocemos como “nuevo(nodo)”, en C se desglosa en la locación en memoria del espacio necesario para almacenar un registro del tipo lista. Entonces, la creación de un nuevo nodo se realiza mediante las instrucciones </a:t>
              </a:r>
              <a:r>
                <a:rPr lang="es-MX" altLang="ko-KR" sz="1200" i="1" dirty="0" err="1">
                  <a:solidFill>
                    <a:schemeClr val="tx1">
                      <a:lumMod val="75000"/>
                      <a:lumOff val="25000"/>
                    </a:schemeClr>
                  </a:solidFill>
                  <a:cs typeface="Arial" pitchFamily="34" charset="0"/>
                </a:rPr>
                <a:t>malloc</a:t>
              </a:r>
              <a:r>
                <a:rPr lang="es-MX" altLang="ko-KR" sz="1200" dirty="0">
                  <a:solidFill>
                    <a:schemeClr val="tx1">
                      <a:lumMod val="75000"/>
                      <a:lumOff val="25000"/>
                    </a:schemeClr>
                  </a:solidFill>
                  <a:cs typeface="Arial" pitchFamily="34" charset="0"/>
                </a:rPr>
                <a:t> y </a:t>
              </a:r>
              <a:r>
                <a:rPr lang="es-MX" altLang="ko-KR" sz="1200" i="1" dirty="0" err="1">
                  <a:solidFill>
                    <a:schemeClr val="tx1">
                      <a:lumMod val="75000"/>
                      <a:lumOff val="25000"/>
                    </a:schemeClr>
                  </a:solidFill>
                  <a:cs typeface="Arial" pitchFamily="34" charset="0"/>
                </a:rPr>
                <a:t>sizeof</a:t>
              </a:r>
              <a:r>
                <a:rPr lang="es-MX" altLang="ko-KR" sz="1200" dirty="0">
                  <a:solidFill>
                    <a:schemeClr val="tx1">
                      <a:lumMod val="75000"/>
                      <a:lumOff val="25000"/>
                    </a:schemeClr>
                  </a:solidFill>
                  <a:cs typeface="Arial" pitchFamily="34" charset="0"/>
                </a:rPr>
                <a:t>.</a:t>
              </a:r>
              <a:endParaRPr lang="es-AR" altLang="ko-KR" sz="1200" dirty="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Listas – Crear nuevo nodo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4680520" cy="461665"/>
          </a:xfrm>
          <a:prstGeom prst="rect">
            <a:avLst/>
          </a:prstGeom>
        </p:spPr>
        <p:txBody>
          <a:bodyPr wrap="square">
            <a:spAutoFit/>
          </a:bodyPr>
          <a:lstStyle/>
          <a:p>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Lista *</a:t>
            </a:r>
            <a:r>
              <a:rPr lang="es-AR" sz="1200" dirty="0" smtClean="0">
                <a:solidFill>
                  <a:srgbClr val="000000"/>
                </a:solidFill>
                <a:latin typeface="Consolas" panose="020B0609020204030204" pitchFamily="49" charset="0"/>
              </a:rPr>
              <a:t>nuevo=</a:t>
            </a:r>
            <a:r>
              <a:rPr lang="es-AR" sz="1200" dirty="0">
                <a:solidFill>
                  <a:srgbClr val="795E26"/>
                </a:solidFill>
                <a:latin typeface="Consolas" panose="020B0609020204030204" pitchFamily="49" charset="0"/>
              </a:rPr>
              <a:t> </a:t>
            </a:r>
            <a:r>
              <a:rPr lang="es-AR" sz="1200" dirty="0" smtClean="0">
                <a:solidFill>
                  <a:srgbClr val="795E26"/>
                </a:solidFill>
                <a:latin typeface="Consolas" panose="020B0609020204030204" pitchFamily="49" charset="0"/>
              </a:rPr>
              <a:t>…</a:t>
            </a:r>
            <a:endParaRPr lang="es-AR" sz="1200" b="0" dirty="0">
              <a:solidFill>
                <a:srgbClr val="000000"/>
              </a:solidFill>
              <a:effectLst/>
              <a:latin typeface="Consolas" panose="020B0609020204030204" pitchFamily="49" charset="0"/>
            </a:endParaRPr>
          </a:p>
          <a:p>
            <a:endParaRPr lang="es-AR" sz="1200" b="0" dirty="0">
              <a:solidFill>
                <a:srgbClr val="000000"/>
              </a:solidFill>
              <a:effectLst/>
              <a:latin typeface="Consolas" panose="020B0609020204030204" pitchFamily="49" charset="0"/>
            </a:endParaRPr>
          </a:p>
        </p:txBody>
      </p:sp>
      <p:sp>
        <p:nvSpPr>
          <p:cNvPr id="2" name="CuadroTexto 1"/>
          <p:cNvSpPr txBox="1"/>
          <p:nvPr/>
        </p:nvSpPr>
        <p:spPr>
          <a:xfrm>
            <a:off x="2051720" y="2931790"/>
            <a:ext cx="6624736" cy="830997"/>
          </a:xfrm>
          <a:prstGeom prst="rect">
            <a:avLst/>
          </a:prstGeom>
          <a:noFill/>
        </p:spPr>
        <p:txBody>
          <a:bodyPr wrap="square" rtlCol="0">
            <a:spAutoFit/>
          </a:bodyPr>
          <a:lstStyle/>
          <a:p>
            <a:r>
              <a:rPr lang="es-AR" dirty="0" err="1">
                <a:solidFill>
                  <a:srgbClr val="795E26"/>
                </a:solidFill>
                <a:latin typeface="Consolas" panose="020B0609020204030204" pitchFamily="49" charset="0"/>
              </a:rPr>
              <a:t>malloc</a:t>
            </a:r>
            <a:r>
              <a:rPr lang="es-AR" dirty="0">
                <a:solidFill>
                  <a:srgbClr val="000000"/>
                </a:solidFill>
                <a:latin typeface="Consolas" panose="020B0609020204030204" pitchFamily="49" charset="0"/>
              </a:rPr>
              <a:t>(</a:t>
            </a:r>
            <a:r>
              <a:rPr lang="es-AR" dirty="0" err="1">
                <a:solidFill>
                  <a:srgbClr val="0000FF"/>
                </a:solidFill>
                <a:latin typeface="Consolas" panose="020B0609020204030204" pitchFamily="49" charset="0"/>
              </a:rPr>
              <a:t>sizeof</a:t>
            </a:r>
            <a:r>
              <a:rPr lang="es-AR" dirty="0">
                <a:solidFill>
                  <a:srgbClr val="000000"/>
                </a:solidFill>
                <a:latin typeface="Consolas" panose="020B0609020204030204" pitchFamily="49" charset="0"/>
              </a:rPr>
              <a:t>())</a:t>
            </a:r>
          </a:p>
          <a:p>
            <a:endParaRPr lang="es-AR" dirty="0" smtClean="0"/>
          </a:p>
          <a:p>
            <a:r>
              <a:rPr lang="es-MX" altLang="ko-KR" sz="1200" dirty="0" smtClean="0">
                <a:solidFill>
                  <a:schemeClr val="tx1">
                    <a:lumMod val="75000"/>
                    <a:lumOff val="25000"/>
                  </a:schemeClr>
                </a:solidFill>
                <a:cs typeface="Arial" pitchFamily="34" charset="0"/>
              </a:rPr>
              <a:t>“</a:t>
            </a:r>
            <a:r>
              <a:rPr lang="es-MX" altLang="ko-KR" sz="1200" i="1" dirty="0" err="1" smtClean="0">
                <a:solidFill>
                  <a:schemeClr val="tx1">
                    <a:lumMod val="75000"/>
                    <a:lumOff val="25000"/>
                  </a:schemeClr>
                </a:solidFill>
                <a:cs typeface="Arial" pitchFamily="34" charset="0"/>
              </a:rPr>
              <a:t>tamañoDe</a:t>
            </a:r>
            <a:r>
              <a:rPr lang="es-MX" altLang="ko-KR" sz="1200" dirty="0" smtClean="0">
                <a:solidFill>
                  <a:schemeClr val="tx1">
                    <a:lumMod val="75000"/>
                    <a:lumOff val="25000"/>
                  </a:schemeClr>
                </a:solidFill>
                <a:cs typeface="Arial" pitchFamily="34" charset="0"/>
              </a:rPr>
              <a:t>”, obtiene el tamaño en bytes de la estructura dada.</a:t>
            </a:r>
            <a:endParaRPr lang="es-AR" sz="1200" dirty="0"/>
          </a:p>
        </p:txBody>
      </p:sp>
    </p:spTree>
    <p:extLst>
      <p:ext uri="{BB962C8B-B14F-4D97-AF65-F5344CB8AC3E}">
        <p14:creationId xmlns:p14="http://schemas.microsoft.com/office/powerpoint/2010/main" val="201080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a:solidFill>
                    <a:schemeClr val="tx1">
                      <a:lumMod val="75000"/>
                      <a:lumOff val="25000"/>
                    </a:schemeClr>
                  </a:solidFill>
                  <a:cs typeface="Arial" pitchFamily="34" charset="0"/>
                </a:rPr>
                <a:t>Lo que en pseudocódigo conocemos como “nuevo(nodo)”, en C se desglosa en la locación en memoria del espacio necesario para almacenar un registro del tipo lista. Entonces, la creación de un nuevo nodo se realiza mediante las instrucciones </a:t>
              </a:r>
              <a:r>
                <a:rPr lang="es-MX" altLang="ko-KR" sz="1200" i="1" dirty="0" err="1">
                  <a:solidFill>
                    <a:schemeClr val="tx1">
                      <a:lumMod val="75000"/>
                      <a:lumOff val="25000"/>
                    </a:schemeClr>
                  </a:solidFill>
                  <a:cs typeface="Arial" pitchFamily="34" charset="0"/>
                </a:rPr>
                <a:t>malloc</a:t>
              </a:r>
              <a:r>
                <a:rPr lang="es-MX" altLang="ko-KR" sz="1200" dirty="0">
                  <a:solidFill>
                    <a:schemeClr val="tx1">
                      <a:lumMod val="75000"/>
                      <a:lumOff val="25000"/>
                    </a:schemeClr>
                  </a:solidFill>
                  <a:cs typeface="Arial" pitchFamily="34" charset="0"/>
                </a:rPr>
                <a:t> y </a:t>
              </a:r>
              <a:r>
                <a:rPr lang="es-MX" altLang="ko-KR" sz="1200" i="1" dirty="0" err="1">
                  <a:solidFill>
                    <a:schemeClr val="tx1">
                      <a:lumMod val="75000"/>
                      <a:lumOff val="25000"/>
                    </a:schemeClr>
                  </a:solidFill>
                  <a:cs typeface="Arial" pitchFamily="34" charset="0"/>
                </a:rPr>
                <a:t>sizeof</a:t>
              </a:r>
              <a:r>
                <a:rPr lang="es-MX" altLang="ko-KR" sz="1200" dirty="0">
                  <a:solidFill>
                    <a:schemeClr val="tx1">
                      <a:lumMod val="75000"/>
                      <a:lumOff val="25000"/>
                    </a:schemeClr>
                  </a:solidFill>
                  <a:cs typeface="Arial" pitchFamily="34" charset="0"/>
                </a:rPr>
                <a:t>.</a:t>
              </a:r>
              <a:endParaRPr lang="es-AR" altLang="ko-KR" sz="1200" dirty="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Listas – Crear nuevo nodo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4680520" cy="461665"/>
          </a:xfrm>
          <a:prstGeom prst="rect">
            <a:avLst/>
          </a:prstGeom>
        </p:spPr>
        <p:txBody>
          <a:bodyPr wrap="square">
            <a:spAutoFit/>
          </a:bodyPr>
          <a:lstStyle/>
          <a:p>
            <a:r>
              <a:rPr lang="es-AR" sz="1200" dirty="0" err="1">
                <a:solidFill>
                  <a:srgbClr val="0000FF"/>
                </a:solidFill>
                <a:latin typeface="Consolas" panose="020B0609020204030204" pitchFamily="49" charset="0"/>
              </a:rPr>
              <a:t>struct</a:t>
            </a:r>
            <a:r>
              <a:rPr lang="es-AR" sz="1200" dirty="0">
                <a:solidFill>
                  <a:srgbClr val="000000"/>
                </a:solidFill>
                <a:latin typeface="Consolas" panose="020B0609020204030204" pitchFamily="49" charset="0"/>
              </a:rPr>
              <a:t> Lista *</a:t>
            </a:r>
            <a:r>
              <a:rPr lang="es-AR" sz="1200" dirty="0" smtClean="0">
                <a:solidFill>
                  <a:srgbClr val="000000"/>
                </a:solidFill>
                <a:latin typeface="Consolas" panose="020B0609020204030204" pitchFamily="49" charset="0"/>
              </a:rPr>
              <a:t>nuevo=</a:t>
            </a:r>
            <a:r>
              <a:rPr lang="es-AR" sz="1200" dirty="0">
                <a:solidFill>
                  <a:srgbClr val="795E26"/>
                </a:solidFill>
                <a:latin typeface="Consolas" panose="020B0609020204030204" pitchFamily="49" charset="0"/>
              </a:rPr>
              <a:t> </a:t>
            </a:r>
            <a:r>
              <a:rPr lang="es-AR" sz="1200" dirty="0" smtClean="0">
                <a:solidFill>
                  <a:srgbClr val="795E26"/>
                </a:solidFill>
                <a:latin typeface="Consolas" panose="020B0609020204030204" pitchFamily="49" charset="0"/>
              </a:rPr>
              <a:t>…</a:t>
            </a:r>
            <a:endParaRPr lang="es-AR" sz="1200" b="0" dirty="0">
              <a:solidFill>
                <a:srgbClr val="000000"/>
              </a:solidFill>
              <a:effectLst/>
              <a:latin typeface="Consolas" panose="020B0609020204030204" pitchFamily="49" charset="0"/>
            </a:endParaRPr>
          </a:p>
          <a:p>
            <a:endParaRPr lang="es-AR" sz="1200" b="0" dirty="0">
              <a:solidFill>
                <a:srgbClr val="000000"/>
              </a:solidFill>
              <a:effectLst/>
              <a:latin typeface="Consolas" panose="020B0609020204030204" pitchFamily="49" charset="0"/>
            </a:endParaRPr>
          </a:p>
        </p:txBody>
      </p:sp>
      <p:sp>
        <p:nvSpPr>
          <p:cNvPr id="2" name="CuadroTexto 1"/>
          <p:cNvSpPr txBox="1"/>
          <p:nvPr/>
        </p:nvSpPr>
        <p:spPr>
          <a:xfrm>
            <a:off x="2051720" y="2931790"/>
            <a:ext cx="6624736" cy="1200329"/>
          </a:xfrm>
          <a:prstGeom prst="rect">
            <a:avLst/>
          </a:prstGeom>
          <a:noFill/>
        </p:spPr>
        <p:txBody>
          <a:bodyPr wrap="square" rtlCol="0">
            <a:spAutoFit/>
          </a:bodyPr>
          <a:lstStyle/>
          <a:p>
            <a:r>
              <a:rPr lang="es-AR" dirty="0" err="1">
                <a:solidFill>
                  <a:srgbClr val="795E26"/>
                </a:solidFill>
                <a:latin typeface="Consolas" panose="020B0609020204030204" pitchFamily="49" charset="0"/>
              </a:rPr>
              <a:t>malloc</a:t>
            </a:r>
            <a:r>
              <a:rPr lang="es-AR" dirty="0">
                <a:solidFill>
                  <a:srgbClr val="000000"/>
                </a:solidFill>
                <a:latin typeface="Consolas" panose="020B0609020204030204" pitchFamily="49" charset="0"/>
              </a:rPr>
              <a:t>(</a:t>
            </a:r>
            <a:r>
              <a:rPr lang="es-AR" dirty="0" err="1">
                <a:solidFill>
                  <a:srgbClr val="0000FF"/>
                </a:solidFill>
                <a:latin typeface="Consolas" panose="020B0609020204030204" pitchFamily="49" charset="0"/>
              </a:rPr>
              <a:t>sizeof</a:t>
            </a:r>
            <a:r>
              <a:rPr lang="es-AR" dirty="0">
                <a:solidFill>
                  <a:srgbClr val="000000"/>
                </a:solidFill>
                <a:latin typeface="Consolas" panose="020B0609020204030204" pitchFamily="49" charset="0"/>
              </a:rPr>
              <a:t>(</a:t>
            </a:r>
            <a:r>
              <a:rPr lang="es-AR" dirty="0" err="1">
                <a:solidFill>
                  <a:srgbClr val="0000FF"/>
                </a:solidFill>
                <a:latin typeface="Consolas" panose="020B0609020204030204" pitchFamily="49" charset="0"/>
              </a:rPr>
              <a:t>struct</a:t>
            </a:r>
            <a:r>
              <a:rPr lang="es-AR" dirty="0">
                <a:solidFill>
                  <a:srgbClr val="000000"/>
                </a:solidFill>
                <a:latin typeface="Consolas" panose="020B0609020204030204" pitchFamily="49" charset="0"/>
              </a:rPr>
              <a:t> Lista));</a:t>
            </a:r>
          </a:p>
          <a:p>
            <a:endParaRPr lang="es-AR" dirty="0" smtClean="0"/>
          </a:p>
          <a:p>
            <a:r>
              <a:rPr lang="es-MX" altLang="ko-KR" sz="1200" dirty="0" smtClean="0">
                <a:solidFill>
                  <a:schemeClr val="tx1">
                    <a:lumMod val="75000"/>
                    <a:lumOff val="25000"/>
                  </a:schemeClr>
                </a:solidFill>
                <a:cs typeface="Arial" pitchFamily="34" charset="0"/>
              </a:rPr>
              <a:t>Pasamos nuestro nodo de lista para que, con el </a:t>
            </a:r>
            <a:r>
              <a:rPr lang="es-MX" altLang="ko-KR" sz="1200" i="1" dirty="0" err="1" smtClean="0">
                <a:solidFill>
                  <a:schemeClr val="tx1">
                    <a:lumMod val="75000"/>
                    <a:lumOff val="25000"/>
                  </a:schemeClr>
                </a:solidFill>
                <a:cs typeface="Arial" pitchFamily="34" charset="0"/>
              </a:rPr>
              <a:t>sizeOf</a:t>
            </a:r>
            <a:r>
              <a:rPr lang="es-MX" altLang="ko-KR" sz="1200" dirty="0" smtClean="0">
                <a:solidFill>
                  <a:schemeClr val="tx1">
                    <a:lumMod val="75000"/>
                    <a:lumOff val="25000"/>
                  </a:schemeClr>
                </a:solidFill>
                <a:cs typeface="Arial" pitchFamily="34" charset="0"/>
              </a:rPr>
              <a:t>, obtengamos su tamaño en bytes y, mediante el </a:t>
            </a:r>
            <a:r>
              <a:rPr lang="es-MX" altLang="ko-KR" sz="1200" i="1" dirty="0" err="1" smtClean="0">
                <a:solidFill>
                  <a:schemeClr val="tx1">
                    <a:lumMod val="75000"/>
                    <a:lumOff val="25000"/>
                  </a:schemeClr>
                </a:solidFill>
                <a:cs typeface="Arial" pitchFamily="34" charset="0"/>
              </a:rPr>
              <a:t>malloc</a:t>
            </a:r>
            <a:r>
              <a:rPr lang="es-MX" altLang="ko-KR" sz="1200" dirty="0" smtClean="0">
                <a:solidFill>
                  <a:schemeClr val="tx1">
                    <a:lumMod val="75000"/>
                    <a:lumOff val="25000"/>
                  </a:schemeClr>
                </a:solidFill>
                <a:cs typeface="Arial" pitchFamily="34" charset="0"/>
              </a:rPr>
              <a:t>, reservemos esa cantidad de bytes en memoria (si es que hay memoria disponible).</a:t>
            </a:r>
            <a:endParaRPr lang="es-AR" sz="1200" dirty="0"/>
          </a:p>
        </p:txBody>
      </p:sp>
    </p:spTree>
    <p:extLst>
      <p:ext uri="{BB962C8B-B14F-4D97-AF65-F5344CB8AC3E}">
        <p14:creationId xmlns:p14="http://schemas.microsoft.com/office/powerpoint/2010/main" val="63896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a:solidFill>
                    <a:schemeClr val="tx1">
                      <a:lumMod val="75000"/>
                      <a:lumOff val="25000"/>
                    </a:schemeClr>
                  </a:solidFill>
                  <a:cs typeface="Arial" pitchFamily="34" charset="0"/>
                </a:rPr>
                <a:t>Lo que en pseudocódigo conocemos como “nuevo(nodo)”, en C se desglosa en la locación en memoria del espacio necesario para almacenar un registro del tipo lista. Entonces, la creación de un nuevo nodo se realiza mediante las instrucciones </a:t>
              </a:r>
              <a:r>
                <a:rPr lang="es-MX" altLang="ko-KR" sz="1200" i="1" dirty="0" err="1">
                  <a:solidFill>
                    <a:schemeClr val="tx1">
                      <a:lumMod val="75000"/>
                      <a:lumOff val="25000"/>
                    </a:schemeClr>
                  </a:solidFill>
                  <a:cs typeface="Arial" pitchFamily="34" charset="0"/>
                </a:rPr>
                <a:t>malloc</a:t>
              </a:r>
              <a:r>
                <a:rPr lang="es-MX" altLang="ko-KR" sz="1200" dirty="0">
                  <a:solidFill>
                    <a:schemeClr val="tx1">
                      <a:lumMod val="75000"/>
                      <a:lumOff val="25000"/>
                    </a:schemeClr>
                  </a:solidFill>
                  <a:cs typeface="Arial" pitchFamily="34" charset="0"/>
                </a:rPr>
                <a:t> y </a:t>
              </a:r>
              <a:r>
                <a:rPr lang="es-MX" altLang="ko-KR" sz="1200" i="1" dirty="0" err="1">
                  <a:solidFill>
                    <a:schemeClr val="tx1">
                      <a:lumMod val="75000"/>
                      <a:lumOff val="25000"/>
                    </a:schemeClr>
                  </a:solidFill>
                  <a:cs typeface="Arial" pitchFamily="34" charset="0"/>
                </a:rPr>
                <a:t>sizeof</a:t>
              </a:r>
              <a:r>
                <a:rPr lang="es-MX" altLang="ko-KR" sz="1200" dirty="0">
                  <a:solidFill>
                    <a:schemeClr val="tx1">
                      <a:lumMod val="75000"/>
                      <a:lumOff val="25000"/>
                    </a:schemeClr>
                  </a:solidFill>
                  <a:cs typeface="Arial" pitchFamily="34" charset="0"/>
                </a:rPr>
                <a:t>.</a:t>
              </a:r>
              <a:endParaRPr lang="es-AR" altLang="ko-KR" sz="1200" dirty="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Listas – Crear nuevo nodo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2" name="CuadroTexto 1"/>
          <p:cNvSpPr txBox="1"/>
          <p:nvPr/>
        </p:nvSpPr>
        <p:spPr>
          <a:xfrm>
            <a:off x="2051720" y="2922498"/>
            <a:ext cx="6624736" cy="1200329"/>
          </a:xfrm>
          <a:prstGeom prst="rect">
            <a:avLst/>
          </a:prstGeom>
          <a:noFill/>
        </p:spPr>
        <p:txBody>
          <a:bodyPr wrap="square" rtlCol="0">
            <a:spAutoFit/>
          </a:bodyPr>
          <a:lstStyle/>
          <a:p>
            <a:r>
              <a:rPr lang="es-AR" dirty="0" err="1">
                <a:solidFill>
                  <a:srgbClr val="0000FF"/>
                </a:solidFill>
                <a:latin typeface="Consolas" panose="020B0609020204030204" pitchFamily="49" charset="0"/>
              </a:rPr>
              <a:t>struct</a:t>
            </a:r>
            <a:r>
              <a:rPr lang="es-AR" dirty="0">
                <a:solidFill>
                  <a:srgbClr val="000000"/>
                </a:solidFill>
                <a:latin typeface="Consolas" panose="020B0609020204030204" pitchFamily="49" charset="0"/>
              </a:rPr>
              <a:t> Lista *nuevo=</a:t>
            </a:r>
            <a:r>
              <a:rPr lang="es-AR" dirty="0" err="1">
                <a:solidFill>
                  <a:srgbClr val="795E26"/>
                </a:solidFill>
                <a:latin typeface="Consolas" panose="020B0609020204030204" pitchFamily="49" charset="0"/>
              </a:rPr>
              <a:t>malloc</a:t>
            </a:r>
            <a:r>
              <a:rPr lang="es-AR" dirty="0">
                <a:solidFill>
                  <a:srgbClr val="000000"/>
                </a:solidFill>
                <a:latin typeface="Consolas" panose="020B0609020204030204" pitchFamily="49" charset="0"/>
              </a:rPr>
              <a:t>(</a:t>
            </a:r>
            <a:r>
              <a:rPr lang="es-AR" dirty="0" err="1">
                <a:solidFill>
                  <a:srgbClr val="0000FF"/>
                </a:solidFill>
                <a:latin typeface="Consolas" panose="020B0609020204030204" pitchFamily="49" charset="0"/>
              </a:rPr>
              <a:t>sizeof</a:t>
            </a:r>
            <a:r>
              <a:rPr lang="es-AR" dirty="0">
                <a:solidFill>
                  <a:srgbClr val="000000"/>
                </a:solidFill>
                <a:latin typeface="Consolas" panose="020B0609020204030204" pitchFamily="49" charset="0"/>
              </a:rPr>
              <a:t>(</a:t>
            </a:r>
            <a:r>
              <a:rPr lang="es-AR" dirty="0" err="1">
                <a:solidFill>
                  <a:srgbClr val="0000FF"/>
                </a:solidFill>
                <a:latin typeface="Consolas" panose="020B0609020204030204" pitchFamily="49" charset="0"/>
              </a:rPr>
              <a:t>struct</a:t>
            </a:r>
            <a:r>
              <a:rPr lang="es-AR" dirty="0">
                <a:solidFill>
                  <a:srgbClr val="000000"/>
                </a:solidFill>
                <a:latin typeface="Consolas" panose="020B0609020204030204" pitchFamily="49" charset="0"/>
              </a:rPr>
              <a:t> Lista</a:t>
            </a:r>
            <a:r>
              <a:rPr lang="es-AR" dirty="0" smtClean="0">
                <a:solidFill>
                  <a:srgbClr val="000000"/>
                </a:solidFill>
                <a:latin typeface="Consolas" panose="020B0609020204030204" pitchFamily="49" charset="0"/>
              </a:rPr>
              <a:t>));</a:t>
            </a:r>
          </a:p>
          <a:p>
            <a:endParaRPr lang="es-AR" dirty="0">
              <a:solidFill>
                <a:srgbClr val="000000"/>
              </a:solidFill>
              <a:latin typeface="Consolas" panose="020B0609020204030204" pitchFamily="49" charset="0"/>
            </a:endParaRPr>
          </a:p>
          <a:p>
            <a:r>
              <a:rPr lang="es-MX" altLang="ko-KR" sz="1200" dirty="0" smtClean="0">
                <a:solidFill>
                  <a:schemeClr val="tx1">
                    <a:lumMod val="75000"/>
                    <a:lumOff val="25000"/>
                  </a:schemeClr>
                </a:solidFill>
                <a:cs typeface="Arial" pitchFamily="34" charset="0"/>
              </a:rPr>
              <a:t>Así quedaría la definición de un nuevo nodo en la lista. Se puede leer, de derecha a izquierda, como: “Obtener el tamaño en Bytes del registro Lista (</a:t>
            </a:r>
            <a:r>
              <a:rPr lang="es-MX" altLang="ko-KR" sz="1200" dirty="0" err="1" smtClean="0">
                <a:solidFill>
                  <a:schemeClr val="tx1">
                    <a:lumMod val="75000"/>
                    <a:lumOff val="25000"/>
                  </a:schemeClr>
                </a:solidFill>
                <a:cs typeface="Arial" pitchFamily="34" charset="0"/>
              </a:rPr>
              <a:t>sizeOf</a:t>
            </a:r>
            <a:r>
              <a:rPr lang="es-MX" altLang="ko-KR" sz="1200" dirty="0" smtClean="0">
                <a:solidFill>
                  <a:schemeClr val="tx1">
                    <a:lumMod val="75000"/>
                    <a:lumOff val="25000"/>
                  </a:schemeClr>
                </a:solidFill>
                <a:cs typeface="Arial" pitchFamily="34" charset="0"/>
              </a:rPr>
              <a:t>), para reservar dicho tamaño en memoria (</a:t>
            </a:r>
            <a:r>
              <a:rPr lang="es-MX" altLang="ko-KR" sz="1200" dirty="0" err="1" smtClean="0">
                <a:solidFill>
                  <a:schemeClr val="tx1">
                    <a:lumMod val="75000"/>
                    <a:lumOff val="25000"/>
                  </a:schemeClr>
                </a:solidFill>
                <a:cs typeface="Arial" pitchFamily="34" charset="0"/>
              </a:rPr>
              <a:t>malloc</a:t>
            </a:r>
            <a:r>
              <a:rPr lang="es-MX" altLang="ko-KR" sz="1200" dirty="0" smtClean="0">
                <a:solidFill>
                  <a:schemeClr val="tx1">
                    <a:lumMod val="75000"/>
                    <a:lumOff val="25000"/>
                  </a:schemeClr>
                </a:solidFill>
                <a:cs typeface="Arial" pitchFamily="34" charset="0"/>
              </a:rPr>
              <a:t>), y asignar un puntero (*nuevo) al bloque de memoria </a:t>
            </a:r>
            <a:r>
              <a:rPr lang="es-MX" altLang="ko-KR" sz="1200" smtClean="0">
                <a:solidFill>
                  <a:schemeClr val="tx1">
                    <a:lumMod val="75000"/>
                    <a:lumOff val="25000"/>
                  </a:schemeClr>
                </a:solidFill>
                <a:cs typeface="Arial" pitchFamily="34" charset="0"/>
              </a:rPr>
              <a:t>ya reservado”. </a:t>
            </a:r>
            <a:endParaRPr lang="es-AR"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1650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494525"/>
            <a:chOff x="3687661" y="1203598"/>
            <a:chExt cx="2252491" cy="1494525"/>
          </a:xfrm>
        </p:grpSpPr>
        <p:sp>
          <p:nvSpPr>
            <p:cNvPr id="9" name="TextBox 8"/>
            <p:cNvSpPr txBox="1"/>
            <p:nvPr/>
          </p:nvSpPr>
          <p:spPr>
            <a:xfrm>
              <a:off x="3687661" y="2051792"/>
              <a:ext cx="2252491" cy="646331"/>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Se hace en analogía con el pasaje de variables comunes: Si para enviar un entero por referencia, enviamos su dirección de memoria a un procedimiento, en las listas ocurrirá lo mismo. Pero, al ya ser una dirección de memoria, se recibirá con </a:t>
              </a:r>
              <a:r>
                <a:rPr lang="es-MX" altLang="ko-KR" sz="1200" i="1" dirty="0" smtClean="0">
                  <a:solidFill>
                    <a:schemeClr val="tx1">
                      <a:lumMod val="75000"/>
                      <a:lumOff val="25000"/>
                    </a:schemeClr>
                  </a:solidFill>
                  <a:cs typeface="Arial" pitchFamily="34" charset="0"/>
                </a:rPr>
                <a:t>dos asteriscos</a:t>
              </a:r>
              <a:r>
                <a:rPr lang="es-MX" altLang="ko-KR" sz="1200" dirty="0" smtClean="0">
                  <a:solidFill>
                    <a:schemeClr val="tx1">
                      <a:lumMod val="75000"/>
                      <a:lumOff val="25000"/>
                    </a:schemeClr>
                  </a:solidFill>
                  <a:cs typeface="Arial" pitchFamily="34" charset="0"/>
                </a:rPr>
                <a:t>.</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Listas – Pasaje por referencia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1015663"/>
          </a:xfrm>
          <a:prstGeom prst="rect">
            <a:avLst/>
          </a:prstGeom>
        </p:spPr>
        <p:txBody>
          <a:bodyPr wrap="square">
            <a:spAutoFit/>
          </a:bodyPr>
          <a:lstStyle/>
          <a:p>
            <a:r>
              <a:rPr lang="es-MX" sz="1200" dirty="0" err="1">
                <a:solidFill>
                  <a:srgbClr val="0000FF"/>
                </a:solidFill>
                <a:latin typeface="Consolas" panose="020B0609020204030204" pitchFamily="49" charset="0"/>
              </a:rPr>
              <a:t>void</a:t>
            </a:r>
            <a:r>
              <a:rPr lang="es-MX" sz="1200" dirty="0">
                <a:solidFill>
                  <a:srgbClr val="000000"/>
                </a:solidFill>
                <a:latin typeface="Consolas" panose="020B0609020204030204" pitchFamily="49" charset="0"/>
              </a:rPr>
              <a:t> </a:t>
            </a:r>
            <a:r>
              <a:rPr lang="es-MX" sz="1200" dirty="0" err="1" smtClean="0">
                <a:solidFill>
                  <a:srgbClr val="795E26"/>
                </a:solidFill>
                <a:latin typeface="Consolas" panose="020B0609020204030204" pitchFamily="49" charset="0"/>
              </a:rPr>
              <a:t>listaReferencia</a:t>
            </a:r>
            <a:r>
              <a:rPr lang="es-MX" sz="1200" dirty="0" smtClean="0">
                <a:solidFill>
                  <a:srgbClr val="000000"/>
                </a:solidFill>
                <a:latin typeface="Consolas" panose="020B0609020204030204" pitchFamily="49" charset="0"/>
              </a:rPr>
              <a:t>(</a:t>
            </a:r>
            <a:r>
              <a:rPr lang="es-MX" sz="1200" dirty="0" err="1" smtClean="0">
                <a:solidFill>
                  <a:srgbClr val="0000FF"/>
                </a:solidFill>
                <a:latin typeface="Consolas" panose="020B0609020204030204" pitchFamily="49" charset="0"/>
              </a:rPr>
              <a:t>struct</a:t>
            </a:r>
            <a:r>
              <a:rPr lang="es-MX" sz="1200" dirty="0" smtClean="0">
                <a:solidFill>
                  <a:srgbClr val="000000"/>
                </a:solidFill>
                <a:latin typeface="Consolas" panose="020B0609020204030204" pitchFamily="49" charset="0"/>
              </a:rPr>
              <a:t> </a:t>
            </a:r>
            <a:r>
              <a:rPr lang="es-MX" sz="1200" dirty="0">
                <a:solidFill>
                  <a:srgbClr val="000000"/>
                </a:solidFill>
                <a:latin typeface="Consolas" panose="020B0609020204030204" pitchFamily="49" charset="0"/>
              </a:rPr>
              <a:t>Lista </a:t>
            </a:r>
            <a:r>
              <a:rPr lang="es-MX" sz="1200" dirty="0" smtClean="0">
                <a:solidFill>
                  <a:srgbClr val="000000"/>
                </a:solidFill>
                <a:latin typeface="Consolas" panose="020B0609020204030204" pitchFamily="49" charset="0"/>
              </a:rPr>
              <a:t>**</a:t>
            </a:r>
            <a:r>
              <a:rPr lang="es-MX" sz="1200" dirty="0">
                <a:solidFill>
                  <a:srgbClr val="000000"/>
                </a:solidFill>
                <a:latin typeface="Consolas" panose="020B0609020204030204" pitchFamily="49" charset="0"/>
              </a:rPr>
              <a:t>l</a:t>
            </a:r>
            <a:r>
              <a:rPr lang="es-MX"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//Defino el modulo</a:t>
            </a:r>
            <a:endParaRPr lang="es-MX" sz="1200" dirty="0" smtClean="0">
              <a:solidFill>
                <a:srgbClr val="000000"/>
              </a:solidFill>
              <a:latin typeface="Consolas" panose="020B0609020204030204" pitchFamily="49" charset="0"/>
            </a:endParaRPr>
          </a:p>
          <a:p>
            <a:endParaRPr lang="es-MX" sz="1200" dirty="0">
              <a:solidFill>
                <a:srgbClr val="000000"/>
              </a:solidFill>
              <a:latin typeface="Consolas" panose="020B0609020204030204" pitchFamily="49" charset="0"/>
            </a:endParaRPr>
          </a:p>
          <a:p>
            <a:r>
              <a:rPr lang="es-MX" sz="1200" dirty="0" smtClean="0">
                <a:solidFill>
                  <a:srgbClr val="000000"/>
                </a:solidFill>
                <a:latin typeface="Consolas" panose="020B0609020204030204" pitchFamily="49" charset="0"/>
              </a:rPr>
              <a:t>…</a:t>
            </a:r>
          </a:p>
          <a:p>
            <a:endParaRPr lang="es-MX" sz="1200" dirty="0">
              <a:solidFill>
                <a:srgbClr val="000000"/>
              </a:solidFill>
              <a:latin typeface="Consolas" panose="020B0609020204030204" pitchFamily="49" charset="0"/>
            </a:endParaRPr>
          </a:p>
          <a:p>
            <a:r>
              <a:rPr lang="es-AR" sz="1200" dirty="0" err="1" smtClean="0">
                <a:solidFill>
                  <a:srgbClr val="795E26"/>
                </a:solidFill>
                <a:latin typeface="Consolas" panose="020B0609020204030204" pitchFamily="49" charset="0"/>
              </a:rPr>
              <a:t>listaReferencia</a:t>
            </a:r>
            <a:r>
              <a:rPr lang="es-AR" sz="1200" dirty="0" smtClean="0">
                <a:solidFill>
                  <a:srgbClr val="000000"/>
                </a:solidFill>
                <a:latin typeface="Consolas" panose="020B0609020204030204" pitchFamily="49" charset="0"/>
              </a:rPr>
              <a:t>(&amp;lista);</a:t>
            </a:r>
            <a:r>
              <a:rPr lang="es-MX" sz="1200" dirty="0" smtClean="0">
                <a:solidFill>
                  <a:srgbClr val="000000"/>
                </a:solidFill>
                <a:latin typeface="Consolas" panose="020B0609020204030204" pitchFamily="49" charset="0"/>
              </a:rPr>
              <a:t> 	       </a:t>
            </a:r>
            <a:r>
              <a:rPr lang="es-AR" sz="1200" dirty="0" smtClean="0">
                <a:solidFill>
                  <a:srgbClr val="008000"/>
                </a:solidFill>
                <a:latin typeface="Consolas" panose="020B0609020204030204" pitchFamily="49" charset="0"/>
              </a:rPr>
              <a:t>//</a:t>
            </a:r>
            <a:r>
              <a:rPr lang="es-AR" sz="1200" dirty="0">
                <a:solidFill>
                  <a:srgbClr val="008000"/>
                </a:solidFill>
                <a:latin typeface="Consolas" panose="020B0609020204030204" pitchFamily="49" charset="0"/>
              </a:rPr>
              <a:t>Invoco el </a:t>
            </a:r>
            <a:r>
              <a:rPr lang="es-AR" sz="1200" dirty="0" smtClean="0">
                <a:solidFill>
                  <a:srgbClr val="008000"/>
                </a:solidFill>
                <a:latin typeface="Consolas" panose="020B0609020204030204" pitchFamily="49" charset="0"/>
              </a:rPr>
              <a:t>modulo</a:t>
            </a:r>
            <a:endParaRPr lang="es-AR"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48794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483518"/>
            <a:ext cx="6652377" cy="1125193"/>
            <a:chOff x="3687661" y="1203598"/>
            <a:chExt cx="2252491" cy="1125193"/>
          </a:xfrm>
        </p:grpSpPr>
        <p:sp>
          <p:nvSpPr>
            <p:cNvPr id="9" name="TextBox 8"/>
            <p:cNvSpPr txBox="1"/>
            <p:nvPr/>
          </p:nvSpPr>
          <p:spPr>
            <a:xfrm>
              <a:off x="3687661" y="2051792"/>
              <a:ext cx="2252491" cy="276999"/>
            </a:xfrm>
            <a:prstGeom prst="rect">
              <a:avLst/>
            </a:prstGeom>
            <a:noFill/>
          </p:spPr>
          <p:txBody>
            <a:bodyPr wrap="square" rtlCol="0">
              <a:spAutoFit/>
            </a:bodyPr>
            <a:lstStyle/>
            <a:p>
              <a:pPr algn="just"/>
              <a:r>
                <a:rPr lang="es-MX" altLang="ko-KR" sz="1200" dirty="0" smtClean="0">
                  <a:solidFill>
                    <a:schemeClr val="tx1">
                      <a:lumMod val="75000"/>
                      <a:lumOff val="25000"/>
                    </a:schemeClr>
                  </a:solidFill>
                  <a:cs typeface="Arial" pitchFamily="34" charset="0"/>
                </a:rPr>
                <a:t>La inserción es igual, debemos respetar la sintaxis del lenguaje y su manejo con punteros.</a:t>
              </a:r>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Listas – Insertar al principio</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6" name="TextBox 18"/>
          <p:cNvSpPr txBox="1"/>
          <p:nvPr/>
        </p:nvSpPr>
        <p:spPr>
          <a:xfrm>
            <a:off x="1972081" y="2161184"/>
            <a:ext cx="3024336" cy="307777"/>
          </a:xfrm>
          <a:prstGeom prst="rect">
            <a:avLst/>
          </a:prstGeom>
          <a:noFill/>
        </p:spPr>
        <p:txBody>
          <a:bodyPr wrap="square" rtlCol="0">
            <a:spAutoFit/>
          </a:bodyPr>
          <a:lstStyle/>
          <a:p>
            <a:r>
              <a:rPr lang="en-US" altLang="ko-KR" sz="1400" b="1" dirty="0" smtClean="0">
                <a:solidFill>
                  <a:schemeClr val="accent3"/>
                </a:solidFill>
                <a:cs typeface="Arial" pitchFamily="34" charset="0"/>
              </a:rPr>
              <a:t>Standard C</a:t>
            </a:r>
            <a:endParaRPr lang="ko-KR" altLang="en-US" sz="1400" b="1" dirty="0">
              <a:solidFill>
                <a:schemeClr val="accent3"/>
              </a:solidFill>
              <a:cs typeface="Arial" pitchFamily="34" charset="0"/>
            </a:endParaRPr>
          </a:p>
        </p:txBody>
      </p:sp>
      <p:sp>
        <p:nvSpPr>
          <p:cNvPr id="17" name="Rectángulo 16"/>
          <p:cNvSpPr/>
          <p:nvPr/>
        </p:nvSpPr>
        <p:spPr>
          <a:xfrm>
            <a:off x="1907704" y="2468961"/>
            <a:ext cx="6984776" cy="1384995"/>
          </a:xfrm>
          <a:prstGeom prst="rect">
            <a:avLst/>
          </a:prstGeom>
        </p:spPr>
        <p:txBody>
          <a:bodyPr wrap="square">
            <a:spAutoFit/>
          </a:bodyPr>
          <a:lstStyle/>
          <a:p>
            <a:r>
              <a:rPr lang="es-MX" sz="1200" dirty="0">
                <a:solidFill>
                  <a:srgbClr val="008000"/>
                </a:solidFill>
                <a:latin typeface="Consolas" panose="020B0609020204030204" pitchFamily="49" charset="0"/>
              </a:rPr>
              <a:t>//Envío por referencia la lista y por</a:t>
            </a:r>
            <a:r>
              <a:rPr lang="es-MX" sz="1200" dirty="0">
                <a:solidFill>
                  <a:srgbClr val="000000"/>
                </a:solidFill>
                <a:latin typeface="Consolas" panose="020B0609020204030204" pitchFamily="49" charset="0"/>
              </a:rPr>
              <a:t> </a:t>
            </a:r>
            <a:r>
              <a:rPr lang="es-MX" sz="1200" dirty="0">
                <a:solidFill>
                  <a:srgbClr val="008000"/>
                </a:solidFill>
                <a:latin typeface="Consolas" panose="020B0609020204030204" pitchFamily="49" charset="0"/>
              </a:rPr>
              <a:t>copia un </a:t>
            </a:r>
            <a:r>
              <a:rPr lang="es-MX" sz="1200" dirty="0" smtClean="0">
                <a:solidFill>
                  <a:srgbClr val="008000"/>
                </a:solidFill>
                <a:latin typeface="Consolas" panose="020B0609020204030204" pitchFamily="49" charset="0"/>
              </a:rPr>
              <a:t>registro</a:t>
            </a:r>
            <a:endParaRPr lang="es-MX" sz="1200" dirty="0" smtClean="0">
              <a:solidFill>
                <a:srgbClr val="0000FF"/>
              </a:solidFill>
              <a:latin typeface="Consolas" panose="020B0609020204030204" pitchFamily="49" charset="0"/>
            </a:endParaRPr>
          </a:p>
          <a:p>
            <a:r>
              <a:rPr lang="es-MX" sz="1200" dirty="0" err="1" smtClean="0">
                <a:solidFill>
                  <a:srgbClr val="0000FF"/>
                </a:solidFill>
                <a:latin typeface="Consolas" panose="020B0609020204030204" pitchFamily="49" charset="0"/>
              </a:rPr>
              <a:t>void</a:t>
            </a:r>
            <a:r>
              <a:rPr lang="es-MX" sz="1200" dirty="0" smtClean="0">
                <a:solidFill>
                  <a:srgbClr val="000000"/>
                </a:solidFill>
                <a:latin typeface="Consolas" panose="020B0609020204030204" pitchFamily="49" charset="0"/>
              </a:rPr>
              <a:t> </a:t>
            </a:r>
            <a:r>
              <a:rPr lang="es-MX" sz="1200" dirty="0">
                <a:solidFill>
                  <a:srgbClr val="795E26"/>
                </a:solidFill>
                <a:latin typeface="Consolas" panose="020B0609020204030204" pitchFamily="49" charset="0"/>
              </a:rPr>
              <a:t>insertar</a:t>
            </a:r>
            <a:r>
              <a:rPr lang="es-MX" sz="1200" dirty="0">
                <a:solidFill>
                  <a:srgbClr val="000000"/>
                </a:solidFill>
                <a:latin typeface="Consolas" panose="020B0609020204030204" pitchFamily="49" charset="0"/>
              </a:rPr>
              <a:t>(</a:t>
            </a:r>
            <a:r>
              <a:rPr lang="es-MX" sz="1200" dirty="0" err="1">
                <a:solidFill>
                  <a:srgbClr val="0000FF"/>
                </a:solidFill>
                <a:latin typeface="Consolas" panose="020B0609020204030204" pitchFamily="49" charset="0"/>
              </a:rPr>
              <a:t>struct</a:t>
            </a:r>
            <a:r>
              <a:rPr lang="es-MX" sz="1200" dirty="0">
                <a:solidFill>
                  <a:srgbClr val="000000"/>
                </a:solidFill>
                <a:latin typeface="Consolas" panose="020B0609020204030204" pitchFamily="49" charset="0"/>
              </a:rPr>
              <a:t> Lista **l, </a:t>
            </a:r>
            <a:r>
              <a:rPr lang="es-MX" sz="1200" dirty="0" err="1">
                <a:solidFill>
                  <a:srgbClr val="0000FF"/>
                </a:solidFill>
                <a:latin typeface="Consolas" panose="020B0609020204030204" pitchFamily="49" charset="0"/>
              </a:rPr>
              <a:t>struct</a:t>
            </a:r>
            <a:r>
              <a:rPr lang="es-MX" sz="1200" dirty="0">
                <a:solidFill>
                  <a:srgbClr val="000000"/>
                </a:solidFill>
                <a:latin typeface="Consolas" panose="020B0609020204030204" pitchFamily="49" charset="0"/>
              </a:rPr>
              <a:t> Persona p</a:t>
            </a:r>
            <a:r>
              <a:rPr lang="es-MX" sz="1200" dirty="0" smtClean="0">
                <a:solidFill>
                  <a:srgbClr val="000000"/>
                </a:solidFill>
                <a:latin typeface="Consolas" panose="020B0609020204030204" pitchFamily="49" charset="0"/>
              </a:rPr>
              <a:t>){</a:t>
            </a:r>
          </a:p>
          <a:p>
            <a:r>
              <a:rPr lang="es-MX" sz="1200" dirty="0">
                <a:solidFill>
                  <a:srgbClr val="000000"/>
                </a:solidFill>
                <a:latin typeface="Consolas" panose="020B0609020204030204" pitchFamily="49" charset="0"/>
              </a:rPr>
              <a:t>    </a:t>
            </a:r>
            <a:r>
              <a:rPr lang="es-MX" sz="1200" dirty="0" err="1">
                <a:solidFill>
                  <a:srgbClr val="0000FF"/>
                </a:solidFill>
                <a:latin typeface="Consolas" panose="020B0609020204030204" pitchFamily="49" charset="0"/>
              </a:rPr>
              <a:t>struct</a:t>
            </a:r>
            <a:r>
              <a:rPr lang="es-MX" sz="1200" dirty="0">
                <a:solidFill>
                  <a:srgbClr val="000000"/>
                </a:solidFill>
                <a:latin typeface="Consolas" panose="020B0609020204030204" pitchFamily="49" charset="0"/>
              </a:rPr>
              <a:t> Lista *nuevo = </a:t>
            </a:r>
            <a:r>
              <a:rPr lang="es-MX" sz="1200" dirty="0" err="1">
                <a:solidFill>
                  <a:srgbClr val="795E26"/>
                </a:solidFill>
                <a:latin typeface="Consolas" panose="020B0609020204030204" pitchFamily="49" charset="0"/>
              </a:rPr>
              <a:t>malloc</a:t>
            </a:r>
            <a:r>
              <a:rPr lang="es-MX" sz="1200" dirty="0">
                <a:solidFill>
                  <a:srgbClr val="000000"/>
                </a:solidFill>
                <a:latin typeface="Consolas" panose="020B0609020204030204" pitchFamily="49" charset="0"/>
              </a:rPr>
              <a:t>(</a:t>
            </a:r>
            <a:r>
              <a:rPr lang="es-MX" sz="1200" dirty="0" err="1">
                <a:solidFill>
                  <a:srgbClr val="0000FF"/>
                </a:solidFill>
                <a:latin typeface="Consolas" panose="020B0609020204030204" pitchFamily="49" charset="0"/>
              </a:rPr>
              <a:t>sizeof</a:t>
            </a:r>
            <a:r>
              <a:rPr lang="es-MX" sz="1200" dirty="0">
                <a:solidFill>
                  <a:srgbClr val="000000"/>
                </a:solidFill>
                <a:latin typeface="Consolas" panose="020B0609020204030204" pitchFamily="49" charset="0"/>
              </a:rPr>
              <a:t>(</a:t>
            </a:r>
            <a:r>
              <a:rPr lang="es-MX" sz="1200" dirty="0" err="1">
                <a:solidFill>
                  <a:srgbClr val="0000FF"/>
                </a:solidFill>
                <a:latin typeface="Consolas" panose="020B0609020204030204" pitchFamily="49" charset="0"/>
              </a:rPr>
              <a:t>struct</a:t>
            </a:r>
            <a:r>
              <a:rPr lang="es-MX" sz="1200" dirty="0">
                <a:solidFill>
                  <a:srgbClr val="000000"/>
                </a:solidFill>
                <a:latin typeface="Consolas" panose="020B0609020204030204" pitchFamily="49" charset="0"/>
              </a:rPr>
              <a:t> Lista)); </a:t>
            </a:r>
            <a:r>
              <a:rPr lang="es-MX" sz="1200" dirty="0">
                <a:solidFill>
                  <a:srgbClr val="008000"/>
                </a:solidFill>
                <a:latin typeface="Consolas" panose="020B0609020204030204" pitchFamily="49" charset="0"/>
              </a:rPr>
              <a:t>//Defino el nuevo nodo</a:t>
            </a:r>
            <a:endParaRPr lang="es-MX" sz="1200" dirty="0">
              <a:solidFill>
                <a:srgbClr val="000000"/>
              </a:solidFill>
              <a:latin typeface="Consolas" panose="020B0609020204030204" pitchFamily="49" charset="0"/>
            </a:endParaRPr>
          </a:p>
          <a:p>
            <a:r>
              <a:rPr lang="es-MX" sz="1200" dirty="0">
                <a:solidFill>
                  <a:srgbClr val="000000"/>
                </a:solidFill>
                <a:latin typeface="Consolas" panose="020B0609020204030204" pitchFamily="49" charset="0"/>
              </a:rPr>
              <a:t>    nuevo-&gt;</a:t>
            </a:r>
            <a:r>
              <a:rPr lang="es-MX" sz="1200" dirty="0">
                <a:solidFill>
                  <a:srgbClr val="001080"/>
                </a:solidFill>
                <a:latin typeface="Consolas" panose="020B0609020204030204" pitchFamily="49" charset="0"/>
              </a:rPr>
              <a:t>dato</a:t>
            </a:r>
            <a:r>
              <a:rPr lang="es-MX" sz="1200" dirty="0">
                <a:solidFill>
                  <a:srgbClr val="000000"/>
                </a:solidFill>
                <a:latin typeface="Consolas" panose="020B0609020204030204" pitchFamily="49" charset="0"/>
              </a:rPr>
              <a:t>=p;  </a:t>
            </a:r>
            <a:r>
              <a:rPr lang="es-MX" sz="1200" dirty="0">
                <a:solidFill>
                  <a:srgbClr val="008000"/>
                </a:solidFill>
                <a:latin typeface="Consolas" panose="020B0609020204030204" pitchFamily="49" charset="0"/>
              </a:rPr>
              <a:t>//Asigno el dato al nuevo nodo, en este caso una Persona</a:t>
            </a:r>
            <a:endParaRPr lang="es-MX" sz="1200" dirty="0">
              <a:solidFill>
                <a:srgbClr val="000000"/>
              </a:solidFill>
              <a:latin typeface="Consolas" panose="020B0609020204030204" pitchFamily="49" charset="0"/>
            </a:endParaRPr>
          </a:p>
          <a:p>
            <a:r>
              <a:rPr lang="es-MX" sz="1200" dirty="0">
                <a:solidFill>
                  <a:srgbClr val="000000"/>
                </a:solidFill>
                <a:latin typeface="Consolas" panose="020B0609020204030204" pitchFamily="49" charset="0"/>
              </a:rPr>
              <a:t>    nuevo-&gt;</a:t>
            </a:r>
            <a:r>
              <a:rPr lang="es-MX" sz="1200" dirty="0" err="1">
                <a:solidFill>
                  <a:srgbClr val="001080"/>
                </a:solidFill>
                <a:latin typeface="Consolas" panose="020B0609020204030204" pitchFamily="49" charset="0"/>
              </a:rPr>
              <a:t>ps</a:t>
            </a:r>
            <a:r>
              <a:rPr lang="es-MX" sz="1200" dirty="0">
                <a:solidFill>
                  <a:srgbClr val="000000"/>
                </a:solidFill>
                <a:latin typeface="Consolas" panose="020B0609020204030204" pitchFamily="49" charset="0"/>
              </a:rPr>
              <a:t>= *l  </a:t>
            </a:r>
            <a:r>
              <a:rPr lang="es-MX" sz="1200" dirty="0" smtClean="0">
                <a:solidFill>
                  <a:srgbClr val="000000"/>
                </a:solidFill>
                <a:latin typeface="Consolas" panose="020B0609020204030204" pitchFamily="49" charset="0"/>
              </a:rPr>
              <a:t> </a:t>
            </a:r>
            <a:r>
              <a:rPr lang="es-MX" sz="1200" dirty="0" smtClean="0">
                <a:solidFill>
                  <a:srgbClr val="008000"/>
                </a:solidFill>
                <a:latin typeface="Consolas" panose="020B0609020204030204" pitchFamily="49" charset="0"/>
              </a:rPr>
              <a:t>//</a:t>
            </a:r>
            <a:r>
              <a:rPr lang="es-MX" sz="1200" dirty="0">
                <a:solidFill>
                  <a:srgbClr val="008000"/>
                </a:solidFill>
                <a:latin typeface="Consolas" panose="020B0609020204030204" pitchFamily="49" charset="0"/>
              </a:rPr>
              <a:t>Puntero siguiente es l</a:t>
            </a:r>
            <a:endParaRPr lang="es-MX" sz="1200" dirty="0">
              <a:solidFill>
                <a:srgbClr val="000000"/>
              </a:solidFill>
              <a:latin typeface="Consolas" panose="020B0609020204030204" pitchFamily="49" charset="0"/>
            </a:endParaRPr>
          </a:p>
          <a:p>
            <a:r>
              <a:rPr lang="es-MX" sz="1200" dirty="0" smtClean="0">
                <a:solidFill>
                  <a:srgbClr val="000000"/>
                </a:solidFill>
                <a:latin typeface="Consolas" panose="020B0609020204030204" pitchFamily="49" charset="0"/>
              </a:rPr>
              <a:t>    *</a:t>
            </a:r>
            <a:r>
              <a:rPr lang="es-MX" sz="1200" dirty="0">
                <a:solidFill>
                  <a:srgbClr val="000000"/>
                </a:solidFill>
                <a:latin typeface="Consolas" panose="020B0609020204030204" pitchFamily="49" charset="0"/>
              </a:rPr>
              <a:t>l= nuevo; </a:t>
            </a:r>
            <a:r>
              <a:rPr lang="es-MX" sz="1200" dirty="0" smtClean="0">
                <a:solidFill>
                  <a:srgbClr val="000000"/>
                </a:solidFill>
                <a:latin typeface="Consolas" panose="020B0609020204030204" pitchFamily="49" charset="0"/>
              </a:rPr>
              <a:t>     </a:t>
            </a:r>
            <a:r>
              <a:rPr lang="es-MX" sz="1200" dirty="0" smtClean="0">
                <a:solidFill>
                  <a:srgbClr val="008000"/>
                </a:solidFill>
                <a:latin typeface="Consolas" panose="020B0609020204030204" pitchFamily="49" charset="0"/>
              </a:rPr>
              <a:t>//</a:t>
            </a:r>
            <a:r>
              <a:rPr lang="es-MX" sz="1200" dirty="0">
                <a:solidFill>
                  <a:srgbClr val="008000"/>
                </a:solidFill>
                <a:latin typeface="Consolas" panose="020B0609020204030204" pitchFamily="49" charset="0"/>
              </a:rPr>
              <a:t>l es </a:t>
            </a:r>
            <a:r>
              <a:rPr lang="es-MX" sz="1200" dirty="0" smtClean="0">
                <a:solidFill>
                  <a:srgbClr val="008000"/>
                </a:solidFill>
                <a:latin typeface="Consolas" panose="020B0609020204030204" pitchFamily="49" charset="0"/>
              </a:rPr>
              <a:t>nuevo</a:t>
            </a:r>
            <a:endParaRPr lang="es-MX" sz="1200" dirty="0">
              <a:solidFill>
                <a:srgbClr val="000000"/>
              </a:solidFill>
              <a:latin typeface="Consolas" panose="020B0609020204030204" pitchFamily="49" charset="0"/>
            </a:endParaRPr>
          </a:p>
          <a:p>
            <a:r>
              <a:rPr lang="es-MX" sz="1200" dirty="0" smtClean="0">
                <a:solidFill>
                  <a:srgbClr val="000000"/>
                </a:solidFill>
                <a:latin typeface="Consolas" panose="020B0609020204030204" pitchFamily="49" charset="0"/>
              </a:rPr>
              <a:t>}</a:t>
            </a:r>
            <a:endParaRPr lang="es-MX" sz="1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07427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4" y="359827"/>
            <a:ext cx="6652377" cy="4804211"/>
            <a:chOff x="3687661" y="1203598"/>
            <a:chExt cx="2252491" cy="4804211"/>
          </a:xfrm>
        </p:grpSpPr>
        <p:sp>
          <p:nvSpPr>
            <p:cNvPr id="9" name="TextBox 8"/>
            <p:cNvSpPr txBox="1"/>
            <p:nvPr/>
          </p:nvSpPr>
          <p:spPr>
            <a:xfrm>
              <a:off x="3687661" y="1698937"/>
              <a:ext cx="2218750" cy="4308872"/>
            </a:xfrm>
            <a:prstGeom prst="rect">
              <a:avLst/>
            </a:prstGeom>
            <a:noFill/>
          </p:spPr>
          <p:txBody>
            <a:bodyPr wrap="square" rtlCol="0">
              <a:spAutoFit/>
            </a:bodyPr>
            <a:lstStyle/>
            <a:p>
              <a:pPr indent="0">
                <a:spcAft>
                  <a:spcPts val="0"/>
                </a:spcAft>
                <a:buNone/>
              </a:pPr>
              <a:endParaRPr lang="es-ES_tradnl" sz="1000" b="1" dirty="0" smtClean="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200" dirty="0" smtClean="0">
                  <a:latin typeface="Comic Sans MS" panose="030F0702030302020204" pitchFamily="66" charset="0"/>
                  <a:ea typeface="Times New Roman" panose="02020603050405020304" pitchFamily="18" charset="0"/>
                  <a:cs typeface="Lucida Sans Unicode" panose="020B0602030504020204" pitchFamily="34" charset="0"/>
                </a:rPr>
                <a:t>Una Pila es una estructura de datos dinámica cuyos elementos se manipulan siguiendo una política LIFO: </a:t>
              </a:r>
              <a:r>
                <a:rPr lang="es-ES_tradnl" sz="1200" dirty="0" err="1" smtClean="0">
                  <a:latin typeface="Comic Sans MS" panose="030F0702030302020204" pitchFamily="66" charset="0"/>
                  <a:ea typeface="Times New Roman" panose="02020603050405020304" pitchFamily="18" charset="0"/>
                  <a:cs typeface="Lucida Sans Unicode" panose="020B0602030504020204" pitchFamily="34" charset="0"/>
                </a:rPr>
                <a:t>last</a:t>
              </a:r>
              <a:r>
                <a:rPr lang="es-ES_tradnl" sz="1200" dirty="0" smtClean="0">
                  <a:latin typeface="Comic Sans MS" panose="030F0702030302020204" pitchFamily="66" charset="0"/>
                  <a:ea typeface="Times New Roman" panose="02020603050405020304" pitchFamily="18" charset="0"/>
                  <a:cs typeface="Lucida Sans Unicode" panose="020B0602030504020204" pitchFamily="34" charset="0"/>
                </a:rPr>
                <a:t>-in , </a:t>
              </a:r>
              <a:r>
                <a:rPr lang="es-ES_tradnl" sz="1200" dirty="0" err="1" smtClean="0">
                  <a:latin typeface="Comic Sans MS" panose="030F0702030302020204" pitchFamily="66" charset="0"/>
                  <a:ea typeface="Times New Roman" panose="02020603050405020304" pitchFamily="18" charset="0"/>
                  <a:cs typeface="Lucida Sans Unicode" panose="020B0602030504020204" pitchFamily="34" charset="0"/>
                </a:rPr>
                <a:t>first-out</a:t>
              </a:r>
              <a:r>
                <a:rPr lang="es-ES_tradnl" sz="1200" dirty="0" smtClean="0">
                  <a:latin typeface="Comic Sans MS" panose="030F0702030302020204" pitchFamily="66" charset="0"/>
                  <a:ea typeface="Times New Roman" panose="02020603050405020304" pitchFamily="18" charset="0"/>
                  <a:cs typeface="Lucida Sans Unicode" panose="020B0602030504020204" pitchFamily="34" charset="0"/>
                </a:rPr>
                <a:t>, el último dato almacenado es el primero en ser sacado y procesado.</a:t>
              </a:r>
            </a:p>
            <a:p>
              <a:pPr indent="0">
                <a:spcAft>
                  <a:spcPts val="0"/>
                </a:spcAft>
                <a:buNone/>
              </a:pPr>
              <a:endParaRPr lang="es-ES_tradnl" sz="1200" u="sng" dirty="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200" dirty="0" smtClean="0">
                  <a:latin typeface="Comic Sans MS" panose="030F0702030302020204" pitchFamily="66" charset="0"/>
                  <a:ea typeface="Times New Roman" panose="02020603050405020304" pitchFamily="18" charset="0"/>
                  <a:cs typeface="Lucida Sans Unicode" panose="020B0602030504020204" pitchFamily="34" charset="0"/>
                </a:rPr>
                <a:t>De esta manera, los elementos de una pila son almacenados y eliminados de la misma por el mismo extremo</a:t>
              </a:r>
            </a:p>
            <a:p>
              <a:pPr indent="0">
                <a:spcAft>
                  <a:spcPts val="0"/>
                </a:spcAft>
                <a:buNone/>
              </a:pPr>
              <a:endParaRPr lang="es-ES_tradnl" sz="1200" b="1" u="sng" dirty="0">
                <a:latin typeface="Comic Sans MS" panose="030F0702030302020204" pitchFamily="66" charset="0"/>
                <a:ea typeface="Times New Roman" panose="02020603050405020304" pitchFamily="18" charset="0"/>
                <a:cs typeface="Lucida Sans Unicode" panose="020B0602030504020204" pitchFamily="34" charset="0"/>
              </a:endParaRPr>
            </a:p>
            <a:p>
              <a:pPr indent="0">
                <a:spcAft>
                  <a:spcPts val="0"/>
                </a:spcAft>
                <a:buNone/>
              </a:pPr>
              <a:r>
                <a:rPr lang="es-ES_tradnl" sz="1200" b="1" u="sng" dirty="0" smtClean="0">
                  <a:latin typeface="Comic Sans MS" panose="030F0702030302020204" pitchFamily="66" charset="0"/>
                  <a:ea typeface="Times New Roman" panose="02020603050405020304" pitchFamily="18" charset="0"/>
                  <a:cs typeface="Lucida Sans Unicode" panose="020B0602030504020204" pitchFamily="34" charset="0"/>
                </a:rPr>
                <a:t>Declaración de una pila:</a:t>
              </a:r>
            </a:p>
            <a:p>
              <a:pPr indent="0">
                <a:spcAft>
                  <a:spcPts val="0"/>
                </a:spcAft>
                <a:buNone/>
              </a:pPr>
              <a:endParaRPr lang="es-ES_tradnl" sz="1200" b="1" u="sng" dirty="0">
                <a:latin typeface="Comic Sans MS" panose="030F0702030302020204" pitchFamily="66" charset="0"/>
                <a:ea typeface="Times New Roman" panose="02020603050405020304" pitchFamily="18" charset="0"/>
                <a:cs typeface="Lucida Sans Unicode" panose="020B0602030504020204" pitchFamily="34" charset="0"/>
              </a:endParaRPr>
            </a:p>
            <a:p>
              <a:r>
                <a:rPr lang="es-AR" sz="1200" u="sng" dirty="0">
                  <a:solidFill>
                    <a:srgbClr val="000000"/>
                  </a:solidFill>
                  <a:latin typeface="Comic Sans MS" panose="030F0702030302020204" pitchFamily="66" charset="0"/>
                </a:rPr>
                <a:t>Tipos estructurados </a:t>
              </a:r>
            </a:p>
            <a:p>
              <a:endParaRPr lang="es-AR" sz="1200" u="sng" dirty="0">
                <a:solidFill>
                  <a:srgbClr val="000000"/>
                </a:solidFill>
                <a:latin typeface="Comic Sans MS" panose="030F0702030302020204" pitchFamily="66" charset="0"/>
              </a:endParaRPr>
            </a:p>
            <a:p>
              <a:r>
                <a:rPr lang="es-AR" sz="1200" dirty="0" smtClean="0">
                  <a:solidFill>
                    <a:srgbClr val="000000"/>
                  </a:solidFill>
                  <a:latin typeface="Comic Sans MS" panose="030F0702030302020204" pitchFamily="66" charset="0"/>
                </a:rPr>
                <a:t>expediente </a:t>
              </a:r>
              <a:r>
                <a:rPr lang="es-AR" sz="1200" dirty="0">
                  <a:solidFill>
                    <a:srgbClr val="000000"/>
                  </a:solidFill>
                  <a:latin typeface="Comic Sans MS" panose="030F0702030302020204" pitchFamily="66" charset="0"/>
                </a:rPr>
                <a:t>= registro </a:t>
              </a:r>
            </a:p>
            <a:p>
              <a:r>
                <a:rPr lang="es-AR" sz="1200" dirty="0">
                  <a:solidFill>
                    <a:srgbClr val="000000"/>
                  </a:solidFill>
                  <a:latin typeface="Comic Sans MS" panose="030F0702030302020204" pitchFamily="66" charset="0"/>
                </a:rPr>
                <a:t>           </a:t>
              </a:r>
              <a:r>
                <a:rPr lang="es-AR" sz="1200" dirty="0" err="1" smtClean="0">
                  <a:solidFill>
                    <a:srgbClr val="000000"/>
                  </a:solidFill>
                  <a:latin typeface="Comic Sans MS" panose="030F0702030302020204" pitchFamily="66" charset="0"/>
                </a:rPr>
                <a:t>nro</a:t>
              </a:r>
              <a:r>
                <a:rPr lang="es-AR" sz="1200" dirty="0" smtClean="0">
                  <a:solidFill>
                    <a:srgbClr val="000000"/>
                  </a:solidFill>
                  <a:latin typeface="Comic Sans MS" panose="030F0702030302020204" pitchFamily="66" charset="0"/>
                </a:rPr>
                <a:t>: entero 8 </a:t>
              </a:r>
              <a:endParaRPr lang="es-AR" sz="1200" dirty="0">
                <a:solidFill>
                  <a:srgbClr val="000000"/>
                </a:solidFill>
                <a:latin typeface="Comic Sans MS" panose="030F0702030302020204" pitchFamily="66" charset="0"/>
              </a:endParaRPr>
            </a:p>
            <a:p>
              <a:r>
                <a:rPr lang="es-AR" sz="1200" dirty="0">
                  <a:solidFill>
                    <a:srgbClr val="000000"/>
                  </a:solidFill>
                  <a:latin typeface="Comic Sans MS" panose="030F0702030302020204" pitchFamily="66" charset="0"/>
                </a:rPr>
                <a:t>          </a:t>
              </a:r>
              <a:r>
                <a:rPr lang="es-AR" sz="1200" dirty="0" smtClean="0">
                  <a:solidFill>
                    <a:srgbClr val="000000"/>
                  </a:solidFill>
                  <a:latin typeface="Comic Sans MS" panose="030F0702030302020204" pitchFamily="66" charset="0"/>
                </a:rPr>
                <a:t>caratula: carácter 30 </a:t>
              </a:r>
              <a:endParaRPr lang="es-AR" sz="1200" dirty="0">
                <a:solidFill>
                  <a:srgbClr val="000000"/>
                </a:solidFill>
                <a:latin typeface="Comic Sans MS" panose="030F0702030302020204" pitchFamily="66" charset="0"/>
              </a:endParaRPr>
            </a:p>
            <a:p>
              <a:r>
                <a:rPr lang="es-AR" sz="1200" dirty="0">
                  <a:solidFill>
                    <a:srgbClr val="000000"/>
                  </a:solidFill>
                  <a:latin typeface="Comic Sans MS" panose="030F0702030302020204" pitchFamily="66" charset="0"/>
                </a:rPr>
                <a:t>          </a:t>
              </a:r>
              <a:r>
                <a:rPr lang="es-AR" sz="1200" dirty="0" err="1" smtClean="0">
                  <a:solidFill>
                    <a:srgbClr val="000000"/>
                  </a:solidFill>
                  <a:latin typeface="Comic Sans MS" panose="030F0702030302020204" pitchFamily="66" charset="0"/>
                </a:rPr>
                <a:t>desc</a:t>
              </a:r>
              <a:r>
                <a:rPr lang="es-AR" sz="1200" dirty="0" smtClean="0">
                  <a:solidFill>
                    <a:srgbClr val="000000"/>
                  </a:solidFill>
                  <a:latin typeface="Comic Sans MS" panose="030F0702030302020204" pitchFamily="66" charset="0"/>
                </a:rPr>
                <a:t>: </a:t>
              </a:r>
              <a:r>
                <a:rPr lang="es-AR" sz="1200" dirty="0">
                  <a:solidFill>
                    <a:srgbClr val="000000"/>
                  </a:solidFill>
                  <a:latin typeface="Comic Sans MS" panose="030F0702030302020204" pitchFamily="66" charset="0"/>
                </a:rPr>
                <a:t>carácter </a:t>
              </a:r>
              <a:r>
                <a:rPr lang="es-AR" sz="1200" dirty="0" smtClean="0">
                  <a:solidFill>
                    <a:srgbClr val="000000"/>
                  </a:solidFill>
                  <a:latin typeface="Comic Sans MS" panose="030F0702030302020204" pitchFamily="66" charset="0"/>
                </a:rPr>
                <a:t>50 </a:t>
              </a:r>
              <a:endParaRPr lang="es-AR" sz="1200" dirty="0">
                <a:solidFill>
                  <a:srgbClr val="000000"/>
                </a:solidFill>
                <a:latin typeface="Comic Sans MS" panose="030F0702030302020204" pitchFamily="66" charset="0"/>
              </a:endParaRPr>
            </a:p>
            <a:p>
              <a:r>
                <a:rPr lang="es-AR" sz="1200" dirty="0">
                  <a:solidFill>
                    <a:srgbClr val="000000"/>
                  </a:solidFill>
                  <a:latin typeface="Comic Sans MS" panose="030F0702030302020204" pitchFamily="66" charset="0"/>
                </a:rPr>
                <a:t>       </a:t>
              </a:r>
              <a:r>
                <a:rPr lang="es-AR" sz="1200" dirty="0" smtClean="0">
                  <a:solidFill>
                    <a:srgbClr val="000000"/>
                  </a:solidFill>
                  <a:latin typeface="Comic Sans MS" panose="030F0702030302020204" pitchFamily="66" charset="0"/>
                </a:rPr>
                <a:t>Fin </a:t>
              </a:r>
              <a:r>
                <a:rPr lang="es-AR" sz="1200" dirty="0">
                  <a:solidFill>
                    <a:srgbClr val="000000"/>
                  </a:solidFill>
                  <a:latin typeface="Comic Sans MS" panose="030F0702030302020204" pitchFamily="66" charset="0"/>
                </a:rPr>
                <a:t>registro </a:t>
              </a:r>
            </a:p>
            <a:p>
              <a:endParaRPr lang="es-AR" sz="1200" dirty="0">
                <a:solidFill>
                  <a:srgbClr val="000000"/>
                </a:solidFill>
                <a:latin typeface="Comic Sans MS" panose="030F0702030302020204" pitchFamily="66" charset="0"/>
              </a:endParaRPr>
            </a:p>
            <a:p>
              <a:r>
                <a:rPr lang="es-AR" sz="1200" dirty="0" smtClean="0">
                  <a:solidFill>
                    <a:srgbClr val="000000"/>
                  </a:solidFill>
                  <a:latin typeface="Comic Sans MS" panose="030F0702030302020204" pitchFamily="66" charset="0"/>
                </a:rPr>
                <a:t>Pila </a:t>
              </a:r>
              <a:r>
                <a:rPr lang="es-AR" sz="1200" dirty="0">
                  <a:solidFill>
                    <a:srgbClr val="000000"/>
                  </a:solidFill>
                  <a:latin typeface="Comic Sans MS" panose="030F0702030302020204" pitchFamily="66" charset="0"/>
                </a:rPr>
                <a:t>= ^nodo;             /* </a:t>
              </a:r>
              <a:r>
                <a:rPr lang="es-AR" sz="1200" dirty="0" smtClean="0">
                  <a:solidFill>
                    <a:srgbClr val="000000"/>
                  </a:solidFill>
                  <a:latin typeface="Comic Sans MS" panose="030F0702030302020204" pitchFamily="66" charset="0"/>
                </a:rPr>
                <a:t>lista de elementos de la pila*/ </a:t>
              </a:r>
              <a:endParaRPr lang="es-AR" sz="1200" dirty="0">
                <a:solidFill>
                  <a:srgbClr val="000000"/>
                </a:solidFill>
                <a:latin typeface="Comic Sans MS" panose="030F0702030302020204" pitchFamily="66" charset="0"/>
              </a:endParaRPr>
            </a:p>
            <a:p>
              <a:r>
                <a:rPr lang="es-ES" sz="1200" dirty="0">
                  <a:solidFill>
                    <a:srgbClr val="000000"/>
                  </a:solidFill>
                  <a:latin typeface="Comic Sans MS" panose="030F0702030302020204" pitchFamily="66" charset="0"/>
                </a:rPr>
                <a:t>nodo = registro          /* el registro contiene datos y punteros*/ </a:t>
              </a:r>
            </a:p>
            <a:p>
              <a:r>
                <a:rPr lang="es-ES" sz="1200" dirty="0">
                  <a:solidFill>
                    <a:srgbClr val="000000"/>
                  </a:solidFill>
                  <a:latin typeface="Comic Sans MS" panose="030F0702030302020204" pitchFamily="66" charset="0"/>
                </a:rPr>
                <a:t>           dato: </a:t>
              </a:r>
              <a:r>
                <a:rPr lang="es-ES" sz="1200" dirty="0" smtClean="0">
                  <a:solidFill>
                    <a:srgbClr val="000000"/>
                  </a:solidFill>
                  <a:latin typeface="Comic Sans MS" panose="030F0702030302020204" pitchFamily="66" charset="0"/>
                </a:rPr>
                <a:t>expediente     </a:t>
              </a:r>
              <a:r>
                <a:rPr lang="es-ES" sz="1200" dirty="0">
                  <a:solidFill>
                    <a:srgbClr val="000000"/>
                  </a:solidFill>
                  <a:latin typeface="Comic Sans MS" panose="030F0702030302020204" pitchFamily="66" charset="0"/>
                </a:rPr>
                <a:t>/* el dato puede ser de cualquier tipo */ </a:t>
              </a:r>
            </a:p>
            <a:p>
              <a:r>
                <a:rPr lang="es-AR" sz="1200" dirty="0">
                  <a:solidFill>
                    <a:srgbClr val="000000"/>
                  </a:solidFill>
                  <a:latin typeface="Comic Sans MS" panose="030F0702030302020204" pitchFamily="66" charset="0"/>
                </a:rPr>
                <a:t>           </a:t>
              </a:r>
              <a:r>
                <a:rPr lang="es-AR" sz="1200" dirty="0" err="1">
                  <a:solidFill>
                    <a:srgbClr val="000000"/>
                  </a:solidFill>
                  <a:latin typeface="Comic Sans MS" panose="030F0702030302020204" pitchFamily="66" charset="0"/>
                </a:rPr>
                <a:t>psig</a:t>
              </a:r>
              <a:r>
                <a:rPr lang="es-AR" sz="1200" dirty="0">
                  <a:solidFill>
                    <a:srgbClr val="000000"/>
                  </a:solidFill>
                  <a:latin typeface="Comic Sans MS" panose="030F0702030302020204" pitchFamily="66" charset="0"/>
                </a:rPr>
                <a:t>: </a:t>
              </a:r>
              <a:r>
                <a:rPr lang="es-AR" sz="1200" dirty="0" smtClean="0">
                  <a:solidFill>
                    <a:srgbClr val="000000"/>
                  </a:solidFill>
                  <a:latin typeface="Comic Sans MS" panose="030F0702030302020204" pitchFamily="66" charset="0"/>
                </a:rPr>
                <a:t>pila </a:t>
              </a:r>
              <a:endParaRPr lang="es-AR" sz="1200" dirty="0">
                <a:solidFill>
                  <a:srgbClr val="000000"/>
                </a:solidFill>
                <a:latin typeface="Comic Sans MS" panose="030F0702030302020204" pitchFamily="66" charset="0"/>
              </a:endParaRPr>
            </a:p>
            <a:p>
              <a:r>
                <a:rPr lang="es-AR" sz="1200" dirty="0">
                  <a:solidFill>
                    <a:srgbClr val="000000"/>
                  </a:solidFill>
                  <a:latin typeface="Comic Sans MS" panose="030F0702030302020204" pitchFamily="66" charset="0"/>
                </a:rPr>
                <a:t>Fin registro </a:t>
              </a:r>
              <a:endParaRPr lang="es-ES" sz="1200" dirty="0">
                <a:solidFill>
                  <a:srgbClr val="000000"/>
                </a:solidFill>
                <a:latin typeface="Comic Sans MS" panose="030F0702030302020204" pitchFamily="66"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Pilas</a:t>
              </a: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18" name="Marcador de contenido 2051">
            <a:extLst>
              <a:ext uri="{FF2B5EF4-FFF2-40B4-BE49-F238E27FC236}">
                <a16:creationId xmlns:a16="http://schemas.microsoft.com/office/drawing/2014/main" id="{1669CCFB-F68A-4EEA-B319-F71108504921}"/>
              </a:ext>
            </a:extLst>
          </p:cNvPr>
          <p:cNvPicPr>
            <a:picLocks noChangeAspect="1"/>
          </p:cNvPicPr>
          <p:nvPr/>
        </p:nvPicPr>
        <p:blipFill>
          <a:blip r:embed="rId2"/>
          <a:stretch>
            <a:fillRect/>
          </a:stretch>
        </p:blipFill>
        <p:spPr>
          <a:xfrm>
            <a:off x="4973986" y="2984286"/>
            <a:ext cx="4046561" cy="416210"/>
          </a:xfrm>
          <a:prstGeom prst="rect">
            <a:avLst/>
          </a:prstGeom>
        </p:spPr>
      </p:pic>
      <p:sp>
        <p:nvSpPr>
          <p:cNvPr id="19" name="CuadroTexto 18">
            <a:extLst>
              <a:ext uri="{FF2B5EF4-FFF2-40B4-BE49-F238E27FC236}">
                <a16:creationId xmlns:a16="http://schemas.microsoft.com/office/drawing/2014/main" id="{4AE844D7-C308-41D8-8BE0-F4E440570E43}"/>
              </a:ext>
            </a:extLst>
          </p:cNvPr>
          <p:cNvSpPr txBox="1"/>
          <p:nvPr/>
        </p:nvSpPr>
        <p:spPr>
          <a:xfrm>
            <a:off x="4237238" y="3192391"/>
            <a:ext cx="663772" cy="646331"/>
          </a:xfrm>
          <a:prstGeom prst="rect">
            <a:avLst/>
          </a:prstGeom>
          <a:noFill/>
        </p:spPr>
        <p:txBody>
          <a:bodyPr wrap="square" rtlCol="0">
            <a:spAutoFit/>
          </a:bodyPr>
          <a:lstStyle/>
          <a:p>
            <a:endParaRPr lang="es-AR" sz="1200" dirty="0" smtClean="0"/>
          </a:p>
          <a:p>
            <a:r>
              <a:rPr lang="es-AR" sz="1200" dirty="0" smtClean="0"/>
              <a:t>  P  </a:t>
            </a:r>
          </a:p>
          <a:p>
            <a:r>
              <a:rPr lang="es-AR" sz="1200" dirty="0" smtClean="0"/>
              <a:t>   </a:t>
            </a:r>
            <a:endParaRPr lang="es-AR" sz="1200" dirty="0"/>
          </a:p>
        </p:txBody>
      </p:sp>
      <p:cxnSp>
        <p:nvCxnSpPr>
          <p:cNvPr id="20" name="Conector recto de flecha 19">
            <a:extLst>
              <a:ext uri="{FF2B5EF4-FFF2-40B4-BE49-F238E27FC236}">
                <a16:creationId xmlns:a16="http://schemas.microsoft.com/office/drawing/2014/main" id="{6839BF82-A260-49D1-A2B5-91C6E60F24EE}"/>
              </a:ext>
            </a:extLst>
          </p:cNvPr>
          <p:cNvCxnSpPr>
            <a:cxnSpLocks/>
          </p:cNvCxnSpPr>
          <p:nvPr/>
        </p:nvCxnSpPr>
        <p:spPr>
          <a:xfrm flipV="1">
            <a:off x="4598719" y="3271578"/>
            <a:ext cx="548232" cy="22705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207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2233189"/>
            <a:chOff x="3687661" y="1203598"/>
            <a:chExt cx="2291896" cy="2233189"/>
          </a:xfrm>
        </p:grpSpPr>
        <p:sp>
          <p:nvSpPr>
            <p:cNvPr id="9" name="TextBox 8"/>
            <p:cNvSpPr txBox="1"/>
            <p:nvPr/>
          </p:nvSpPr>
          <p:spPr>
            <a:xfrm>
              <a:off x="3687661" y="2051792"/>
              <a:ext cx="2291896" cy="1384995"/>
            </a:xfrm>
            <a:prstGeom prst="rect">
              <a:avLst/>
            </a:prstGeom>
            <a:noFill/>
          </p:spPr>
          <p:txBody>
            <a:bodyPr wrap="square" rtlCol="0">
              <a:spAutoFit/>
            </a:bodyPr>
            <a:lstStyle/>
            <a:p>
              <a:pPr algn="just"/>
              <a:r>
                <a:rPr lang="es-AR" altLang="ko-KR" sz="1200" dirty="0" err="1" smtClean="0">
                  <a:solidFill>
                    <a:schemeClr val="tx1">
                      <a:lumMod val="75000"/>
                      <a:lumOff val="25000"/>
                    </a:schemeClr>
                  </a:solidFill>
                  <a:cs typeface="Arial" pitchFamily="34" charset="0"/>
                </a:rPr>
                <a:t>CrearPila</a:t>
              </a:r>
              <a:r>
                <a:rPr lang="es-AR" altLang="ko-KR" sz="1200" dirty="0" smtClean="0">
                  <a:solidFill>
                    <a:schemeClr val="tx1">
                      <a:lumMod val="75000"/>
                      <a:lumOff val="25000"/>
                    </a:schemeClr>
                  </a:solidFill>
                  <a:cs typeface="Arial" pitchFamily="34" charset="0"/>
                </a:rPr>
                <a:t>: crea una pila </a:t>
              </a:r>
              <a:r>
                <a:rPr lang="es-AR" altLang="ko-KR" sz="1200" dirty="0" err="1" smtClean="0">
                  <a:solidFill>
                    <a:schemeClr val="tx1">
                      <a:lumMod val="75000"/>
                      <a:lumOff val="25000"/>
                    </a:schemeClr>
                  </a:solidFill>
                  <a:cs typeface="Arial" pitchFamily="34" charset="0"/>
                </a:rPr>
                <a:t>vacia</a:t>
              </a:r>
              <a:endParaRPr lang="es-AR" altLang="ko-KR" sz="1200" dirty="0" smtClean="0">
                <a:solidFill>
                  <a:schemeClr val="tx1">
                    <a:lumMod val="75000"/>
                    <a:lumOff val="25000"/>
                  </a:schemeClr>
                </a:solidFill>
                <a:cs typeface="Arial" pitchFamily="34" charset="0"/>
              </a:endParaRPr>
            </a:p>
            <a:p>
              <a:pPr algn="just"/>
              <a:endParaRPr lang="es-AR" altLang="ko-KR" sz="1200" dirty="0">
                <a:solidFill>
                  <a:schemeClr val="tx1">
                    <a:lumMod val="75000"/>
                    <a:lumOff val="25000"/>
                  </a:schemeClr>
                </a:solidFill>
                <a:cs typeface="Arial" pitchFamily="34" charset="0"/>
              </a:endParaRPr>
            </a:p>
            <a:p>
              <a:pPr algn="just"/>
              <a:r>
                <a:rPr lang="es-AR" altLang="ko-KR" sz="1200" dirty="0" smtClean="0">
                  <a:solidFill>
                    <a:schemeClr val="tx1">
                      <a:lumMod val="75000"/>
                      <a:lumOff val="25000"/>
                    </a:schemeClr>
                  </a:solidFill>
                  <a:cs typeface="Arial" pitchFamily="34" charset="0"/>
                </a:rPr>
                <a:t>Apilar: apila un elemento en el tope de la pila</a:t>
              </a:r>
            </a:p>
            <a:p>
              <a:pPr algn="just"/>
              <a:endParaRPr lang="es-AR" altLang="ko-KR" sz="1200" dirty="0">
                <a:solidFill>
                  <a:schemeClr val="tx1">
                    <a:lumMod val="75000"/>
                    <a:lumOff val="25000"/>
                  </a:schemeClr>
                </a:solidFill>
                <a:cs typeface="Arial" pitchFamily="34" charset="0"/>
              </a:endParaRPr>
            </a:p>
            <a:p>
              <a:pPr algn="just"/>
              <a:r>
                <a:rPr lang="es-AR" altLang="ko-KR" sz="1200" dirty="0" err="1" smtClean="0">
                  <a:solidFill>
                    <a:schemeClr val="tx1">
                      <a:lumMod val="75000"/>
                      <a:lumOff val="25000"/>
                    </a:schemeClr>
                  </a:solidFill>
                  <a:cs typeface="Arial" pitchFamily="34" charset="0"/>
                </a:rPr>
                <a:t>Desapilar</a:t>
              </a:r>
              <a:r>
                <a:rPr lang="es-AR" altLang="ko-KR" sz="1200" dirty="0" smtClean="0">
                  <a:solidFill>
                    <a:schemeClr val="tx1">
                      <a:lumMod val="75000"/>
                      <a:lumOff val="25000"/>
                    </a:schemeClr>
                  </a:solidFill>
                  <a:cs typeface="Arial" pitchFamily="34" charset="0"/>
                </a:rPr>
                <a:t>: </a:t>
              </a:r>
              <a:r>
                <a:rPr lang="es-AR" altLang="ko-KR" sz="1200" dirty="0" err="1" smtClean="0">
                  <a:solidFill>
                    <a:schemeClr val="tx1">
                      <a:lumMod val="75000"/>
                      <a:lumOff val="25000"/>
                    </a:schemeClr>
                  </a:solidFill>
                  <a:cs typeface="Arial" pitchFamily="34" charset="0"/>
                </a:rPr>
                <a:t>desapila</a:t>
              </a:r>
              <a:r>
                <a:rPr lang="es-AR" altLang="ko-KR" sz="1200" dirty="0" smtClean="0">
                  <a:solidFill>
                    <a:schemeClr val="tx1">
                      <a:lumMod val="75000"/>
                      <a:lumOff val="25000"/>
                    </a:schemeClr>
                  </a:solidFill>
                  <a:cs typeface="Arial" pitchFamily="34" charset="0"/>
                </a:rPr>
                <a:t> un elemento del tope de la pila, lo retorna y lo elimina</a:t>
              </a:r>
              <a:endParaRPr lang="es-AR" altLang="ko-KR" sz="1200" dirty="0">
                <a:solidFill>
                  <a:schemeClr val="tx1">
                    <a:lumMod val="75000"/>
                    <a:lumOff val="25000"/>
                  </a:schemeClr>
                </a:solidFill>
                <a:cs typeface="Arial" pitchFamily="34" charset="0"/>
              </a:endParaRPr>
            </a:p>
            <a:p>
              <a:pPr algn="just"/>
              <a:endParaRPr lang="es-AR" altLang="ko-KR" sz="1200" dirty="0">
                <a:solidFill>
                  <a:schemeClr val="tx1">
                    <a:lumMod val="75000"/>
                    <a:lumOff val="25000"/>
                  </a:schemeClr>
                </a:solidFill>
                <a:cs typeface="Arial" pitchFamily="34" charset="0"/>
              </a:endParaRPr>
            </a:p>
            <a:p>
              <a:pPr algn="just"/>
              <a:r>
                <a:rPr lang="es-AR" altLang="ko-KR" sz="1200" dirty="0" err="1" smtClean="0">
                  <a:solidFill>
                    <a:schemeClr val="tx1">
                      <a:lumMod val="75000"/>
                      <a:lumOff val="25000"/>
                    </a:schemeClr>
                  </a:solidFill>
                  <a:cs typeface="Arial" pitchFamily="34" charset="0"/>
                </a:rPr>
                <a:t>esVacia</a:t>
              </a:r>
              <a:r>
                <a:rPr lang="es-AR" altLang="ko-KR" sz="1200" dirty="0" smtClean="0">
                  <a:solidFill>
                    <a:schemeClr val="tx1">
                      <a:lumMod val="75000"/>
                      <a:lumOff val="25000"/>
                    </a:schemeClr>
                  </a:solidFill>
                  <a:cs typeface="Arial" pitchFamily="34" charset="0"/>
                </a:rPr>
                <a:t>: devuelve si la pila tiene elementos o no</a:t>
              </a: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Pila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98271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1125193"/>
            <a:chOff x="3687661" y="1203598"/>
            <a:chExt cx="2291896" cy="1125193"/>
          </a:xfrm>
        </p:grpSpPr>
        <p:sp>
          <p:nvSpPr>
            <p:cNvPr id="9" name="TextBox 8"/>
            <p:cNvSpPr txBox="1"/>
            <p:nvPr/>
          </p:nvSpPr>
          <p:spPr>
            <a:xfrm>
              <a:off x="3687661" y="2051792"/>
              <a:ext cx="2291896" cy="276999"/>
            </a:xfrm>
            <a:prstGeom prst="rect">
              <a:avLst/>
            </a:prstGeom>
            <a:noFill/>
          </p:spPr>
          <p:txBody>
            <a:bodyPr wrap="square" rtlCol="0">
              <a:spAutoFit/>
            </a:bodyPr>
            <a:lstStyle/>
            <a:p>
              <a:pPr algn="just"/>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Pila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2" name="Imagen 1"/>
          <p:cNvPicPr>
            <a:picLocks noChangeAspect="1"/>
          </p:cNvPicPr>
          <p:nvPr/>
        </p:nvPicPr>
        <p:blipFill>
          <a:blip r:embed="rId2"/>
          <a:stretch>
            <a:fillRect/>
          </a:stretch>
        </p:blipFill>
        <p:spPr>
          <a:xfrm>
            <a:off x="1547664" y="1036837"/>
            <a:ext cx="7588480" cy="4030897"/>
          </a:xfrm>
          <a:prstGeom prst="rect">
            <a:avLst/>
          </a:prstGeom>
        </p:spPr>
      </p:pic>
    </p:spTree>
    <p:extLst>
      <p:ext uri="{BB962C8B-B14F-4D97-AF65-F5344CB8AC3E}">
        <p14:creationId xmlns:p14="http://schemas.microsoft.com/office/powerpoint/2010/main" val="3127017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1907703" y="483518"/>
            <a:ext cx="6768753" cy="1125193"/>
            <a:chOff x="3687661" y="1203598"/>
            <a:chExt cx="2291896" cy="1125193"/>
          </a:xfrm>
        </p:grpSpPr>
        <p:sp>
          <p:nvSpPr>
            <p:cNvPr id="9" name="TextBox 8"/>
            <p:cNvSpPr txBox="1"/>
            <p:nvPr/>
          </p:nvSpPr>
          <p:spPr>
            <a:xfrm>
              <a:off x="3687661" y="2051792"/>
              <a:ext cx="2291896" cy="276999"/>
            </a:xfrm>
            <a:prstGeom prst="rect">
              <a:avLst/>
            </a:prstGeom>
            <a:noFill/>
          </p:spPr>
          <p:txBody>
            <a:bodyPr wrap="square" rtlCol="0">
              <a:spAutoFit/>
            </a:bodyPr>
            <a:lstStyle/>
            <a:p>
              <a:pPr algn="just"/>
              <a:endParaRPr lang="es-AR" altLang="ko-KR" sz="1200" dirty="0" smtClean="0">
                <a:solidFill>
                  <a:schemeClr val="tx1">
                    <a:lumMod val="75000"/>
                    <a:lumOff val="25000"/>
                  </a:schemeClr>
                </a:solidFill>
                <a:cs typeface="Arial" pitchFamily="34" charset="0"/>
              </a:endParaRPr>
            </a:p>
          </p:txBody>
        </p:sp>
        <p:sp>
          <p:nvSpPr>
            <p:cNvPr id="10"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Operaciones básicas de Pila</a:t>
              </a:r>
              <a:endParaRPr lang="es-AR" altLang="ko-KR" sz="2400" b="1" dirty="0">
                <a:solidFill>
                  <a:schemeClr val="accent3"/>
                </a:solidFill>
                <a:cs typeface="Arial" pitchFamily="34" charset="0"/>
              </a:endParaRPr>
            </a:p>
          </p:txBody>
        </p:sp>
        <p:sp>
          <p:nvSpPr>
            <p:cNvPr id="11"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12" name="Rectangle 10"/>
          <p:cNvSpPr/>
          <p:nvPr/>
        </p:nvSpPr>
        <p:spPr>
          <a:xfrm>
            <a:off x="1972081" y="945182"/>
            <a:ext cx="2052000" cy="7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Rectangle 12"/>
          <p:cNvSpPr/>
          <p:nvPr/>
        </p:nvSpPr>
        <p:spPr>
          <a:xfrm>
            <a:off x="4024081" y="945183"/>
            <a:ext cx="4536000" cy="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3" name="Imagen 2"/>
          <p:cNvPicPr>
            <a:picLocks noChangeAspect="1"/>
          </p:cNvPicPr>
          <p:nvPr/>
        </p:nvPicPr>
        <p:blipFill>
          <a:blip r:embed="rId2"/>
          <a:stretch>
            <a:fillRect/>
          </a:stretch>
        </p:blipFill>
        <p:spPr>
          <a:xfrm>
            <a:off x="2051720" y="2541370"/>
            <a:ext cx="5536384" cy="1542548"/>
          </a:xfrm>
          <a:prstGeom prst="rect">
            <a:avLst/>
          </a:prstGeom>
        </p:spPr>
      </p:pic>
      <p:pic>
        <p:nvPicPr>
          <p:cNvPr id="2" name="Imagen 1"/>
          <p:cNvPicPr>
            <a:picLocks noChangeAspect="1"/>
          </p:cNvPicPr>
          <p:nvPr/>
        </p:nvPicPr>
        <p:blipFill>
          <a:blip r:embed="rId3"/>
          <a:stretch>
            <a:fillRect/>
          </a:stretch>
        </p:blipFill>
        <p:spPr>
          <a:xfrm>
            <a:off x="2292499" y="1197119"/>
            <a:ext cx="1411164" cy="1010517"/>
          </a:xfrm>
          <a:prstGeom prst="rect">
            <a:avLst/>
          </a:prstGeom>
        </p:spPr>
      </p:pic>
    </p:spTree>
    <p:extLst>
      <p:ext uri="{BB962C8B-B14F-4D97-AF65-F5344CB8AC3E}">
        <p14:creationId xmlns:p14="http://schemas.microsoft.com/office/powerpoint/2010/main" val="1861364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ntents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6B7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20">
      <a:dk1>
        <a:sysClr val="windowText" lastClr="000000"/>
      </a:dk1>
      <a:lt1>
        <a:sysClr val="window" lastClr="FFFFFF"/>
      </a:lt1>
      <a:dk2>
        <a:srgbClr val="1F497D"/>
      </a:dk2>
      <a:lt2>
        <a:srgbClr val="EEECE1"/>
      </a:lt2>
      <a:accent1>
        <a:srgbClr val="38D4CD"/>
      </a:accent1>
      <a:accent2>
        <a:srgbClr val="16B7B8"/>
      </a:accent2>
      <a:accent3>
        <a:srgbClr val="179A9D"/>
      </a:accent3>
      <a:accent4>
        <a:srgbClr val="38D4CD"/>
      </a:accent4>
      <a:accent5>
        <a:srgbClr val="16B7B8"/>
      </a:accent5>
      <a:accent6>
        <a:srgbClr val="179A9D"/>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50036</TotalTime>
  <Words>3777</Words>
  <Application>Microsoft Office PowerPoint</Application>
  <PresentationFormat>Presentación en pantalla (16:9)</PresentationFormat>
  <Paragraphs>705</Paragraphs>
  <Slides>54</Slides>
  <Notes>0</Notes>
  <HiddenSlides>0</HiddenSlides>
  <MMClips>0</MMClips>
  <ScaleCrop>false</ScaleCrop>
  <HeadingPairs>
    <vt:vector size="6" baseType="variant">
      <vt:variant>
        <vt:lpstr>Fuentes usadas</vt:lpstr>
      </vt:variant>
      <vt:variant>
        <vt:i4>8</vt:i4>
      </vt:variant>
      <vt:variant>
        <vt:lpstr>Tema</vt:lpstr>
      </vt:variant>
      <vt:variant>
        <vt:i4>2</vt:i4>
      </vt:variant>
      <vt:variant>
        <vt:lpstr>Títulos de diapositiva</vt:lpstr>
      </vt:variant>
      <vt:variant>
        <vt:i4>54</vt:i4>
      </vt:variant>
    </vt:vector>
  </HeadingPairs>
  <TitlesOfParts>
    <vt:vector size="64" baseType="lpstr">
      <vt:lpstr>맑은 고딕</vt:lpstr>
      <vt:lpstr>Arial</vt:lpstr>
      <vt:lpstr>Arial Unicode MS</vt:lpstr>
      <vt:lpstr>Calibri</vt:lpstr>
      <vt:lpstr>Comic Sans MS</vt:lpstr>
      <vt:lpstr>Consolas</vt:lpstr>
      <vt:lpstr>Lucida Sans Unicode</vt:lpstr>
      <vt:lpstr>Times New Roman</vt:lpstr>
      <vt:lpstr>Contents Slide Master</vt:lpstr>
      <vt:lpstr>Section Break Slide Master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Paternoster, Felix</cp:lastModifiedBy>
  <cp:revision>407</cp:revision>
  <dcterms:created xsi:type="dcterms:W3CDTF">2016-12-05T23:26:54Z</dcterms:created>
  <dcterms:modified xsi:type="dcterms:W3CDTF">2024-10-15T16:21:44Z</dcterms:modified>
</cp:coreProperties>
</file>