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27"/>
  </p:notesMasterIdLst>
  <p:sldIdLst>
    <p:sldId id="3116" r:id="rId3"/>
    <p:sldId id="3135" r:id="rId4"/>
    <p:sldId id="3136" r:id="rId5"/>
    <p:sldId id="3102" r:id="rId6"/>
    <p:sldId id="3127" r:id="rId7"/>
    <p:sldId id="3128" r:id="rId8"/>
    <p:sldId id="3118" r:id="rId9"/>
    <p:sldId id="3119" r:id="rId10"/>
    <p:sldId id="3101" r:id="rId11"/>
    <p:sldId id="3104" r:id="rId12"/>
    <p:sldId id="3120" r:id="rId13"/>
    <p:sldId id="3122" r:id="rId14"/>
    <p:sldId id="3121" r:id="rId15"/>
    <p:sldId id="3123" r:id="rId16"/>
    <p:sldId id="3107" r:id="rId17"/>
    <p:sldId id="3124" r:id="rId18"/>
    <p:sldId id="3125" r:id="rId19"/>
    <p:sldId id="3126" r:id="rId20"/>
    <p:sldId id="3130" r:id="rId21"/>
    <p:sldId id="3131" r:id="rId22"/>
    <p:sldId id="3132" r:id="rId23"/>
    <p:sldId id="3133" r:id="rId24"/>
    <p:sldId id="3129" r:id="rId25"/>
    <p:sldId id="3134" r:id="rId2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37"/>
    <a:srgbClr val="374D81"/>
    <a:srgbClr val="A6A6A6"/>
    <a:srgbClr val="E9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7" autoAdjust="0"/>
    <p:restoredTop sz="94434" autoAdjust="0"/>
  </p:normalViewPr>
  <p:slideViewPr>
    <p:cSldViewPr snapToGrid="0" snapToObjects="1">
      <p:cViewPr varScale="1">
        <p:scale>
          <a:sx n="73" d="100"/>
          <a:sy n="73" d="100"/>
        </p:scale>
        <p:origin x="9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D97EB-68D7-4096-B1BC-73131EDFF1E8}" type="datetimeFigureOut">
              <a:rPr lang="es-AR" smtClean="0"/>
              <a:t>8/5/2024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FF08C-A62F-400F-BE51-C97729B460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68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1470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6668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8363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222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5426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1461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6023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3502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1568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65234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327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5309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9719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1389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5124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6617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108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20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588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148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1842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6317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408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21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8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6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4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7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34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3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9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180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353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37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7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708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39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47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1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1907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  <p:sldLayoutId id="2147483735" r:id="rId7"/>
    <p:sldLayoutId id="2147483736" r:id="rId8"/>
    <p:sldLayoutId id="214748373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jpe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francoibanez.dev@gmail.com" TargetMode="External"/><Relationship Id="rId3" Type="http://schemas.openxmlformats.org/officeDocument/2006/relationships/image" Target="../media/image4.png"/><Relationship Id="rId7" Type="http://schemas.openxmlformats.org/officeDocument/2006/relationships/hyperlink" Target="mailto:romerosilvia072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matuarea@gmail.com" TargetMode="External"/><Relationship Id="rId5" Type="http://schemas.openxmlformats.org/officeDocument/2006/relationships/hyperlink" Target="mailto:pater@frlp.utn.edu.ar" TargetMode="External"/><Relationship Id="rId4" Type="http://schemas.openxmlformats.org/officeDocument/2006/relationships/hyperlink" Target="http://frlp.cvg.utn.edu.ar/" TargetMode="External"/><Relationship Id="rId9" Type="http://schemas.openxmlformats.org/officeDocument/2006/relationships/hyperlink" Target="mailto:antarmauro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42986" y="0"/>
            <a:ext cx="7349014" cy="6858000"/>
            <a:chOff x="0" y="0"/>
            <a:chExt cx="14698029" cy="13716000"/>
          </a:xfrm>
        </p:grpSpPr>
        <p:sp>
          <p:nvSpPr>
            <p:cNvPr id="3" name="Freeform 3"/>
            <p:cNvSpPr/>
            <p:nvPr/>
          </p:nvSpPr>
          <p:spPr>
            <a:xfrm>
              <a:off x="728029" y="0"/>
              <a:ext cx="13970000" cy="13716000"/>
            </a:xfrm>
            <a:custGeom>
              <a:avLst/>
              <a:gdLst/>
              <a:ahLst/>
              <a:cxnLst/>
              <a:rect l="l" t="t" r="r" b="b"/>
              <a:pathLst>
                <a:path w="13970000" h="13716000">
                  <a:moveTo>
                    <a:pt x="0" y="0"/>
                  </a:moveTo>
                  <a:lnTo>
                    <a:pt x="13970000" y="0"/>
                  </a:lnTo>
                  <a:lnTo>
                    <a:pt x="13970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685799" y="2508250"/>
            <a:ext cx="814469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AR" sz="6000" dirty="0">
                <a:solidFill>
                  <a:schemeClr val="bg1"/>
                </a:solidFill>
              </a:rPr>
              <a:t>Algoritmos y Estructuras de Datos</a:t>
            </a:r>
          </a:p>
        </p:txBody>
      </p:sp>
      <p:pic>
        <p:nvPicPr>
          <p:cNvPr id="11" name="Picture 2" descr="headerut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9906"/>
            <a:ext cx="6563236" cy="98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/>
          <p:nvPr/>
        </p:nvSpPr>
        <p:spPr>
          <a:xfrm>
            <a:off x="685799" y="4354909"/>
            <a:ext cx="10693479" cy="58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Rajdhani Medium"/>
              </a:rPr>
              <a:t>Comisión S12</a:t>
            </a:r>
            <a:endParaRPr lang="en-US" sz="3599" dirty="0">
              <a:solidFill>
                <a:schemeClr val="tx2">
                  <a:lumMod val="40000"/>
                  <a:lumOff val="60000"/>
                </a:schemeClr>
              </a:solidFill>
              <a:latin typeface="Rajdhani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27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Planteo de la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Solución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311678" y="1357951"/>
            <a:ext cx="6102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DATOS DE ENTRADA: 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NOMBRE Y APELLIDO EMPLEADO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SUELDO BÁSICO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COMIDA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PREMIOS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VIÁICOS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DÍAS DE AUSENCIA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MONTO DESCUENTO POR DÍA DE AUSENCIA</a:t>
            </a:r>
          </a:p>
          <a:p>
            <a:pPr algn="just"/>
            <a:endParaRPr lang="es-AR" dirty="0">
              <a:solidFill>
                <a:srgbClr val="92D050"/>
              </a:solidFill>
              <a:cs typeface="Arial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6384076" y="1351008"/>
            <a:ext cx="6102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DATOS DE SALIDA: 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Nombre y Apellido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Sueldo Básico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Premio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Comida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Viáticos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DESCUENTO POR Ausentes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Obra social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Ley 19032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Jubilación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TOTAL HABERES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TOTAL DESCUENTO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TOTAL NETO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just"/>
            <a:endParaRPr lang="es-AR" dirty="0">
              <a:solidFill>
                <a:schemeClr val="accent5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990505" y="4194764"/>
            <a:ext cx="6102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PROCESO: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Pedir INGRESAR DATOS de entrada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CALCULAR MONTOS REMUNERATIVOS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CALCULAR PORCENTAJES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CALCULAR TOTAL HABERES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CALCULAR TOTAL DESCUENTOS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CALCULAR TOTAL NETO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MOSTRAR RECIBO COMPLETO</a:t>
            </a:r>
          </a:p>
          <a:p>
            <a:pPr algn="just"/>
            <a:endParaRPr lang="es-AR" dirty="0">
              <a:solidFill>
                <a:srgbClr val="FFFF00"/>
              </a:solidFill>
              <a:cs typeface="Arial" pitchFamily="34" charset="0"/>
            </a:endParaRPr>
          </a:p>
        </p:txBody>
      </p:sp>
      <p:grpSp>
        <p:nvGrpSpPr>
          <p:cNvPr id="13" name="Google Shape;314;p26"/>
          <p:cNvGrpSpPr/>
          <p:nvPr/>
        </p:nvGrpSpPr>
        <p:grpSpPr>
          <a:xfrm>
            <a:off x="400555" y="1811943"/>
            <a:ext cx="656128" cy="656128"/>
            <a:chOff x="1359550" y="3154500"/>
            <a:chExt cx="1018200" cy="1018200"/>
          </a:xfrm>
        </p:grpSpPr>
        <p:sp>
          <p:nvSpPr>
            <p:cNvPr id="14" name="Google Shape;315;p26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5" name="Google Shape;316;p26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6" name="Google Shape;317;p26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419" sz="1700" b="1" i="0" u="none" strike="noStrike" kern="0" cap="none" spc="0" normalizeH="0" baseline="0" noProof="0" smtClean="0">
                  <a:ln>
                    <a:noFill/>
                  </a:ln>
                  <a:solidFill>
                    <a:srgbClr val="EECE1A"/>
                  </a:solidFill>
                  <a:effectLst/>
                  <a:uLnTx/>
                  <a:uFillTx/>
                  <a:cs typeface="Arial"/>
                  <a:sym typeface="Arial"/>
                </a:rPr>
                <a:t>1</a:t>
              </a:r>
              <a:endParaRPr kumimoji="0" sz="1700" b="1" i="0" u="none" strike="noStrike" kern="0" cap="none" spc="0" normalizeH="0" baseline="0" noProof="0" smtClean="0">
                <a:ln>
                  <a:noFill/>
                </a:ln>
                <a:solidFill>
                  <a:srgbClr val="EECE1A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grpSp>
        <p:nvGrpSpPr>
          <p:cNvPr id="17" name="Google Shape;319;p26"/>
          <p:cNvGrpSpPr/>
          <p:nvPr/>
        </p:nvGrpSpPr>
        <p:grpSpPr>
          <a:xfrm>
            <a:off x="6479994" y="1887567"/>
            <a:ext cx="656128" cy="656128"/>
            <a:chOff x="1359550" y="3154500"/>
            <a:chExt cx="1018200" cy="1018200"/>
          </a:xfrm>
        </p:grpSpPr>
        <p:sp>
          <p:nvSpPr>
            <p:cNvPr id="18" name="Google Shape;320;p26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9" name="Google Shape;321;p26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0" name="Google Shape;322;p26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419" sz="1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ECE1A"/>
                  </a:solidFill>
                  <a:effectLst/>
                  <a:uLnTx/>
                  <a:uFillTx/>
                  <a:cs typeface="Arial"/>
                  <a:sym typeface="Arial"/>
                </a:rPr>
                <a:t>2</a:t>
              </a:r>
              <a:endParaRPr kumimoji="0" sz="1700" b="1" i="0" u="none" strike="noStrike" kern="0" cap="none" spc="0" normalizeH="0" baseline="0" noProof="0" dirty="0" smtClean="0">
                <a:ln>
                  <a:noFill/>
                </a:ln>
                <a:solidFill>
                  <a:srgbClr val="EECE1A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grpSp>
        <p:nvGrpSpPr>
          <p:cNvPr id="21" name="Google Shape;324;p26"/>
          <p:cNvGrpSpPr/>
          <p:nvPr/>
        </p:nvGrpSpPr>
        <p:grpSpPr>
          <a:xfrm>
            <a:off x="1213197" y="4745908"/>
            <a:ext cx="656128" cy="656128"/>
            <a:chOff x="1359550" y="3154500"/>
            <a:chExt cx="1018200" cy="1018200"/>
          </a:xfrm>
        </p:grpSpPr>
        <p:sp>
          <p:nvSpPr>
            <p:cNvPr id="22" name="Google Shape;325;p26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3" name="Google Shape;326;p26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4" name="Google Shape;327;p26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419" sz="1700" b="1" i="0" u="none" strike="noStrike" kern="0" cap="none" spc="0" normalizeH="0" baseline="0" noProof="0" smtClean="0">
                  <a:ln>
                    <a:noFill/>
                  </a:ln>
                  <a:solidFill>
                    <a:srgbClr val="EECE1A"/>
                  </a:solidFill>
                  <a:effectLst/>
                  <a:uLnTx/>
                  <a:uFillTx/>
                  <a:cs typeface="Arial"/>
                  <a:sym typeface="Arial"/>
                </a:rPr>
                <a:t>3</a:t>
              </a:r>
              <a:endParaRPr kumimoji="0" sz="1700" b="1" i="0" u="none" strike="noStrike" kern="0" cap="none" spc="0" normalizeH="0" baseline="0" noProof="0" smtClean="0">
                <a:ln>
                  <a:noFill/>
                </a:ln>
                <a:solidFill>
                  <a:srgbClr val="EECE1A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80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Resolucion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Pseudocodigo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1/3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148773"/>
            <a:ext cx="1186054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PROGRAMA </a:t>
            </a:r>
            <a:r>
              <a:rPr lang="es-AR" sz="1600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RECIBO_sueldo</a:t>
            </a: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/*DECLARACIÓN DE VARIABLES*/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VARIABLES: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NOMBRE, APELLIDO: CARÁCTER 15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SUELDO_BASICO: REAL 7,2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TOTAL_HABERES, TOTAL_DESCUENTOS, TOTAL_NETO: REAL 7,2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MONTO_REMUNERATIVO: REAL 7,2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DIAS_AUSENTES: ENTERO 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MONTO_AUSENTE: REAL 4,2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COMIDA, VIATICO, PREMIO: REAL 5,2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DESCUENTO_Ausentes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, TOTAL_PORCENTAJES: REAL 5,2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Obra_social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, Ley_19032,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JubilaciOn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: REAL </a:t>
            </a:r>
            <a:r>
              <a:rPr lang="es-AR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5,2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/*CUERPO DEL PROGRAMA*/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HACER: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/*INGRESO DE DATOS*/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"INGRESE NOMBRE"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NOMBRE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"INGRESE APELLIDO"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APELLIDO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"INGRESE SUELDO"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SUELDO_BASICO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"INGRESE DIAS AUSENTES"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</a:t>
            </a:r>
            <a:r>
              <a:rPr lang="es-AR" sz="1600" dirty="0" smtClean="0">
                <a:solidFill>
                  <a:srgbClr val="FFFF00"/>
                </a:solidFill>
                <a:latin typeface="Consolas" panose="020B0609020204030204" pitchFamily="49" charset="0"/>
              </a:rPr>
              <a:t>DIAS_AUSENTES</a:t>
            </a: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10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Resolucion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Pseudocodigo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2/3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005080"/>
            <a:ext cx="1186054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“INGRESE monto AUSENTE"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MONTO_AUSENTE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“INGRESE COMIDA"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COMIDA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“INGRESE VIATICO"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VIATICO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“INGRESE PREMIO"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PREMIO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/*CÁLCULO DE MONTOS REMUNERATIVOS*/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DESCUENTO_Ausentes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:= DIAS_AUSENTES * MONTO_AUSENTE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MONTO_REMUNERATIVO := SUELDO_BASICO -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DESCUENTO_Ausentes</a:t>
            </a: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/*CÁLCULO DE PORCENTAJES*/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/*OBRA SOCIAL ES 3% DEL MONTO REMUNERATIVO*/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Obra_social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:= MONTO_REMUNERATIVO * 0,03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 Ley 19032 ES 3% DEL MONTO REMUNERATIVO*/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Ley_19032 := MONTO_REMUNERATIVO * 0,03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JubilaciOn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ES 11% DEL MONTO REMUNERATIVO*/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JubilaciOn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:= MONTO_REMUNERATIVO * 0,11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/*CÁLCULO DE PORCENTAJE TOTAL DE DESCUENTOS*/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TOTAL_PORCENTAJES :=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Obra_social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+ Ley_19032 +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JubilaciOn</a:t>
            </a: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Resolucion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Pseudocodigo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3/3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109584"/>
            <a:ext cx="1186054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/*CÁLCULO DE TOTALES*/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TOTAL_HABERES := SUELDO_BASICO + PREMIO + VIATICO + COMIDA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TOTAL_DESCUENTOS :=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DESCUENTO_Ausentes</a:t>
            </a: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 + TOTAL_PORCENTAJES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TOTAL_NETO := TOTAL_HABERES - TOTAL_DESCUENTOS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/*MOSTRAR RECIBO DE HABERES*/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"RECIBO DE: ", APELLIDO, NOMBRE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"SUELDO BÁSICO: ", SUELDO_BASICO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"COMIDA: ", COMIDA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"VIÁTICO: ", VIATICO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"PREMIO: ", PREMIO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"AUSENTE: ",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DESCUENTO_Ausentes</a:t>
            </a: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"LEY 19032: ", LEY_19032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"JUBILACIÓN: ", JUBILACION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"OBRA SOCIAL: ", OBRA_SOCIAL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"TOTAL HABERES: ", TOTAL_HABERES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"TOTAL DESCUENTOS: ", TOTAL_DESCUENTOS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"TOTAL NETO: ", TOTAL_NETO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FIN HACER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FIN PROGRAMA</a:t>
            </a:r>
          </a:p>
          <a:p>
            <a:r>
              <a:rPr lang="es-AR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59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4480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FFFF00"/>
                </a:solidFill>
              </a:rPr>
              <a:t>/* </a:t>
            </a:r>
            <a:r>
              <a:rPr lang="es-AR" sz="2400" dirty="0">
                <a:solidFill>
                  <a:srgbClr val="FFFF00"/>
                </a:solidFill>
              </a:rPr>
              <a:t>Introducción</a:t>
            </a:r>
          </a:p>
          <a:p>
            <a:r>
              <a:rPr lang="es-AR" sz="2400" dirty="0">
                <a:solidFill>
                  <a:srgbClr val="FFFF00"/>
                </a:solidFill>
              </a:rPr>
              <a:t>Lenguaje C</a:t>
            </a:r>
          </a:p>
          <a:p>
            <a:r>
              <a:rPr lang="es-AR" sz="2400" dirty="0" smtClean="0">
                <a:solidFill>
                  <a:schemeClr val="accent5">
                    <a:lumMod val="75000"/>
                  </a:schemeClr>
                </a:solidFill>
              </a:rPr>
              <a:t>*/</a:t>
            </a:r>
            <a:endParaRPr lang="es-A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variable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variables se declaran indicando primero el tipo de dato de las mismas, y luego el nombre que le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daremos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46295" y="2227371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22737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241498" y="2787774"/>
            <a:ext cx="42017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Variables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entero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r: real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booleano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cadena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caracteres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488873" y="2787774"/>
            <a:ext cx="4656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x;       //Entero / booleano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c;      //Carácter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f;     //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Flotante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s[10];  //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de tamaño 10</a:t>
            </a:r>
            <a:endParaRPr lang="es-A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</a:t>
              </a:r>
              <a:r>
                <a:rPr lang="es-AR" altLang="ko-KR" sz="2400" b="1" i="1" dirty="0" err="1">
                  <a:solidFill>
                    <a:schemeClr val="accent3"/>
                  </a:solidFill>
                  <a:cs typeface="Arial" pitchFamily="34" charset="0"/>
                </a:rPr>
                <a:t>Main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bloque principal de código en C es un módulo más, con la diferencia que es reconocido por el Sistema como el primero a invocar. Carece de cabecera o nombre de programa. Las variables declaradas dentro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serán locales al mismo, mientras que las declaradas fuera de éste serán globales a la aplicación.</a:t>
            </a:r>
          </a:p>
          <a:p>
            <a:pPr algn="just"/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alcance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 define entre llaves.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828281" y="352059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5205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23483" y="4081001"/>
            <a:ext cx="54074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PROGRAMA ejemplo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Variables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[declaración de variables globales]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Fin 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PROGRAMA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2" y="4081001"/>
            <a:ext cx="5607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[declaración de variables globales]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[declaración de variables locales]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65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Operaciones LEER y ESCRIBIR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operaciones de lectura y escritura de datos en pantalla son provistas por la librería &lt;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stdio.h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&gt;, las cuales son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printf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escribir y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scanf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leer. En ambos casos se deberán usar los especificadores de formato según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corresponda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32336" y="3011145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01114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571548"/>
            <a:ext cx="4898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imprimir("Ingrese un dato entero: ")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leer(valor)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imprimir("Ingreso: ", valor)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571548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("Ingrese un dato entero: 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//'%d' para indicar tipo, '&amp;' para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//operar en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dir.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de memoria</a:t>
            </a: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("%d", &amp;valor);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//'\n' para producir un corte de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//línea en consola</a:t>
            </a: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("\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nIngreso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: $d", valor);</a:t>
            </a:r>
          </a:p>
        </p:txBody>
      </p:sp>
    </p:spTree>
    <p:extLst>
      <p:ext uri="{BB962C8B-B14F-4D97-AF65-F5344CB8AC3E}">
        <p14:creationId xmlns:p14="http://schemas.microsoft.com/office/powerpoint/2010/main" val="36078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Enunciado TP 1 Ejercicio 2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cs typeface="Arial" pitchFamily="34" charset="0"/>
              </a:rPr>
              <a:t>Un Librería cobra $10 el minuto de uso de una computadora con conexión a Internet, y $15 la hoja impresa. Existe un cargo adicional consistente en $5 * X, siendo X el 1% del tiempo utilizado, en concepto de seguro. Se quiere imprimir el recibo de uso de un cliente, en el que se detallen todos los conceptos</a:t>
            </a:r>
            <a:r>
              <a:rPr lang="es-ES" sz="2000" dirty="0" smtClean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743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Planteo de la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Solución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311678" y="1357951"/>
            <a:ext cx="610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DATOS DE ENTRADA: 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s-AR" dirty="0" smtClean="0">
                <a:solidFill>
                  <a:srgbClr val="92D050"/>
                </a:solidFill>
                <a:latin typeface="Consolas" panose="020B0609020204030204" pitchFamily="49" charset="0"/>
              </a:rPr>
              <a:t>Completar</a:t>
            </a:r>
            <a:endParaRPr lang="es-AR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algn="just"/>
            <a:endParaRPr lang="es-AR" dirty="0">
              <a:solidFill>
                <a:srgbClr val="92D050"/>
              </a:solidFill>
              <a:cs typeface="Arial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6384076" y="1351008"/>
            <a:ext cx="610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DATOS DE SALIDA: 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s-E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Completar</a:t>
            </a:r>
            <a:endParaRPr lang="es-ES" dirty="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just"/>
            <a:endParaRPr lang="es-AR" dirty="0">
              <a:solidFill>
                <a:schemeClr val="accent5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990505" y="4194764"/>
            <a:ext cx="610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PROCESO: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Completar</a:t>
            </a:r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algn="just"/>
            <a:endParaRPr lang="es-AR" dirty="0">
              <a:solidFill>
                <a:srgbClr val="FFFF00"/>
              </a:solidFill>
              <a:cs typeface="Arial" pitchFamily="34" charset="0"/>
            </a:endParaRPr>
          </a:p>
        </p:txBody>
      </p:sp>
      <p:grpSp>
        <p:nvGrpSpPr>
          <p:cNvPr id="13" name="Google Shape;314;p26"/>
          <p:cNvGrpSpPr/>
          <p:nvPr/>
        </p:nvGrpSpPr>
        <p:grpSpPr>
          <a:xfrm>
            <a:off x="400555" y="1811943"/>
            <a:ext cx="656128" cy="656128"/>
            <a:chOff x="1359550" y="3154500"/>
            <a:chExt cx="1018200" cy="1018200"/>
          </a:xfrm>
        </p:grpSpPr>
        <p:sp>
          <p:nvSpPr>
            <p:cNvPr id="14" name="Google Shape;315;p26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5" name="Google Shape;316;p26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6" name="Google Shape;317;p26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419" sz="1700" b="1" i="0" u="none" strike="noStrike" kern="0" cap="none" spc="0" normalizeH="0" baseline="0" noProof="0" smtClean="0">
                  <a:ln>
                    <a:noFill/>
                  </a:ln>
                  <a:solidFill>
                    <a:srgbClr val="EECE1A"/>
                  </a:solidFill>
                  <a:effectLst/>
                  <a:uLnTx/>
                  <a:uFillTx/>
                  <a:cs typeface="Arial"/>
                  <a:sym typeface="Arial"/>
                </a:rPr>
                <a:t>1</a:t>
              </a:r>
              <a:endParaRPr kumimoji="0" sz="1700" b="1" i="0" u="none" strike="noStrike" kern="0" cap="none" spc="0" normalizeH="0" baseline="0" noProof="0" smtClean="0">
                <a:ln>
                  <a:noFill/>
                </a:ln>
                <a:solidFill>
                  <a:srgbClr val="EECE1A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grpSp>
        <p:nvGrpSpPr>
          <p:cNvPr id="17" name="Google Shape;319;p26"/>
          <p:cNvGrpSpPr/>
          <p:nvPr/>
        </p:nvGrpSpPr>
        <p:grpSpPr>
          <a:xfrm>
            <a:off x="6479994" y="1887567"/>
            <a:ext cx="656128" cy="656128"/>
            <a:chOff x="1359550" y="3154500"/>
            <a:chExt cx="1018200" cy="1018200"/>
          </a:xfrm>
        </p:grpSpPr>
        <p:sp>
          <p:nvSpPr>
            <p:cNvPr id="18" name="Google Shape;320;p26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9" name="Google Shape;321;p26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0" name="Google Shape;322;p26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419" sz="1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ECE1A"/>
                  </a:solidFill>
                  <a:effectLst/>
                  <a:uLnTx/>
                  <a:uFillTx/>
                  <a:cs typeface="Arial"/>
                  <a:sym typeface="Arial"/>
                </a:rPr>
                <a:t>2</a:t>
              </a:r>
              <a:endParaRPr kumimoji="0" sz="1700" b="1" i="0" u="none" strike="noStrike" kern="0" cap="none" spc="0" normalizeH="0" baseline="0" noProof="0" dirty="0" smtClean="0">
                <a:ln>
                  <a:noFill/>
                </a:ln>
                <a:solidFill>
                  <a:srgbClr val="EECE1A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grpSp>
        <p:nvGrpSpPr>
          <p:cNvPr id="21" name="Google Shape;324;p26"/>
          <p:cNvGrpSpPr/>
          <p:nvPr/>
        </p:nvGrpSpPr>
        <p:grpSpPr>
          <a:xfrm>
            <a:off x="1213197" y="4745908"/>
            <a:ext cx="656128" cy="656128"/>
            <a:chOff x="1359550" y="3154500"/>
            <a:chExt cx="1018200" cy="1018200"/>
          </a:xfrm>
        </p:grpSpPr>
        <p:sp>
          <p:nvSpPr>
            <p:cNvPr id="22" name="Google Shape;325;p26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3" name="Google Shape;326;p26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4" name="Google Shape;327;p26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419" sz="1700" b="1" i="0" u="none" strike="noStrike" kern="0" cap="none" spc="0" normalizeH="0" baseline="0" noProof="0" smtClean="0">
                  <a:ln>
                    <a:noFill/>
                  </a:ln>
                  <a:solidFill>
                    <a:srgbClr val="EECE1A"/>
                  </a:solidFill>
                  <a:effectLst/>
                  <a:uLnTx/>
                  <a:uFillTx/>
                  <a:cs typeface="Arial"/>
                  <a:sym typeface="Arial"/>
                </a:rPr>
                <a:t>3</a:t>
              </a:r>
              <a:endParaRPr kumimoji="0" sz="1700" b="1" i="0" u="none" strike="noStrike" kern="0" cap="none" spc="0" normalizeH="0" baseline="0" noProof="0" smtClean="0">
                <a:ln>
                  <a:noFill/>
                </a:ln>
                <a:solidFill>
                  <a:srgbClr val="EECE1A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53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84" y="483518"/>
            <a:ext cx="6809126" cy="7219169"/>
            <a:chOff x="3687661" y="1203598"/>
            <a:chExt cx="2305567" cy="7219169"/>
          </a:xfrm>
        </p:grpSpPr>
        <p:sp>
          <p:nvSpPr>
            <p:cNvPr id="72" name="TextBox 8"/>
            <p:cNvSpPr txBox="1"/>
            <p:nvPr/>
          </p:nvSpPr>
          <p:spPr>
            <a:xfrm>
              <a:off x="3740737" y="2051792"/>
              <a:ext cx="2252491" cy="637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# Profesores: </a:t>
              </a: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AR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Felix Paternoster</a:t>
              </a:r>
            </a:p>
            <a:p>
              <a:endParaRPr lang="es-AR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  <a:p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	Matias Area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# Ayudantes: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Silvia Romero</a:t>
              </a:r>
            </a:p>
            <a:p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>
                  <a:solidFill>
                    <a:srgbClr val="FFC000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Franco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Ibañez</a:t>
              </a:r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ES" altLang="ko-KR" sz="2400" dirty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	Mauro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Antar</a:t>
              </a:r>
              <a:endParaRPr lang="es-AR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Docentes y ayudantes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5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Planteo de la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Solución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311678" y="1357951"/>
            <a:ext cx="6102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DATOS DE ENTRADA: 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Tiempo utilizado</a:t>
            </a:r>
          </a:p>
          <a:p>
            <a:pPr algn="just"/>
            <a:r>
              <a:rPr lang="es-AR" dirty="0">
                <a:solidFill>
                  <a:srgbClr val="92D050"/>
                </a:solidFill>
                <a:latin typeface="Consolas" panose="020B0609020204030204" pitchFamily="49" charset="0"/>
              </a:rPr>
              <a:t>	cantidad de hojas a imprimir</a:t>
            </a:r>
          </a:p>
          <a:p>
            <a:pPr algn="just"/>
            <a:endParaRPr lang="es-AR" dirty="0">
              <a:solidFill>
                <a:srgbClr val="92D050"/>
              </a:solidFill>
              <a:cs typeface="Arial" pitchFamily="34" charset="0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6384076" y="1351008"/>
            <a:ext cx="6102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DATOS DE SALIDA: </a:t>
            </a:r>
          </a:p>
          <a:p>
            <a:pPr algn="just"/>
            <a:r>
              <a:rPr lang="es-AR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s-ES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monto total a cobrar</a:t>
            </a:r>
            <a:endParaRPr lang="es-AR" dirty="0">
              <a:solidFill>
                <a:schemeClr val="accent5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990505" y="4194764"/>
            <a:ext cx="71215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PROCESO: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pedir ingresar tiempo utilizado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pedir ingresar cantidad de hojas impresas	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calcular el costo por tiempo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Calcular el costo por las impresiones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calcular el costo por el seguro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calcular el monto total</a:t>
            </a:r>
          </a:p>
          <a:p>
            <a:pPr algn="just"/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imprimir el monto total</a:t>
            </a:r>
          </a:p>
          <a:p>
            <a:pPr algn="just"/>
            <a:endParaRPr lang="es-AR" dirty="0">
              <a:solidFill>
                <a:srgbClr val="FFFF00"/>
              </a:solidFill>
              <a:cs typeface="Arial" pitchFamily="34" charset="0"/>
            </a:endParaRPr>
          </a:p>
        </p:txBody>
      </p:sp>
      <p:grpSp>
        <p:nvGrpSpPr>
          <p:cNvPr id="13" name="Google Shape;314;p26"/>
          <p:cNvGrpSpPr/>
          <p:nvPr/>
        </p:nvGrpSpPr>
        <p:grpSpPr>
          <a:xfrm>
            <a:off x="400555" y="1811943"/>
            <a:ext cx="656128" cy="656128"/>
            <a:chOff x="1359550" y="3154500"/>
            <a:chExt cx="1018200" cy="1018200"/>
          </a:xfrm>
        </p:grpSpPr>
        <p:sp>
          <p:nvSpPr>
            <p:cNvPr id="14" name="Google Shape;315;p26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5" name="Google Shape;316;p26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6" name="Google Shape;317;p26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419" sz="1700" b="1" i="0" u="none" strike="noStrike" kern="0" cap="none" spc="0" normalizeH="0" baseline="0" noProof="0" smtClean="0">
                  <a:ln>
                    <a:noFill/>
                  </a:ln>
                  <a:solidFill>
                    <a:srgbClr val="EECE1A"/>
                  </a:solidFill>
                  <a:effectLst/>
                  <a:uLnTx/>
                  <a:uFillTx/>
                  <a:cs typeface="Arial"/>
                  <a:sym typeface="Arial"/>
                </a:rPr>
                <a:t>1</a:t>
              </a:r>
              <a:endParaRPr kumimoji="0" sz="1700" b="1" i="0" u="none" strike="noStrike" kern="0" cap="none" spc="0" normalizeH="0" baseline="0" noProof="0" smtClean="0">
                <a:ln>
                  <a:noFill/>
                </a:ln>
                <a:solidFill>
                  <a:srgbClr val="EECE1A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grpSp>
        <p:nvGrpSpPr>
          <p:cNvPr id="17" name="Google Shape;319;p26"/>
          <p:cNvGrpSpPr/>
          <p:nvPr/>
        </p:nvGrpSpPr>
        <p:grpSpPr>
          <a:xfrm>
            <a:off x="6479994" y="1887567"/>
            <a:ext cx="656128" cy="656128"/>
            <a:chOff x="1359550" y="3154500"/>
            <a:chExt cx="1018200" cy="1018200"/>
          </a:xfrm>
        </p:grpSpPr>
        <p:sp>
          <p:nvSpPr>
            <p:cNvPr id="18" name="Google Shape;320;p26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19" name="Google Shape;321;p26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0" name="Google Shape;322;p26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419" sz="1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ECE1A"/>
                  </a:solidFill>
                  <a:effectLst/>
                  <a:uLnTx/>
                  <a:uFillTx/>
                  <a:cs typeface="Arial"/>
                  <a:sym typeface="Arial"/>
                </a:rPr>
                <a:t>2</a:t>
              </a:r>
              <a:endParaRPr kumimoji="0" sz="1700" b="1" i="0" u="none" strike="noStrike" kern="0" cap="none" spc="0" normalizeH="0" baseline="0" noProof="0" dirty="0" smtClean="0">
                <a:ln>
                  <a:noFill/>
                </a:ln>
                <a:solidFill>
                  <a:srgbClr val="EECE1A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grpSp>
        <p:nvGrpSpPr>
          <p:cNvPr id="21" name="Google Shape;324;p26"/>
          <p:cNvGrpSpPr/>
          <p:nvPr/>
        </p:nvGrpSpPr>
        <p:grpSpPr>
          <a:xfrm>
            <a:off x="1213197" y="4745908"/>
            <a:ext cx="656128" cy="656128"/>
            <a:chOff x="1359550" y="3154500"/>
            <a:chExt cx="1018200" cy="1018200"/>
          </a:xfrm>
        </p:grpSpPr>
        <p:sp>
          <p:nvSpPr>
            <p:cNvPr id="22" name="Google Shape;325;p26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3" name="Google Shape;326;p26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24" name="Google Shape;327;p26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419" sz="1700" b="1" i="0" u="none" strike="noStrike" kern="0" cap="none" spc="0" normalizeH="0" baseline="0" noProof="0" smtClean="0">
                  <a:ln>
                    <a:noFill/>
                  </a:ln>
                  <a:solidFill>
                    <a:srgbClr val="EECE1A"/>
                  </a:solidFill>
                  <a:effectLst/>
                  <a:uLnTx/>
                  <a:uFillTx/>
                  <a:cs typeface="Arial"/>
                  <a:sym typeface="Arial"/>
                </a:rPr>
                <a:t>3</a:t>
              </a:r>
              <a:endParaRPr kumimoji="0" sz="1700" b="1" i="0" u="none" strike="noStrike" kern="0" cap="none" spc="0" normalizeH="0" baseline="0" noProof="0" smtClean="0">
                <a:ln>
                  <a:noFill/>
                </a:ln>
                <a:solidFill>
                  <a:srgbClr val="EECE1A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Resolucion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Pseudocodigo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1/2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148773"/>
            <a:ext cx="118605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PROGRAMA </a:t>
            </a:r>
            <a:r>
              <a:rPr lang="es-AR" sz="1600" dirty="0" err="1">
                <a:solidFill>
                  <a:srgbClr val="FFFF00"/>
                </a:solidFill>
                <a:latin typeface="Consolas" panose="020B0609020204030204" pitchFamily="49" charset="0"/>
              </a:rPr>
              <a:t>Libreria</a:t>
            </a: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CONSTANTES: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COSTO_MINUTO := 10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COSTO_HOJA := 15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SEGURO := 0.01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SEGURO_PESOS := 5		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/*DECLARACIÓN DE VARIABLES*/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VARIABLES: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TIEMPO, CANT_HOJAS: ENTERO 3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COSTO_TIEMPO, COSTO_IMPRESION: ENTERO 4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COSTO_SEGURO: REAL 4,2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MONTO_TOTAL: REAL 6,2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/*CUEPRO PRINCIPAL DEL PROGRAMA*/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HACER: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/*INGRESO DE DATOS*/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“INGRESE EL TIEMPO utilizado en minutos”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TIEMPO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“INGRESE cantidad de HOJAS IMPRESAS”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LEER: CANT_HOJAS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4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Resolucion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Pseudocodigo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2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/2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148773"/>
            <a:ext cx="118605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/*CÁLCULO DE COSTOS*/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COSTO_TIEMPO := TIEMPO * COSTO_MINUTO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COSTO_SEGURO := SEGURO_PESOS * (TIEMPO * SEGURO)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COSTO_IMPRESION := CANT_HOJAS * COSTO_HOJA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MONTO_TOTAL := COSTO_TIEMPO + COSTO_IMPRESION 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MONTO_TOTAL := MONTO_TOTAL + COSTO_SEGURO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/*MOSTRAR MONTO TOTAL*/</a:t>
            </a: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	IMPRIMIR: “DEBE COBRAR: ”, MONTO_TOTAL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	FIN HACER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FIN PROGRAMA</a:t>
            </a:r>
          </a:p>
          <a:p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4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Enunciado TP 1 Ejercicio 3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chemeClr val="bg1"/>
                </a:solidFill>
                <a:cs typeface="Arial" pitchFamily="34" charset="0"/>
              </a:rPr>
              <a:t>En </a:t>
            </a:r>
            <a:r>
              <a:rPr lang="es-AR" sz="2000" dirty="0">
                <a:solidFill>
                  <a:schemeClr val="bg1"/>
                </a:solidFill>
                <a:cs typeface="Arial" pitchFamily="34" charset="0"/>
              </a:rPr>
              <a:t>una escuela primaria se solicita a los 30 alumnos del sexto curso que califiquen a</a:t>
            </a:r>
          </a:p>
          <a:p>
            <a:r>
              <a:rPr lang="es-AR" sz="2000" dirty="0">
                <a:solidFill>
                  <a:schemeClr val="bg1"/>
                </a:solidFill>
                <a:cs typeface="Arial" pitchFamily="34" charset="0"/>
              </a:rPr>
              <a:t>sus 3 maestras. Para hacerlo, deben agruparse de a 5 y cada grupo asignar una nota</a:t>
            </a:r>
          </a:p>
          <a:p>
            <a:r>
              <a:rPr lang="es-AR" sz="2000" dirty="0">
                <a:solidFill>
                  <a:schemeClr val="bg1"/>
                </a:solidFill>
                <a:cs typeface="Arial" pitchFamily="34" charset="0"/>
              </a:rPr>
              <a:t>entre 1 y 10 a cada maestra. Se requiere un informe en el que se detalle, para cada</a:t>
            </a:r>
          </a:p>
          <a:p>
            <a:r>
              <a:rPr lang="es-AR" sz="2000" dirty="0">
                <a:solidFill>
                  <a:schemeClr val="bg1"/>
                </a:solidFill>
                <a:cs typeface="Arial" pitchFamily="34" charset="0"/>
              </a:rPr>
              <a:t>maestra, la nota que cada grupo le asignó y la nota promedio que obtuvo.</a:t>
            </a:r>
            <a:endParaRPr lang="es-E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DECISION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689949"/>
            <a:ext cx="53445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Decision</a:t>
            </a:r>
            <a:r>
              <a:rPr lang="es-AR" altLang="ko-KR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completa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Si (condición) Entones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	Bloque de código por el verdadero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Sino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	Bloque de código por el falso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</a:p>
          <a:p>
            <a:pPr algn="just"/>
            <a:endParaRPr lang="es-AR" altLang="ko-K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Decision</a:t>
            </a:r>
            <a:r>
              <a:rPr lang="es-AR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 por el verdadero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Si (condición) Entones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	Bloque de código por el verdadero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</a:p>
          <a:p>
            <a:pPr algn="just"/>
            <a:endParaRPr lang="es-AR" altLang="ko-K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Decisiones </a:t>
            </a:r>
            <a:r>
              <a:rPr lang="es-AR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añidadas</a:t>
            </a:r>
            <a:endParaRPr lang="es-AR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Si (condición) Entones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Si (condición) Entones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Bloque de código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sino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s-AR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Bolque</a:t>
            </a:r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de código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Fin si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470792" y="1083680"/>
            <a:ext cx="1093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ko-KR" b="1" dirty="0" err="1" smtClean="0">
                <a:solidFill>
                  <a:schemeClr val="accent3"/>
                </a:solidFill>
                <a:cs typeface="Arial" pitchFamily="34" charset="0"/>
              </a:rPr>
              <a:t>Decision</a:t>
            </a:r>
            <a:r>
              <a:rPr lang="es-AR" altLang="ko-KR" b="1" dirty="0">
                <a:solidFill>
                  <a:schemeClr val="accent3"/>
                </a:solidFill>
                <a:cs typeface="Arial" pitchFamily="34" charset="0"/>
              </a:rPr>
              <a:t>: es una estructura de control que permite cambiar el comportamiento según se cumpla o no la condición</a:t>
            </a:r>
            <a:r>
              <a:rPr lang="es-AR" altLang="ko-KR" b="1" dirty="0" smtClean="0">
                <a:solidFill>
                  <a:schemeClr val="accent3"/>
                </a:solidFill>
                <a:cs typeface="Arial" pitchFamily="34" charset="0"/>
              </a:rPr>
              <a:t>.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857127" y="1556216"/>
            <a:ext cx="3672408" cy="52475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AR" b="1" dirty="0">
                <a:solidFill>
                  <a:schemeClr val="bg1"/>
                </a:solidFill>
                <a:latin typeface="Consolas" panose="020B0609020204030204" pitchFamily="49" charset="0"/>
              </a:rPr>
              <a:t>Operadores lógicos: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(Cond1 ^ Cond2) ingresa si las dos son verdaderas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(Cond1 v Cond2) ingresa si alguna de las dos es verdadera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b="1" dirty="0">
                <a:solidFill>
                  <a:schemeClr val="bg1"/>
                </a:solidFill>
                <a:latin typeface="Consolas" panose="020B0609020204030204" pitchFamily="49" charset="0"/>
              </a:rPr>
              <a:t>Operadores de comparación: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&lt;&gt;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Medios de comunicación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40604" y="1070452"/>
            <a:ext cx="1112903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Información de la cátedra:</a:t>
            </a: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CVG (Campus Virtual Global) de la UTN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  <a:hlinkClick r:id="rId4"/>
              </a:rPr>
              <a:t>http://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frlp.cvg.utn.edu.ar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Mails de contactos:</a:t>
            </a:r>
          </a:p>
          <a:p>
            <a:pPr algn="just"/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Profesores: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 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Felix Paternoster – 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5"/>
              </a:rPr>
              <a:t>pater@frlp.utn.edu.ar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Matias Area - </a:t>
            </a:r>
            <a:r>
              <a:rPr lang="es-ES" sz="2000" dirty="0" smtClean="0">
                <a:solidFill>
                  <a:schemeClr val="bg1"/>
                </a:solidFill>
                <a:cs typeface="Arial" pitchFamily="34" charset="0"/>
                <a:hlinkClick r:id="rId6"/>
              </a:rPr>
              <a:t>matuarea@gmail.com</a:t>
            </a:r>
            <a:endParaRPr lang="es-E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Ayudantes: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Silvia Romero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7"/>
              </a:rPr>
              <a:t>romerosilvia072@gmail.com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Franco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Ibañez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8"/>
              </a:rPr>
              <a:t>francoibanez.dev@gmail.com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Mauro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Antar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</a:t>
            </a:r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9"/>
              </a:rPr>
              <a:t>antarmauro@gmail.com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Consultas fuera de horario de clase: por mail o por CVG</a:t>
            </a: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4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6652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ko-KR" sz="2400" b="1" dirty="0" smtClean="0">
                <a:solidFill>
                  <a:schemeClr val="accent3"/>
                </a:solidFill>
                <a:cs typeface="Arial" pitchFamily="34" charset="0"/>
              </a:rPr>
              <a:t>Clase 3</a:t>
            </a:r>
          </a:p>
          <a:p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es-AR" sz="2400" dirty="0" smtClean="0">
                <a:solidFill>
                  <a:srgbClr val="FFFF00"/>
                </a:solidFill>
              </a:rPr>
              <a:t>/* Resolución</a:t>
            </a:r>
            <a:r>
              <a:rPr lang="es-AR" sz="2400" dirty="0" smtClean="0"/>
              <a:t> </a:t>
            </a:r>
            <a:r>
              <a:rPr lang="es-AR" sz="2400" dirty="0">
                <a:solidFill>
                  <a:srgbClr val="00B050"/>
                </a:solidFill>
              </a:rPr>
              <a:t>de</a:t>
            </a:r>
            <a:r>
              <a:rPr lang="es-AR" sz="2400" dirty="0"/>
              <a:t> </a:t>
            </a:r>
            <a:r>
              <a:rPr lang="es-AR" sz="2400" dirty="0" smtClean="0">
                <a:solidFill>
                  <a:schemeClr val="accent5">
                    <a:lumMod val="75000"/>
                  </a:schemeClr>
                </a:solidFill>
              </a:rPr>
              <a:t>problemas</a:t>
            </a:r>
          </a:p>
          <a:p>
            <a:r>
              <a:rPr lang="es-AR" sz="2400" dirty="0" smtClean="0">
                <a:solidFill>
                  <a:schemeClr val="accent5">
                    <a:lumMod val="75000"/>
                  </a:schemeClr>
                </a:solidFill>
              </a:rPr>
              <a:t>   Variables */</a:t>
            </a:r>
            <a:endParaRPr lang="es-A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Desarrollo de la clase 3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18921" y="1137691"/>
            <a:ext cx="864264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Repaso 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Clase anterior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Planteo 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de la Solución Ejercicio 1 TP 1 (Variables)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Resolución 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Ejercicio 1 TP 1 (Variables)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Introducción 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Lenguaje C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Planteo 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de la Solución Ejercicio 2 TP 1 (Variables)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Resolución 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Ejercicio 2 TP 1 (Variables)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Introducción 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a Estructura de control de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Decision</a:t>
            </a:r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Ejercicios 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para resolver TP 1 (Variables</a:t>
            </a:r>
            <a:r>
              <a:rPr lang="es-AR" sz="20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3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Programas: Estructura general y Sintaxis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3518869" y="2104896"/>
            <a:ext cx="61476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&lt;NOMBRE_PROGRAMA&gt;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CONSTANTES: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/*DEFINICIÓN DE CONSTANTES*/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VARIABLES: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/*DECLARACIÓN DE VARIABLES*/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HACER: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/*INSTRUCCIONES*/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FIN HACER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31" name="TextBox 14"/>
          <p:cNvSpPr txBox="1"/>
          <p:nvPr/>
        </p:nvSpPr>
        <p:spPr>
          <a:xfrm>
            <a:off x="3480208" y="1836130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0549730" y="34219"/>
            <a:ext cx="159001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wrap="square" rtlCol="0">
            <a:spAutoFit/>
          </a:bodyPr>
          <a:lstStyle/>
          <a:p>
            <a:r>
              <a:rPr lang="es-AR" sz="2400" dirty="0" smtClean="0">
                <a:solidFill>
                  <a:schemeClr val="bg1"/>
                </a:solidFill>
              </a:rPr>
              <a:t>Repaso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Variables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Google Shape;313;p26"/>
          <p:cNvSpPr txBox="1">
            <a:spLocks/>
          </p:cNvSpPr>
          <p:nvPr/>
        </p:nvSpPr>
        <p:spPr>
          <a:xfrm>
            <a:off x="1748727" y="1140896"/>
            <a:ext cx="875381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just">
              <a:buClr>
                <a:srgbClr val="FFFFFF"/>
              </a:buClr>
              <a:buNone/>
            </a:pPr>
            <a:r>
              <a:rPr lang="es-AR" sz="1600" b="1" dirty="0" smtClean="0">
                <a:solidFill>
                  <a:srgbClr val="FFFF00"/>
                </a:solidFill>
                <a:cs typeface="Arial" pitchFamily="34" charset="0"/>
              </a:rPr>
              <a:t>Variables</a:t>
            </a:r>
            <a:r>
              <a:rPr lang="es-AR" sz="1600" dirty="0">
                <a:solidFill>
                  <a:srgbClr val="FFFF00"/>
                </a:solidFill>
                <a:cs typeface="Arial" pitchFamily="34" charset="0"/>
              </a:rPr>
              <a:t>: es una estructura de datos a la que se le define su nombre, su tipo de dato, y se asigna valor en código.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None/>
              <a:tabLst/>
              <a:defRPr/>
            </a:pPr>
            <a:endParaRPr kumimoji="0" lang="es-AR" sz="16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Lato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None/>
              <a:tabLst/>
              <a:defRPr/>
            </a:pPr>
            <a:endParaRPr kumimoji="0" lang="es-A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Lato"/>
            </a:endParaRPr>
          </a:p>
        </p:txBody>
      </p:sp>
      <p:grpSp>
        <p:nvGrpSpPr>
          <p:cNvPr id="52" name="Google Shape;314;p26"/>
          <p:cNvGrpSpPr/>
          <p:nvPr/>
        </p:nvGrpSpPr>
        <p:grpSpPr>
          <a:xfrm>
            <a:off x="1001814" y="1158139"/>
            <a:ext cx="656128" cy="656128"/>
            <a:chOff x="1359550" y="3154500"/>
            <a:chExt cx="1018200" cy="1018200"/>
          </a:xfrm>
        </p:grpSpPr>
        <p:sp>
          <p:nvSpPr>
            <p:cNvPr id="53" name="Google Shape;315;p26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54" name="Google Shape;316;p26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55" name="Google Shape;317;p26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419" sz="1700" b="1" i="0" u="none" strike="noStrike" kern="0" cap="none" spc="0" normalizeH="0" baseline="0" noProof="0" smtClean="0">
                  <a:ln>
                    <a:noFill/>
                  </a:ln>
                  <a:solidFill>
                    <a:srgbClr val="EECE1A"/>
                  </a:solidFill>
                  <a:effectLst/>
                  <a:uLnTx/>
                  <a:uFillTx/>
                  <a:cs typeface="Arial"/>
                  <a:sym typeface="Arial"/>
                </a:rPr>
                <a:t>1</a:t>
              </a:r>
              <a:endParaRPr kumimoji="0" sz="1700" b="1" i="0" u="none" strike="noStrike" kern="0" cap="none" spc="0" normalizeH="0" baseline="0" noProof="0" smtClean="0">
                <a:ln>
                  <a:noFill/>
                </a:ln>
                <a:solidFill>
                  <a:srgbClr val="EECE1A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sp>
        <p:nvSpPr>
          <p:cNvPr id="56" name="Google Shape;318;p26"/>
          <p:cNvSpPr txBox="1">
            <a:spLocks/>
          </p:cNvSpPr>
          <p:nvPr/>
        </p:nvSpPr>
        <p:spPr>
          <a:xfrm>
            <a:off x="1001801" y="1889085"/>
            <a:ext cx="8621329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just">
              <a:buNone/>
            </a:pPr>
            <a:r>
              <a:rPr lang="es-AR" sz="1600" b="1" dirty="0">
                <a:solidFill>
                  <a:srgbClr val="92D050"/>
                </a:solidFill>
                <a:cs typeface="Arial" pitchFamily="34" charset="0"/>
              </a:rPr>
              <a:t>Nombre: </a:t>
            </a:r>
            <a:r>
              <a:rPr lang="es-AR" sz="1600" dirty="0">
                <a:solidFill>
                  <a:srgbClr val="92D050"/>
                </a:solidFill>
                <a:cs typeface="Arial" pitchFamily="34" charset="0"/>
              </a:rPr>
              <a:t>para referenciarla en el código de un programa. A tener en cuenta, no se puede comenzar el nombre con un numero, y no puede tener espacios en el medio del nombre.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None/>
              <a:tabLst/>
              <a:defRPr/>
            </a:pPr>
            <a:endParaRPr kumimoji="0" lang="es-AR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Lato"/>
            </a:endParaRPr>
          </a:p>
        </p:txBody>
      </p:sp>
      <p:grpSp>
        <p:nvGrpSpPr>
          <p:cNvPr id="57" name="Google Shape;319;p26"/>
          <p:cNvGrpSpPr/>
          <p:nvPr/>
        </p:nvGrpSpPr>
        <p:grpSpPr>
          <a:xfrm>
            <a:off x="9707418" y="1930022"/>
            <a:ext cx="656128" cy="656128"/>
            <a:chOff x="1359550" y="3154500"/>
            <a:chExt cx="1018200" cy="1018200"/>
          </a:xfrm>
        </p:grpSpPr>
        <p:sp>
          <p:nvSpPr>
            <p:cNvPr id="58" name="Google Shape;320;p26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59" name="Google Shape;321;p26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60" name="Google Shape;322;p26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419" sz="17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EECE1A"/>
                  </a:solidFill>
                  <a:effectLst/>
                  <a:uLnTx/>
                  <a:uFillTx/>
                  <a:cs typeface="Arial"/>
                  <a:sym typeface="Arial"/>
                </a:rPr>
                <a:t>2</a:t>
              </a:r>
              <a:endParaRPr kumimoji="0" sz="1700" b="1" i="0" u="none" strike="noStrike" kern="0" cap="none" spc="0" normalizeH="0" baseline="0" noProof="0" dirty="0" smtClean="0">
                <a:ln>
                  <a:noFill/>
                </a:ln>
                <a:solidFill>
                  <a:srgbClr val="EECE1A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sp>
        <p:nvSpPr>
          <p:cNvPr id="61" name="Google Shape;323;p26"/>
          <p:cNvSpPr txBox="1">
            <a:spLocks/>
          </p:cNvSpPr>
          <p:nvPr/>
        </p:nvSpPr>
        <p:spPr>
          <a:xfrm>
            <a:off x="1748713" y="2672278"/>
            <a:ext cx="8753823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just">
              <a:buNone/>
            </a:pPr>
            <a:r>
              <a:rPr lang="es-AR" sz="1600" b="1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Tipo de dato: </a:t>
            </a:r>
            <a:r>
              <a:rPr lang="es-AR" sz="16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nos permite saber que valores y operaciones se pueden realizar con la variable, y para definir el espacio en memoria que se debe asignar:</a:t>
            </a:r>
          </a:p>
          <a:p>
            <a:pPr algn="just"/>
            <a:endParaRPr lang="es-AR" sz="14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Arial" pitchFamily="34" charset="0"/>
            </a:endParaRPr>
          </a:p>
          <a:p>
            <a:pPr marL="146050" indent="0" algn="just">
              <a:buNone/>
            </a:pPr>
            <a:r>
              <a:rPr lang="es-AR" sz="16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&gt; Entero </a:t>
            </a:r>
            <a:r>
              <a:rPr lang="es-AR" sz="16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(tamaño)			</a:t>
            </a:r>
            <a:r>
              <a:rPr lang="es-AR" sz="16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	Ejemplo </a:t>
            </a:r>
            <a:r>
              <a:rPr lang="es-AR" sz="16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A: Entero 3 (_ _ _)</a:t>
            </a:r>
          </a:p>
          <a:p>
            <a:pPr marL="146050" indent="0" algn="just">
              <a:buNone/>
            </a:pPr>
            <a:r>
              <a:rPr lang="es-AR" sz="16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&gt; Real </a:t>
            </a:r>
            <a:r>
              <a:rPr lang="es-AR" sz="16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(tamaño parte entera, tamaño parte decimal)	Ejemplo B: Real 5,2 (_ _ _,_ _)</a:t>
            </a:r>
          </a:p>
          <a:p>
            <a:pPr marL="146050" indent="0" algn="just">
              <a:buNone/>
            </a:pPr>
            <a:r>
              <a:rPr lang="es-AR" sz="16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&gt; Carácter </a:t>
            </a:r>
            <a:r>
              <a:rPr lang="es-AR" sz="16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(tamaño)			Ejemplo </a:t>
            </a:r>
            <a:r>
              <a:rPr lang="es-AR" sz="16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nom</a:t>
            </a:r>
            <a:r>
              <a:rPr lang="es-AR" sz="16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: Carácter 30</a:t>
            </a:r>
          </a:p>
          <a:p>
            <a:pPr marL="146050" indent="0" algn="just">
              <a:buNone/>
            </a:pPr>
            <a:r>
              <a:rPr lang="es-AR" sz="16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&gt; </a:t>
            </a:r>
            <a:r>
              <a:rPr lang="es-AR" sz="1600" dirty="0" err="1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Boolean</a:t>
            </a:r>
            <a:r>
              <a:rPr lang="es-AR" sz="160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 </a:t>
            </a:r>
            <a:r>
              <a:rPr lang="es-AR" sz="16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(toma valor Verdadero o Falso)		Ejemplo </a:t>
            </a:r>
            <a:r>
              <a:rPr lang="es-AR" sz="16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Rta</a:t>
            </a:r>
            <a:r>
              <a:rPr lang="es-AR" sz="16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: </a:t>
            </a:r>
            <a:r>
              <a:rPr lang="es-AR" sz="160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itchFamily="34" charset="0"/>
              </a:rPr>
              <a:t>Boolean</a:t>
            </a:r>
            <a:endParaRPr lang="es-AR" sz="16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Lato"/>
              <a:buNone/>
              <a:tabLst/>
              <a:defRPr/>
            </a:pPr>
            <a:endParaRPr kumimoji="0" lang="es-AR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sym typeface="Lato"/>
            </a:endParaRPr>
          </a:p>
        </p:txBody>
      </p:sp>
      <p:grpSp>
        <p:nvGrpSpPr>
          <p:cNvPr id="62" name="Google Shape;324;p26"/>
          <p:cNvGrpSpPr/>
          <p:nvPr/>
        </p:nvGrpSpPr>
        <p:grpSpPr>
          <a:xfrm>
            <a:off x="1001801" y="2765765"/>
            <a:ext cx="656128" cy="656128"/>
            <a:chOff x="1359550" y="3154500"/>
            <a:chExt cx="1018200" cy="1018200"/>
          </a:xfrm>
        </p:grpSpPr>
        <p:sp>
          <p:nvSpPr>
            <p:cNvPr id="63" name="Google Shape;325;p26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64" name="Google Shape;326;p26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65" name="Google Shape;327;p26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419" sz="1700" b="1" i="0" u="none" strike="noStrike" kern="0" cap="none" spc="0" normalizeH="0" baseline="0" noProof="0" smtClean="0">
                  <a:ln>
                    <a:noFill/>
                  </a:ln>
                  <a:solidFill>
                    <a:srgbClr val="EECE1A"/>
                  </a:solidFill>
                  <a:effectLst/>
                  <a:uLnTx/>
                  <a:uFillTx/>
                  <a:cs typeface="Arial"/>
                  <a:sym typeface="Arial"/>
                </a:rPr>
                <a:t>3</a:t>
              </a:r>
              <a:endParaRPr kumimoji="0" sz="1700" b="1" i="0" u="none" strike="noStrike" kern="0" cap="none" spc="0" normalizeH="0" baseline="0" noProof="0" smtClean="0">
                <a:ln>
                  <a:noFill/>
                </a:ln>
                <a:solidFill>
                  <a:srgbClr val="EECE1A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sp>
        <p:nvSpPr>
          <p:cNvPr id="66" name="Google Shape;328;p26"/>
          <p:cNvSpPr txBox="1">
            <a:spLocks/>
          </p:cNvSpPr>
          <p:nvPr/>
        </p:nvSpPr>
        <p:spPr>
          <a:xfrm>
            <a:off x="1001814" y="4760012"/>
            <a:ext cx="8621316" cy="7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just">
              <a:buNone/>
            </a:pPr>
            <a:r>
              <a:rPr lang="es-AR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Valor: </a:t>
            </a:r>
            <a:r>
              <a:rPr lang="es-A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la variable tiene un valor que se guarda en memoria cuando se le asigna por código:</a:t>
            </a:r>
          </a:p>
          <a:p>
            <a:pPr marL="146050" indent="0" algn="just">
              <a:buNone/>
            </a:pPr>
            <a:r>
              <a:rPr lang="es-A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	</a:t>
            </a:r>
            <a:r>
              <a:rPr lang="es-A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/*realizando </a:t>
            </a:r>
            <a:r>
              <a:rPr lang="es-A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un </a:t>
            </a:r>
            <a:r>
              <a:rPr lang="es-A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cálculo*/</a:t>
            </a:r>
            <a:endParaRPr lang="es-AR" sz="16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Arial" pitchFamily="34" charset="0"/>
            </a:endParaRPr>
          </a:p>
          <a:p>
            <a:pPr marL="146050" indent="0" algn="just">
              <a:buNone/>
            </a:pPr>
            <a:r>
              <a:rPr lang="es-A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	A:= B + C</a:t>
            </a:r>
          </a:p>
          <a:p>
            <a:pPr marL="146050" indent="0" algn="just">
              <a:buNone/>
            </a:pPr>
            <a:r>
              <a:rPr lang="es-A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	</a:t>
            </a:r>
            <a:r>
              <a:rPr lang="es-A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/*asignando </a:t>
            </a:r>
            <a:r>
              <a:rPr lang="es-A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un valor </a:t>
            </a:r>
            <a:r>
              <a:rPr lang="es-A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directamente*/</a:t>
            </a:r>
            <a:endParaRPr lang="es-AR" sz="16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Arial" pitchFamily="34" charset="0"/>
            </a:endParaRPr>
          </a:p>
          <a:p>
            <a:pPr marL="146050" indent="0" algn="just">
              <a:buNone/>
            </a:pPr>
            <a:r>
              <a:rPr lang="es-A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	A:= 5</a:t>
            </a:r>
          </a:p>
          <a:p>
            <a:pPr marL="146050" indent="0" algn="just">
              <a:buNone/>
            </a:pPr>
            <a:r>
              <a:rPr lang="es-A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	</a:t>
            </a:r>
            <a:r>
              <a:rPr lang="es-A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/*como </a:t>
            </a:r>
            <a:r>
              <a:rPr lang="es-A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dato de entrada al </a:t>
            </a:r>
            <a:r>
              <a:rPr lang="es-AR" sz="16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programa*/</a:t>
            </a:r>
            <a:endParaRPr lang="es-AR" sz="1600" dirty="0">
              <a:solidFill>
                <a:schemeClr val="accent4">
                  <a:lumMod val="60000"/>
                  <a:lumOff val="40000"/>
                </a:schemeClr>
              </a:solidFill>
              <a:latin typeface="+mn-lt"/>
              <a:ea typeface="+mn-ea"/>
              <a:cs typeface="Arial" pitchFamily="34" charset="0"/>
            </a:endParaRPr>
          </a:p>
          <a:p>
            <a:pPr marL="146050" indent="0" algn="just">
              <a:buNone/>
            </a:pPr>
            <a:r>
              <a:rPr lang="es-A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itchFamily="34" charset="0"/>
              </a:rPr>
              <a:t>	Leer A</a:t>
            </a:r>
          </a:p>
        </p:txBody>
      </p:sp>
      <p:grpSp>
        <p:nvGrpSpPr>
          <p:cNvPr id="67" name="Google Shape;329;p26"/>
          <p:cNvGrpSpPr/>
          <p:nvPr/>
        </p:nvGrpSpPr>
        <p:grpSpPr>
          <a:xfrm>
            <a:off x="9681305" y="4800949"/>
            <a:ext cx="656128" cy="656128"/>
            <a:chOff x="1359550" y="3154500"/>
            <a:chExt cx="1018200" cy="1018200"/>
          </a:xfrm>
        </p:grpSpPr>
        <p:sp>
          <p:nvSpPr>
            <p:cNvPr id="68" name="Google Shape;330;p26"/>
            <p:cNvSpPr/>
            <p:nvPr/>
          </p:nvSpPr>
          <p:spPr>
            <a:xfrm>
              <a:off x="1359550" y="3154500"/>
              <a:ext cx="1018200" cy="1018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69" name="Google Shape;331;p26"/>
            <p:cNvSpPr/>
            <p:nvPr/>
          </p:nvSpPr>
          <p:spPr>
            <a:xfrm>
              <a:off x="1409800" y="3204750"/>
              <a:ext cx="917700" cy="917700"/>
            </a:xfrm>
            <a:prstGeom prst="ellipse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  <p:sp>
          <p:nvSpPr>
            <p:cNvPr id="72" name="Google Shape;332;p26"/>
            <p:cNvSpPr/>
            <p:nvPr/>
          </p:nvSpPr>
          <p:spPr>
            <a:xfrm>
              <a:off x="1540600" y="3335550"/>
              <a:ext cx="656100" cy="656100"/>
            </a:xfrm>
            <a:prstGeom prst="ellipse">
              <a:avLst/>
            </a:prstGeom>
            <a:solidFill>
              <a:srgbClr val="1B21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s-419" sz="1700" b="1" i="0" u="none" strike="noStrike" kern="0" cap="none" spc="0" normalizeH="0" baseline="0" noProof="0" smtClean="0">
                  <a:ln>
                    <a:noFill/>
                  </a:ln>
                  <a:solidFill>
                    <a:srgbClr val="EECE1A"/>
                  </a:solidFill>
                  <a:effectLst/>
                  <a:uLnTx/>
                  <a:uFillTx/>
                  <a:cs typeface="Arial"/>
                  <a:sym typeface="Arial"/>
                </a:rPr>
                <a:t>4</a:t>
              </a:r>
              <a:endParaRPr kumimoji="0" sz="1700" b="1" i="0" u="none" strike="noStrike" kern="0" cap="none" spc="0" normalizeH="0" baseline="0" noProof="0" smtClean="0">
                <a:ln>
                  <a:noFill/>
                </a:ln>
                <a:solidFill>
                  <a:srgbClr val="EECE1A"/>
                </a:solidFill>
                <a:effectLst/>
                <a:uLnTx/>
                <a:uFillTx/>
                <a:cs typeface="Arial"/>
                <a:sym typeface="Arial"/>
              </a:endParaRPr>
            </a:p>
          </p:txBody>
        </p:sp>
      </p:grpSp>
      <p:sp>
        <p:nvSpPr>
          <p:cNvPr id="77" name="Llamada ovalada 76"/>
          <p:cNvSpPr/>
          <p:nvPr/>
        </p:nvSpPr>
        <p:spPr>
          <a:xfrm>
            <a:off x="5843334" y="5238205"/>
            <a:ext cx="3917291" cy="1495465"/>
          </a:xfrm>
          <a:prstGeom prst="wedgeEllipseCallout">
            <a:avLst>
              <a:gd name="adj1" fmla="val -59787"/>
              <a:gd name="adj2" fmla="val -1445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AR" sz="14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  <a:sym typeface="Lato"/>
              </a:rPr>
              <a:t>Cada vez que se asigna valor a una variable, se pierde el valor anterior, quedando guardado en memoria el valor de la última asignación</a:t>
            </a: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  <a:sym typeface="Lato"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0549730" y="34219"/>
            <a:ext cx="159001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wrap="square" rtlCol="0">
            <a:spAutoFit/>
          </a:bodyPr>
          <a:lstStyle/>
          <a:p>
            <a:r>
              <a:rPr lang="es-AR" sz="2400" dirty="0" smtClean="0">
                <a:solidFill>
                  <a:schemeClr val="bg1"/>
                </a:solidFill>
              </a:rPr>
              <a:t>Repaso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de Variables en Programas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-21165" y="1085439"/>
            <a:ext cx="614764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PROGRAMA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Ejemplo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VARIABLES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/*DECLARACIÓN DE VARIABLES*/</a:t>
            </a:r>
          </a:p>
          <a:p>
            <a:pPr algn="just"/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A,B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3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Tot,TotG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4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Carácter 30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HACER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/*INSTRUCCIONES*/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/*Primera suma*/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primer valor a sumar”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 A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segundo valor a sumar”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 B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A + B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TotG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“Total Primera Suma:”,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5998582" y="1132024"/>
            <a:ext cx="62021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/*Segunda suma*/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primer valor a sumar”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 A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segundo valor a sumar”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 B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A + B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“Total Segunda Suma:”,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TotG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TotG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“Total General:”,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TotG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:=“Felix”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“Profesor:”,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pPr algn="just"/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539000" y="5735715"/>
            <a:ext cx="720080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3350778" y="5738948"/>
            <a:ext cx="720080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5162556" y="5759428"/>
            <a:ext cx="720080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8707502" y="5747658"/>
            <a:ext cx="1224136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1430988" y="5419755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A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6" name="CuadroTexto 25"/>
          <p:cNvSpPr txBox="1"/>
          <p:nvPr/>
        </p:nvSpPr>
        <p:spPr>
          <a:xfrm>
            <a:off x="3242766" y="5401400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B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5054544" y="5421559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Tot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8599490" y="541764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Nom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6895724" y="5758625"/>
            <a:ext cx="720080" cy="369332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6787712" y="54207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TotG</a:t>
            </a:r>
            <a:endParaRPr kumimoji="0" lang="es-ES" sz="18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0549730" y="34219"/>
            <a:ext cx="1590018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wrap="square" rtlCol="0">
            <a:spAutoFit/>
          </a:bodyPr>
          <a:lstStyle/>
          <a:p>
            <a:r>
              <a:rPr lang="es-AR" sz="2400" dirty="0" smtClean="0">
                <a:solidFill>
                  <a:schemeClr val="bg1"/>
                </a:solidFill>
              </a:rPr>
              <a:t>Repaso</a:t>
            </a:r>
            <a:endParaRPr lang="es-E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2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Enunciado TP 1 Ejercicio 1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279403"/>
            <a:ext cx="118605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{   Enunciado</a:t>
            </a:r>
          </a:p>
          <a:p>
            <a:r>
              <a:rPr lang="es-AR" dirty="0" smtClean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 smtClean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Una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empresa desea calcular el sueldo de un empleado e imprimir su recibo detallando: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Nombre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y Apellido, Sueldo Básico, Premio, Comida, Viáticos, Ausentes, Obra social (3%),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Ley 19032 (3%), y Jubilación (11%).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&gt;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Por los ausentes, se descuenta un monto fijo por día de ausencia. Los porcentajes se calculan sobre los montos remunerativos. Viáticos, premios y comida no se consideran </a:t>
            </a:r>
            <a:r>
              <a:rPr lang="es-AR">
                <a:solidFill>
                  <a:srgbClr val="FFFF00"/>
                </a:solidFill>
                <a:latin typeface="Consolas" panose="020B0609020204030204" pitchFamily="49" charset="0"/>
              </a:rPr>
              <a:t>remunerativos</a:t>
            </a:r>
            <a:r>
              <a:rPr lang="es-AR" smtClean="0">
                <a:solidFill>
                  <a:srgbClr val="FFFF00"/>
                </a:solidFill>
                <a:latin typeface="Consolas" panose="020B0609020204030204" pitchFamily="49" charset="0"/>
              </a:rPr>
              <a:t>.</a:t>
            </a:r>
            <a:endParaRPr lang="es-AR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47253</TotalTime>
  <Words>918</Words>
  <Application>Microsoft Office PowerPoint</Application>
  <PresentationFormat>Panorámica</PresentationFormat>
  <Paragraphs>404</Paragraphs>
  <Slides>24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맑은 고딕</vt:lpstr>
      <vt:lpstr>Arial</vt:lpstr>
      <vt:lpstr>Calibri</vt:lpstr>
      <vt:lpstr>Consolas</vt:lpstr>
      <vt:lpstr>Courier New</vt:lpstr>
      <vt:lpstr>Lato</vt:lpstr>
      <vt:lpstr>Rajdhani Medium</vt:lpstr>
      <vt:lpstr>Tema de Office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R</dc:creator>
  <cp:lastModifiedBy>Paternoster, Felix</cp:lastModifiedBy>
  <cp:revision>507</cp:revision>
  <dcterms:created xsi:type="dcterms:W3CDTF">2020-06-08T21:17:52Z</dcterms:created>
  <dcterms:modified xsi:type="dcterms:W3CDTF">2024-05-08T15:06:59Z</dcterms:modified>
</cp:coreProperties>
</file>