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23"/>
  </p:notesMasterIdLst>
  <p:sldIdLst>
    <p:sldId id="3116" r:id="rId3"/>
    <p:sldId id="3140" r:id="rId4"/>
    <p:sldId id="3141" r:id="rId5"/>
    <p:sldId id="3102" r:id="rId6"/>
    <p:sldId id="3127" r:id="rId7"/>
    <p:sldId id="3134" r:id="rId8"/>
    <p:sldId id="3101" r:id="rId9"/>
    <p:sldId id="3135" r:id="rId10"/>
    <p:sldId id="3136" r:id="rId11"/>
    <p:sldId id="3138" r:id="rId12"/>
    <p:sldId id="3104" r:id="rId13"/>
    <p:sldId id="3120" r:id="rId14"/>
    <p:sldId id="3122" r:id="rId15"/>
    <p:sldId id="3121" r:id="rId16"/>
    <p:sldId id="3137" r:id="rId17"/>
    <p:sldId id="3123" r:id="rId18"/>
    <p:sldId id="3107" r:id="rId19"/>
    <p:sldId id="3124" r:id="rId20"/>
    <p:sldId id="3125" r:id="rId21"/>
    <p:sldId id="3139" r:id="rId2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rnoster, Felix" initials="PF" lastIdx="1" clrIdx="0">
    <p:extLst>
      <p:ext uri="{19B8F6BF-5375-455C-9EA6-DF929625EA0E}">
        <p15:presenceInfo xmlns:p15="http://schemas.microsoft.com/office/powerpoint/2012/main" userId="Paternoster, Feli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37"/>
    <a:srgbClr val="374D81"/>
    <a:srgbClr val="A6A6A6"/>
    <a:srgbClr val="E9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7" autoAdjust="0"/>
    <p:restoredTop sz="94434" autoAdjust="0"/>
  </p:normalViewPr>
  <p:slideViewPr>
    <p:cSldViewPr snapToGrid="0" snapToObjects="1">
      <p:cViewPr varScale="1">
        <p:scale>
          <a:sx n="73" d="100"/>
          <a:sy n="73" d="100"/>
        </p:scale>
        <p:origin x="9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07T14:19:53.542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D97EB-68D7-4096-B1BC-73131EDFF1E8}" type="datetimeFigureOut">
              <a:rPr lang="es-AR" smtClean="0"/>
              <a:t>8/5/2024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FF08C-A62F-400F-BE51-C97729B460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68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3224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4085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6668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8363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222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26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5426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1461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6023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3502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77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656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108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20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661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631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1212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57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645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21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8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6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4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7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34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3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9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180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353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37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7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708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39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47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1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1907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  <p:sldLayoutId id="2147483735" r:id="rId7"/>
    <p:sldLayoutId id="2147483736" r:id="rId8"/>
    <p:sldLayoutId id="214748373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jpe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francoibanez.dev@gmail.com" TargetMode="External"/><Relationship Id="rId3" Type="http://schemas.openxmlformats.org/officeDocument/2006/relationships/image" Target="../media/image4.png"/><Relationship Id="rId7" Type="http://schemas.openxmlformats.org/officeDocument/2006/relationships/hyperlink" Target="mailto:romerosilvia072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matuarea@gmail.com" TargetMode="External"/><Relationship Id="rId5" Type="http://schemas.openxmlformats.org/officeDocument/2006/relationships/hyperlink" Target="mailto:pater@frlp.utn.edu.ar" TargetMode="External"/><Relationship Id="rId4" Type="http://schemas.openxmlformats.org/officeDocument/2006/relationships/hyperlink" Target="http://frlp.cvg.utn.edu.ar/" TargetMode="External"/><Relationship Id="rId9" Type="http://schemas.openxmlformats.org/officeDocument/2006/relationships/hyperlink" Target="mailto:antarmauro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42986" y="0"/>
            <a:ext cx="7349014" cy="6858000"/>
            <a:chOff x="0" y="0"/>
            <a:chExt cx="14698029" cy="13716000"/>
          </a:xfrm>
        </p:grpSpPr>
        <p:sp>
          <p:nvSpPr>
            <p:cNvPr id="3" name="Freeform 3"/>
            <p:cNvSpPr/>
            <p:nvPr/>
          </p:nvSpPr>
          <p:spPr>
            <a:xfrm>
              <a:off x="728029" y="0"/>
              <a:ext cx="13970000" cy="13716000"/>
            </a:xfrm>
            <a:custGeom>
              <a:avLst/>
              <a:gdLst/>
              <a:ahLst/>
              <a:cxnLst/>
              <a:rect l="l" t="t" r="r" b="b"/>
              <a:pathLst>
                <a:path w="13970000" h="13716000">
                  <a:moveTo>
                    <a:pt x="0" y="0"/>
                  </a:moveTo>
                  <a:lnTo>
                    <a:pt x="13970000" y="0"/>
                  </a:lnTo>
                  <a:lnTo>
                    <a:pt x="13970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685799" y="2508250"/>
            <a:ext cx="814469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AR" sz="6000" dirty="0">
                <a:solidFill>
                  <a:schemeClr val="bg1"/>
                </a:solidFill>
              </a:rPr>
              <a:t>Algoritmos y Estructuras de Datos</a:t>
            </a:r>
          </a:p>
        </p:txBody>
      </p:sp>
      <p:pic>
        <p:nvPicPr>
          <p:cNvPr id="11" name="Picture 2" descr="headerut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9906"/>
            <a:ext cx="6563236" cy="98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/>
          <p:nvPr/>
        </p:nvSpPr>
        <p:spPr>
          <a:xfrm>
            <a:off x="685799" y="4354909"/>
            <a:ext cx="10693479" cy="58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Rajdhani Medium"/>
              </a:rPr>
              <a:t>Comisión S12</a:t>
            </a:r>
            <a:endParaRPr lang="en-US" sz="3599" dirty="0">
              <a:solidFill>
                <a:schemeClr val="tx2">
                  <a:lumMod val="40000"/>
                  <a:lumOff val="60000"/>
                </a:schemeClr>
              </a:solidFill>
              <a:latin typeface="Rajdhani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27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Enunciado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Recibo de sueldo con ganancias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279403"/>
            <a:ext cx="118605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{   Enunciado</a:t>
            </a:r>
          </a:p>
          <a:p>
            <a:r>
              <a:rPr lang="es-AR" dirty="0" smtClean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 smtClean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Una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empresa desea calcular el sueldo de un empleado e imprimir su recibo detallando: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Nombre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y Apellido, Sueldo Básico, Premio, Comida, Viáticos, Ausentes, Obra social (3%),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Ley 19032 (3%), y Jubilación (11%).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Por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los ausentes, se descuenta un monto fijo por día de ausencia.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 descuenta ganancias a los empleados según el monto remunerativo:</a:t>
            </a:r>
          </a:p>
          <a:p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	&gt; 1000000 y &lt;= 1500000 -&gt; descuento del 15%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1500000 y &lt;= 2000000 -&gt; descuento del 25%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2000000 descuento del 35%</a:t>
            </a: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Los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porcentajes se calculan sobre los montos remunerativos. Viáticos, premios y comida no se consideran remunerativos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Llamada ovalada 9"/>
          <p:cNvSpPr/>
          <p:nvPr/>
        </p:nvSpPr>
        <p:spPr>
          <a:xfrm>
            <a:off x="9104811" y="4004310"/>
            <a:ext cx="2429692" cy="763633"/>
          </a:xfrm>
          <a:prstGeom prst="wedgeEllipseCallout">
            <a:avLst>
              <a:gd name="adj1" fmla="val -200000"/>
              <a:gd name="adj2" fmla="val -31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Cambio en el enunciado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597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Planteo de la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Solución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311678" y="1357951"/>
            <a:ext cx="6102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DATOS DE ENTRADA: 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NOMBRE Y APELLIDO EMPLEADO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SUELDO BÁSICO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COMIDA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PREMIOS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VIÁICOS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DÍAS DE AUSENCIA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MONTO DESCUENTO POR DÍA DE AUSENCIA</a:t>
            </a:r>
          </a:p>
          <a:p>
            <a:pPr algn="just"/>
            <a:endParaRPr lang="es-AR" dirty="0">
              <a:solidFill>
                <a:srgbClr val="92D050"/>
              </a:solidFill>
              <a:cs typeface="Arial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6384076" y="1351008"/>
            <a:ext cx="6102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DATOS DE SALIDA: 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Nombre y Apellido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Sueldo Básico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Premio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Comida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Viáticos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DESCUENTO POR Ausentes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Obra social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Ley 19032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Jubilación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TOTAL HABERES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TOTAL DESCUENTO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TOTAL NETO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just"/>
            <a:endParaRPr lang="es-AR" dirty="0">
              <a:solidFill>
                <a:schemeClr val="accent5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990505" y="4194764"/>
            <a:ext cx="6102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PROCESO: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Pedir INGRESAR DATOS de entrada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CALCULAR MONTOS REMUNERATIVOS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CALCULAR PORCENTAJES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CALCULAR TOTAL 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HABERES</a:t>
            </a:r>
          </a:p>
          <a:p>
            <a:pPr algn="just"/>
            <a:r>
              <a:rPr lang="es-ES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r>
              <a:rPr lang="es-ES" dirty="0" smtClean="0">
                <a:solidFill>
                  <a:schemeClr val="bg1"/>
                </a:solidFill>
                <a:latin typeface="Consolas" panose="020B0609020204030204" pitchFamily="49" charset="0"/>
              </a:rPr>
              <a:t>CALCULAR GANANCIAS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CALCULAR TOTAL DESCUENTOS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CALCULAR TOTAL NETO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MOSTRAR RECIBO COMPLETO</a:t>
            </a:r>
          </a:p>
          <a:p>
            <a:pPr algn="just"/>
            <a:endParaRPr lang="es-AR" dirty="0">
              <a:solidFill>
                <a:srgbClr val="FFFF00"/>
              </a:solidFill>
              <a:cs typeface="Arial" pitchFamily="34" charset="0"/>
            </a:endParaRPr>
          </a:p>
        </p:txBody>
      </p:sp>
      <p:grpSp>
        <p:nvGrpSpPr>
          <p:cNvPr id="13" name="Google Shape;314;p26"/>
          <p:cNvGrpSpPr/>
          <p:nvPr/>
        </p:nvGrpSpPr>
        <p:grpSpPr>
          <a:xfrm>
            <a:off x="400555" y="1811943"/>
            <a:ext cx="656128" cy="656128"/>
            <a:chOff x="1359550" y="3154500"/>
            <a:chExt cx="1018200" cy="1018200"/>
          </a:xfrm>
        </p:grpSpPr>
        <p:sp>
          <p:nvSpPr>
            <p:cNvPr id="14" name="Google Shape;315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5" name="Google Shape;316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6" name="Google Shape;317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1</a:t>
              </a:r>
              <a:endParaRPr kumimoji="0" sz="1700" b="1" i="0" u="none" strike="noStrike" kern="0" cap="none" spc="0" normalizeH="0" baseline="0" noProof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grpSp>
        <p:nvGrpSpPr>
          <p:cNvPr id="17" name="Google Shape;319;p26"/>
          <p:cNvGrpSpPr/>
          <p:nvPr/>
        </p:nvGrpSpPr>
        <p:grpSpPr>
          <a:xfrm>
            <a:off x="6479994" y="1887567"/>
            <a:ext cx="656128" cy="656128"/>
            <a:chOff x="1359550" y="3154500"/>
            <a:chExt cx="1018200" cy="1018200"/>
          </a:xfrm>
        </p:grpSpPr>
        <p:sp>
          <p:nvSpPr>
            <p:cNvPr id="18" name="Google Shape;320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9" name="Google Shape;321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0" name="Google Shape;322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2</a:t>
              </a:r>
              <a:endParaRPr kumimoji="0" sz="1700" b="1" i="0" u="none" strike="noStrike" kern="0" cap="none" spc="0" normalizeH="0" baseline="0" noProof="0" dirty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grpSp>
        <p:nvGrpSpPr>
          <p:cNvPr id="21" name="Google Shape;324;p26"/>
          <p:cNvGrpSpPr/>
          <p:nvPr/>
        </p:nvGrpSpPr>
        <p:grpSpPr>
          <a:xfrm>
            <a:off x="1213197" y="4745908"/>
            <a:ext cx="656128" cy="656128"/>
            <a:chOff x="1359550" y="3154500"/>
            <a:chExt cx="1018200" cy="1018200"/>
          </a:xfrm>
        </p:grpSpPr>
        <p:sp>
          <p:nvSpPr>
            <p:cNvPr id="22" name="Google Shape;325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3" name="Google Shape;326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4" name="Google Shape;327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3</a:t>
              </a:r>
              <a:endParaRPr kumimoji="0" sz="1700" b="1" i="0" u="none" strike="noStrike" kern="0" cap="none" spc="0" normalizeH="0" baseline="0" noProof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sp>
        <p:nvSpPr>
          <p:cNvPr id="3" name="Llamada ovalada 2"/>
          <p:cNvSpPr/>
          <p:nvPr/>
        </p:nvSpPr>
        <p:spPr>
          <a:xfrm>
            <a:off x="6217919" y="5402036"/>
            <a:ext cx="1567543" cy="763633"/>
          </a:xfrm>
          <a:prstGeom prst="wedgeEllipseCallout">
            <a:avLst>
              <a:gd name="adj1" fmla="val -162500"/>
              <a:gd name="adj2" fmla="val -5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Nuevo calculo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80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Resolucion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Pseudocodigo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1/4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148773"/>
            <a:ext cx="1186054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PROGRAMA </a:t>
            </a:r>
            <a:r>
              <a:rPr lang="es-AR" sz="16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RECIBO_sueldo</a:t>
            </a: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/*DECLARACIÓN DE VARIABLES*/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VARIABLES: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NOMBRE, APELLIDO: CARÁCTER 15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SUELDO_BASICO: REAL 7,2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TOTAL_HABERES, TOTAL_DESCUENTOS, </a:t>
            </a:r>
            <a:r>
              <a:rPr lang="es-A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GANANCIAS,</a:t>
            </a:r>
            <a:r>
              <a:rPr lang="es-AR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TOTAL_NETO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: REAL 7,2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MONTO_REMUNERATIVO: REAL 7,2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DIAS_AUSENTES: ENTERO 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MONTO_AUSENTE: REAL 4,2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COMIDA, VIATICO, PREMIO: REAL 5,2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DESCUENTO_Ausentes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, TOTAL_PORCENTAJES: REAL 5,2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Obra_social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, Ley_19032,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JubilaciOn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: REAL </a:t>
            </a:r>
            <a:r>
              <a:rPr lang="es-AR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5,2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/*CUERPO DEL PROGRAMA*/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HACER: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/*INGRESO DE DATOS*/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"INGRESE NOMBRE"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NOMBRE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"INGRESE APELLIDO"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APELLIDO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"INGRESE SUELDO"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SUELDO_BASICO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"INGRESE DIAS AUSENTES"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</a:t>
            </a:r>
            <a:r>
              <a:rPr lang="es-AR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DIAS_AUSENTES</a:t>
            </a: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Llamada ovalada 9"/>
          <p:cNvSpPr/>
          <p:nvPr/>
        </p:nvSpPr>
        <p:spPr>
          <a:xfrm>
            <a:off x="7593962" y="1197119"/>
            <a:ext cx="1567543" cy="763633"/>
          </a:xfrm>
          <a:prstGeom prst="wedgeEllipseCallout">
            <a:avLst>
              <a:gd name="adj1" fmla="val -124167"/>
              <a:gd name="adj2" fmla="val 105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Agrego Variable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6510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Resolucion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Pseudocodigo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2/4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005080"/>
            <a:ext cx="1186054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“INGRESE monto AUSENTE"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MONTO_AUSENTE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“INGRESE COMIDA"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COMIDA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“INGRESE VIATICO"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VIATICO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“INGRESE PREMIO"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PREMIO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/*CÁLCULO DE MONTOS REMUNERATIVOS*/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DESCUENTO_Ausentes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:= DIAS_AUSENTES * MONTO_AUSENTE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MONTO_REMUNERATIVO := SUELDO_BASICO -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DESCUENTO_Ausentes</a:t>
            </a: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/*CÁLCULO DE PORCENTAJES*/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/*OBRA SOCIAL ES 3% DEL MONTO REMUNERATIVO*/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Obra_social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:= MONTO_REMUNERATIVO * 0,03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 Ley 19032 ES 3% DEL MONTO REMUNERATIVO*/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Ley_19032 := MONTO_REMUNERATIVO * 0,03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JubilaciOn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ES 11% DEL MONTO REMUNERATIVO*/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JubilaciOn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:= MONTO_REMUNERATIVO * 0,11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/*CÁLCULO DE PORCENTAJE TOTAL DE DESCUENTOS*/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TOTAL_PORCENTAJES :=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Obra_social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+ Ley_19032 +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JubilaciOn</a:t>
            </a: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Resolucion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Pseudocodigo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3/4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109584"/>
            <a:ext cx="1186054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s-AR" sz="1600" dirty="0">
                <a:solidFill>
                  <a:schemeClr val="bg1"/>
                </a:solidFill>
                <a:latin typeface="Consolas" panose="020B0609020204030204" pitchFamily="49" charset="0"/>
              </a:rPr>
              <a:t>/*CÁLCULO DE </a:t>
            </a:r>
            <a:r>
              <a:rPr lang="es-A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GANANCIAS*/</a:t>
            </a:r>
          </a:p>
          <a:p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s-AR" sz="1600" dirty="0">
                <a:solidFill>
                  <a:schemeClr val="bg1"/>
                </a:solidFill>
                <a:latin typeface="Consolas" panose="020B0609020204030204" pitchFamily="49" charset="0"/>
              </a:rPr>
              <a:t>GANANCIAS := 0</a:t>
            </a:r>
          </a:p>
          <a:p>
            <a:r>
              <a:rPr lang="es-AR" sz="16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s-A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SI (</a:t>
            </a:r>
            <a:r>
              <a:rPr lang="es-AR" sz="1600" dirty="0">
                <a:solidFill>
                  <a:schemeClr val="bg1"/>
                </a:solidFill>
                <a:latin typeface="Consolas" panose="020B0609020204030204" pitchFamily="49" charset="0"/>
              </a:rPr>
              <a:t>MONTO_REMUNERATIVO </a:t>
            </a:r>
            <a:r>
              <a:rPr lang="es-A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1000000 y </a:t>
            </a:r>
            <a:r>
              <a:rPr lang="es-AR" sz="1600" dirty="0">
                <a:solidFill>
                  <a:schemeClr val="bg1"/>
                </a:solidFill>
                <a:latin typeface="Consolas" panose="020B0609020204030204" pitchFamily="49" charset="0"/>
              </a:rPr>
              <a:t>MONTO_REMUNERATIVO </a:t>
            </a:r>
            <a:r>
              <a:rPr lang="es-A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&lt;= 1500000) ENTONCES</a:t>
            </a:r>
          </a:p>
          <a:p>
            <a:r>
              <a:rPr lang="es-AR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s-A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	GANANCIAS </a:t>
            </a:r>
            <a:r>
              <a:rPr lang="es-AR" sz="1600" dirty="0">
                <a:solidFill>
                  <a:schemeClr val="bg1"/>
                </a:solidFill>
                <a:latin typeface="Consolas" panose="020B0609020204030204" pitchFamily="49" charset="0"/>
              </a:rPr>
              <a:t>:= MONTO_REMUNERATIVO * </a:t>
            </a:r>
            <a:r>
              <a:rPr lang="es-A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0,15</a:t>
            </a:r>
          </a:p>
          <a:p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SINO</a:t>
            </a:r>
          </a:p>
          <a:p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s-AR" sz="1600" dirty="0">
                <a:solidFill>
                  <a:schemeClr val="bg1"/>
                </a:solidFill>
                <a:latin typeface="Consolas" panose="020B0609020204030204" pitchFamily="49" charset="0"/>
              </a:rPr>
              <a:t>SI (MONTO_REMUNERATIVO &gt; </a:t>
            </a:r>
            <a:r>
              <a:rPr lang="es-A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1500000 </a:t>
            </a:r>
            <a:r>
              <a:rPr lang="es-AR" sz="1600" dirty="0">
                <a:solidFill>
                  <a:schemeClr val="bg1"/>
                </a:solidFill>
                <a:latin typeface="Consolas" panose="020B0609020204030204" pitchFamily="49" charset="0"/>
              </a:rPr>
              <a:t>y MONTO_REMUNERATIVO &lt;= </a:t>
            </a:r>
            <a:r>
              <a:rPr lang="es-A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2000000</a:t>
            </a:r>
            <a:r>
              <a:rPr lang="es-AR" sz="1600" dirty="0">
                <a:solidFill>
                  <a:schemeClr val="bg1"/>
                </a:solidFill>
                <a:latin typeface="Consolas" panose="020B0609020204030204" pitchFamily="49" charset="0"/>
              </a:rPr>
              <a:t>) ENTONCES</a:t>
            </a:r>
          </a:p>
          <a:p>
            <a:r>
              <a:rPr lang="es-AR" sz="16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s-A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GANANCIAS </a:t>
            </a:r>
            <a:r>
              <a:rPr lang="es-AR" sz="1600" dirty="0">
                <a:solidFill>
                  <a:schemeClr val="bg1"/>
                </a:solidFill>
                <a:latin typeface="Consolas" panose="020B0609020204030204" pitchFamily="49" charset="0"/>
              </a:rPr>
              <a:t>:= MONTO_REMUNERATIVO * </a:t>
            </a:r>
            <a:r>
              <a:rPr lang="es-A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0,25</a:t>
            </a:r>
          </a:p>
          <a:p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SINO</a:t>
            </a:r>
          </a:p>
          <a:p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s-A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SI </a:t>
            </a:r>
            <a:r>
              <a:rPr lang="es-AR" sz="1600" dirty="0">
                <a:solidFill>
                  <a:schemeClr val="bg1"/>
                </a:solidFill>
                <a:latin typeface="Consolas" panose="020B0609020204030204" pitchFamily="49" charset="0"/>
              </a:rPr>
              <a:t>(MONTO_REMUNERATIVO &gt; </a:t>
            </a:r>
            <a:r>
              <a:rPr lang="es-A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2000000) ENTONCES </a:t>
            </a:r>
            <a:endParaRPr lang="es-A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E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			</a:t>
            </a:r>
            <a:r>
              <a:rPr lang="es-E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s-A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GANANCIAS </a:t>
            </a:r>
            <a:r>
              <a:rPr lang="es-AR" sz="1600" dirty="0">
                <a:solidFill>
                  <a:schemeClr val="bg1"/>
                </a:solidFill>
                <a:latin typeface="Consolas" panose="020B0609020204030204" pitchFamily="49" charset="0"/>
              </a:rPr>
              <a:t>:= MONTO_REMUNERATIVO * </a:t>
            </a:r>
            <a:r>
              <a:rPr lang="es-A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0,35</a:t>
            </a:r>
          </a:p>
          <a:p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		FIN SI</a:t>
            </a:r>
            <a:endParaRPr lang="es-A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E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		FIN SI</a:t>
            </a:r>
          </a:p>
          <a:p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FIN SI</a:t>
            </a:r>
            <a:endParaRPr lang="es-A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/*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CÁLCULO DE TOTALES*/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TOTAL_HABERES := SUELDO_BASICO + PREMIO + VIATICO + COMIDA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TOTAL_DESCUENTOS :=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DESCUENTO_Ausentes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+ </a:t>
            </a:r>
            <a:r>
              <a:rPr lang="es-AR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TOTAL_PORCENTAJES </a:t>
            </a:r>
            <a:r>
              <a:rPr lang="es-A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 GANANCIAS</a:t>
            </a:r>
            <a:endParaRPr lang="es-A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TOTAL_NETO := TOTAL_HABERES - TOTAL_DESCUENTOS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</a:p>
        </p:txBody>
      </p:sp>
      <p:sp>
        <p:nvSpPr>
          <p:cNvPr id="10" name="Llamada ovalada 9"/>
          <p:cNvSpPr/>
          <p:nvPr/>
        </p:nvSpPr>
        <p:spPr>
          <a:xfrm>
            <a:off x="105558" y="3143485"/>
            <a:ext cx="1567543" cy="763633"/>
          </a:xfrm>
          <a:prstGeom prst="wedgeEllipseCallout">
            <a:avLst>
              <a:gd name="adj1" fmla="val 58333"/>
              <a:gd name="adj2" fmla="val -110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Agrego Control</a:t>
            </a:r>
            <a:endParaRPr lang="es-AR" dirty="0"/>
          </a:p>
        </p:txBody>
      </p:sp>
      <p:sp>
        <p:nvSpPr>
          <p:cNvPr id="12" name="Llamada ovalada 11"/>
          <p:cNvSpPr/>
          <p:nvPr/>
        </p:nvSpPr>
        <p:spPr>
          <a:xfrm>
            <a:off x="9934303" y="4824100"/>
            <a:ext cx="1567543" cy="763633"/>
          </a:xfrm>
          <a:prstGeom prst="wedgeEllipseCallout">
            <a:avLst>
              <a:gd name="adj1" fmla="val -95834"/>
              <a:gd name="adj2" fmla="val -76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Agrego </a:t>
            </a:r>
            <a:r>
              <a:rPr lang="es-ES" dirty="0" err="1" smtClean="0"/>
              <a:t>Codigo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5959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Resolucion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Pseudocodigo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4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/4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109584"/>
            <a:ext cx="1186054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/*MOSTRAR RECIBO DE HABERES*/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"RECIBO DE: ", APELLIDO, NOMBRE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"SUELDO BÁSICO: ", SUELDO_BASICO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"COMIDA: ", COMIDA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"VIÁTICO: ", VIATICO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"PREMIO: ", PREMIO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"AUSENTE: ",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DESCUENTO_Ausentes</a:t>
            </a: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"LEY 19032: ", LEY_19032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"JUBILACIÓN: ", JUBILACION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"OBRA SOCIAL: ", </a:t>
            </a:r>
            <a:r>
              <a:rPr lang="es-AR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OBRA_SOCIAL</a:t>
            </a:r>
          </a:p>
          <a:p>
            <a:r>
              <a:rPr lang="es-ES" sz="1600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r>
              <a:rPr lang="es-ES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SI (GANANCIAS &gt; 0) ENTONCES</a:t>
            </a:r>
          </a:p>
          <a:p>
            <a:r>
              <a:rPr lang="es-A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s-AR" sz="1600" dirty="0">
                <a:solidFill>
                  <a:schemeClr val="bg1"/>
                </a:solidFill>
                <a:latin typeface="Consolas" panose="020B0609020204030204" pitchFamily="49" charset="0"/>
              </a:rPr>
              <a:t>		IMPRIMIR: </a:t>
            </a:r>
            <a:r>
              <a:rPr lang="es-A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“GANANCIAS: </a:t>
            </a:r>
            <a:r>
              <a:rPr lang="es-AR" sz="1600" dirty="0">
                <a:solidFill>
                  <a:schemeClr val="bg1"/>
                </a:solidFill>
                <a:latin typeface="Consolas" panose="020B0609020204030204" pitchFamily="49" charset="0"/>
              </a:rPr>
              <a:t>", </a:t>
            </a:r>
            <a:r>
              <a:rPr lang="es-A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GANANCIAS</a:t>
            </a:r>
            <a:endParaRPr lang="es-AR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FIN SI</a:t>
            </a:r>
            <a:endParaRPr lang="es-A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"TOTAL HABERES: ", TOTAL_HABERES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"TOTAL DESCUENTOS: ", TOTAL_DESCUENTOS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"TOTAL NETO: ", TOTAL_NETO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FIN HACER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FIN PROGRAMA</a:t>
            </a:r>
          </a:p>
          <a:p>
            <a:r>
              <a:rPr lang="es-AR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Llamada ovalada 12"/>
          <p:cNvSpPr/>
          <p:nvPr/>
        </p:nvSpPr>
        <p:spPr>
          <a:xfrm>
            <a:off x="8105503" y="4562843"/>
            <a:ext cx="1567543" cy="763633"/>
          </a:xfrm>
          <a:prstGeom prst="wedgeEllipseCallout">
            <a:avLst>
              <a:gd name="adj1" fmla="val -95834"/>
              <a:gd name="adj2" fmla="val -76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Agrego </a:t>
            </a:r>
            <a:r>
              <a:rPr lang="es-ES" dirty="0" err="1" smtClean="0"/>
              <a:t>Codigo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469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4480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FFFF00"/>
                </a:solidFill>
              </a:rPr>
              <a:t>/* </a:t>
            </a:r>
            <a:r>
              <a:rPr lang="es-AR" sz="2400" dirty="0">
                <a:solidFill>
                  <a:srgbClr val="FFFF00"/>
                </a:solidFill>
              </a:rPr>
              <a:t>Introducción</a:t>
            </a:r>
          </a:p>
          <a:p>
            <a:r>
              <a:rPr lang="es-AR" sz="2400" dirty="0">
                <a:solidFill>
                  <a:srgbClr val="FFFF00"/>
                </a:solidFill>
              </a:rPr>
              <a:t>Lenguaje C</a:t>
            </a:r>
          </a:p>
          <a:p>
            <a:r>
              <a:rPr lang="es-AR" sz="2400" dirty="0" smtClean="0">
                <a:solidFill>
                  <a:schemeClr val="accent5">
                    <a:lumMod val="75000"/>
                  </a:schemeClr>
                </a:solidFill>
              </a:rPr>
              <a:t>*/</a:t>
            </a:r>
            <a:endParaRPr lang="es-A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variable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variables se declaran indicando primero el tipo de dato de las mismas, y luego el nombre que le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daremos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46295" y="2227371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22737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241498" y="2787774"/>
            <a:ext cx="42017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Variables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entero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r: real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booleano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cadena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caracteres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488873" y="2787774"/>
            <a:ext cx="4656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x;       //Entero / booleano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c;      //Carácter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f;     //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Flotante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s[10];  //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de tamaño 10</a:t>
            </a:r>
            <a:endParaRPr lang="es-A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</a:t>
              </a:r>
              <a:r>
                <a:rPr lang="es-AR" altLang="ko-KR" sz="2400" b="1" i="1" dirty="0" err="1">
                  <a:solidFill>
                    <a:schemeClr val="accent3"/>
                  </a:solidFill>
                  <a:cs typeface="Arial" pitchFamily="34" charset="0"/>
                </a:rPr>
                <a:t>Main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bloque principal de código en C es un módulo más, con la diferencia que es reconocido por el Sistema como el primero a invocar. Carece de cabecera o nombre de programa. Las variables declaradas dentro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serán locales al mismo, mientras que las declaradas fuera de éste serán globales a la aplicación.</a:t>
            </a:r>
          </a:p>
          <a:p>
            <a:pPr algn="just"/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alcance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 define entre llaves.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828281" y="352059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5205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23483" y="4081001"/>
            <a:ext cx="54074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PROGRAMA ejemplo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Variables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[declaración de variables globales]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Fin 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PROGRAMA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2" y="4081001"/>
            <a:ext cx="5607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[declaración de variables globales]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[declaración de variables locales]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65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Operaciones LEER y ESCRIBIR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operaciones de lectura y escritura de datos en pantalla son provistas por la librería &lt;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stdio.h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&gt;, las cuales son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printf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escribir y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scanf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leer. En ambos casos se deberán usar los especificadores de formato según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corresponda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32336" y="3011145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01114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571548"/>
            <a:ext cx="4898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imprimir("Ingrese un dato entero: ")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leer(valor)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imprimir("Ingreso: ", valor)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571548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printf("Ingrese un dato entero: 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//'%d' para indicar tipo, '&amp;' para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//operar en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dir.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de memoria</a:t>
            </a: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("%d", &amp;valor);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//'\n' para producir un corte de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//línea en consola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printf("\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nIngreso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: $d", valor);</a:t>
            </a:r>
          </a:p>
        </p:txBody>
      </p:sp>
    </p:spTree>
    <p:extLst>
      <p:ext uri="{BB962C8B-B14F-4D97-AF65-F5344CB8AC3E}">
        <p14:creationId xmlns:p14="http://schemas.microsoft.com/office/powerpoint/2010/main" val="36078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84" y="483518"/>
            <a:ext cx="6809126" cy="7219169"/>
            <a:chOff x="3687661" y="1203598"/>
            <a:chExt cx="2305567" cy="7219169"/>
          </a:xfrm>
        </p:grpSpPr>
        <p:sp>
          <p:nvSpPr>
            <p:cNvPr id="72" name="TextBox 8"/>
            <p:cNvSpPr txBox="1"/>
            <p:nvPr/>
          </p:nvSpPr>
          <p:spPr>
            <a:xfrm>
              <a:off x="3740737" y="2051792"/>
              <a:ext cx="2252491" cy="637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# Profesores: </a:t>
              </a: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AR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Felix Paternoster</a:t>
              </a:r>
            </a:p>
            <a:p>
              <a:endParaRPr lang="es-AR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  <a:p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	Matias Area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# Ayudantes: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Silvia Romero</a:t>
              </a:r>
            </a:p>
            <a:p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>
                  <a:solidFill>
                    <a:srgbClr val="FFC000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Franco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Ibañez</a:t>
              </a:r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ES" altLang="ko-KR" sz="2400" dirty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	Mauro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Antar</a:t>
              </a:r>
              <a:endParaRPr lang="es-AR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Docentes y ayudantes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Decision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4"/>
          <p:cNvSpPr txBox="1"/>
          <p:nvPr/>
        </p:nvSpPr>
        <p:spPr>
          <a:xfrm>
            <a:off x="632336" y="1208466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120846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1768869"/>
            <a:ext cx="48980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Si (a != b) Entonces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Sino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1768869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(a != b){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403F5DF0-EC0D-4BCD-8146-C26EF5185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569615"/>
              </p:ext>
            </p:extLst>
          </p:nvPr>
        </p:nvGraphicFramePr>
        <p:xfrm>
          <a:off x="2312482" y="3699610"/>
          <a:ext cx="6256752" cy="3158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8376">
                  <a:extLst>
                    <a:ext uri="{9D8B030D-6E8A-4147-A177-3AD203B41FA5}">
                      <a16:colId xmlns:a16="http://schemas.microsoft.com/office/drawing/2014/main" val="853478011"/>
                    </a:ext>
                  </a:extLst>
                </a:gridCol>
                <a:gridCol w="3128376">
                  <a:extLst>
                    <a:ext uri="{9D8B030D-6E8A-4147-A177-3AD203B41FA5}">
                      <a16:colId xmlns:a16="http://schemas.microsoft.com/office/drawing/2014/main" val="701260413"/>
                    </a:ext>
                  </a:extLst>
                </a:gridCol>
              </a:tblGrid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Operador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Símbolo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016803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==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0652108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Distinto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!=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258025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Not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!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9523618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Menor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&lt; 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135494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Menor o 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&lt;=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250089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Mayor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&gt; 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817157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Mayor o 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&gt;=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271062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AND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&amp;&amp;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48010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||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64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Medios de comunicación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40604" y="1070452"/>
            <a:ext cx="1112903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Información de la cátedra:</a:t>
            </a: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CVG (Campus Virtual Global) de la UTN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  <a:hlinkClick r:id="rId4"/>
              </a:rPr>
              <a:t>http://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frlp.cvg.utn.edu.ar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Mails de contactos:</a:t>
            </a:r>
          </a:p>
          <a:p>
            <a:pPr algn="just"/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Profesores: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 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Felix Paternoster – 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5"/>
              </a:rPr>
              <a:t>pater@frlp.utn.edu.ar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Matias Area - </a:t>
            </a:r>
            <a:r>
              <a:rPr lang="es-ES" sz="2000" dirty="0" smtClean="0">
                <a:solidFill>
                  <a:schemeClr val="bg1"/>
                </a:solidFill>
                <a:cs typeface="Arial" pitchFamily="34" charset="0"/>
                <a:hlinkClick r:id="rId6"/>
              </a:rPr>
              <a:t>matuarea@gmail.com</a:t>
            </a:r>
            <a:endParaRPr lang="es-E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Ayudantes: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Silvia Romero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7"/>
              </a:rPr>
              <a:t>romerosilvia072@gmail.com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Franco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Ibañez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8"/>
              </a:rPr>
              <a:t>francoibanez.dev@gmail.com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Mauro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Antar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</a:t>
            </a:r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9"/>
              </a:rPr>
              <a:t>antarmauro@gmail.com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Consultas fuera de horario de clase: por mail o por CVG</a:t>
            </a: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6652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ko-KR" sz="2400" b="1" dirty="0" smtClean="0">
                <a:solidFill>
                  <a:schemeClr val="accent3"/>
                </a:solidFill>
                <a:cs typeface="Arial" pitchFamily="34" charset="0"/>
              </a:rPr>
              <a:t>Clase </a:t>
            </a:r>
            <a:r>
              <a:rPr lang="es-AR" altLang="ko-KR" sz="2400" b="1" dirty="0">
                <a:solidFill>
                  <a:schemeClr val="accent3"/>
                </a:solidFill>
                <a:cs typeface="Arial" pitchFamily="34" charset="0"/>
              </a:rPr>
              <a:t>4</a:t>
            </a:r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es-AR" sz="2400" dirty="0" smtClean="0">
                <a:solidFill>
                  <a:srgbClr val="FFFF00"/>
                </a:solidFill>
              </a:rPr>
              <a:t>/* </a:t>
            </a:r>
            <a:r>
              <a:rPr lang="es-AR" sz="2400" dirty="0">
                <a:solidFill>
                  <a:srgbClr val="FFFF00"/>
                </a:solidFill>
              </a:rPr>
              <a:t>Estructura de Control</a:t>
            </a:r>
          </a:p>
          <a:p>
            <a:r>
              <a:rPr lang="es-AR" sz="2400" dirty="0" err="1" smtClean="0">
                <a:solidFill>
                  <a:srgbClr val="FFFF00"/>
                </a:solidFill>
              </a:rPr>
              <a:t>Decision</a:t>
            </a:r>
            <a:r>
              <a:rPr lang="es-AR" sz="2400" dirty="0" smtClean="0">
                <a:solidFill>
                  <a:srgbClr val="FFFF00"/>
                </a:solidFill>
              </a:rPr>
              <a:t> */</a:t>
            </a:r>
            <a:endParaRPr lang="es-AR" sz="2400" dirty="0">
              <a:solidFill>
                <a:srgbClr val="FFFF00"/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Desarrollo de la clase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4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18921" y="1137691"/>
            <a:ext cx="86426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//Introducción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a Estructura de control de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Decision</a:t>
            </a:r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//Ejemplo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de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Decision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en Programas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//Ejemplo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Resuelto en C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//Ejercicios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para resolver TP 2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//Introducción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Lenguaje C (+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Decision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//Repaso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: Ejercicios para resolver TP 1 (Variables)</a:t>
            </a:r>
          </a:p>
        </p:txBody>
      </p:sp>
    </p:spTree>
    <p:extLst>
      <p:ext uri="{BB962C8B-B14F-4D97-AF65-F5344CB8AC3E}">
        <p14:creationId xmlns:p14="http://schemas.microsoft.com/office/powerpoint/2010/main" val="7213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DECISION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689949"/>
            <a:ext cx="53445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Decision</a:t>
            </a:r>
            <a:r>
              <a:rPr lang="es-AR" altLang="ko-KR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completa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Si (condición) Entones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	Bloque de código por el verdadero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Sino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	Bloque de código por el falso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</a:p>
          <a:p>
            <a:pPr algn="just"/>
            <a:endParaRPr lang="es-AR" altLang="ko-K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Decision</a:t>
            </a:r>
            <a:r>
              <a:rPr lang="es-AR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 por el verdadero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Si (condición) Entones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	Bloque de código por el verdadero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</a:p>
          <a:p>
            <a:pPr algn="just"/>
            <a:endParaRPr lang="es-AR" altLang="ko-K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Decisiones </a:t>
            </a:r>
            <a:r>
              <a:rPr lang="es-AR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añidadas</a:t>
            </a:r>
            <a:endParaRPr lang="es-AR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Si (condición) Entones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Si (condición) Entones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Bloque de código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sino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s-AR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Bolque</a:t>
            </a:r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de código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Fin si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470792" y="1083680"/>
            <a:ext cx="1093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ko-KR" b="1" dirty="0" err="1" smtClean="0">
                <a:solidFill>
                  <a:schemeClr val="accent3"/>
                </a:solidFill>
                <a:cs typeface="Arial" pitchFamily="34" charset="0"/>
              </a:rPr>
              <a:t>Decision</a:t>
            </a:r>
            <a:r>
              <a:rPr lang="es-AR" altLang="ko-KR" b="1" dirty="0">
                <a:solidFill>
                  <a:schemeClr val="accent3"/>
                </a:solidFill>
                <a:cs typeface="Arial" pitchFamily="34" charset="0"/>
              </a:rPr>
              <a:t>: es una estructura de control que permite cambiar el comportamiento según se cumpla o no la condición</a:t>
            </a:r>
            <a:r>
              <a:rPr lang="es-AR" altLang="ko-KR" b="1" dirty="0" smtClean="0">
                <a:solidFill>
                  <a:schemeClr val="accent3"/>
                </a:solidFill>
                <a:cs typeface="Arial" pitchFamily="34" charset="0"/>
              </a:rPr>
              <a:t>.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857127" y="1556216"/>
            <a:ext cx="3672408" cy="52475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AR" b="1" dirty="0">
                <a:solidFill>
                  <a:schemeClr val="bg1"/>
                </a:solidFill>
                <a:latin typeface="Consolas" panose="020B0609020204030204" pitchFamily="49" charset="0"/>
              </a:rPr>
              <a:t>Operadores lógicos: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(Cond1 ^ Cond2) ingresa si las dos son verdaderas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(Cond1 v Cond2) ingresa si alguna de las dos es verdadera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b="1" dirty="0">
                <a:solidFill>
                  <a:schemeClr val="bg1"/>
                </a:solidFill>
                <a:latin typeface="Consolas" panose="020B0609020204030204" pitchFamily="49" charset="0"/>
              </a:rPr>
              <a:t>Operadores de comparación: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&lt;&gt;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de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Decision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Programas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279403"/>
            <a:ext cx="11860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{   Enunciado</a:t>
            </a:r>
          </a:p>
          <a:p>
            <a:r>
              <a:rPr lang="es-AR" dirty="0" smtClean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 smtClean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Realizar un programa que simule una calculadora simple. Lee dos números y un carácter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Si el carácter es un “+”, se imprime la suma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Si es un “-”, se imprime la diferencia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Si es un “*”, se imprime el producto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si es un “/”, se imprime el cociente (si no puede calcularse debe emitirse un aviso). </a:t>
            </a:r>
            <a: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8"/>
          <p:cNvSpPr txBox="1"/>
          <p:nvPr/>
        </p:nvSpPr>
        <p:spPr>
          <a:xfrm>
            <a:off x="292343" y="3695947"/>
            <a:ext cx="61476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EJ7</a:t>
            </a:r>
          </a:p>
          <a:p>
            <a:pPr algn="just"/>
            <a:endParaRPr lang="pt-B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num1,num2:Real[6,2]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Caracter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pt-B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IMPRIMIR("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Ingrese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numero 1: ")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LEER(num1)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IMPRIMIR("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Ingrese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numero 2: ")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LEER(num2)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IMPRIMIR("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Ingrese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operando (+,-,*,/): ")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LEER(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/>
            <a:endParaRPr lang="pt-B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04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de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Decision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Programas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432131" y="1108546"/>
            <a:ext cx="1075234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 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'+') ENTONCES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IMPRIMIR(num1," ",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," ",num2," = ",num1+num2)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SINO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SI (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'-')ENTONCES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IMPRIMIR(num1," ",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," ",num2," = ",num1-num2)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SINO    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SI (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'*')ENTONCES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IMPRIMIR(num1," ",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," ",num2," = ",num1*num2)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SINO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SI (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'/') ENTONCES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SI (num2 &lt;&gt; 0) ENTONCES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IMPRIMIR(num1," ",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," ",num2," = ",num1/num2)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SINO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IMPRIMIR("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numero 2 no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puede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ser 0")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FINSI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SINO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IMPRIMIR(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,“ es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Operación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invalida")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FINSI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FINSI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FINSI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FINSI</a:t>
            </a:r>
          </a:p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FINHACER</a:t>
            </a:r>
          </a:p>
          <a:p>
            <a:pPr algn="just"/>
            <a:r>
              <a:rPr lang="pt-B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FINPROGRAMA</a:t>
            </a:r>
            <a:endParaRPr lang="pt-B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Mostrar Ejercicio de la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Caluladora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C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432131" y="1787815"/>
            <a:ext cx="10752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Mostrar código y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ejecutar</a:t>
            </a:r>
            <a:endParaRPr lang="pt-B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1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47849</TotalTime>
  <Words>776</Words>
  <Application>Microsoft Office PowerPoint</Application>
  <PresentationFormat>Panorámica</PresentationFormat>
  <Paragraphs>368</Paragraphs>
  <Slides>20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Courier New</vt:lpstr>
      <vt:lpstr>Rajdhani Medium</vt:lpstr>
      <vt:lpstr>Times New Roman</vt:lpstr>
      <vt:lpstr>Tema de Office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R</dc:creator>
  <cp:lastModifiedBy>Paternoster, Felix</cp:lastModifiedBy>
  <cp:revision>514</cp:revision>
  <dcterms:created xsi:type="dcterms:W3CDTF">2020-06-08T21:17:52Z</dcterms:created>
  <dcterms:modified xsi:type="dcterms:W3CDTF">2024-05-08T15:07:14Z</dcterms:modified>
</cp:coreProperties>
</file>