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20"/>
  </p:notesMasterIdLst>
  <p:sldIdLst>
    <p:sldId id="3116" r:id="rId3"/>
    <p:sldId id="3144" r:id="rId4"/>
    <p:sldId id="3145" r:id="rId5"/>
    <p:sldId id="3102" r:id="rId6"/>
    <p:sldId id="3127" r:id="rId7"/>
    <p:sldId id="3134" r:id="rId8"/>
    <p:sldId id="3101" r:id="rId9"/>
    <p:sldId id="3135" r:id="rId10"/>
    <p:sldId id="3140" r:id="rId11"/>
    <p:sldId id="3141" r:id="rId12"/>
    <p:sldId id="3142" r:id="rId13"/>
    <p:sldId id="3143" r:id="rId14"/>
    <p:sldId id="3123" r:id="rId15"/>
    <p:sldId id="3107" r:id="rId16"/>
    <p:sldId id="3124" r:id="rId17"/>
    <p:sldId id="3125" r:id="rId18"/>
    <p:sldId id="3139" r:id="rId19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ternoster, Felix" initials="PF" lastIdx="1" clrIdx="0">
    <p:extLst>
      <p:ext uri="{19B8F6BF-5375-455C-9EA6-DF929625EA0E}">
        <p15:presenceInfo xmlns:p15="http://schemas.microsoft.com/office/powerpoint/2012/main" userId="Paternoster, Feli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37"/>
    <a:srgbClr val="374D81"/>
    <a:srgbClr val="A6A6A6"/>
    <a:srgbClr val="E9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7" autoAdjust="0"/>
    <p:restoredTop sz="94434" autoAdjust="0"/>
  </p:normalViewPr>
  <p:slideViewPr>
    <p:cSldViewPr snapToGrid="0" snapToObjects="1">
      <p:cViewPr varScale="1">
        <p:scale>
          <a:sx n="73" d="100"/>
          <a:sy n="73" d="100"/>
        </p:scale>
        <p:origin x="9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D97EB-68D7-4096-B1BC-73131EDFF1E8}" type="datetimeFigureOut">
              <a:rPr lang="es-AR" smtClean="0"/>
              <a:t>8/5/2024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FF08C-A62F-400F-BE51-C97729B460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68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8036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707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00337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75426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14612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26023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35020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6771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8793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1087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0209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6617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63170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1212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6866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5469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21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8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6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4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7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34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3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9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180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353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37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7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708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39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47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1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1907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  <p:sldLayoutId id="2147483735" r:id="rId7"/>
    <p:sldLayoutId id="2147483736" r:id="rId8"/>
    <p:sldLayoutId id="214748373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jpe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francoibanez.dev@gmail.com" TargetMode="External"/><Relationship Id="rId3" Type="http://schemas.openxmlformats.org/officeDocument/2006/relationships/image" Target="../media/image4.png"/><Relationship Id="rId7" Type="http://schemas.openxmlformats.org/officeDocument/2006/relationships/hyperlink" Target="mailto:romerosilvia072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mailto:matuarea@gmail.com" TargetMode="External"/><Relationship Id="rId5" Type="http://schemas.openxmlformats.org/officeDocument/2006/relationships/hyperlink" Target="mailto:pater@frlp.utn.edu.ar" TargetMode="External"/><Relationship Id="rId4" Type="http://schemas.openxmlformats.org/officeDocument/2006/relationships/hyperlink" Target="http://frlp.cvg.utn.edu.ar/" TargetMode="External"/><Relationship Id="rId9" Type="http://schemas.openxmlformats.org/officeDocument/2006/relationships/hyperlink" Target="mailto:antarmauro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42986" y="0"/>
            <a:ext cx="7349014" cy="6858000"/>
            <a:chOff x="0" y="0"/>
            <a:chExt cx="14698029" cy="13716000"/>
          </a:xfrm>
        </p:grpSpPr>
        <p:sp>
          <p:nvSpPr>
            <p:cNvPr id="3" name="Freeform 3"/>
            <p:cNvSpPr/>
            <p:nvPr/>
          </p:nvSpPr>
          <p:spPr>
            <a:xfrm>
              <a:off x="728029" y="0"/>
              <a:ext cx="13970000" cy="13716000"/>
            </a:xfrm>
            <a:custGeom>
              <a:avLst/>
              <a:gdLst/>
              <a:ahLst/>
              <a:cxnLst/>
              <a:rect l="l" t="t" r="r" b="b"/>
              <a:pathLst>
                <a:path w="13970000" h="13716000">
                  <a:moveTo>
                    <a:pt x="0" y="0"/>
                  </a:moveTo>
                  <a:lnTo>
                    <a:pt x="13970000" y="0"/>
                  </a:lnTo>
                  <a:lnTo>
                    <a:pt x="13970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685799" y="2508250"/>
            <a:ext cx="814469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AR" sz="6000" dirty="0">
                <a:solidFill>
                  <a:schemeClr val="bg1"/>
                </a:solidFill>
              </a:rPr>
              <a:t>Algoritmos y Estructuras de Datos</a:t>
            </a:r>
          </a:p>
        </p:txBody>
      </p:sp>
      <p:pic>
        <p:nvPicPr>
          <p:cNvPr id="11" name="Picture 2" descr="headerut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9906"/>
            <a:ext cx="6563236" cy="98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/>
          <p:nvPr/>
        </p:nvSpPr>
        <p:spPr>
          <a:xfrm>
            <a:off x="685799" y="4354909"/>
            <a:ext cx="10693479" cy="58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Rajdhani Medium"/>
              </a:rPr>
              <a:t>Comisión S12</a:t>
            </a:r>
            <a:endParaRPr lang="en-US" sz="3599" dirty="0">
              <a:solidFill>
                <a:schemeClr val="tx2">
                  <a:lumMod val="40000"/>
                  <a:lumOff val="60000"/>
                </a:schemeClr>
              </a:solidFill>
              <a:latin typeface="Rajdhani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27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Resolucion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Pseudocodigo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Ej.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4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TP2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432131" y="1108546"/>
            <a:ext cx="1075234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EJ4</a:t>
            </a:r>
          </a:p>
          <a:p>
            <a:endParaRPr lang="pt-B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 </a:t>
            </a:r>
          </a:p>
          <a:p>
            <a:endParaRPr lang="pt-B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dolar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canDol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montoCom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montoTotal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, com: Real[8,2]</a:t>
            </a: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Caracter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[1</a:t>
            </a:r>
            <a:r>
              <a:rPr lang="pt-B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endParaRPr lang="pt-BR" sz="1600" i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HACER</a:t>
            </a:r>
            <a:endParaRPr lang="pt-B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IMPRIMIR("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Ingrese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valor del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dolar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")</a:t>
            </a: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LEER(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dolar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montoCom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0</a:t>
            </a: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com := 0</a:t>
            </a:r>
          </a:p>
          <a:p>
            <a:endParaRPr lang="pt-B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IMPRIMIR("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Ingrese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cantidad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de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dolares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que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desesa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comprar: ")</a:t>
            </a: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LEER(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canDol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pt-B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94772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Resolucion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Pseudocodigo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Ej.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4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TP2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432131" y="1108546"/>
            <a:ext cx="1075234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 (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canDol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&gt;= 501 ^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canDol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&lt;= 1501) ENTONCES</a:t>
            </a: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montoCom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canDol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 0.02</a:t>
            </a: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com := 2</a:t>
            </a: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SINO </a:t>
            </a: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SI (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canDol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&gt; 1501 ^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canDol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&lt;= 3501) ENTONCES</a:t>
            </a: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montoCom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canDol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 0.025</a:t>
            </a: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com := 2,5</a:t>
            </a: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SINO</a:t>
            </a: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montoCom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canDol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* 0.04</a:t>
            </a: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com := 4</a:t>
            </a: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FINSI</a:t>
            </a: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FINSI</a:t>
            </a: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montoTotal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:=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montoCom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+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canDol</a:t>
            </a:r>
            <a:endParaRPr lang="pt-B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endParaRPr lang="pt-B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IMPRIMIR("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Desea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ver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el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ticket de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la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operacion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 s/n ")</a:t>
            </a:r>
          </a:p>
          <a:p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LEER(</a:t>
            </a:r>
            <a:r>
              <a:rPr lang="pt-B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r>
              <a:rPr lang="pt-B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 </a:t>
            </a:r>
            <a:endParaRPr lang="pt-BR" sz="1600" i="1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SI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rta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= 's') ENTONCES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IMPRIMIR("==========================================================")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IMPRIMIR("El valor del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dolar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al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dia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es de = ",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dolar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IMPRIMIR("La cantidad de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dolares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comprados es de: ",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canDol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IMPRIMIR("El monto de la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comision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en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dolares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es de: ",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montoCom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IMPRIMIR("El monto total de la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operacion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en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dolares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es de: ",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montoTotal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pt-B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71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Resolucion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Pseudocodigo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Ej.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4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TP2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432131" y="1108546"/>
            <a:ext cx="107523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("El porcentaje de la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comision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es de: ",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IMPRIMIR("El monto de la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comision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en pesos es de: ",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montoCom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dolar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IMPRIMIR("El monto total de la 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operacion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en pesos es de: ",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montoTotal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s-AR" sz="1600" i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dolar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IMPRIMIR("==========================================================")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FINSI  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FINHACER</a:t>
            </a:r>
          </a:p>
          <a:p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FINPROGRAMA</a:t>
            </a:r>
            <a:endParaRPr lang="pt-B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76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4480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 smtClean="0">
                <a:solidFill>
                  <a:srgbClr val="FFFF00"/>
                </a:solidFill>
              </a:rPr>
              <a:t>/* </a:t>
            </a:r>
            <a:r>
              <a:rPr lang="es-AR" sz="2400" dirty="0">
                <a:solidFill>
                  <a:srgbClr val="FFFF00"/>
                </a:solidFill>
              </a:rPr>
              <a:t>Introducción</a:t>
            </a:r>
          </a:p>
          <a:p>
            <a:r>
              <a:rPr lang="es-AR" sz="2400" dirty="0">
                <a:solidFill>
                  <a:srgbClr val="FFFF00"/>
                </a:solidFill>
              </a:rPr>
              <a:t>Lenguaje C</a:t>
            </a:r>
          </a:p>
          <a:p>
            <a:r>
              <a:rPr lang="es-AR" sz="2400" dirty="0" smtClean="0">
                <a:solidFill>
                  <a:schemeClr val="accent5">
                    <a:lumMod val="75000"/>
                  </a:schemeClr>
                </a:solidFill>
              </a:rPr>
              <a:t>*/</a:t>
            </a:r>
            <a:endParaRPr lang="es-A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7142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Declaración de variable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variables se declaran indicando primero el tipo de dato de las mismas, y luego el nombre que le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daremos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1246295" y="2227371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2227371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1241498" y="2787774"/>
            <a:ext cx="420171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Variables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entero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c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caracter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r: real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booleano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 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cadena</a:t>
            </a:r>
            <a:r>
              <a:rPr lang="en-US" dirty="0" smtClean="0">
                <a:solidFill>
                  <a:schemeClr val="bg1"/>
                </a:solidFill>
                <a:latin typeface="Consolas" panose="020B0609020204030204" pitchFamily="49" charset="0"/>
              </a:rPr>
              <a:t> de </a:t>
            </a:r>
            <a:r>
              <a:rPr lang="en-US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caracteres</a:t>
            </a:r>
            <a:endParaRPr lang="en-US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ángulo 15"/>
          <p:cNvSpPr/>
          <p:nvPr/>
        </p:nvSpPr>
        <p:spPr>
          <a:xfrm>
            <a:off x="6488873" y="2787774"/>
            <a:ext cx="46569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x;       //Entero / booleano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c;      //Carácter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f;     //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Flotante</a:t>
            </a:r>
          </a:p>
          <a:p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char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s[10];  //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de tamaño 10</a:t>
            </a:r>
            <a:endParaRPr lang="es-A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2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Definición de </a:t>
              </a:r>
              <a:r>
                <a:rPr lang="es-AR" altLang="ko-KR" sz="2400" b="1" i="1" dirty="0" err="1">
                  <a:solidFill>
                    <a:schemeClr val="accent3"/>
                  </a:solidFill>
                  <a:cs typeface="Arial" pitchFamily="34" charset="0"/>
                </a:rPr>
                <a:t>Main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bloque principal de código en C es un módulo más, con la diferencia que es reconocido por el Sistema como el primero a invocar. Carece de cabecera o nombre de programa. Las variables declaradas dentro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serán locales al mismo, mientras que las declaradas fuera de éste serán globales a la aplicación.</a:t>
            </a:r>
          </a:p>
          <a:p>
            <a:pPr algn="just"/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El alcance de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Main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 se define entre llaves.</a:t>
            </a:r>
          </a:p>
        </p:txBody>
      </p:sp>
      <p:sp>
        <p:nvSpPr>
          <p:cNvPr id="13" name="TextBox 14"/>
          <p:cNvSpPr txBox="1"/>
          <p:nvPr/>
        </p:nvSpPr>
        <p:spPr>
          <a:xfrm>
            <a:off x="828281" y="3520598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520598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823483" y="4081001"/>
            <a:ext cx="54074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PROGRAMA ejemplo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Variables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[declaración de variables globales]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Fin Hacer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PROGRAMA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2" y="4081001"/>
            <a:ext cx="560733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[declaración de variables globales]</a:t>
            </a:r>
          </a:p>
          <a:p>
            <a: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dirty="0" err="1">
                <a:solidFill>
                  <a:schemeClr val="bg1"/>
                </a:solidFill>
                <a:latin typeface="Consolas" panose="020B0609020204030204" pitchFamily="49" charset="0"/>
              </a:rPr>
              <a:t>main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[declaración de variables locales]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965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Operaciones LEER y ESCRIBIR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operaciones de lectura y escritura de datos en pantalla son provistas por la librería &lt;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stdio.h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&gt;, las cuales son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printf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escribir y </a:t>
            </a:r>
            <a:r>
              <a:rPr lang="es-AR" altLang="ko-KR" sz="2000" dirty="0" err="1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scanf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() para leer. En ambos casos se deberán usar los especificadores de formato según </a:t>
            </a:r>
            <a:r>
              <a:rPr lang="es-AR" altLang="ko-KR" sz="2000" dirty="0" smtClean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corresponda</a:t>
            </a:r>
            <a:endParaRPr lang="es-AR" altLang="ko-KR" sz="2000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4"/>
          <p:cNvSpPr txBox="1"/>
          <p:nvPr/>
        </p:nvSpPr>
        <p:spPr>
          <a:xfrm>
            <a:off x="632336" y="3011145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3011145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3571548"/>
            <a:ext cx="48980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imprimir("Ingrese un dato entero: ")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leer(valor)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imprimir("Ingreso: ", valor)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3571548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printf("Ingrese un dato entero: ");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//'%d' para indicar tipo, '&amp;' para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//operar en 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dir.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 de memoria</a:t>
            </a:r>
          </a:p>
          <a:p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scanf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("%d", &amp;valor); 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//'\n' para producir un corte de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//línea en consola</a:t>
            </a:r>
          </a:p>
          <a:p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printf("\</a:t>
            </a:r>
            <a:r>
              <a:rPr lang="es-MX" dirty="0" err="1">
                <a:solidFill>
                  <a:schemeClr val="bg1"/>
                </a:solidFill>
                <a:latin typeface="Consolas" panose="020B0609020204030204" pitchFamily="49" charset="0"/>
              </a:rPr>
              <a:t>nIngreso</a:t>
            </a:r>
            <a:r>
              <a:rPr lang="es-MX" dirty="0">
                <a:solidFill>
                  <a:schemeClr val="bg1"/>
                </a:solidFill>
                <a:latin typeface="Consolas" panose="020B0609020204030204" pitchFamily="49" charset="0"/>
              </a:rPr>
              <a:t>: $d", valor);</a:t>
            </a:r>
          </a:p>
        </p:txBody>
      </p:sp>
    </p:spTree>
    <p:extLst>
      <p:ext uri="{BB962C8B-B14F-4D97-AF65-F5344CB8AC3E}">
        <p14:creationId xmlns:p14="http://schemas.microsoft.com/office/powerpoint/2010/main" val="3607833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Decision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TextBox 14"/>
          <p:cNvSpPr txBox="1"/>
          <p:nvPr/>
        </p:nvSpPr>
        <p:spPr>
          <a:xfrm>
            <a:off x="632336" y="1208466"/>
            <a:ext cx="302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Pseudocódigo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4" name="TextBox 18"/>
          <p:cNvSpPr txBox="1"/>
          <p:nvPr/>
        </p:nvSpPr>
        <p:spPr>
          <a:xfrm>
            <a:off x="6488873" y="120846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>
                <a:solidFill>
                  <a:schemeClr val="accent3"/>
                </a:solidFill>
                <a:cs typeface="Arial" pitchFamily="34" charset="0"/>
              </a:rPr>
              <a:t>Standard C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627538" y="1768869"/>
            <a:ext cx="48980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Si (a != b) Entonces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Sino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</a:p>
        </p:txBody>
      </p:sp>
      <p:sp>
        <p:nvSpPr>
          <p:cNvPr id="16" name="Rectángulo 15"/>
          <p:cNvSpPr/>
          <p:nvPr/>
        </p:nvSpPr>
        <p:spPr>
          <a:xfrm>
            <a:off x="6488873" y="1768869"/>
            <a:ext cx="504563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(a != b){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else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[bloque de código]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es-MX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7" name="Tabla 16">
            <a:extLst>
              <a:ext uri="{FF2B5EF4-FFF2-40B4-BE49-F238E27FC236}">
                <a16:creationId xmlns:a16="http://schemas.microsoft.com/office/drawing/2014/main" id="{403F5DF0-EC0D-4BCD-8146-C26EF5185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569615"/>
              </p:ext>
            </p:extLst>
          </p:nvPr>
        </p:nvGraphicFramePr>
        <p:xfrm>
          <a:off x="2312482" y="3699610"/>
          <a:ext cx="6256752" cy="3158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28376">
                  <a:extLst>
                    <a:ext uri="{9D8B030D-6E8A-4147-A177-3AD203B41FA5}">
                      <a16:colId xmlns:a16="http://schemas.microsoft.com/office/drawing/2014/main" val="853478011"/>
                    </a:ext>
                  </a:extLst>
                </a:gridCol>
                <a:gridCol w="3128376">
                  <a:extLst>
                    <a:ext uri="{9D8B030D-6E8A-4147-A177-3AD203B41FA5}">
                      <a16:colId xmlns:a16="http://schemas.microsoft.com/office/drawing/2014/main" val="701260413"/>
                    </a:ext>
                  </a:extLst>
                </a:gridCol>
              </a:tblGrid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Operador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Símbolo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2016803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==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0652108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Distinto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!=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9258025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Not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!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99523618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Menor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&lt; 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3135494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Menor o 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&lt;=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88250089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Mayor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&gt; 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25817157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Mayor o igual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&gt;=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9271062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AND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&amp;&amp;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148010"/>
                  </a:ext>
                </a:extLst>
              </a:tr>
              <a:tr h="315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OR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AR" sz="1200" dirty="0">
                          <a:effectLst/>
                        </a:rPr>
                        <a:t>||</a:t>
                      </a:r>
                      <a:endParaRPr lang="es-AR" sz="12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9082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64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84" y="483518"/>
            <a:ext cx="6809126" cy="7219169"/>
            <a:chOff x="3687661" y="1203598"/>
            <a:chExt cx="2305567" cy="7219169"/>
          </a:xfrm>
        </p:grpSpPr>
        <p:sp>
          <p:nvSpPr>
            <p:cNvPr id="72" name="TextBox 8"/>
            <p:cNvSpPr txBox="1"/>
            <p:nvPr/>
          </p:nvSpPr>
          <p:spPr>
            <a:xfrm>
              <a:off x="3740737" y="2051792"/>
              <a:ext cx="2252491" cy="637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# Profesores: </a:t>
              </a: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AR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Felix Paternoster</a:t>
              </a:r>
            </a:p>
            <a:p>
              <a:endParaRPr lang="es-AR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  <a:p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	Matias Area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# Ayudantes: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Silvia Romero</a:t>
              </a:r>
            </a:p>
            <a:p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>
                  <a:solidFill>
                    <a:srgbClr val="FFC000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Franco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Ibañez</a:t>
              </a:r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ES" altLang="ko-KR" sz="2400" dirty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	Mauro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Antar</a:t>
              </a:r>
              <a:endParaRPr lang="es-AR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Docentes y ayudantes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61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Medios de comunicación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40604" y="1070452"/>
            <a:ext cx="1112903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Información de la cátedra:</a:t>
            </a: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CVG (Campus Virtual Global) de la UTN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  <a:hlinkClick r:id="rId4"/>
              </a:rPr>
              <a:t>http://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frlp.cvg.utn.edu.ar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Mails de contactos:</a:t>
            </a:r>
          </a:p>
          <a:p>
            <a:pPr algn="just"/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Profesores: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 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Felix Paternoster – 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5"/>
              </a:rPr>
              <a:t>pater@frlp.utn.edu.ar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Matias Area - </a:t>
            </a:r>
            <a:r>
              <a:rPr lang="es-ES" sz="2000" dirty="0" smtClean="0">
                <a:solidFill>
                  <a:schemeClr val="bg1"/>
                </a:solidFill>
                <a:cs typeface="Arial" pitchFamily="34" charset="0"/>
                <a:hlinkClick r:id="rId6"/>
              </a:rPr>
              <a:t>matuarea@gmail.com</a:t>
            </a:r>
            <a:endParaRPr lang="es-E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Ayudantes: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Silvia Romero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7"/>
              </a:rPr>
              <a:t>romerosilvia072@gmail.com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Franco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Ibañez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8"/>
              </a:rPr>
              <a:t>francoibanez.dev@gmail.com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Mauro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Antar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</a:t>
            </a:r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9"/>
              </a:rPr>
              <a:t>antarmauro@gmail.com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Consultas fuera de horario de clase: por mail o por CVG</a:t>
            </a: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339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665237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ko-KR" sz="2400" b="1" dirty="0" smtClean="0">
                <a:solidFill>
                  <a:schemeClr val="accent3"/>
                </a:solidFill>
                <a:cs typeface="Arial" pitchFamily="34" charset="0"/>
              </a:rPr>
              <a:t>Clase </a:t>
            </a:r>
            <a:r>
              <a:rPr lang="es-AR" altLang="ko-KR" sz="2400" b="1" dirty="0">
                <a:solidFill>
                  <a:schemeClr val="accent3"/>
                </a:solidFill>
                <a:cs typeface="Arial" pitchFamily="34" charset="0"/>
              </a:rPr>
              <a:t>5</a:t>
            </a:r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es-AR" sz="2400" dirty="0" smtClean="0">
                <a:solidFill>
                  <a:srgbClr val="FFFF00"/>
                </a:solidFill>
              </a:rPr>
              <a:t>/* </a:t>
            </a:r>
            <a:r>
              <a:rPr lang="es-AR" sz="2400" dirty="0">
                <a:solidFill>
                  <a:srgbClr val="FFFF00"/>
                </a:solidFill>
              </a:rPr>
              <a:t>Estructura de Control</a:t>
            </a:r>
          </a:p>
          <a:p>
            <a:r>
              <a:rPr lang="es-AR" sz="2400" dirty="0" err="1" smtClean="0">
                <a:solidFill>
                  <a:srgbClr val="FFFF00"/>
                </a:solidFill>
              </a:rPr>
              <a:t>Decision</a:t>
            </a:r>
            <a:r>
              <a:rPr lang="es-AR" sz="2400" dirty="0" smtClean="0">
                <a:solidFill>
                  <a:srgbClr val="FFFF00"/>
                </a:solidFill>
              </a:rPr>
              <a:t> */</a:t>
            </a:r>
            <a:endParaRPr lang="es-AR" sz="2400" dirty="0">
              <a:solidFill>
                <a:srgbClr val="FFFF00"/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Desarrollo de la clase 5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18921" y="1137691"/>
            <a:ext cx="86426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Repaso - Introducción a Estructura de control de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Decision</a:t>
            </a:r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Consultas de alumnos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Resolucion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Pseudocodigo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Ejercicio 3 TP 2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Resolucion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en C Ejercicio 3 TP 2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Resolucion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Pseudocodigo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Ejercicio 4 TP 2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Resolucion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 en C Ejercicio 4 TP 2</a:t>
            </a:r>
          </a:p>
          <a:p>
            <a:endParaRPr lang="es-AR" sz="20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Introducción Lenguaje C (+ </a:t>
            </a:r>
            <a:r>
              <a:rPr lang="es-AR" sz="2000" dirty="0" err="1">
                <a:solidFill>
                  <a:srgbClr val="6A9955"/>
                </a:solidFill>
                <a:latin typeface="Consolas" panose="020B0609020204030204" pitchFamily="49" charset="0"/>
              </a:rPr>
              <a:t>Decision</a:t>
            </a:r>
            <a:r>
              <a:rPr lang="es-AR" sz="2000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2133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Estructura de Control DECISION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689949"/>
            <a:ext cx="534453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b="1" dirty="0" err="1" smtClean="0">
                <a:solidFill>
                  <a:schemeClr val="bg1"/>
                </a:solidFill>
                <a:latin typeface="Consolas" panose="020B0609020204030204" pitchFamily="49" charset="0"/>
              </a:rPr>
              <a:t>Decision</a:t>
            </a:r>
            <a:r>
              <a:rPr lang="es-AR" altLang="ko-KR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s-AR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completa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Si (condición) Entones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	Bloque de código por el verdadero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Sino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	Bloque de código por el falso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</a:p>
          <a:p>
            <a:pPr algn="just"/>
            <a:endParaRPr lang="es-AR" altLang="ko-K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Decision</a:t>
            </a:r>
            <a:r>
              <a:rPr lang="es-AR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 por el verdadero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Si (condición) Entones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	Bloque de código por el verdadero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</a:p>
          <a:p>
            <a:pPr algn="just"/>
            <a:endParaRPr lang="es-AR" altLang="ko-KR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altLang="ko-KR" b="1" dirty="0">
                <a:solidFill>
                  <a:schemeClr val="bg1"/>
                </a:solidFill>
                <a:latin typeface="Consolas" panose="020B0609020204030204" pitchFamily="49" charset="0"/>
              </a:rPr>
              <a:t>Decisiones </a:t>
            </a:r>
            <a:r>
              <a:rPr lang="es-AR" altLang="ko-KR" b="1" dirty="0" err="1">
                <a:solidFill>
                  <a:schemeClr val="bg1"/>
                </a:solidFill>
                <a:latin typeface="Consolas" panose="020B0609020204030204" pitchFamily="49" charset="0"/>
              </a:rPr>
              <a:t>añidadas</a:t>
            </a:r>
            <a:endParaRPr lang="es-AR" altLang="ko-KR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Si (condición) Entones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Si (condición) Entones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Bloque de código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sino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     </a:t>
            </a:r>
            <a:r>
              <a:rPr lang="es-AR" altLang="ko-KR" sz="1600" dirty="0" err="1">
                <a:solidFill>
                  <a:schemeClr val="bg1"/>
                </a:solidFill>
                <a:latin typeface="Consolas" panose="020B0609020204030204" pitchFamily="49" charset="0"/>
              </a:rPr>
              <a:t>Bolque</a:t>
            </a:r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de código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     Fin si</a:t>
            </a:r>
          </a:p>
          <a:p>
            <a:pPr algn="just"/>
            <a:r>
              <a:rPr lang="es-AR" altLang="ko-KR" sz="1600" dirty="0">
                <a:solidFill>
                  <a:schemeClr val="bg1"/>
                </a:solidFill>
                <a:latin typeface="Consolas" panose="020B0609020204030204" pitchFamily="49" charset="0"/>
              </a:rPr>
              <a:t>Fin si</a:t>
            </a:r>
          </a:p>
        </p:txBody>
      </p:sp>
      <p:sp>
        <p:nvSpPr>
          <p:cNvPr id="14" name="TextBox 18"/>
          <p:cNvSpPr txBox="1"/>
          <p:nvPr/>
        </p:nvSpPr>
        <p:spPr>
          <a:xfrm>
            <a:off x="470792" y="1083680"/>
            <a:ext cx="1093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ko-KR" b="1" dirty="0" err="1" smtClean="0">
                <a:solidFill>
                  <a:schemeClr val="accent3"/>
                </a:solidFill>
                <a:cs typeface="Arial" pitchFamily="34" charset="0"/>
              </a:rPr>
              <a:t>Decision</a:t>
            </a:r>
            <a:r>
              <a:rPr lang="es-AR" altLang="ko-KR" b="1" dirty="0">
                <a:solidFill>
                  <a:schemeClr val="accent3"/>
                </a:solidFill>
                <a:cs typeface="Arial" pitchFamily="34" charset="0"/>
              </a:rPr>
              <a:t>: es una estructura de control que permite cambiar el comportamiento según se cumpla o no la condición</a:t>
            </a:r>
            <a:r>
              <a:rPr lang="es-AR" altLang="ko-KR" b="1" dirty="0" smtClean="0">
                <a:solidFill>
                  <a:schemeClr val="accent3"/>
                </a:solidFill>
                <a:cs typeface="Arial" pitchFamily="34" charset="0"/>
              </a:rPr>
              <a:t>.</a:t>
            </a:r>
            <a:endParaRPr lang="ko-KR" altLang="en-US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7" name="CuadroTexto 16"/>
          <p:cNvSpPr txBox="1"/>
          <p:nvPr/>
        </p:nvSpPr>
        <p:spPr>
          <a:xfrm>
            <a:off x="6857127" y="1556216"/>
            <a:ext cx="3672408" cy="524759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AR" b="1" dirty="0">
                <a:solidFill>
                  <a:schemeClr val="bg1"/>
                </a:solidFill>
                <a:latin typeface="Consolas" panose="020B0609020204030204" pitchFamily="49" charset="0"/>
              </a:rPr>
              <a:t>Operadores lógicos: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(Cond1 ^ Cond2) ingresa si las dos son verdaderas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(Cond1 v Cond2) ingresa si alguna de las dos es verdadera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just"/>
            <a:r>
              <a:rPr lang="es-AR" b="1" dirty="0">
                <a:solidFill>
                  <a:schemeClr val="bg1"/>
                </a:solidFill>
                <a:latin typeface="Consolas" panose="020B0609020204030204" pitchFamily="49" charset="0"/>
              </a:rPr>
              <a:t>Operadores de comparación:</a:t>
            </a:r>
          </a:p>
          <a:p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=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&lt;=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&lt;&gt;</a:t>
            </a:r>
            <a:endParaRPr lang="es-A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2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Planteo Ej. 3 TP2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279403"/>
            <a:ext cx="1186054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{ Ejercicio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3 TP 2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Se tiene una máquina expendedora de gaseosas cuyo valor es de $129.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Admite monedas de: $2 $5 y $10 y realiza las siguientes operaciones: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a. Venta sin Vuelto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b. Venta con Vuelto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c. No Venta y devuelve las monedas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El programa debe recibir un valor total compuesto por las monedas </a:t>
            </a:r>
            <a:r>
              <a:rPr lang="es-AR" dirty="0" err="1">
                <a:solidFill>
                  <a:srgbClr val="FFFF00"/>
                </a:solidFill>
                <a:latin typeface="Consolas" panose="020B0609020204030204" pitchFamily="49" charset="0"/>
              </a:rPr>
              <a:t>validas,e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 imprimir un mensaje indicando la operatoria</a:t>
            </a: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Resolucion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Pseudocodigo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Ej. 3 TP2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432131" y="1108546"/>
            <a:ext cx="1075234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PROGRAMA </a:t>
            </a:r>
            <a:r>
              <a:rPr lang="es-AR" sz="1600" i="1" dirty="0" err="1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maquina_expendedrora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VARIABLES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/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total: Real 5,2</a:t>
            </a:r>
            <a:b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endParaRPr lang="es-AR" sz="1600" i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IMPRIMIR:”LAS MONEDAS ACEPTADAS SERAN SOLO DE 2, 5 Y 10.”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IMPRIMIR:”VALOR GASEOSA $129”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IMPRIMIR: “Ingrese el monto total:”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LEER: total</a:t>
            </a:r>
          </a:p>
          <a:p>
            <a:pPr algn="just"/>
            <a:r>
              <a:rPr lang="es-AR" sz="1600" i="1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 </a:t>
            </a:r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(total &lt; 129) ENTONCES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IMPRIMIR: “No hay venta, se devuelve:”, total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SINO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SI (total = 129) v (total = 130) ENTONCES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IMPRIMIR: “Venta sin vuelto”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SINO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 SI (total = 132) ENTONCES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IMPRIMIR: “Venta con vuelto, se devuelve: $2”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SINO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	IMPRIMIR: “Venta con vuelto, se devuelve: $”, total – 129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	FIN SI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	FIN SI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SI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HACER </a:t>
            </a:r>
          </a:p>
          <a:p>
            <a:pPr algn="just"/>
            <a:r>
              <a:rPr lang="es-AR" sz="1600" i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FIN PROGRAMA</a:t>
            </a:r>
          </a:p>
        </p:txBody>
      </p:sp>
    </p:spTree>
    <p:extLst>
      <p:ext uri="{BB962C8B-B14F-4D97-AF65-F5344CB8AC3E}">
        <p14:creationId xmlns:p14="http://schemas.microsoft.com/office/powerpoint/2010/main" val="1486595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Resolucion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s-AR" altLang="ko-KR" sz="2400" b="1" dirty="0" err="1">
                  <a:solidFill>
                    <a:schemeClr val="accent3"/>
                  </a:solidFill>
                  <a:cs typeface="Arial" pitchFamily="34" charset="0"/>
                </a:rPr>
                <a:t>Pseudocodigo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 Ej. 4 TP2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279403"/>
            <a:ext cx="118605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{ Ejercicio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4 TP 2</a:t>
            </a: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endParaRPr lang="es-AR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Un empleado de banco tiene un sistema que imprime un ticket cada vez que un cliente realiza una compra de dólares.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La operación tiene una comisión administrativa según la cantidad de dólares que se venden, lo que representa un sobre costo para el cliente: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a. 2% si es más de 501 y menos de 1501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b. 2,5% si es mayor de 1501 y menos que 3501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c. 4 % si es mayor a 3501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El ticket muestra discriminados: la cantidad de dólares que se compraron, 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el valor de cada dólar, el monto de la comisión y el monto total que el cliente debe abonar por la compra.</a:t>
            </a:r>
          </a:p>
          <a:p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Hacer un programa que simule la compra e imprima el ticket.</a:t>
            </a:r>
          </a:p>
          <a:p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 </a:t>
            </a:r>
            <a: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1899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47864</TotalTime>
  <Words>1041</Words>
  <Application>Microsoft Office PowerPoint</Application>
  <PresentationFormat>Panorámica</PresentationFormat>
  <Paragraphs>271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맑은 고딕</vt:lpstr>
      <vt:lpstr>Arial</vt:lpstr>
      <vt:lpstr>Calibri</vt:lpstr>
      <vt:lpstr>Consolas</vt:lpstr>
      <vt:lpstr>Courier New</vt:lpstr>
      <vt:lpstr>Rajdhani Medium</vt:lpstr>
      <vt:lpstr>Times New Roman</vt:lpstr>
      <vt:lpstr>Tema de Office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R</dc:creator>
  <cp:lastModifiedBy>Paternoster, Felix</cp:lastModifiedBy>
  <cp:revision>515</cp:revision>
  <dcterms:created xsi:type="dcterms:W3CDTF">2020-06-08T21:17:52Z</dcterms:created>
  <dcterms:modified xsi:type="dcterms:W3CDTF">2024-05-08T15:07:25Z</dcterms:modified>
</cp:coreProperties>
</file>