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32"/>
  </p:notesMasterIdLst>
  <p:sldIdLst>
    <p:sldId id="3116" r:id="rId3"/>
    <p:sldId id="3162" r:id="rId4"/>
    <p:sldId id="3163" r:id="rId5"/>
    <p:sldId id="3102" r:id="rId6"/>
    <p:sldId id="3127" r:id="rId7"/>
    <p:sldId id="3134" r:id="rId8"/>
    <p:sldId id="3101" r:id="rId9"/>
    <p:sldId id="3135" r:id="rId10"/>
    <p:sldId id="3144" r:id="rId11"/>
    <p:sldId id="3146" r:id="rId12"/>
    <p:sldId id="3147" r:id="rId13"/>
    <p:sldId id="3148" r:id="rId14"/>
    <p:sldId id="3149" r:id="rId15"/>
    <p:sldId id="3150" r:id="rId16"/>
    <p:sldId id="3151" r:id="rId17"/>
    <p:sldId id="3140" r:id="rId18"/>
    <p:sldId id="3152" r:id="rId19"/>
    <p:sldId id="3141" r:id="rId20"/>
    <p:sldId id="3153" r:id="rId21"/>
    <p:sldId id="3154" r:id="rId22"/>
    <p:sldId id="3155" r:id="rId23"/>
    <p:sldId id="3123" r:id="rId24"/>
    <p:sldId id="3107" r:id="rId25"/>
    <p:sldId id="3124" r:id="rId26"/>
    <p:sldId id="3125" r:id="rId27"/>
    <p:sldId id="3139" r:id="rId28"/>
    <p:sldId id="3159" r:id="rId29"/>
    <p:sldId id="3160" r:id="rId30"/>
    <p:sldId id="3161" r:id="rId3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rnoster, Felix" initials="PF" lastIdx="1" clrIdx="0">
    <p:extLst>
      <p:ext uri="{19B8F6BF-5375-455C-9EA6-DF929625EA0E}">
        <p15:presenceInfo xmlns:p15="http://schemas.microsoft.com/office/powerpoint/2012/main" userId="Paternoster, Feli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37"/>
    <a:srgbClr val="374D81"/>
    <a:srgbClr val="A6A6A6"/>
    <a:srgbClr val="E9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7" autoAdjust="0"/>
    <p:restoredTop sz="94434" autoAdjust="0"/>
  </p:normalViewPr>
  <p:slideViewPr>
    <p:cSldViewPr snapToGrid="0" snapToObjects="1">
      <p:cViewPr varScale="1">
        <p:scale>
          <a:sx n="73" d="100"/>
          <a:sy n="73" d="100"/>
        </p:scale>
        <p:origin x="9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D97EB-68D7-4096-B1BC-73131EDFF1E8}" type="datetimeFigureOut">
              <a:rPr lang="es-AR" smtClean="0"/>
              <a:t>28/5/2024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FF08C-A62F-400F-BE51-C97729B460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68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327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57422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0294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5021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7002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1880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8664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273744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5469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9784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6412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115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26443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54261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1461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6023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3502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771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8027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2321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3306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108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20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61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631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1212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5632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2895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21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8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6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4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7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34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3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180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53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37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08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39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4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1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1907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  <p:sldLayoutId id="2147483735" r:id="rId7"/>
    <p:sldLayoutId id="2147483736" r:id="rId8"/>
    <p:sldLayoutId id="214748373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5/28/2024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jpe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francoibanez.dev@gmail.com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romerosilvia072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matuarea@gmail.com" TargetMode="External"/><Relationship Id="rId5" Type="http://schemas.openxmlformats.org/officeDocument/2006/relationships/hyperlink" Target="mailto:pater@frlp.utn.edu.ar" TargetMode="External"/><Relationship Id="rId4" Type="http://schemas.openxmlformats.org/officeDocument/2006/relationships/hyperlink" Target="http://frlp.cvg.utn.edu.ar/" TargetMode="External"/><Relationship Id="rId9" Type="http://schemas.openxmlformats.org/officeDocument/2006/relationships/hyperlink" Target="mailto:antarmauro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2986" y="0"/>
            <a:ext cx="7349014" cy="6858000"/>
            <a:chOff x="0" y="0"/>
            <a:chExt cx="14698029" cy="13716000"/>
          </a:xfrm>
        </p:grpSpPr>
        <p:sp>
          <p:nvSpPr>
            <p:cNvPr id="3" name="Freeform 3"/>
            <p:cNvSpPr/>
            <p:nvPr/>
          </p:nvSpPr>
          <p:spPr>
            <a:xfrm>
              <a:off x="728029" y="0"/>
              <a:ext cx="13970000" cy="13716000"/>
            </a:xfrm>
            <a:custGeom>
              <a:avLst/>
              <a:gdLst/>
              <a:ahLst/>
              <a:cxnLst/>
              <a:rect l="l" t="t" r="r" b="b"/>
              <a:pathLst>
                <a:path w="13970000" h="13716000">
                  <a:moveTo>
                    <a:pt x="0" y="0"/>
                  </a:moveTo>
                  <a:lnTo>
                    <a:pt x="13970000" y="0"/>
                  </a:lnTo>
                  <a:lnTo>
                    <a:pt x="13970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85799" y="2508250"/>
            <a:ext cx="814469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AR" sz="6000" dirty="0">
                <a:solidFill>
                  <a:schemeClr val="bg1"/>
                </a:solidFill>
              </a:rPr>
              <a:t>Algoritmos y Estructuras de Datos</a:t>
            </a:r>
          </a:p>
        </p:txBody>
      </p:sp>
      <p:pic>
        <p:nvPicPr>
          <p:cNvPr id="11" name="Picture 2" descr="headerut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906"/>
            <a:ext cx="6563236" cy="98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/>
          <p:nvPr/>
        </p:nvSpPr>
        <p:spPr>
          <a:xfrm>
            <a:off x="685799" y="4354909"/>
            <a:ext cx="10693479" cy="58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Rajdhani Medium"/>
              </a:rPr>
              <a:t>Comisión S12</a:t>
            </a:r>
            <a:endParaRPr lang="en-US" sz="3599" dirty="0">
              <a:solidFill>
                <a:schemeClr val="tx2">
                  <a:lumMod val="40000"/>
                  <a:lumOff val="60000"/>
                </a:schemeClr>
              </a:solidFill>
              <a:latin typeface="Rajdhani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27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9822738" cy="867490"/>
            <a:chOff x="3687661" y="1203598"/>
            <a:chExt cx="3325973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325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3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control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Repeticion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 1/2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Obtener el porcentaje de aprobados y nota promedio de aprobados de 40 alumnos </a:t>
            </a:r>
            <a:endParaRPr lang="es-AR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de un curso.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Se aprueba con nota mayor o igual a 4</a:t>
            </a:r>
          </a:p>
        </p:txBody>
      </p:sp>
    </p:spTree>
    <p:extLst>
      <p:ext uri="{BB962C8B-B14F-4D97-AF65-F5344CB8AC3E}">
        <p14:creationId xmlns:p14="http://schemas.microsoft.com/office/powerpoint/2010/main" val="207954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462819" cy="867490"/>
            <a:chOff x="3687661" y="1203598"/>
            <a:chExt cx="3542704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542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3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control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Repeticion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2/2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170871" y="1108546"/>
            <a:ext cx="63474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Porc_Prom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Total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5,2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Nota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4,2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4,2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5,2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Total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0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0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4315168" y="1089816"/>
            <a:ext cx="796391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REPETIR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 i := 1, 40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la nota del alumno “, 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SI (Nota &gt;= 4)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Total:= Total +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SI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SI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&gt; 0)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Total /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*100)/40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“Promedio de aprobados: “,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“Porcentaje de aprobados sobre total: “,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SINO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“No hay alumnos aprobados”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00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9822738" cy="867490"/>
            <a:chOff x="3687661" y="1203598"/>
            <a:chExt cx="3325973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325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4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control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Repeticion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 1/2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Obtener el porcentaje de aprobados y nota promedio de aprobados de 40 alumnos </a:t>
            </a:r>
            <a:endParaRPr lang="es-AR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de un curso.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Se aprueba con nota mayor o igual a 4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La cantidad de notas a cargar se conoce al inicio de la carga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//(La diferencia que se tiene con el Ejemplo 3 es que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aca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se debe cargar la </a:t>
            </a:r>
            <a:r>
              <a:rPr lang="es-AR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cant</a:t>
            </a:r>
            <a:endParaRPr lang="es-AR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idad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de notas al inicio, y en el 3 es fijo para 40. Marcamos en color la </a:t>
            </a:r>
            <a:r>
              <a:rPr lang="es-AR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dife</a:t>
            </a:r>
            <a:endParaRPr lang="es-AR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rencia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con el ejemplo 3)</a:t>
            </a:r>
          </a:p>
        </p:txBody>
      </p:sp>
    </p:spTree>
    <p:extLst>
      <p:ext uri="{BB962C8B-B14F-4D97-AF65-F5344CB8AC3E}">
        <p14:creationId xmlns:p14="http://schemas.microsoft.com/office/powerpoint/2010/main" val="233220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462819" cy="867490"/>
            <a:chOff x="3687661" y="1203598"/>
            <a:chExt cx="3542704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542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4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control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Repeticion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2/2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170871" y="1108546"/>
            <a:ext cx="63474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Porc_Prom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Total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5,2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Nota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4,2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4,2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n,i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5,2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Total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0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0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4275969" y="1089816"/>
            <a:ext cx="799004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IMPRIMIR</a:t>
            </a:r>
            <a:r>
              <a:rPr lang="es-AR" sz="16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: “Ingrese la cantidad de notas a cargar“</a:t>
            </a:r>
          </a:p>
          <a:p>
            <a:r>
              <a:rPr lang="es-AR" sz="16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	LEER: n</a:t>
            </a:r>
          </a:p>
          <a:p>
            <a:endParaRPr lang="es-AR" sz="1600" i="1" dirty="0">
              <a:solidFill>
                <a:schemeClr val="accent4">
                  <a:lumMod val="40000"/>
                  <a:lumOff val="6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   REPETIR </a:t>
            </a:r>
            <a:r>
              <a:rPr lang="es-AR" sz="1600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Courier New" pitchFamily="49" charset="0"/>
                <a:cs typeface="Courier New" pitchFamily="49" charset="0"/>
              </a:rPr>
              <a:t>PARA i := 1, n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la nota del alumno “, 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SI (Nota &gt;= 4)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Total:= Total +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SI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SI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&gt; 0)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Total /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*100)/n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“Promedio de aprobados: “,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“Porcentaje de aprobados sobre total: “,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SINO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“No hay alumnos aprobados”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8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9822738" cy="867490"/>
            <a:chOff x="3687661" y="1203598"/>
            <a:chExt cx="3325973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325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5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control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Repeticion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 1/2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Se ingresa por teclado un conjunto de números uno a uno.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Contar cuántas veces se presentan los valores 10, 20, 30 y 40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y cuántos números distintos a esos se presentan. 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El proceso finaliza la tercera vez que -1 es ingresado.</a:t>
            </a:r>
          </a:p>
        </p:txBody>
      </p:sp>
    </p:spTree>
    <p:extLst>
      <p:ext uri="{BB962C8B-B14F-4D97-AF65-F5344CB8AC3E}">
        <p14:creationId xmlns:p14="http://schemas.microsoft.com/office/powerpoint/2010/main" val="30132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462819" cy="867490"/>
            <a:chOff x="3687661" y="1203598"/>
            <a:chExt cx="3542704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542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5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control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Repeticion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2/2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170871" y="1108546"/>
            <a:ext cx="634749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Ejemplo4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num,cont10,cont20,cont30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cont40,cont1,contDist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6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//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 inicializan todos los contadores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cont10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:=0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cont20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:=0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cont30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:=0       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cont40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:=0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cont1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:=0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contDist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:=0 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5020554" y="1089816"/>
            <a:ext cx="799004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Repetir Mientras (cont1 &lt;&gt; 3)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Imprimir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("Ingrese el numero deseado")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Leer(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Caso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10: cont10:= cont10+1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20: cont20:= cont20+1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30: cont30:= cont30+1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40: cont40:= cont40+1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-1: cont1:= cont1+1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contDist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:=contDist+1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otro caso: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contDist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:=contDist+1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Caso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Mientras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Imprimir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(“El número 10 se ingreso “,cont10, “ veces”)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Imprimir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(“El número 20 se ingreso “,cont20, “ veces”)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imprimir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(“El número 30 se ingreso “,cont30, “ veces”)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imprimir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(“El número 40 se ingreso “,cont40, “ veces”)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imprimir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(“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Numeros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distintos “,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contDist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“ veces”)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Imprimir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("Gracias por utilizar el programa")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6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Funciones de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Pseudocodigo9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l="10625" t="10781" r="11414" b="10781"/>
          <a:stretch/>
        </p:blipFill>
        <p:spPr>
          <a:xfrm>
            <a:off x="600891" y="1232573"/>
            <a:ext cx="9849395" cy="557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9822738" cy="867490"/>
            <a:chOff x="3687661" y="1203598"/>
            <a:chExt cx="3325973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325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Ejercicios para resolver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Realizar el ejemplo 3 de la presentación, sin conocer la cantidad de alumnos (Repetición Condicional)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De 50 alumnos se ingresa su apellido, y luego se cargan sus 7 notas. El repetir interno se ejecuta completo (es decir de 1 a 7). Se desea mostrar la nota máxima y el promedio de cada alumno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Se desea simular el proceso de atención de pacientes que llegan a una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clinica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para ser atendidos por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covid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. De cada paciente se conoce si es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covid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positivo o no, y de ser positivo, el tipo de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atencion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: A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asintomatico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, D domiciliario, I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internacion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y T Terapia intensiva. 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	Informar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al finalizar la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atencion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Cantidad de pacientes atendidos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Porcentaje de pacientes en Terapia intensiva respecto del total de pacientes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Cantidad de pacientes por cada tipo de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atencion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: A, D, I, T </a:t>
            </a:r>
          </a:p>
          <a:p>
            <a:pPr marL="342900" indent="-342900">
              <a:buFont typeface="+mj-lt"/>
              <a:buAutoNum type="arabicPeriod"/>
            </a:pPr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4. Resolver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los ejercicios del TP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nro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57078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Resolucion Ejercicio 1 1/2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32131" y="1108546"/>
            <a:ext cx="1075234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Obtener el porcentaje y nota promedio de aprobados de alumnos de un curso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Porc_Prom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Total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5,2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Nota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4,2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4,2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5,2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Carácter 1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Total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0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0</a:t>
            </a:r>
          </a:p>
          <a:p>
            <a:endParaRPr lang="pt-B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477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Resolucion Ejercicio 1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2/2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32131" y="964853"/>
            <a:ext cx="107523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IMPRIMIR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“Hay nota para cargar? S/N”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LEER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:=1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REPETIR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MIENTRAS((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== “S”)||(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== “s”))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la nota del alumno “, 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SI (Nota &gt;= 4)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Total:= Total +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+ 1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I +1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“Hay nota para cargar? S/N”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LEER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MIETRAS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SI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&gt; 0)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Total /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Cant_Aprob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*100)/I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“Promedio de aprobados: “,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“Porcentaje de aprobados sobre total: “,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Porc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SINO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“No hay alumnos aprobados”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</p:txBody>
      </p:sp>
    </p:spTree>
    <p:extLst>
      <p:ext uri="{BB962C8B-B14F-4D97-AF65-F5344CB8AC3E}">
        <p14:creationId xmlns:p14="http://schemas.microsoft.com/office/powerpoint/2010/main" val="304716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84" y="483518"/>
            <a:ext cx="6809126" cy="7219169"/>
            <a:chOff x="3687661" y="1203598"/>
            <a:chExt cx="2305567" cy="7219169"/>
          </a:xfrm>
        </p:grpSpPr>
        <p:sp>
          <p:nvSpPr>
            <p:cNvPr id="72" name="TextBox 8"/>
            <p:cNvSpPr txBox="1"/>
            <p:nvPr/>
          </p:nvSpPr>
          <p:spPr>
            <a:xfrm>
              <a:off x="3740737" y="2051792"/>
              <a:ext cx="2252491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# Profesores: </a:t>
              </a: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AR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Felix Paternoster</a:t>
              </a:r>
            </a:p>
            <a:p>
              <a:endParaRPr lang="es-AR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  <a:p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	Matias Area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# Ayudantes: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Silvia Romero</a:t>
              </a:r>
            </a:p>
            <a:p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>
                  <a:solidFill>
                    <a:srgbClr val="FFC000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Franco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Ibañez</a:t>
              </a:r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ES" altLang="ko-KR" sz="2400" dirty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	Mauro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Antar</a:t>
              </a:r>
              <a:endParaRPr lang="es-AR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Docentes y ayudantes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Resolucion Ejercicio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32131" y="1134672"/>
            <a:ext cx="1075234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Ejercicio2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 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nota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max,acum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5,2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ape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Carácter 30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Repetir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Para: i:= 1, 50, 1        /*se procesan 50 alumnos*/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Imprimir: ‘ingrese apellido de un alumno’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Leer: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ape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:=0                  /*inicializo la nota máxima en 0*/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Repetir para: j:=1,7,1    /*cargo las 7 notas de un alumno*/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Imprimir: ‘Ingrese la nota de la materia:’, j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Leer: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Si (nota &gt;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fin si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Imprimir: ‘la mejor nota de:’,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ape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‘es:’,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‘y el promedio: ’,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/7</a:t>
            </a:r>
          </a:p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Fin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</p:txBody>
      </p:sp>
    </p:spTree>
    <p:extLst>
      <p:ext uri="{BB962C8B-B14F-4D97-AF65-F5344CB8AC3E}">
        <p14:creationId xmlns:p14="http://schemas.microsoft.com/office/powerpoint/2010/main" val="147104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Resolucion Ejercicio 3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32131" y="1134672"/>
            <a:ext cx="1075234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ES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RESOLVER FUERA DE CLASE. Tenerlo resuelto para el 29/5 </a:t>
            </a:r>
            <a:endParaRPr lang="es-AR" sz="1600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1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448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FF00"/>
                </a:solidFill>
              </a:rPr>
              <a:t>/* </a:t>
            </a:r>
            <a:r>
              <a:rPr lang="es-AR" sz="2400" dirty="0">
                <a:solidFill>
                  <a:srgbClr val="FFFF00"/>
                </a:solidFill>
              </a:rPr>
              <a:t>Introducción</a:t>
            </a:r>
          </a:p>
          <a:p>
            <a:r>
              <a:rPr lang="es-AR" sz="2400" dirty="0">
                <a:solidFill>
                  <a:srgbClr val="FFFF00"/>
                </a:solidFill>
              </a:rPr>
              <a:t>Lenguaje C</a:t>
            </a:r>
          </a:p>
          <a:p>
            <a:r>
              <a:rPr lang="es-AR" sz="2400" dirty="0" smtClean="0">
                <a:solidFill>
                  <a:schemeClr val="accent5">
                    <a:lumMod val="75000"/>
                  </a:schemeClr>
                </a:solidFill>
              </a:rPr>
              <a:t>*/</a:t>
            </a:r>
            <a:endParaRPr lang="es-A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variable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variables se declaran indicando primero el tipo de dato de las mismas, y luego el nombre que le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daremos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46295" y="2227371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22737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241498" y="2787774"/>
            <a:ext cx="4201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Variables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entero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r: real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cadena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caracteres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488873" y="2787774"/>
            <a:ext cx="4656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x;       //Entero / booleano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c;      //Carácter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f;     //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Flotante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s[10];  //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de tamaño 10</a:t>
            </a:r>
            <a:endParaRPr lang="es-A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</a:t>
              </a:r>
              <a:r>
                <a:rPr lang="es-AR" altLang="ko-KR" sz="2400" b="1" i="1" dirty="0" err="1">
                  <a:solidFill>
                    <a:schemeClr val="accent3"/>
                  </a:solidFill>
                  <a:cs typeface="Arial" pitchFamily="34" charset="0"/>
                </a:rPr>
                <a:t>Main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bloque principal de código en C es un módulo más, con la diferencia que es reconocido por el Sistema como el primero a invocar. Carece de cabecera o nombre de programa. Las variables declaradas dentro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serán locales al mismo, mientras que las declaradas fuera de éste serán globales a la aplicación.</a:t>
            </a:r>
          </a:p>
          <a:p>
            <a:pPr algn="just"/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alcance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 define entre llaves.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828281" y="352059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5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23483" y="4081001"/>
            <a:ext cx="54074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PROGRAMA ejemplo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Variables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[declaración de variables globales]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Fin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PROGRAMA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2" y="4081001"/>
            <a:ext cx="5607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[declaración de variables globales]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[declaración de variables locales]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6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LEER y ESCRIBIR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operaciones de lectura y escritura de datos en pantalla son provistas por la librería &lt;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stdio.h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&gt;, las cuales son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printf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escribir y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scanf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leer. En ambos casos se deberán usar los especificadores de formato según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corresponda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32336" y="3011145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01114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571548"/>
            <a:ext cx="4898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imprimir("Ingrese un dato entero: ")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leer(valor)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imprimir("Ingreso: ", valor)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571548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printf("Ingrese un dato entero: 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//'%d' para indicar tipo, '&amp;' para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//operar en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dir.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de memoria</a:t>
            </a: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("%d", &amp;valor);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//'\n' para producir un corte de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//línea en consola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printf("\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nIngreso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: $d", valor);</a:t>
            </a:r>
          </a:p>
        </p:txBody>
      </p:sp>
    </p:spTree>
    <p:extLst>
      <p:ext uri="{BB962C8B-B14F-4D97-AF65-F5344CB8AC3E}">
        <p14:creationId xmlns:p14="http://schemas.microsoft.com/office/powerpoint/2010/main" val="36078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Decision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4"/>
          <p:cNvSpPr txBox="1"/>
          <p:nvPr/>
        </p:nvSpPr>
        <p:spPr>
          <a:xfrm>
            <a:off x="632336" y="1208466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120846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1768869"/>
            <a:ext cx="4898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 (a != b) Entonces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Sino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1768869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(a != b){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403F5DF0-EC0D-4BCD-8146-C26EF518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69615"/>
              </p:ext>
            </p:extLst>
          </p:nvPr>
        </p:nvGraphicFramePr>
        <p:xfrm>
          <a:off x="2312482" y="3699610"/>
          <a:ext cx="6256752" cy="3158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8376">
                  <a:extLst>
                    <a:ext uri="{9D8B030D-6E8A-4147-A177-3AD203B41FA5}">
                      <a16:colId xmlns:a16="http://schemas.microsoft.com/office/drawing/2014/main" val="853478011"/>
                    </a:ext>
                  </a:extLst>
                </a:gridCol>
                <a:gridCol w="3128376">
                  <a:extLst>
                    <a:ext uri="{9D8B030D-6E8A-4147-A177-3AD203B41FA5}">
                      <a16:colId xmlns:a16="http://schemas.microsoft.com/office/drawing/2014/main" val="701260413"/>
                    </a:ext>
                  </a:extLst>
                </a:gridCol>
              </a:tblGrid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Operador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Símbolo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016803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==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65210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Distinto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258025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Not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952361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135494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250089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817157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271062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AND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&amp;&amp;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48010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||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64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decisión CASO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 estructura de decisión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CASO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SWITCH CASE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en C difiere de lo que conocemos. Se debe cerrar manualmente cada opción con un break; para evitar que siga ejecutando las subsiguientes. El valor evaluado debe ser concreto, no admite comparaciones.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632336" y="2789074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4898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Caso valor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1: imprimir('1')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2: imprimir('2')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3: imprimir('3')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Otro caso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imprimir('Rama falsa')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caso;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166596"/>
            <a:ext cx="50456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switch (valor){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1: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printf("1");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2: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printf("2");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3: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printf("3");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default: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printf("Rama falsa");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66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REPETIR PARA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REPETIR PARA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FOR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LOOP se define con tres parámetros: valor inicial, condición de salida, modificación del valor inicial (paso). La condición de salida puede adecuarse a lo que se necesite iterar.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828281" y="352059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5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23483" y="4081001"/>
            <a:ext cx="5407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Repetir para i:=1,10,1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imprimir("Valor: ", i);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Repetir Para;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2" y="4081001"/>
            <a:ext cx="5607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for (int i=1; i&lt;11; i++){</a:t>
            </a:r>
          </a:p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  printf("Valor: %d\n", i);</a:t>
            </a:r>
          </a:p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6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REPETIR MIENTRAS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REPETIR MIENTRAS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WHILE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LOOP se asemeja bastante a lo que vemos en pseudocódigo, basta con adecuar la sintaxis y los operadores lógicos.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632336" y="2789074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4898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Repetir mientras (valor &gt; 5)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imprimir("Sigue");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valor= valor - 1;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Repetir Mientras;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Repetir Mientras (VERDADERO)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imprimir("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infinito");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Repetir Mientras;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166596"/>
            <a:ext cx="50456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(valor &gt; 5){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printf("Sigue");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valor--;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(1){  //Valor TRUE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printf("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infinito");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93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Medios de comunicación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40604" y="1070452"/>
            <a:ext cx="1112903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Información de la cátedra:</a:t>
            </a: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CVG (Campus Virtual Global) de la UTN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  <a:hlinkClick r:id="rId4"/>
              </a:rPr>
              <a:t>http://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frlp.cvg.utn.edu.ar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Mails de contactos:</a:t>
            </a:r>
          </a:p>
          <a:p>
            <a:pPr algn="just"/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Profesores: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 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Felix Paternoster – 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5"/>
              </a:rPr>
              <a:t>pater@frlp.utn.edu.ar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Matias Area - </a:t>
            </a:r>
            <a:r>
              <a:rPr lang="es-ES" sz="2000" dirty="0" smtClean="0">
                <a:solidFill>
                  <a:schemeClr val="bg1"/>
                </a:solidFill>
                <a:cs typeface="Arial" pitchFamily="34" charset="0"/>
                <a:hlinkClick r:id="rId6"/>
              </a:rPr>
              <a:t>matuarea@gmail.com</a:t>
            </a:r>
            <a:endParaRPr lang="es-E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Ayudantes: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Silvia Romero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7"/>
              </a:rPr>
              <a:t>romerosilvia072@gmail.com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Franco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Ibañez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8"/>
              </a:rPr>
              <a:t>francoibanez.dev@gmail.com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Mauro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Antar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</a:t>
            </a:r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9"/>
              </a:rPr>
              <a:t>antarmauro@gmail.com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Consultas fuera de horario de clase: por mail o por CVG</a:t>
            </a: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6652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sz="2400" b="1" dirty="0" smtClean="0">
                <a:solidFill>
                  <a:schemeClr val="accent3"/>
                </a:solidFill>
                <a:cs typeface="Arial" pitchFamily="34" charset="0"/>
              </a:rPr>
              <a:t>Clase </a:t>
            </a:r>
            <a:r>
              <a:rPr lang="es-AR" altLang="ko-KR" sz="2400" b="1" dirty="0">
                <a:solidFill>
                  <a:schemeClr val="accent3"/>
                </a:solidFill>
                <a:cs typeface="Arial" pitchFamily="34" charset="0"/>
              </a:rPr>
              <a:t>6</a:t>
            </a:r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s-AR" sz="2400" dirty="0" smtClean="0">
                <a:solidFill>
                  <a:srgbClr val="FFFF00"/>
                </a:solidFill>
              </a:rPr>
              <a:t>/* </a:t>
            </a:r>
            <a:r>
              <a:rPr lang="es-AR" sz="2400" dirty="0">
                <a:solidFill>
                  <a:srgbClr val="FFFF00"/>
                </a:solidFill>
              </a:rPr>
              <a:t>Estructura de Control</a:t>
            </a:r>
          </a:p>
          <a:p>
            <a:r>
              <a:rPr lang="es-AR" sz="2400" dirty="0" smtClean="0">
                <a:solidFill>
                  <a:srgbClr val="FFFF00"/>
                </a:solidFill>
              </a:rPr>
              <a:t>Repetición */</a:t>
            </a:r>
            <a:endParaRPr lang="es-AR" sz="2400" dirty="0">
              <a:solidFill>
                <a:srgbClr val="FFFF00"/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Desarrollo de la clase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6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18921" y="1137691"/>
            <a:ext cx="864264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Introducción a Estructura de control de Repetición (Incondicional y Condicional)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Ejemplo 1 de Estructura de control de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Repeticion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en programa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Ejemplo 2 de Estructura de control de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Repeticion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en programa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Ejemplo 3 de Estructura de control de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Repeticion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en programa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Ejemplo 4 de Estructura de control de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Repeticion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en programa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Ejercicios para resolver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Introducción Lenguaje C (+ Caso +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Repeticion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13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REPETICION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689949"/>
            <a:ext cx="53445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Repeticion</a:t>
            </a:r>
            <a:r>
              <a:rPr lang="es-AR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 incondicional (Cantidad fija de repeticiones)</a:t>
            </a:r>
          </a:p>
          <a:p>
            <a:pPr algn="just"/>
            <a:r>
              <a:rPr lang="es-AR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Repetir para I:=1, 40, 1</a:t>
            </a:r>
          </a:p>
          <a:p>
            <a:pPr algn="just"/>
            <a:r>
              <a:rPr lang="es-AR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</a:p>
          <a:p>
            <a:pPr algn="just"/>
            <a:r>
              <a:rPr lang="es-AR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	Bloque de código</a:t>
            </a:r>
          </a:p>
          <a:p>
            <a:pPr algn="just"/>
            <a:endParaRPr lang="es-AR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Fin repetir para</a:t>
            </a:r>
          </a:p>
          <a:p>
            <a:pPr algn="just"/>
            <a:endParaRPr lang="es-AR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endParaRPr lang="es-AR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Repetición Condicional</a:t>
            </a:r>
          </a:p>
          <a:p>
            <a:pPr algn="just"/>
            <a:r>
              <a:rPr lang="es-AR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Repetir mientras (</a:t>
            </a:r>
            <a:r>
              <a:rPr lang="es-AR" altLang="ko-KR" dirty="0" err="1">
                <a:solidFill>
                  <a:schemeClr val="bg1"/>
                </a:solidFill>
                <a:latin typeface="Consolas" panose="020B0609020204030204" pitchFamily="49" charset="0"/>
              </a:rPr>
              <a:t>condicion</a:t>
            </a:r>
            <a:r>
              <a:rPr lang="es-AR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algn="just"/>
            <a:endParaRPr lang="es-AR" altLang="ko-K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	Bloque de código por el verdadero</a:t>
            </a:r>
          </a:p>
          <a:p>
            <a:pPr algn="just"/>
            <a:r>
              <a:rPr lang="es-AR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</a:p>
          <a:p>
            <a:pPr algn="just"/>
            <a:r>
              <a:rPr lang="es-AR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Fin repetir mientras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470792" y="1083680"/>
            <a:ext cx="1093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b="1" dirty="0">
                <a:solidFill>
                  <a:schemeClr val="accent3"/>
                </a:solidFill>
                <a:cs typeface="Arial" pitchFamily="34" charset="0"/>
              </a:rPr>
              <a:t>Repetición: es una estructura de control que permite repetir un bloque de código, condicional o incondicionalmente. 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857127" y="1556216"/>
            <a:ext cx="3672408" cy="52475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AR" b="1" dirty="0">
                <a:solidFill>
                  <a:schemeClr val="bg1"/>
                </a:solidFill>
                <a:latin typeface="Consolas" panose="020B0609020204030204" pitchFamily="49" charset="0"/>
              </a:rPr>
              <a:t>Operadores lógicos: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(Cond1 ^ Cond2) ingresa si las dos son verdaderas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(Cond1 v Cond2) ingresa si alguna de las dos es verdadera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b="1" dirty="0">
                <a:solidFill>
                  <a:schemeClr val="bg1"/>
                </a:solidFill>
                <a:latin typeface="Consolas" panose="020B0609020204030204" pitchFamily="49" charset="0"/>
              </a:rPr>
              <a:t>Operadores de comparación: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&lt;&gt;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9822738" cy="867490"/>
            <a:chOff x="3687661" y="1203598"/>
            <a:chExt cx="3325973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325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1 de Estructura de control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Repeticion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 1/2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Obtener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el promedio de 40 alumnos de un curso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462819" cy="867490"/>
            <a:chOff x="3687661" y="1203598"/>
            <a:chExt cx="3542704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542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1 de Estructura de control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Repeticion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2/2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32131" y="1108546"/>
            <a:ext cx="1075234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Promedio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Total: Real 5,2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Nota: Real 4,2</a:t>
            </a:r>
          </a:p>
          <a:p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Real 4,2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i: Entero 2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 := 0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 i := 1, 40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la nota del alumno “, 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Total:= Total + Nota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</a:t>
            </a:r>
          </a:p>
          <a:p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Redondear(Total / 40,2)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“Promedio: “,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Prom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9822738" cy="867490"/>
            <a:chOff x="3687661" y="1203598"/>
            <a:chExt cx="3325973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3259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control de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Repeticion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en Programa 1/2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Obtener el promedio de ventas de la semana de un negocio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Mostrar el </a:t>
            </a:r>
            <a:r>
              <a:rPr lang="es-AR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nro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de día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y monto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del </a:t>
            </a:r>
            <a:r>
              <a:rPr lang="es-AR" dirty="0" err="1" smtClean="0">
                <a:solidFill>
                  <a:srgbClr val="FFFF00"/>
                </a:solidFill>
                <a:latin typeface="Consolas" panose="020B0609020204030204" pitchFamily="49" charset="0"/>
              </a:rPr>
              <a:t>dia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que mas se vendió en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la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semana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s-AR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s-AR" dirty="0" smtClean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RESOLVER FUERA DE CLASE. Tenerlo resuelto para el 29/5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7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49423</TotalTime>
  <Words>1475</Words>
  <Application>Microsoft Office PowerPoint</Application>
  <PresentationFormat>Panorámica</PresentationFormat>
  <Paragraphs>459</Paragraphs>
  <Slides>29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29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Courier New</vt:lpstr>
      <vt:lpstr>Rajdhani Medium</vt:lpstr>
      <vt:lpstr>Times New Roman</vt:lpstr>
      <vt:lpstr>Tema de Office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R</dc:creator>
  <cp:lastModifiedBy>Paternoster, Felix</cp:lastModifiedBy>
  <cp:revision>529</cp:revision>
  <dcterms:created xsi:type="dcterms:W3CDTF">2020-06-08T21:17:52Z</dcterms:created>
  <dcterms:modified xsi:type="dcterms:W3CDTF">2024-05-28T16:02:25Z</dcterms:modified>
</cp:coreProperties>
</file>