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 id="2147483738" r:id="rId2"/>
  </p:sldMasterIdLst>
  <p:notesMasterIdLst>
    <p:notesMasterId r:id="rId34"/>
  </p:notesMasterIdLst>
  <p:sldIdLst>
    <p:sldId id="3116" r:id="rId3"/>
    <p:sldId id="3162" r:id="rId4"/>
    <p:sldId id="3163" r:id="rId5"/>
    <p:sldId id="3102" r:id="rId6"/>
    <p:sldId id="3127" r:id="rId7"/>
    <p:sldId id="3134" r:id="rId8"/>
    <p:sldId id="3164" r:id="rId9"/>
    <p:sldId id="3165" r:id="rId10"/>
    <p:sldId id="3135" r:id="rId11"/>
    <p:sldId id="3166" r:id="rId12"/>
    <p:sldId id="3167" r:id="rId13"/>
    <p:sldId id="3168" r:id="rId14"/>
    <p:sldId id="3169" r:id="rId15"/>
    <p:sldId id="3170" r:id="rId16"/>
    <p:sldId id="3171" r:id="rId17"/>
    <p:sldId id="3172" r:id="rId18"/>
    <p:sldId id="3173" r:id="rId19"/>
    <p:sldId id="3174" r:id="rId20"/>
    <p:sldId id="3179" r:id="rId21"/>
    <p:sldId id="3123" r:id="rId22"/>
    <p:sldId id="3107" r:id="rId23"/>
    <p:sldId id="3124" r:id="rId24"/>
    <p:sldId id="3125" r:id="rId25"/>
    <p:sldId id="3139" r:id="rId26"/>
    <p:sldId id="3159" r:id="rId27"/>
    <p:sldId id="3160" r:id="rId28"/>
    <p:sldId id="3161" r:id="rId29"/>
    <p:sldId id="3175" r:id="rId30"/>
    <p:sldId id="3176" r:id="rId31"/>
    <p:sldId id="3177" r:id="rId32"/>
    <p:sldId id="3178" r:id="rId33"/>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ernoster, Felix" initials="PF" lastIdx="1" clrIdx="0">
    <p:extLst>
      <p:ext uri="{19B8F6BF-5375-455C-9EA6-DF929625EA0E}">
        <p15:presenceInfo xmlns:p15="http://schemas.microsoft.com/office/powerpoint/2012/main" userId="Paternoster, Felix"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37"/>
    <a:srgbClr val="374D81"/>
    <a:srgbClr val="A6A6A6"/>
    <a:srgbClr val="E9EA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587" autoAdjust="0"/>
    <p:restoredTop sz="94434" autoAdjust="0"/>
  </p:normalViewPr>
  <p:slideViewPr>
    <p:cSldViewPr snapToGrid="0" snapToObjects="1">
      <p:cViewPr varScale="1">
        <p:scale>
          <a:sx n="73" d="100"/>
          <a:sy n="73" d="100"/>
        </p:scale>
        <p:origin x="9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commentAuthors" Target="commentAuthor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2D97EB-68D7-4096-B1BC-73131EDFF1E8}" type="datetimeFigureOut">
              <a:rPr lang="es-AR" smtClean="0"/>
              <a:t>4/6/2024</a:t>
            </a:fld>
            <a:endParaRPr lang="es-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0FF08C-A62F-400F-BE51-C97729B460FA}" type="slidenum">
              <a:rPr lang="es-AR" smtClean="0"/>
              <a:t>‹Nº›</a:t>
            </a:fld>
            <a:endParaRPr lang="es-AR"/>
          </a:p>
        </p:txBody>
      </p:sp>
    </p:spTree>
    <p:extLst>
      <p:ext uri="{BB962C8B-B14F-4D97-AF65-F5344CB8AC3E}">
        <p14:creationId xmlns:p14="http://schemas.microsoft.com/office/powerpoint/2010/main" val="3406865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3277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597130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0433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09663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90660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95921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30125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0608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45210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534798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5426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1115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314612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6023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35020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67714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180276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23214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733064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803807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00069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51134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10874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929307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0209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6617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65268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4106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51212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4877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extLst>
      <p:ext uri="{BB962C8B-B14F-4D97-AF65-F5344CB8AC3E}">
        <p14:creationId xmlns:p14="http://schemas.microsoft.com/office/powerpoint/2010/main" val="3427213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smtClean="0"/>
              <a:t>Click to edit Master title style</a:t>
            </a:r>
            <a:endParaRPr lang="en-US"/>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6/4/2024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249023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6/4/2024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12038823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smtClean="0"/>
              <a:t>Click to edit Master title style</a:t>
            </a:r>
            <a:endParaRPr lang="en-US"/>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6/4/2024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28309832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6/4/2024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1467954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smtClean="0"/>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smtClean="0"/>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6/4/2024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defTabSz="609630"/>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35213623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6/4/2024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defTabSz="609630"/>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42220442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6/4/2024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defTabSz="609630"/>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3486277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smtClean="0"/>
              <a:t>Click to edit Master title style</a:t>
            </a:r>
            <a:endParaRPr lang="en-US"/>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6/4/2024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7560343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smtClean="0"/>
              <a:t>Click to edit Master title style</a:t>
            </a:r>
            <a:endParaRPr lang="en-US"/>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6/4/2024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defTabSz="609630"/>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2494637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6/4/2024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3250192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Encabezado de sección" type="secHead">
  <p:cSld name="Encabezado de sección">
    <p:spTree>
      <p:nvGrpSpPr>
        <p:cNvPr id="1" name="Shape 23"/>
        <p:cNvGrpSpPr/>
        <p:nvPr/>
      </p:nvGrpSpPr>
      <p:grpSpPr>
        <a:xfrm>
          <a:off x="0" y="0"/>
          <a:ext cx="0" cy="0"/>
          <a:chOff x="0" y="0"/>
          <a:chExt cx="0" cy="0"/>
        </a:xfrm>
      </p:grpSpPr>
      <p:sp>
        <p:nvSpPr>
          <p:cNvPr id="24" name="Google Shape;24;p1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1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extLst>
      <p:ext uri="{BB962C8B-B14F-4D97-AF65-F5344CB8AC3E}">
        <p14:creationId xmlns:p14="http://schemas.microsoft.com/office/powerpoint/2010/main" val="30261803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defTabSz="609630"/>
            <a:fld id="{1D8BD707-D9CF-40AE-B4C6-C98DA3205C09}" type="datetimeFigureOut">
              <a:rPr lang="en-US" smtClean="0">
                <a:solidFill>
                  <a:prstClr val="black">
                    <a:tint val="75000"/>
                  </a:prstClr>
                </a:solidFill>
              </a:rPr>
              <a:pPr defTabSz="609630"/>
              <a:t>6/4/2024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defTabSz="609630"/>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1337098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Dos objetos">
    <p:spTree>
      <p:nvGrpSpPr>
        <p:cNvPr id="1" name="Shape 29"/>
        <p:cNvGrpSpPr/>
        <p:nvPr/>
      </p:nvGrpSpPr>
      <p:grpSpPr>
        <a:xfrm>
          <a:off x="0" y="0"/>
          <a:ext cx="0" cy="0"/>
          <a:chOff x="0" y="0"/>
          <a:chExt cx="0" cy="0"/>
        </a:xfrm>
      </p:grpSpPr>
      <p:sp>
        <p:nvSpPr>
          <p:cNvPr id="30" name="Google Shape;3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extLst>
      <p:ext uri="{BB962C8B-B14F-4D97-AF65-F5344CB8AC3E}">
        <p14:creationId xmlns:p14="http://schemas.microsoft.com/office/powerpoint/2010/main" val="324353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ación" type="twoTxTwoObj">
  <p:cSld name="Comparación">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2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extLst>
      <p:ext uri="{BB962C8B-B14F-4D97-AF65-F5344CB8AC3E}">
        <p14:creationId xmlns:p14="http://schemas.microsoft.com/office/powerpoint/2010/main" val="4193711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el título" type="titleOnly">
  <p:cSld name="Solo el título">
    <p:spTree>
      <p:nvGrpSpPr>
        <p:cNvPr id="1" name="Shape 45"/>
        <p:cNvGrpSpPr/>
        <p:nvPr/>
      </p:nvGrpSpPr>
      <p:grpSpPr>
        <a:xfrm>
          <a:off x="0" y="0"/>
          <a:ext cx="0" cy="0"/>
          <a:chOff x="0" y="0"/>
          <a:chExt cx="0" cy="0"/>
        </a:xfrm>
      </p:grpSpPr>
      <p:sp>
        <p:nvSpPr>
          <p:cNvPr id="46" name="Google Shape;4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extLst>
      <p:ext uri="{BB962C8B-B14F-4D97-AF65-F5344CB8AC3E}">
        <p14:creationId xmlns:p14="http://schemas.microsoft.com/office/powerpoint/2010/main" val="78071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ido con título" type="objTx">
  <p:cSld name="Contenido con título">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extLst>
      <p:ext uri="{BB962C8B-B14F-4D97-AF65-F5344CB8AC3E}">
        <p14:creationId xmlns:p14="http://schemas.microsoft.com/office/powerpoint/2010/main" val="3757083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magen con título" type="picTx">
  <p:cSld name="Imagen con título">
    <p:spTree>
      <p:nvGrpSpPr>
        <p:cNvPr id="1" name="Shape 61"/>
        <p:cNvGrpSpPr/>
        <p:nvPr/>
      </p:nvGrpSpPr>
      <p:grpSpPr>
        <a:xfrm>
          <a:off x="0" y="0"/>
          <a:ext cx="0" cy="0"/>
          <a:chOff x="0" y="0"/>
          <a:chExt cx="0" cy="0"/>
        </a:xfrm>
      </p:grpSpPr>
      <p:sp>
        <p:nvSpPr>
          <p:cNvPr id="62" name="Google Shape;62;p2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5"/>
          <p:cNvSpPr>
            <a:spLocks noGrp="1"/>
          </p:cNvSpPr>
          <p:nvPr>
            <p:ph type="pic" idx="2"/>
          </p:nvPr>
        </p:nvSpPr>
        <p:spPr>
          <a:xfrm>
            <a:off x="5183188" y="987425"/>
            <a:ext cx="6172200" cy="4873625"/>
          </a:xfrm>
          <a:prstGeom prst="rect">
            <a:avLst/>
          </a:prstGeom>
          <a:noFill/>
          <a:ln>
            <a:noFill/>
          </a:ln>
        </p:spPr>
      </p:sp>
      <p:sp>
        <p:nvSpPr>
          <p:cNvPr id="64" name="Google Shape;64;p2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extLst>
      <p:ext uri="{BB962C8B-B14F-4D97-AF65-F5344CB8AC3E}">
        <p14:creationId xmlns:p14="http://schemas.microsoft.com/office/powerpoint/2010/main" val="4200392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ítulo y texto vertical" type="vertTx">
  <p:cSld name="Título y texto vertical">
    <p:spTree>
      <p:nvGrpSpPr>
        <p:cNvPr id="1" name="Shape 68"/>
        <p:cNvGrpSpPr/>
        <p:nvPr/>
      </p:nvGrpSpPr>
      <p:grpSpPr>
        <a:xfrm>
          <a:off x="0" y="0"/>
          <a:ext cx="0" cy="0"/>
          <a:chOff x="0" y="0"/>
          <a:chExt cx="0" cy="0"/>
        </a:xfrm>
      </p:grpSpPr>
      <p:sp>
        <p:nvSpPr>
          <p:cNvPr id="69" name="Google Shape;69;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extLst>
      <p:ext uri="{BB962C8B-B14F-4D97-AF65-F5344CB8AC3E}">
        <p14:creationId xmlns:p14="http://schemas.microsoft.com/office/powerpoint/2010/main" val="16214704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Título vertical y texto">
    <p:spTree>
      <p:nvGrpSpPr>
        <p:cNvPr id="1" name="Shape 74"/>
        <p:cNvGrpSpPr/>
        <p:nvPr/>
      </p:nvGrpSpPr>
      <p:grpSpPr>
        <a:xfrm>
          <a:off x="0" y="0"/>
          <a:ext cx="0" cy="0"/>
          <a:chOff x="0" y="0"/>
          <a:chExt cx="0" cy="0"/>
        </a:xfrm>
      </p:grpSpPr>
      <p:sp>
        <p:nvSpPr>
          <p:cNvPr id="75" name="Google Shape;75;p2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extLst>
      <p:ext uri="{BB962C8B-B14F-4D97-AF65-F5344CB8AC3E}">
        <p14:creationId xmlns:p14="http://schemas.microsoft.com/office/powerpoint/2010/main" val="4259179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AR"/>
              <a:t>‹Nº›</a:t>
            </a:fld>
            <a:endParaRPr/>
          </a:p>
        </p:txBody>
      </p:sp>
    </p:spTree>
    <p:extLst>
      <p:ext uri="{BB962C8B-B14F-4D97-AF65-F5344CB8AC3E}">
        <p14:creationId xmlns:p14="http://schemas.microsoft.com/office/powerpoint/2010/main" val="705190745"/>
      </p:ext>
    </p:extLst>
  </p:cSld>
  <p:clrMap bg1="lt1" tx1="dk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4" r:id="rId6"/>
    <p:sldLayoutId id="2147483735" r:id="rId7"/>
    <p:sldLayoutId id="2147483736" r:id="rId8"/>
    <p:sldLayoutId id="214748373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pPr defTabSz="609630"/>
            <a:fld id="{1D8BD707-D9CF-40AE-B4C6-C98DA3205C09}" type="datetimeFigureOut">
              <a:rPr lang="en-US" smtClean="0">
                <a:solidFill>
                  <a:prstClr val="black">
                    <a:tint val="75000"/>
                  </a:prstClr>
                </a:solidFill>
              </a:rPr>
              <a:pPr defTabSz="609630"/>
              <a:t>6/4/2024</a:t>
            </a:fld>
            <a:endParaRPr lang="en-US">
              <a:solidFill>
                <a:prstClr val="black">
                  <a:tint val="75000"/>
                </a:prstClr>
              </a:solidFill>
            </a:endParaRPr>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pPr defTabSz="609630"/>
            <a:endParaRPr lang="en-US">
              <a:solidFill>
                <a:prstClr val="black">
                  <a:tint val="75000"/>
                </a:prstClr>
              </a:solidFill>
            </a:endParaRPr>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pPr defTabSz="609630"/>
            <a:fld id="{B6F15528-21DE-4FAA-801E-634DDDAF4B2B}" type="slidenum">
              <a:rPr lang="en-US" smtClean="0">
                <a:solidFill>
                  <a:prstClr val="black">
                    <a:tint val="75000"/>
                  </a:prstClr>
                </a:solidFill>
              </a:rPr>
              <a:pPr defTabSz="609630"/>
              <a:t>‹Nº›</a:t>
            </a:fld>
            <a:endParaRPr lang="en-US">
              <a:solidFill>
                <a:prstClr val="black">
                  <a:tint val="75000"/>
                </a:prstClr>
              </a:solidFill>
            </a:endParaRPr>
          </a:p>
        </p:txBody>
      </p:sp>
    </p:spTree>
    <p:extLst>
      <p:ext uri="{BB962C8B-B14F-4D97-AF65-F5344CB8AC3E}">
        <p14:creationId xmlns:p14="http://schemas.microsoft.com/office/powerpoint/2010/main" val="269148271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6.xml"/><Relationship Id="rId6" Type="http://schemas.openxmlformats.org/officeDocument/2006/relationships/image" Target="../media/image3.jpeg"/><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mailto:francoibanez.dev@gmail.com" TargetMode="External"/><Relationship Id="rId3" Type="http://schemas.openxmlformats.org/officeDocument/2006/relationships/image" Target="../media/image4.png"/><Relationship Id="rId7" Type="http://schemas.openxmlformats.org/officeDocument/2006/relationships/hyperlink" Target="mailto:romerosilvia072@gmail.com" TargetMode="Externa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hyperlink" Target="mailto:matuarea@gmail.com" TargetMode="External"/><Relationship Id="rId5" Type="http://schemas.openxmlformats.org/officeDocument/2006/relationships/hyperlink" Target="mailto:pater@frlp.utn.edu.ar" TargetMode="External"/><Relationship Id="rId4" Type="http://schemas.openxmlformats.org/officeDocument/2006/relationships/hyperlink" Target="http://frlp.cvg.utn.edu.ar/" TargetMode="External"/><Relationship Id="rId9" Type="http://schemas.openxmlformats.org/officeDocument/2006/relationships/hyperlink" Target="mailto:antarmauro@gmail.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4842986" y="0"/>
            <a:ext cx="7349014" cy="6858000"/>
            <a:chOff x="0" y="0"/>
            <a:chExt cx="14698029" cy="13716000"/>
          </a:xfrm>
        </p:grpSpPr>
        <p:sp>
          <p:nvSpPr>
            <p:cNvPr id="3" name="Freeform 3"/>
            <p:cNvSpPr/>
            <p:nvPr/>
          </p:nvSpPr>
          <p:spPr>
            <a:xfrm>
              <a:off x="728029" y="0"/>
              <a:ext cx="13970000" cy="13716000"/>
            </a:xfrm>
            <a:custGeom>
              <a:avLst/>
              <a:gdLst/>
              <a:ahLst/>
              <a:cxnLst/>
              <a:rect l="l" t="t" r="r" b="b"/>
              <a:pathLst>
                <a:path w="13970000" h="13716000">
                  <a:moveTo>
                    <a:pt x="0" y="0"/>
                  </a:moveTo>
                  <a:lnTo>
                    <a:pt x="13970000" y="0"/>
                  </a:lnTo>
                  <a:lnTo>
                    <a:pt x="13970000" y="13716000"/>
                  </a:lnTo>
                  <a:lnTo>
                    <a:pt x="0" y="1371600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4" name="Freeform 4"/>
            <p:cNvSpPr/>
            <p:nvPr/>
          </p:nvSpPr>
          <p:spPr>
            <a:xfrm>
              <a:off x="0" y="0"/>
              <a:ext cx="13716000" cy="13716000"/>
            </a:xfrm>
            <a:custGeom>
              <a:avLst/>
              <a:gdLst/>
              <a:ahLst/>
              <a:cxnLst/>
              <a:rect l="l" t="t" r="r" b="b"/>
              <a:pathLst>
                <a:path w="13716000" h="13716000">
                  <a:moveTo>
                    <a:pt x="0" y="0"/>
                  </a:moveTo>
                  <a:lnTo>
                    <a:pt x="13716000" y="0"/>
                  </a:lnTo>
                  <a:lnTo>
                    <a:pt x="13716000" y="13716000"/>
                  </a:lnTo>
                  <a:lnTo>
                    <a:pt x="0" y="13716000"/>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grpSp>
      <p:sp>
        <p:nvSpPr>
          <p:cNvPr id="5" name="TextBox 5"/>
          <p:cNvSpPr txBox="1"/>
          <p:nvPr/>
        </p:nvSpPr>
        <p:spPr>
          <a:xfrm>
            <a:off x="685799" y="2508250"/>
            <a:ext cx="8144691" cy="1846659"/>
          </a:xfrm>
          <a:prstGeom prst="rect">
            <a:avLst/>
          </a:prstGeom>
        </p:spPr>
        <p:txBody>
          <a:bodyPr wrap="square" lIns="0" tIns="0" rIns="0" bIns="0" rtlCol="0" anchor="t">
            <a:spAutoFit/>
          </a:bodyPr>
          <a:lstStyle/>
          <a:p>
            <a:r>
              <a:rPr lang="es-AR" sz="6000" dirty="0">
                <a:solidFill>
                  <a:schemeClr val="bg1"/>
                </a:solidFill>
              </a:rPr>
              <a:t>Algoritmos y Estructuras de Datos</a:t>
            </a:r>
          </a:p>
        </p:txBody>
      </p:sp>
      <p:pic>
        <p:nvPicPr>
          <p:cNvPr id="11" name="Picture 2" descr="headerut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5229906"/>
            <a:ext cx="6563236" cy="9880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6"/>
          <p:cNvSpPr txBox="1"/>
          <p:nvPr/>
        </p:nvSpPr>
        <p:spPr>
          <a:xfrm>
            <a:off x="685799" y="4354909"/>
            <a:ext cx="10693479" cy="586058"/>
          </a:xfrm>
          <a:prstGeom prst="rect">
            <a:avLst/>
          </a:prstGeom>
        </p:spPr>
        <p:txBody>
          <a:bodyPr lIns="0" tIns="0" rIns="0" bIns="0" rtlCol="0" anchor="t">
            <a:spAutoFit/>
          </a:bodyPr>
          <a:lstStyle/>
          <a:p>
            <a:pPr>
              <a:lnSpc>
                <a:spcPts val="5039"/>
              </a:lnSpc>
            </a:pPr>
            <a:r>
              <a:rPr lang="en-US" sz="3599" dirty="0" smtClean="0">
                <a:solidFill>
                  <a:schemeClr val="tx2">
                    <a:lumMod val="40000"/>
                    <a:lumOff val="60000"/>
                  </a:schemeClr>
                </a:solidFill>
                <a:latin typeface="Rajdhani Medium"/>
              </a:rPr>
              <a:t>Comisión S12</a:t>
            </a:r>
            <a:endParaRPr lang="en-US" sz="3599" dirty="0">
              <a:solidFill>
                <a:schemeClr val="tx2">
                  <a:lumMod val="40000"/>
                  <a:lumOff val="60000"/>
                </a:schemeClr>
              </a:solidFill>
              <a:latin typeface="Rajdhani Medium"/>
            </a:endParaRPr>
          </a:p>
        </p:txBody>
      </p:sp>
    </p:spTree>
    <p:extLst>
      <p:ext uri="{BB962C8B-B14F-4D97-AF65-F5344CB8AC3E}">
        <p14:creationId xmlns:p14="http://schemas.microsoft.com/office/powerpoint/2010/main" val="32327001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10462819" cy="867490"/>
            <a:chOff x="3687661" y="1203598"/>
            <a:chExt cx="3542704" cy="867490"/>
          </a:xfrm>
        </p:grpSpPr>
        <p:sp>
          <p:nvSpPr>
            <p:cNvPr id="73" name="TextBox 9"/>
            <p:cNvSpPr txBox="1"/>
            <p:nvPr/>
          </p:nvSpPr>
          <p:spPr>
            <a:xfrm>
              <a:off x="3687661" y="1203598"/>
              <a:ext cx="3542704" cy="461665"/>
            </a:xfrm>
            <a:prstGeom prst="rect">
              <a:avLst/>
            </a:prstGeom>
            <a:noFill/>
          </p:spPr>
          <p:txBody>
            <a:bodyPr wrap="square" rtlCol="0">
              <a:spAutoFit/>
            </a:bodyPr>
            <a:lstStyle/>
            <a:p>
              <a:r>
                <a:rPr lang="es-AR" altLang="ko-KR" sz="2400" b="1" dirty="0">
                  <a:solidFill>
                    <a:schemeClr val="accent3"/>
                  </a:solidFill>
                  <a:cs typeface="Arial" pitchFamily="34" charset="0"/>
                </a:rPr>
                <a:t>Ejemplo 1 de Procedimientos y </a:t>
              </a:r>
              <a:r>
                <a:rPr lang="es-AR" altLang="ko-KR" sz="2400" b="1" dirty="0" smtClean="0">
                  <a:solidFill>
                    <a:schemeClr val="accent3"/>
                  </a:solidFill>
                  <a:cs typeface="Arial" pitchFamily="34" charset="0"/>
                </a:rPr>
                <a:t>Funciones (Resol 1)</a:t>
              </a:r>
              <a:endParaRPr lang="es-AR" altLang="ko-KR" sz="2400" b="1" dirty="0">
                <a:solidFill>
                  <a:schemeClr val="accent3"/>
                </a:solidFill>
                <a:cs typeface="Arial" pitchFamily="34" charset="0"/>
              </a:endParaRP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432131" y="1108546"/>
            <a:ext cx="10752346" cy="3970318"/>
          </a:xfrm>
          <a:prstGeom prst="rect">
            <a:avLst/>
          </a:prstGeom>
          <a:noFill/>
        </p:spPr>
        <p:txBody>
          <a:bodyPr wrap="square" rtlCol="0">
            <a:spAutoFit/>
          </a:bodyPr>
          <a:lstStyle/>
          <a:p>
            <a:r>
              <a:rPr lang="es-AR" i="1" dirty="0" smtClean="0">
                <a:solidFill>
                  <a:schemeClr val="bg1"/>
                </a:solidFill>
                <a:latin typeface="Courier New" pitchFamily="49" charset="0"/>
                <a:cs typeface="Courier New" pitchFamily="49" charset="0"/>
              </a:rPr>
              <a:t>VARIABLES</a:t>
            </a:r>
            <a:endParaRPr lang="es-AR" i="1" dirty="0">
              <a:solidFill>
                <a:schemeClr val="bg1"/>
              </a:solidFill>
              <a:latin typeface="Courier New" pitchFamily="49" charset="0"/>
              <a:cs typeface="Courier New" pitchFamily="49" charset="0"/>
            </a:endParaRPr>
          </a:p>
          <a:p>
            <a:r>
              <a:rPr lang="es-AR" i="1" dirty="0">
                <a:solidFill>
                  <a:schemeClr val="bg1"/>
                </a:solidFill>
                <a:latin typeface="Courier New" pitchFamily="49" charset="0"/>
                <a:cs typeface="Courier New" pitchFamily="49" charset="0"/>
              </a:rPr>
              <a:t>RS, RR, N1, N2: Entero 2</a:t>
            </a:r>
          </a:p>
          <a:p>
            <a:r>
              <a:rPr lang="es-AR" i="1" dirty="0">
                <a:solidFill>
                  <a:schemeClr val="bg1"/>
                </a:solidFill>
                <a:latin typeface="Courier New" pitchFamily="49" charset="0"/>
                <a:cs typeface="Courier New" pitchFamily="49" charset="0"/>
              </a:rPr>
              <a:t>HACER</a:t>
            </a:r>
          </a:p>
          <a:p>
            <a:r>
              <a:rPr lang="es-AR" i="1" dirty="0">
                <a:solidFill>
                  <a:schemeClr val="bg1"/>
                </a:solidFill>
                <a:latin typeface="Courier New" pitchFamily="49" charset="0"/>
                <a:cs typeface="Courier New" pitchFamily="49" charset="0"/>
              </a:rPr>
              <a:t>	IMPRIMIR: “Ingrese el primer valor “</a:t>
            </a:r>
          </a:p>
          <a:p>
            <a:r>
              <a:rPr lang="es-AR" i="1" dirty="0">
                <a:solidFill>
                  <a:schemeClr val="bg1"/>
                </a:solidFill>
                <a:latin typeface="Courier New" pitchFamily="49" charset="0"/>
                <a:cs typeface="Courier New" pitchFamily="49" charset="0"/>
              </a:rPr>
              <a:t>	LEER: N1</a:t>
            </a:r>
          </a:p>
          <a:p>
            <a:r>
              <a:rPr lang="es-AR" i="1" dirty="0">
                <a:solidFill>
                  <a:schemeClr val="bg1"/>
                </a:solidFill>
                <a:latin typeface="Courier New" pitchFamily="49" charset="0"/>
                <a:cs typeface="Courier New" pitchFamily="49" charset="0"/>
              </a:rPr>
              <a:t>	IMPRIMIR: “Ingrese el segundo valor “</a:t>
            </a:r>
          </a:p>
          <a:p>
            <a:r>
              <a:rPr lang="es-AR" i="1" dirty="0">
                <a:solidFill>
                  <a:schemeClr val="bg1"/>
                </a:solidFill>
                <a:latin typeface="Courier New" pitchFamily="49" charset="0"/>
                <a:cs typeface="Courier New" pitchFamily="49" charset="0"/>
              </a:rPr>
              <a:t>	LEER: N2</a:t>
            </a:r>
          </a:p>
          <a:p>
            <a:r>
              <a:rPr lang="es-AR" i="1" dirty="0">
                <a:solidFill>
                  <a:schemeClr val="bg1"/>
                </a:solidFill>
                <a:latin typeface="Courier New" pitchFamily="49" charset="0"/>
                <a:cs typeface="Courier New" pitchFamily="49" charset="0"/>
              </a:rPr>
              <a:t>	sumar(RS, N1, N2)</a:t>
            </a:r>
          </a:p>
          <a:p>
            <a:r>
              <a:rPr lang="es-AR" i="1" dirty="0">
                <a:solidFill>
                  <a:schemeClr val="bg1"/>
                </a:solidFill>
                <a:latin typeface="Courier New" pitchFamily="49" charset="0"/>
                <a:cs typeface="Courier New" pitchFamily="49" charset="0"/>
              </a:rPr>
              <a:t>	RR := restar(N1, N2)</a:t>
            </a:r>
          </a:p>
          <a:p>
            <a:r>
              <a:rPr lang="es-AR" i="1" dirty="0">
                <a:solidFill>
                  <a:schemeClr val="bg1"/>
                </a:solidFill>
                <a:latin typeface="Courier New" pitchFamily="49" charset="0"/>
                <a:cs typeface="Courier New" pitchFamily="49" charset="0"/>
              </a:rPr>
              <a:t>	IMPRIMIR: “Resultado Suma”, RS</a:t>
            </a:r>
          </a:p>
          <a:p>
            <a:r>
              <a:rPr lang="es-AR" i="1" dirty="0">
                <a:solidFill>
                  <a:schemeClr val="bg1"/>
                </a:solidFill>
                <a:latin typeface="Courier New" pitchFamily="49" charset="0"/>
                <a:cs typeface="Courier New" pitchFamily="49" charset="0"/>
              </a:rPr>
              <a:t>	IMPRIMIR: “Resultado Resta: “, RR</a:t>
            </a:r>
          </a:p>
          <a:p>
            <a:r>
              <a:rPr lang="es-AR" i="1" dirty="0">
                <a:solidFill>
                  <a:schemeClr val="bg1"/>
                </a:solidFill>
                <a:latin typeface="Courier New" pitchFamily="49" charset="0"/>
                <a:cs typeface="Courier New" pitchFamily="49" charset="0"/>
              </a:rPr>
              <a:t>FIN HACER</a:t>
            </a:r>
          </a:p>
          <a:p>
            <a:r>
              <a:rPr lang="es-AR" i="1" dirty="0">
                <a:solidFill>
                  <a:schemeClr val="bg1"/>
                </a:solidFill>
                <a:latin typeface="Courier New" pitchFamily="49" charset="0"/>
                <a:cs typeface="Courier New" pitchFamily="49" charset="0"/>
              </a:rPr>
              <a:t>FIN PROGRAMA</a:t>
            </a:r>
          </a:p>
          <a:p>
            <a:endParaRPr lang="es-AR" i="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6129462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10462819" cy="867490"/>
            <a:chOff x="3687661" y="1203598"/>
            <a:chExt cx="3542704" cy="867490"/>
          </a:xfrm>
        </p:grpSpPr>
        <p:sp>
          <p:nvSpPr>
            <p:cNvPr id="73" name="TextBox 9"/>
            <p:cNvSpPr txBox="1"/>
            <p:nvPr/>
          </p:nvSpPr>
          <p:spPr>
            <a:xfrm>
              <a:off x="3687661" y="1203598"/>
              <a:ext cx="3542704" cy="461665"/>
            </a:xfrm>
            <a:prstGeom prst="rect">
              <a:avLst/>
            </a:prstGeom>
            <a:noFill/>
          </p:spPr>
          <p:txBody>
            <a:bodyPr wrap="square" rtlCol="0">
              <a:spAutoFit/>
            </a:bodyPr>
            <a:lstStyle/>
            <a:p>
              <a:r>
                <a:rPr lang="es-AR" altLang="ko-KR" sz="2400" b="1" dirty="0">
                  <a:solidFill>
                    <a:schemeClr val="accent3"/>
                  </a:solidFill>
                  <a:cs typeface="Arial" pitchFamily="34" charset="0"/>
                </a:rPr>
                <a:t>Ejemplo 1 de Procedimientos y </a:t>
              </a:r>
              <a:r>
                <a:rPr lang="es-AR" altLang="ko-KR" sz="2400" b="1" dirty="0" smtClean="0">
                  <a:solidFill>
                    <a:schemeClr val="accent3"/>
                  </a:solidFill>
                  <a:cs typeface="Arial" pitchFamily="34" charset="0"/>
                </a:rPr>
                <a:t>Funciones (Resol 2)</a:t>
              </a:r>
              <a:endParaRPr lang="es-AR" altLang="ko-KR" sz="2400" b="1" dirty="0">
                <a:solidFill>
                  <a:schemeClr val="accent3"/>
                </a:solidFill>
                <a:cs typeface="Arial" pitchFamily="34" charset="0"/>
              </a:endParaRP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432131" y="1108546"/>
            <a:ext cx="10752346" cy="5755422"/>
          </a:xfrm>
          <a:prstGeom prst="rect">
            <a:avLst/>
          </a:prstGeom>
          <a:noFill/>
        </p:spPr>
        <p:txBody>
          <a:bodyPr wrap="square" rtlCol="0">
            <a:spAutoFit/>
          </a:bodyPr>
          <a:lstStyle/>
          <a:p>
            <a:r>
              <a:rPr lang="es-AR" dirty="0">
                <a:solidFill>
                  <a:srgbClr val="FFFF00"/>
                </a:solidFill>
                <a:latin typeface="Consolas" panose="020B0609020204030204" pitchFamily="49" charset="0"/>
              </a:rPr>
              <a:t>//Programa para sumar y restar dos números dados</a:t>
            </a:r>
          </a:p>
          <a:p>
            <a:r>
              <a:rPr lang="es-AR" sz="1600" i="1" dirty="0" smtClean="0">
                <a:solidFill>
                  <a:schemeClr val="bg1"/>
                </a:solidFill>
                <a:latin typeface="Courier New" pitchFamily="49" charset="0"/>
                <a:cs typeface="Courier New" pitchFamily="49" charset="0"/>
              </a:rPr>
              <a:t>PROGRAMA </a:t>
            </a:r>
            <a:r>
              <a:rPr lang="es-AR" sz="1600" i="1" dirty="0" err="1">
                <a:solidFill>
                  <a:schemeClr val="bg1"/>
                </a:solidFill>
                <a:latin typeface="Courier New" pitchFamily="49" charset="0"/>
                <a:cs typeface="Courier New" pitchFamily="49" charset="0"/>
              </a:rPr>
              <a:t>suma_resta</a:t>
            </a:r>
            <a:endParaRPr lang="es-AR" sz="1600" i="1" dirty="0">
              <a:solidFill>
                <a:schemeClr val="bg1"/>
              </a:solidFill>
              <a:latin typeface="Courier New" pitchFamily="49" charset="0"/>
              <a:cs typeface="Courier New" pitchFamily="49" charset="0"/>
            </a:endParaRPr>
          </a:p>
          <a:p>
            <a:r>
              <a:rPr lang="es-AR" sz="1600" i="1" dirty="0">
                <a:solidFill>
                  <a:schemeClr val="bg1"/>
                </a:solidFill>
                <a:latin typeface="Courier New" pitchFamily="49" charset="0"/>
                <a:cs typeface="Courier New" pitchFamily="49" charset="0"/>
              </a:rPr>
              <a:t> </a:t>
            </a:r>
          </a:p>
          <a:p>
            <a:r>
              <a:rPr lang="es-AR" sz="1600" i="1" dirty="0">
                <a:solidFill>
                  <a:schemeClr val="bg1"/>
                </a:solidFill>
                <a:latin typeface="Courier New" pitchFamily="49" charset="0"/>
                <a:cs typeface="Courier New" pitchFamily="49" charset="0"/>
              </a:rPr>
              <a:t>PROCEDIMIENTO </a:t>
            </a:r>
            <a:r>
              <a:rPr lang="es-AR" sz="1600" i="1" dirty="0" err="1">
                <a:solidFill>
                  <a:schemeClr val="bg1"/>
                </a:solidFill>
                <a:latin typeface="Courier New" pitchFamily="49" charset="0"/>
                <a:cs typeface="Courier New" pitchFamily="49" charset="0"/>
              </a:rPr>
              <a:t>sumar_restar</a:t>
            </a:r>
            <a:r>
              <a:rPr lang="es-AR" sz="1600" i="1" dirty="0">
                <a:solidFill>
                  <a:schemeClr val="bg1"/>
                </a:solidFill>
                <a:latin typeface="Courier New" pitchFamily="49" charset="0"/>
                <a:cs typeface="Courier New" pitchFamily="49" charset="0"/>
              </a:rPr>
              <a:t> (REF </a:t>
            </a:r>
            <a:r>
              <a:rPr lang="es-AR" sz="1600" i="1" dirty="0" err="1">
                <a:solidFill>
                  <a:schemeClr val="bg1"/>
                </a:solidFill>
                <a:latin typeface="Courier New" pitchFamily="49" charset="0"/>
                <a:cs typeface="Courier New" pitchFamily="49" charset="0"/>
              </a:rPr>
              <a:t>Resul_S</a:t>
            </a:r>
            <a:r>
              <a:rPr lang="es-AR" sz="1600" i="1" dirty="0">
                <a:solidFill>
                  <a:schemeClr val="bg1"/>
                </a:solidFill>
                <a:latin typeface="Courier New" pitchFamily="49" charset="0"/>
                <a:cs typeface="Courier New" pitchFamily="49" charset="0"/>
              </a:rPr>
              <a:t>: Entero, REF </a:t>
            </a:r>
            <a:r>
              <a:rPr lang="es-AR" sz="1600" i="1" dirty="0" err="1">
                <a:solidFill>
                  <a:schemeClr val="bg1"/>
                </a:solidFill>
                <a:latin typeface="Courier New" pitchFamily="49" charset="0"/>
                <a:cs typeface="Courier New" pitchFamily="49" charset="0"/>
              </a:rPr>
              <a:t>Resul_R</a:t>
            </a:r>
            <a:r>
              <a:rPr lang="es-AR" sz="1600" i="1" dirty="0">
                <a:solidFill>
                  <a:schemeClr val="bg1"/>
                </a:solidFill>
                <a:latin typeface="Courier New" pitchFamily="49" charset="0"/>
                <a:cs typeface="Courier New" pitchFamily="49" charset="0"/>
              </a:rPr>
              <a:t>: Entero ,Nro1:Entero, Nro2:Entero)</a:t>
            </a:r>
          </a:p>
          <a:p>
            <a:r>
              <a:rPr lang="es-AR" sz="1600" i="1" dirty="0">
                <a:solidFill>
                  <a:schemeClr val="bg1"/>
                </a:solidFill>
                <a:latin typeface="Courier New" pitchFamily="49" charset="0"/>
                <a:cs typeface="Courier New" pitchFamily="49" charset="0"/>
              </a:rPr>
              <a:t>HACER</a:t>
            </a:r>
          </a:p>
          <a:p>
            <a:r>
              <a:rPr lang="es-AR" sz="1600" i="1" dirty="0">
                <a:solidFill>
                  <a:schemeClr val="bg1"/>
                </a:solidFill>
                <a:latin typeface="Courier New" pitchFamily="49" charset="0"/>
                <a:cs typeface="Courier New" pitchFamily="49" charset="0"/>
              </a:rPr>
              <a:t>	</a:t>
            </a:r>
            <a:r>
              <a:rPr lang="es-AR" sz="1600" i="1" dirty="0" err="1">
                <a:solidFill>
                  <a:schemeClr val="bg1"/>
                </a:solidFill>
                <a:latin typeface="Courier New" pitchFamily="49" charset="0"/>
                <a:cs typeface="Courier New" pitchFamily="49" charset="0"/>
              </a:rPr>
              <a:t>Resul_S</a:t>
            </a:r>
            <a:r>
              <a:rPr lang="es-AR" sz="1600" i="1" dirty="0">
                <a:solidFill>
                  <a:schemeClr val="bg1"/>
                </a:solidFill>
                <a:latin typeface="Courier New" pitchFamily="49" charset="0"/>
                <a:cs typeface="Courier New" pitchFamily="49" charset="0"/>
              </a:rPr>
              <a:t> := Nro1 + Nro2</a:t>
            </a:r>
          </a:p>
          <a:p>
            <a:r>
              <a:rPr lang="es-AR" sz="1600" i="1" dirty="0">
                <a:solidFill>
                  <a:schemeClr val="bg1"/>
                </a:solidFill>
                <a:latin typeface="Courier New" pitchFamily="49" charset="0"/>
                <a:cs typeface="Courier New" pitchFamily="49" charset="0"/>
              </a:rPr>
              <a:t>	</a:t>
            </a:r>
            <a:r>
              <a:rPr lang="es-AR" sz="1600" i="1" dirty="0" err="1">
                <a:solidFill>
                  <a:schemeClr val="bg1"/>
                </a:solidFill>
                <a:latin typeface="Courier New" pitchFamily="49" charset="0"/>
                <a:cs typeface="Courier New" pitchFamily="49" charset="0"/>
              </a:rPr>
              <a:t>Resul_R</a:t>
            </a:r>
            <a:r>
              <a:rPr lang="es-AR" sz="1600" i="1" dirty="0">
                <a:solidFill>
                  <a:schemeClr val="bg1"/>
                </a:solidFill>
                <a:latin typeface="Courier New" pitchFamily="49" charset="0"/>
                <a:cs typeface="Courier New" pitchFamily="49" charset="0"/>
              </a:rPr>
              <a:t> := Nro1 - Nro2 </a:t>
            </a:r>
          </a:p>
          <a:p>
            <a:r>
              <a:rPr lang="es-AR" sz="1600" i="1" dirty="0">
                <a:solidFill>
                  <a:schemeClr val="bg1"/>
                </a:solidFill>
                <a:latin typeface="Courier New" pitchFamily="49" charset="0"/>
                <a:cs typeface="Courier New" pitchFamily="49" charset="0"/>
              </a:rPr>
              <a:t>FIN HACER</a:t>
            </a:r>
          </a:p>
          <a:p>
            <a:r>
              <a:rPr lang="es-AR" sz="1600" i="1" dirty="0">
                <a:solidFill>
                  <a:schemeClr val="bg1"/>
                </a:solidFill>
                <a:latin typeface="Courier New" pitchFamily="49" charset="0"/>
                <a:cs typeface="Courier New" pitchFamily="49" charset="0"/>
              </a:rPr>
              <a:t>FIN PROCEDIMIENTO</a:t>
            </a:r>
          </a:p>
          <a:p>
            <a:endParaRPr lang="es-AR" sz="1600" i="1" dirty="0">
              <a:solidFill>
                <a:schemeClr val="bg1"/>
              </a:solidFill>
              <a:latin typeface="Courier New" pitchFamily="49" charset="0"/>
              <a:cs typeface="Courier New" pitchFamily="49" charset="0"/>
            </a:endParaRPr>
          </a:p>
          <a:p>
            <a:r>
              <a:rPr lang="es-AR" sz="1600" i="1" dirty="0">
                <a:solidFill>
                  <a:schemeClr val="bg1"/>
                </a:solidFill>
                <a:latin typeface="Courier New" pitchFamily="49" charset="0"/>
                <a:cs typeface="Courier New" pitchFamily="49" charset="0"/>
              </a:rPr>
              <a:t>VARIABLES</a:t>
            </a:r>
          </a:p>
          <a:p>
            <a:r>
              <a:rPr lang="es-AR" sz="1600" i="1" dirty="0">
                <a:solidFill>
                  <a:schemeClr val="bg1"/>
                </a:solidFill>
                <a:latin typeface="Courier New" pitchFamily="49" charset="0"/>
                <a:cs typeface="Courier New" pitchFamily="49" charset="0"/>
              </a:rPr>
              <a:t>RS, RR, N1, N2: Entero 2</a:t>
            </a:r>
          </a:p>
          <a:p>
            <a:r>
              <a:rPr lang="es-AR" sz="1600" i="1" dirty="0" smtClean="0">
                <a:solidFill>
                  <a:schemeClr val="bg1"/>
                </a:solidFill>
                <a:latin typeface="Courier New" pitchFamily="49" charset="0"/>
                <a:cs typeface="Courier New" pitchFamily="49" charset="0"/>
              </a:rPr>
              <a:t>HACER</a:t>
            </a:r>
            <a:endParaRPr lang="es-AR" sz="1600" i="1" dirty="0">
              <a:solidFill>
                <a:schemeClr val="bg1"/>
              </a:solidFill>
              <a:latin typeface="Courier New" pitchFamily="49" charset="0"/>
              <a:cs typeface="Courier New" pitchFamily="49" charset="0"/>
            </a:endParaRPr>
          </a:p>
          <a:p>
            <a:r>
              <a:rPr lang="es-AR" sz="1600" i="1" dirty="0">
                <a:solidFill>
                  <a:schemeClr val="bg1"/>
                </a:solidFill>
                <a:latin typeface="Courier New" pitchFamily="49" charset="0"/>
                <a:cs typeface="Courier New" pitchFamily="49" charset="0"/>
              </a:rPr>
              <a:t>	IMPRIMIR: “Ingrese el primer valor “</a:t>
            </a:r>
          </a:p>
          <a:p>
            <a:r>
              <a:rPr lang="es-AR" sz="1600" i="1" dirty="0">
                <a:solidFill>
                  <a:schemeClr val="bg1"/>
                </a:solidFill>
                <a:latin typeface="Courier New" pitchFamily="49" charset="0"/>
                <a:cs typeface="Courier New" pitchFamily="49" charset="0"/>
              </a:rPr>
              <a:t>	LEER: N1</a:t>
            </a:r>
          </a:p>
          <a:p>
            <a:r>
              <a:rPr lang="es-AR" sz="1600" i="1" dirty="0">
                <a:solidFill>
                  <a:schemeClr val="bg1"/>
                </a:solidFill>
                <a:latin typeface="Courier New" pitchFamily="49" charset="0"/>
                <a:cs typeface="Courier New" pitchFamily="49" charset="0"/>
              </a:rPr>
              <a:t>	IMPRIMIR: “Ingrese el segundo valor “</a:t>
            </a:r>
          </a:p>
          <a:p>
            <a:r>
              <a:rPr lang="es-AR" sz="1600" i="1" dirty="0">
                <a:solidFill>
                  <a:schemeClr val="bg1"/>
                </a:solidFill>
                <a:latin typeface="Courier New" pitchFamily="49" charset="0"/>
                <a:cs typeface="Courier New" pitchFamily="49" charset="0"/>
              </a:rPr>
              <a:t>	LEER: N2</a:t>
            </a:r>
          </a:p>
          <a:p>
            <a:r>
              <a:rPr lang="es-AR" sz="1600" i="1" dirty="0">
                <a:solidFill>
                  <a:schemeClr val="bg1"/>
                </a:solidFill>
                <a:latin typeface="Courier New" pitchFamily="49" charset="0"/>
                <a:cs typeface="Courier New" pitchFamily="49" charset="0"/>
              </a:rPr>
              <a:t>	</a:t>
            </a:r>
            <a:r>
              <a:rPr lang="es-AR" sz="1600" i="1" dirty="0" err="1">
                <a:solidFill>
                  <a:schemeClr val="bg1"/>
                </a:solidFill>
                <a:latin typeface="Courier New" pitchFamily="49" charset="0"/>
                <a:cs typeface="Courier New" pitchFamily="49" charset="0"/>
              </a:rPr>
              <a:t>sumar_restar</a:t>
            </a:r>
            <a:r>
              <a:rPr lang="es-AR" sz="1600" i="1" dirty="0">
                <a:solidFill>
                  <a:schemeClr val="bg1"/>
                </a:solidFill>
                <a:latin typeface="Courier New" pitchFamily="49" charset="0"/>
                <a:cs typeface="Courier New" pitchFamily="49" charset="0"/>
              </a:rPr>
              <a:t>(RS, RR, N1, N2)</a:t>
            </a:r>
          </a:p>
          <a:p>
            <a:r>
              <a:rPr lang="es-AR" sz="1600" i="1" dirty="0">
                <a:solidFill>
                  <a:schemeClr val="bg1"/>
                </a:solidFill>
                <a:latin typeface="Courier New" pitchFamily="49" charset="0"/>
                <a:cs typeface="Courier New" pitchFamily="49" charset="0"/>
              </a:rPr>
              <a:t>	IMPRIMIR: “Resultado Suma”, RS</a:t>
            </a:r>
          </a:p>
          <a:p>
            <a:r>
              <a:rPr lang="es-AR" sz="1600" i="1" dirty="0">
                <a:solidFill>
                  <a:schemeClr val="bg1"/>
                </a:solidFill>
                <a:latin typeface="Courier New" pitchFamily="49" charset="0"/>
                <a:cs typeface="Courier New" pitchFamily="49" charset="0"/>
              </a:rPr>
              <a:t>	IMPRIMIR: “Resultado Resta: “, RR</a:t>
            </a:r>
          </a:p>
          <a:p>
            <a:r>
              <a:rPr lang="es-AR" sz="1600" i="1" dirty="0">
                <a:solidFill>
                  <a:schemeClr val="bg1"/>
                </a:solidFill>
                <a:latin typeface="Courier New" pitchFamily="49" charset="0"/>
                <a:cs typeface="Courier New" pitchFamily="49" charset="0"/>
              </a:rPr>
              <a:t>FIN HACER</a:t>
            </a:r>
          </a:p>
          <a:p>
            <a:r>
              <a:rPr lang="es-AR" sz="1600" i="1" dirty="0">
                <a:solidFill>
                  <a:schemeClr val="bg1"/>
                </a:solidFill>
                <a:latin typeface="Courier New" pitchFamily="49" charset="0"/>
                <a:cs typeface="Courier New" pitchFamily="49" charset="0"/>
              </a:rPr>
              <a:t>FIN PROGRAMA</a:t>
            </a:r>
          </a:p>
        </p:txBody>
      </p:sp>
    </p:spTree>
    <p:extLst>
      <p:ext uri="{BB962C8B-B14F-4D97-AF65-F5344CB8AC3E}">
        <p14:creationId xmlns:p14="http://schemas.microsoft.com/office/powerpoint/2010/main" val="4236482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10462819" cy="867490"/>
            <a:chOff x="3687661" y="1203598"/>
            <a:chExt cx="3542704" cy="867490"/>
          </a:xfrm>
        </p:grpSpPr>
        <p:sp>
          <p:nvSpPr>
            <p:cNvPr id="73" name="TextBox 9"/>
            <p:cNvSpPr txBox="1"/>
            <p:nvPr/>
          </p:nvSpPr>
          <p:spPr>
            <a:xfrm>
              <a:off x="3687661" y="1203598"/>
              <a:ext cx="3542704" cy="461665"/>
            </a:xfrm>
            <a:prstGeom prst="rect">
              <a:avLst/>
            </a:prstGeom>
            <a:noFill/>
          </p:spPr>
          <p:txBody>
            <a:bodyPr wrap="square" rtlCol="0">
              <a:spAutoFit/>
            </a:bodyPr>
            <a:lstStyle/>
            <a:p>
              <a:r>
                <a:rPr lang="es-AR" altLang="ko-KR" sz="2400" b="1" dirty="0">
                  <a:solidFill>
                    <a:schemeClr val="accent3"/>
                  </a:solidFill>
                  <a:cs typeface="Arial" pitchFamily="34" charset="0"/>
                </a:rPr>
                <a:t>Ejemplo 1 de Procedimientos y </a:t>
              </a:r>
              <a:r>
                <a:rPr lang="es-AR" altLang="ko-KR" sz="2400" b="1" dirty="0" smtClean="0">
                  <a:solidFill>
                    <a:schemeClr val="accent3"/>
                  </a:solidFill>
                  <a:cs typeface="Arial" pitchFamily="34" charset="0"/>
                </a:rPr>
                <a:t>Funciones (Resol 3)</a:t>
              </a:r>
              <a:endParaRPr lang="es-AR" altLang="ko-KR" sz="2400" b="1" dirty="0">
                <a:solidFill>
                  <a:schemeClr val="accent3"/>
                </a:solidFill>
                <a:cs typeface="Arial" pitchFamily="34" charset="0"/>
              </a:endParaRP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432131" y="1108546"/>
            <a:ext cx="10752346" cy="4801314"/>
          </a:xfrm>
          <a:prstGeom prst="rect">
            <a:avLst/>
          </a:prstGeom>
          <a:noFill/>
        </p:spPr>
        <p:txBody>
          <a:bodyPr wrap="square" rtlCol="0">
            <a:spAutoFit/>
          </a:bodyPr>
          <a:lstStyle/>
          <a:p>
            <a:r>
              <a:rPr lang="es-AR" dirty="0">
                <a:solidFill>
                  <a:srgbClr val="FFFF00"/>
                </a:solidFill>
                <a:latin typeface="Consolas" panose="020B0609020204030204" pitchFamily="49" charset="0"/>
              </a:rPr>
              <a:t>//Programa para sumar y restar dos números dados</a:t>
            </a:r>
          </a:p>
          <a:p>
            <a:r>
              <a:rPr lang="es-AR" i="1" dirty="0" smtClean="0">
                <a:solidFill>
                  <a:schemeClr val="bg1"/>
                </a:solidFill>
                <a:latin typeface="Courier New" pitchFamily="49" charset="0"/>
                <a:cs typeface="Courier New" pitchFamily="49" charset="0"/>
              </a:rPr>
              <a:t>PROGRAMA </a:t>
            </a:r>
            <a:r>
              <a:rPr lang="es-AR" i="1" dirty="0" err="1">
                <a:solidFill>
                  <a:schemeClr val="bg1"/>
                </a:solidFill>
                <a:latin typeface="Courier New" pitchFamily="49" charset="0"/>
                <a:cs typeface="Courier New" pitchFamily="49" charset="0"/>
              </a:rPr>
              <a:t>suma_resta</a:t>
            </a:r>
            <a:endParaRPr lang="es-AR" i="1" dirty="0">
              <a:solidFill>
                <a:schemeClr val="bg1"/>
              </a:solidFill>
              <a:latin typeface="Courier New" pitchFamily="49" charset="0"/>
              <a:cs typeface="Courier New" pitchFamily="49" charset="0"/>
            </a:endParaRPr>
          </a:p>
          <a:p>
            <a:r>
              <a:rPr lang="es-AR" i="1" dirty="0">
                <a:solidFill>
                  <a:schemeClr val="bg1"/>
                </a:solidFill>
                <a:latin typeface="Courier New" pitchFamily="49" charset="0"/>
                <a:cs typeface="Courier New" pitchFamily="49" charset="0"/>
              </a:rPr>
              <a:t> </a:t>
            </a:r>
          </a:p>
          <a:p>
            <a:r>
              <a:rPr lang="es-AR" i="1" dirty="0">
                <a:solidFill>
                  <a:schemeClr val="bg1"/>
                </a:solidFill>
                <a:latin typeface="Courier New" pitchFamily="49" charset="0"/>
                <a:cs typeface="Courier New" pitchFamily="49" charset="0"/>
              </a:rPr>
              <a:t>PROCEDIMIENTO </a:t>
            </a:r>
            <a:r>
              <a:rPr lang="es-AR" i="1" dirty="0" err="1">
                <a:solidFill>
                  <a:schemeClr val="bg1"/>
                </a:solidFill>
                <a:latin typeface="Courier New" pitchFamily="49" charset="0"/>
                <a:cs typeface="Courier New" pitchFamily="49" charset="0"/>
              </a:rPr>
              <a:t>sumar_restar</a:t>
            </a:r>
            <a:r>
              <a:rPr lang="es-AR" i="1" dirty="0">
                <a:solidFill>
                  <a:schemeClr val="bg1"/>
                </a:solidFill>
                <a:latin typeface="Courier New" pitchFamily="49" charset="0"/>
                <a:cs typeface="Courier New" pitchFamily="49" charset="0"/>
              </a:rPr>
              <a:t> (REF </a:t>
            </a:r>
            <a:r>
              <a:rPr lang="es-AR" i="1" dirty="0" err="1">
                <a:solidFill>
                  <a:schemeClr val="bg1"/>
                </a:solidFill>
                <a:latin typeface="Courier New" pitchFamily="49" charset="0"/>
                <a:cs typeface="Courier New" pitchFamily="49" charset="0"/>
              </a:rPr>
              <a:t>Resul_S</a:t>
            </a:r>
            <a:r>
              <a:rPr lang="es-AR" i="1" dirty="0">
                <a:solidFill>
                  <a:schemeClr val="bg1"/>
                </a:solidFill>
                <a:latin typeface="Courier New" pitchFamily="49" charset="0"/>
                <a:cs typeface="Courier New" pitchFamily="49" charset="0"/>
              </a:rPr>
              <a:t>: Entero, REF </a:t>
            </a:r>
            <a:r>
              <a:rPr lang="es-AR" i="1" dirty="0" err="1">
                <a:solidFill>
                  <a:schemeClr val="bg1"/>
                </a:solidFill>
                <a:latin typeface="Courier New" pitchFamily="49" charset="0"/>
                <a:cs typeface="Courier New" pitchFamily="49" charset="0"/>
              </a:rPr>
              <a:t>Resul_R</a:t>
            </a:r>
            <a:r>
              <a:rPr lang="es-AR" i="1" dirty="0">
                <a:solidFill>
                  <a:schemeClr val="bg1"/>
                </a:solidFill>
                <a:latin typeface="Courier New" pitchFamily="49" charset="0"/>
                <a:cs typeface="Courier New" pitchFamily="49" charset="0"/>
              </a:rPr>
              <a:t>: Entero ,Nro1:Entero, Nro2:Entero)</a:t>
            </a:r>
          </a:p>
          <a:p>
            <a:r>
              <a:rPr lang="es-AR" i="1" dirty="0">
                <a:solidFill>
                  <a:schemeClr val="bg1"/>
                </a:solidFill>
                <a:latin typeface="Courier New" pitchFamily="49" charset="0"/>
                <a:cs typeface="Courier New" pitchFamily="49" charset="0"/>
              </a:rPr>
              <a:t>HACER</a:t>
            </a:r>
          </a:p>
          <a:p>
            <a:r>
              <a:rPr lang="es-AR" i="1" dirty="0">
                <a:solidFill>
                  <a:schemeClr val="bg1"/>
                </a:solidFill>
                <a:latin typeface="Courier New" pitchFamily="49" charset="0"/>
                <a:cs typeface="Courier New" pitchFamily="49" charset="0"/>
              </a:rPr>
              <a:t>	</a:t>
            </a:r>
            <a:r>
              <a:rPr lang="es-AR" i="1" dirty="0" err="1">
                <a:solidFill>
                  <a:schemeClr val="bg1"/>
                </a:solidFill>
                <a:latin typeface="Courier New" pitchFamily="49" charset="0"/>
                <a:cs typeface="Courier New" pitchFamily="49" charset="0"/>
              </a:rPr>
              <a:t>Resul_S</a:t>
            </a:r>
            <a:r>
              <a:rPr lang="es-AR" i="1" dirty="0">
                <a:solidFill>
                  <a:schemeClr val="bg1"/>
                </a:solidFill>
                <a:latin typeface="Courier New" pitchFamily="49" charset="0"/>
                <a:cs typeface="Courier New" pitchFamily="49" charset="0"/>
              </a:rPr>
              <a:t> := Nro1 + Nro2</a:t>
            </a:r>
          </a:p>
          <a:p>
            <a:r>
              <a:rPr lang="es-AR" i="1" dirty="0">
                <a:solidFill>
                  <a:schemeClr val="bg1"/>
                </a:solidFill>
                <a:latin typeface="Courier New" pitchFamily="49" charset="0"/>
                <a:cs typeface="Courier New" pitchFamily="49" charset="0"/>
              </a:rPr>
              <a:t>	</a:t>
            </a:r>
            <a:r>
              <a:rPr lang="es-AR" i="1" dirty="0" err="1">
                <a:solidFill>
                  <a:schemeClr val="bg1"/>
                </a:solidFill>
                <a:latin typeface="Courier New" pitchFamily="49" charset="0"/>
                <a:cs typeface="Courier New" pitchFamily="49" charset="0"/>
              </a:rPr>
              <a:t>Resul_R</a:t>
            </a:r>
            <a:r>
              <a:rPr lang="es-AR" i="1" dirty="0">
                <a:solidFill>
                  <a:schemeClr val="bg1"/>
                </a:solidFill>
                <a:latin typeface="Courier New" pitchFamily="49" charset="0"/>
                <a:cs typeface="Courier New" pitchFamily="49" charset="0"/>
              </a:rPr>
              <a:t> := restar(Nro1, Nro2) </a:t>
            </a:r>
          </a:p>
          <a:p>
            <a:r>
              <a:rPr lang="es-AR" i="1" dirty="0">
                <a:solidFill>
                  <a:schemeClr val="bg1"/>
                </a:solidFill>
                <a:latin typeface="Courier New" pitchFamily="49" charset="0"/>
                <a:cs typeface="Courier New" pitchFamily="49" charset="0"/>
              </a:rPr>
              <a:t>FIN HACER</a:t>
            </a:r>
          </a:p>
          <a:p>
            <a:r>
              <a:rPr lang="es-AR" i="1" dirty="0">
                <a:solidFill>
                  <a:schemeClr val="bg1"/>
                </a:solidFill>
                <a:latin typeface="Courier New" pitchFamily="49" charset="0"/>
                <a:cs typeface="Courier New" pitchFamily="49" charset="0"/>
              </a:rPr>
              <a:t>FIN PROCEDIMIENTO</a:t>
            </a:r>
          </a:p>
          <a:p>
            <a:endParaRPr lang="es-AR" i="1" dirty="0">
              <a:solidFill>
                <a:schemeClr val="bg1"/>
              </a:solidFill>
              <a:latin typeface="Courier New" pitchFamily="49" charset="0"/>
              <a:cs typeface="Courier New" pitchFamily="49" charset="0"/>
            </a:endParaRPr>
          </a:p>
          <a:p>
            <a:r>
              <a:rPr lang="es-AR" i="1" dirty="0">
                <a:solidFill>
                  <a:schemeClr val="bg1"/>
                </a:solidFill>
                <a:latin typeface="Courier New" pitchFamily="49" charset="0"/>
                <a:cs typeface="Courier New" pitchFamily="49" charset="0"/>
              </a:rPr>
              <a:t>FUNCION restar (Num1:Entero, Num2:Entero):Entero</a:t>
            </a:r>
          </a:p>
          <a:p>
            <a:r>
              <a:rPr lang="es-AR" i="1" dirty="0">
                <a:solidFill>
                  <a:schemeClr val="bg1"/>
                </a:solidFill>
                <a:latin typeface="Courier New" pitchFamily="49" charset="0"/>
                <a:cs typeface="Courier New" pitchFamily="49" charset="0"/>
              </a:rPr>
              <a:t>HACER</a:t>
            </a:r>
          </a:p>
          <a:p>
            <a:r>
              <a:rPr lang="es-AR" i="1" dirty="0">
                <a:solidFill>
                  <a:schemeClr val="bg1"/>
                </a:solidFill>
                <a:latin typeface="Courier New" pitchFamily="49" charset="0"/>
                <a:cs typeface="Courier New" pitchFamily="49" charset="0"/>
              </a:rPr>
              <a:t>	restar := Num1 - Num2</a:t>
            </a:r>
          </a:p>
          <a:p>
            <a:r>
              <a:rPr lang="es-AR" i="1" dirty="0">
                <a:solidFill>
                  <a:schemeClr val="bg1"/>
                </a:solidFill>
                <a:latin typeface="Courier New" pitchFamily="49" charset="0"/>
                <a:cs typeface="Courier New" pitchFamily="49" charset="0"/>
              </a:rPr>
              <a:t>FIN HACER</a:t>
            </a:r>
          </a:p>
          <a:p>
            <a:r>
              <a:rPr lang="es-AR" i="1" dirty="0">
                <a:solidFill>
                  <a:schemeClr val="bg1"/>
                </a:solidFill>
                <a:latin typeface="Courier New" pitchFamily="49" charset="0"/>
                <a:cs typeface="Courier New" pitchFamily="49" charset="0"/>
              </a:rPr>
              <a:t>FIN FUNCION</a:t>
            </a:r>
          </a:p>
          <a:p>
            <a:endParaRPr lang="es-AR" i="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0268569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10462819" cy="867490"/>
            <a:chOff x="3687661" y="1203598"/>
            <a:chExt cx="3542704" cy="867490"/>
          </a:xfrm>
        </p:grpSpPr>
        <p:sp>
          <p:nvSpPr>
            <p:cNvPr id="73" name="TextBox 9"/>
            <p:cNvSpPr txBox="1"/>
            <p:nvPr/>
          </p:nvSpPr>
          <p:spPr>
            <a:xfrm>
              <a:off x="3687661" y="1203598"/>
              <a:ext cx="3542704" cy="461665"/>
            </a:xfrm>
            <a:prstGeom prst="rect">
              <a:avLst/>
            </a:prstGeom>
            <a:noFill/>
          </p:spPr>
          <p:txBody>
            <a:bodyPr wrap="square" rtlCol="0">
              <a:spAutoFit/>
            </a:bodyPr>
            <a:lstStyle/>
            <a:p>
              <a:r>
                <a:rPr lang="es-AR" altLang="ko-KR" sz="2400" b="1" dirty="0">
                  <a:solidFill>
                    <a:schemeClr val="accent3"/>
                  </a:solidFill>
                  <a:cs typeface="Arial" pitchFamily="34" charset="0"/>
                </a:rPr>
                <a:t>Ejemplo 1 de Procedimientos y </a:t>
              </a:r>
              <a:r>
                <a:rPr lang="es-AR" altLang="ko-KR" sz="2400" b="1" dirty="0" smtClean="0">
                  <a:solidFill>
                    <a:schemeClr val="accent3"/>
                  </a:solidFill>
                  <a:cs typeface="Arial" pitchFamily="34" charset="0"/>
                </a:rPr>
                <a:t>Funciones (Resol 3)</a:t>
              </a:r>
              <a:endParaRPr lang="es-AR" altLang="ko-KR" sz="2400" b="1" dirty="0">
                <a:solidFill>
                  <a:schemeClr val="accent3"/>
                </a:solidFill>
                <a:cs typeface="Arial" pitchFamily="34" charset="0"/>
              </a:endParaRP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432131" y="1108546"/>
            <a:ext cx="10752346" cy="3693319"/>
          </a:xfrm>
          <a:prstGeom prst="rect">
            <a:avLst/>
          </a:prstGeom>
          <a:noFill/>
        </p:spPr>
        <p:txBody>
          <a:bodyPr wrap="square" rtlCol="0">
            <a:spAutoFit/>
          </a:bodyPr>
          <a:lstStyle/>
          <a:p>
            <a:r>
              <a:rPr lang="es-AR" i="1" dirty="0" smtClean="0">
                <a:solidFill>
                  <a:schemeClr val="bg1"/>
                </a:solidFill>
                <a:latin typeface="Courier New" pitchFamily="49" charset="0"/>
                <a:cs typeface="Courier New" pitchFamily="49" charset="0"/>
              </a:rPr>
              <a:t>VARIABLES</a:t>
            </a:r>
            <a:endParaRPr lang="es-AR" i="1" dirty="0">
              <a:solidFill>
                <a:schemeClr val="bg1"/>
              </a:solidFill>
              <a:latin typeface="Courier New" pitchFamily="49" charset="0"/>
              <a:cs typeface="Courier New" pitchFamily="49" charset="0"/>
            </a:endParaRPr>
          </a:p>
          <a:p>
            <a:r>
              <a:rPr lang="es-AR" i="1" dirty="0">
                <a:solidFill>
                  <a:schemeClr val="bg1"/>
                </a:solidFill>
                <a:latin typeface="Courier New" pitchFamily="49" charset="0"/>
                <a:cs typeface="Courier New" pitchFamily="49" charset="0"/>
              </a:rPr>
              <a:t>RS, RR, N1, N2: Entero 2</a:t>
            </a:r>
          </a:p>
          <a:p>
            <a:r>
              <a:rPr lang="es-AR" i="1" dirty="0">
                <a:solidFill>
                  <a:schemeClr val="bg1"/>
                </a:solidFill>
                <a:latin typeface="Courier New" pitchFamily="49" charset="0"/>
                <a:cs typeface="Courier New" pitchFamily="49" charset="0"/>
              </a:rPr>
              <a:t>	</a:t>
            </a:r>
          </a:p>
          <a:p>
            <a:r>
              <a:rPr lang="es-AR" i="1" dirty="0">
                <a:solidFill>
                  <a:schemeClr val="bg1"/>
                </a:solidFill>
                <a:latin typeface="Courier New" pitchFamily="49" charset="0"/>
                <a:cs typeface="Courier New" pitchFamily="49" charset="0"/>
              </a:rPr>
              <a:t>HACER</a:t>
            </a:r>
          </a:p>
          <a:p>
            <a:r>
              <a:rPr lang="es-AR" i="1" dirty="0">
                <a:solidFill>
                  <a:schemeClr val="bg1"/>
                </a:solidFill>
                <a:latin typeface="Courier New" pitchFamily="49" charset="0"/>
                <a:cs typeface="Courier New" pitchFamily="49" charset="0"/>
              </a:rPr>
              <a:t>	IMPRIMIR: “Ingrese el primer valor “</a:t>
            </a:r>
          </a:p>
          <a:p>
            <a:r>
              <a:rPr lang="es-AR" i="1" dirty="0">
                <a:solidFill>
                  <a:schemeClr val="bg1"/>
                </a:solidFill>
                <a:latin typeface="Courier New" pitchFamily="49" charset="0"/>
                <a:cs typeface="Courier New" pitchFamily="49" charset="0"/>
              </a:rPr>
              <a:t>	LEER: N1</a:t>
            </a:r>
          </a:p>
          <a:p>
            <a:r>
              <a:rPr lang="es-AR" i="1" dirty="0">
                <a:solidFill>
                  <a:schemeClr val="bg1"/>
                </a:solidFill>
                <a:latin typeface="Courier New" pitchFamily="49" charset="0"/>
                <a:cs typeface="Courier New" pitchFamily="49" charset="0"/>
              </a:rPr>
              <a:t>	IMPRIMIR: “Ingrese el segundo valor “</a:t>
            </a:r>
          </a:p>
          <a:p>
            <a:r>
              <a:rPr lang="es-AR" i="1" dirty="0">
                <a:solidFill>
                  <a:schemeClr val="bg1"/>
                </a:solidFill>
                <a:latin typeface="Courier New" pitchFamily="49" charset="0"/>
                <a:cs typeface="Courier New" pitchFamily="49" charset="0"/>
              </a:rPr>
              <a:t>	LEER: N2</a:t>
            </a:r>
          </a:p>
          <a:p>
            <a:r>
              <a:rPr lang="es-AR" i="1" dirty="0">
                <a:solidFill>
                  <a:schemeClr val="bg1"/>
                </a:solidFill>
                <a:latin typeface="Courier New" pitchFamily="49" charset="0"/>
                <a:cs typeface="Courier New" pitchFamily="49" charset="0"/>
              </a:rPr>
              <a:t>	</a:t>
            </a:r>
            <a:r>
              <a:rPr lang="es-AR" i="1" dirty="0" err="1">
                <a:solidFill>
                  <a:schemeClr val="bg1"/>
                </a:solidFill>
                <a:latin typeface="Courier New" pitchFamily="49" charset="0"/>
                <a:cs typeface="Courier New" pitchFamily="49" charset="0"/>
              </a:rPr>
              <a:t>sumar_restar</a:t>
            </a:r>
            <a:r>
              <a:rPr lang="es-AR" i="1" dirty="0">
                <a:solidFill>
                  <a:schemeClr val="bg1"/>
                </a:solidFill>
                <a:latin typeface="Courier New" pitchFamily="49" charset="0"/>
                <a:cs typeface="Courier New" pitchFamily="49" charset="0"/>
              </a:rPr>
              <a:t>(RS, RR, N1, N2)</a:t>
            </a:r>
          </a:p>
          <a:p>
            <a:r>
              <a:rPr lang="es-AR" i="1" dirty="0">
                <a:solidFill>
                  <a:schemeClr val="bg1"/>
                </a:solidFill>
                <a:latin typeface="Courier New" pitchFamily="49" charset="0"/>
                <a:cs typeface="Courier New" pitchFamily="49" charset="0"/>
              </a:rPr>
              <a:t>	IMPRIMIR: “Resultado Suma”, RS</a:t>
            </a:r>
          </a:p>
          <a:p>
            <a:r>
              <a:rPr lang="es-AR" i="1" dirty="0">
                <a:solidFill>
                  <a:schemeClr val="bg1"/>
                </a:solidFill>
                <a:latin typeface="Courier New" pitchFamily="49" charset="0"/>
                <a:cs typeface="Courier New" pitchFamily="49" charset="0"/>
              </a:rPr>
              <a:t>	IMPRIMIR: “Resultado Resta: “, RR</a:t>
            </a:r>
          </a:p>
          <a:p>
            <a:r>
              <a:rPr lang="es-AR" i="1" dirty="0">
                <a:solidFill>
                  <a:schemeClr val="bg1"/>
                </a:solidFill>
                <a:latin typeface="Courier New" pitchFamily="49" charset="0"/>
                <a:cs typeface="Courier New" pitchFamily="49" charset="0"/>
              </a:rPr>
              <a:t>FIN HACER</a:t>
            </a:r>
          </a:p>
          <a:p>
            <a:r>
              <a:rPr lang="es-AR" i="1" dirty="0">
                <a:solidFill>
                  <a:schemeClr val="bg1"/>
                </a:solidFill>
                <a:latin typeface="Courier New" pitchFamily="49" charset="0"/>
                <a:cs typeface="Courier New" pitchFamily="49" charset="0"/>
              </a:rPr>
              <a:t>FIN PROGRAMA</a:t>
            </a:r>
          </a:p>
        </p:txBody>
      </p:sp>
    </p:spTree>
    <p:extLst>
      <p:ext uri="{BB962C8B-B14F-4D97-AF65-F5344CB8AC3E}">
        <p14:creationId xmlns:p14="http://schemas.microsoft.com/office/powerpoint/2010/main" val="3237104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10462819" cy="867490"/>
            <a:chOff x="3687661" y="1203598"/>
            <a:chExt cx="3542704" cy="867490"/>
          </a:xfrm>
        </p:grpSpPr>
        <p:sp>
          <p:nvSpPr>
            <p:cNvPr id="73" name="TextBox 9"/>
            <p:cNvSpPr txBox="1"/>
            <p:nvPr/>
          </p:nvSpPr>
          <p:spPr>
            <a:xfrm>
              <a:off x="3687661" y="1203598"/>
              <a:ext cx="3542704" cy="461665"/>
            </a:xfrm>
            <a:prstGeom prst="rect">
              <a:avLst/>
            </a:prstGeom>
            <a:noFill/>
          </p:spPr>
          <p:txBody>
            <a:bodyPr wrap="square" rtlCol="0">
              <a:spAutoFit/>
            </a:bodyPr>
            <a:lstStyle/>
            <a:p>
              <a:r>
                <a:rPr lang="es-AR" altLang="ko-KR" sz="2400" b="1" dirty="0">
                  <a:solidFill>
                    <a:schemeClr val="accent3"/>
                  </a:solidFill>
                  <a:cs typeface="Arial" pitchFamily="34" charset="0"/>
                </a:rPr>
                <a:t>Ejemplo 2 de Procedimientos y Funciones (TP3 – </a:t>
              </a:r>
              <a:r>
                <a:rPr lang="es-AR" altLang="ko-KR" sz="2400" b="1" dirty="0" err="1">
                  <a:solidFill>
                    <a:schemeClr val="accent3"/>
                  </a:solidFill>
                  <a:cs typeface="Arial" pitchFamily="34" charset="0"/>
                </a:rPr>
                <a:t>Ej</a:t>
              </a:r>
              <a:r>
                <a:rPr lang="es-AR" altLang="ko-KR" sz="2400" b="1" dirty="0">
                  <a:solidFill>
                    <a:schemeClr val="accent3"/>
                  </a:solidFill>
                  <a:cs typeface="Arial" pitchFamily="34" charset="0"/>
                </a:rPr>
                <a:t> 3</a:t>
              </a:r>
              <a:r>
                <a:rPr lang="es-AR" altLang="ko-KR" sz="2400" b="1" dirty="0" smtClean="0">
                  <a:solidFill>
                    <a:schemeClr val="accent3"/>
                  </a:solidFill>
                  <a:cs typeface="Arial" pitchFamily="34" charset="0"/>
                </a:rPr>
                <a:t>)</a:t>
              </a:r>
              <a:endParaRPr lang="es-AR" altLang="ko-KR" sz="2400" b="1" dirty="0">
                <a:solidFill>
                  <a:schemeClr val="accent3"/>
                </a:solidFill>
                <a:cs typeface="Arial" pitchFamily="34" charset="0"/>
              </a:endParaRP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223122" y="1108546"/>
            <a:ext cx="12029835" cy="1200329"/>
          </a:xfrm>
          <a:prstGeom prst="rect">
            <a:avLst/>
          </a:prstGeom>
          <a:noFill/>
        </p:spPr>
        <p:txBody>
          <a:bodyPr wrap="square" rtlCol="0">
            <a:spAutoFit/>
          </a:bodyPr>
          <a:lstStyle/>
          <a:p>
            <a:r>
              <a:rPr lang="es-AR" dirty="0">
                <a:solidFill>
                  <a:srgbClr val="FFFF00"/>
                </a:solidFill>
                <a:latin typeface="Consolas" panose="020B0609020204030204" pitchFamily="49" charset="0"/>
              </a:rPr>
              <a:t>//Diseñar una aplicación que ofrezca, a través de un menú, la posibilidad de calcular áreas</a:t>
            </a:r>
            <a:br>
              <a:rPr lang="es-AR" dirty="0">
                <a:solidFill>
                  <a:srgbClr val="FFFF00"/>
                </a:solidFill>
                <a:latin typeface="Consolas" panose="020B0609020204030204" pitchFamily="49" charset="0"/>
              </a:rPr>
            </a:br>
            <a:r>
              <a:rPr lang="es-AR" dirty="0">
                <a:solidFill>
                  <a:srgbClr val="FFFF00"/>
                </a:solidFill>
                <a:latin typeface="Consolas" panose="020B0609020204030204" pitchFamily="49" charset="0"/>
              </a:rPr>
              <a:t>//de figuras geométricas específicas. Se deben codificar funciones que calculen las áreas de:</a:t>
            </a:r>
            <a:br>
              <a:rPr lang="es-AR" dirty="0">
                <a:solidFill>
                  <a:srgbClr val="FFFF00"/>
                </a:solidFill>
                <a:latin typeface="Consolas" panose="020B0609020204030204" pitchFamily="49" charset="0"/>
              </a:rPr>
            </a:br>
            <a:r>
              <a:rPr lang="es-AR" dirty="0">
                <a:solidFill>
                  <a:srgbClr val="FFFF00"/>
                </a:solidFill>
                <a:latin typeface="Consolas" panose="020B0609020204030204" pitchFamily="49" charset="0"/>
              </a:rPr>
              <a:t>//círculo, cuadrado, rectángulo, triángulo y trapecio. Las fórmulas pueden buscarse en libros</a:t>
            </a:r>
            <a:br>
              <a:rPr lang="es-AR" dirty="0">
                <a:solidFill>
                  <a:srgbClr val="FFFF00"/>
                </a:solidFill>
                <a:latin typeface="Consolas" panose="020B0609020204030204" pitchFamily="49" charset="0"/>
              </a:rPr>
            </a:br>
            <a:r>
              <a:rPr lang="es-AR" dirty="0">
                <a:solidFill>
                  <a:srgbClr val="FFFF00"/>
                </a:solidFill>
                <a:latin typeface="Consolas" panose="020B0609020204030204" pitchFamily="49" charset="0"/>
              </a:rPr>
              <a:t>//de geometría de nivel secundario (polimodal).</a:t>
            </a:r>
          </a:p>
        </p:txBody>
      </p:sp>
    </p:spTree>
    <p:extLst>
      <p:ext uri="{BB962C8B-B14F-4D97-AF65-F5344CB8AC3E}">
        <p14:creationId xmlns:p14="http://schemas.microsoft.com/office/powerpoint/2010/main" val="32352292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10462819" cy="867490"/>
            <a:chOff x="3687661" y="1203598"/>
            <a:chExt cx="3542704" cy="867490"/>
          </a:xfrm>
        </p:grpSpPr>
        <p:sp>
          <p:nvSpPr>
            <p:cNvPr id="73" name="TextBox 9"/>
            <p:cNvSpPr txBox="1"/>
            <p:nvPr/>
          </p:nvSpPr>
          <p:spPr>
            <a:xfrm>
              <a:off x="3687661" y="1203598"/>
              <a:ext cx="3542704" cy="461665"/>
            </a:xfrm>
            <a:prstGeom prst="rect">
              <a:avLst/>
            </a:prstGeom>
            <a:noFill/>
          </p:spPr>
          <p:txBody>
            <a:bodyPr wrap="square" rtlCol="0">
              <a:spAutoFit/>
            </a:bodyPr>
            <a:lstStyle/>
            <a:p>
              <a:r>
                <a:rPr lang="es-AR" altLang="ko-KR" sz="2400" b="1" dirty="0">
                  <a:solidFill>
                    <a:schemeClr val="accent3"/>
                  </a:solidFill>
                  <a:cs typeface="Arial" pitchFamily="34" charset="0"/>
                </a:rPr>
                <a:t>Ejemplo 2 de Procedimientos y Funciones (TP3 – </a:t>
              </a:r>
              <a:r>
                <a:rPr lang="es-AR" altLang="ko-KR" sz="2400" b="1" dirty="0" err="1">
                  <a:solidFill>
                    <a:schemeClr val="accent3"/>
                  </a:solidFill>
                  <a:cs typeface="Arial" pitchFamily="34" charset="0"/>
                </a:rPr>
                <a:t>Ej</a:t>
              </a:r>
              <a:r>
                <a:rPr lang="es-AR" altLang="ko-KR" sz="2400" b="1" dirty="0">
                  <a:solidFill>
                    <a:schemeClr val="accent3"/>
                  </a:solidFill>
                  <a:cs typeface="Arial" pitchFamily="34" charset="0"/>
                </a:rPr>
                <a:t> 3)</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432131" y="1069357"/>
            <a:ext cx="10752346" cy="5909310"/>
          </a:xfrm>
          <a:prstGeom prst="rect">
            <a:avLst/>
          </a:prstGeom>
          <a:noFill/>
        </p:spPr>
        <p:txBody>
          <a:bodyPr wrap="square" rtlCol="0">
            <a:spAutoFit/>
          </a:bodyPr>
          <a:lstStyle/>
          <a:p>
            <a:r>
              <a:rPr lang="es-AR" i="1" dirty="0">
                <a:solidFill>
                  <a:schemeClr val="bg1"/>
                </a:solidFill>
                <a:latin typeface="Courier New" pitchFamily="49" charset="0"/>
                <a:cs typeface="Courier New" pitchFamily="49" charset="0"/>
              </a:rPr>
              <a:t>PROGRAMA </a:t>
            </a:r>
            <a:r>
              <a:rPr lang="es-AR" i="1" dirty="0" err="1">
                <a:solidFill>
                  <a:schemeClr val="bg1"/>
                </a:solidFill>
                <a:latin typeface="Courier New" pitchFamily="49" charset="0"/>
                <a:cs typeface="Courier New" pitchFamily="49" charset="0"/>
              </a:rPr>
              <a:t>Areas</a:t>
            </a:r>
            <a:endParaRPr lang="es-AR" i="1" dirty="0">
              <a:solidFill>
                <a:schemeClr val="bg1"/>
              </a:solidFill>
              <a:latin typeface="Courier New" pitchFamily="49" charset="0"/>
              <a:cs typeface="Courier New" pitchFamily="49" charset="0"/>
            </a:endParaRPr>
          </a:p>
          <a:p>
            <a:r>
              <a:rPr lang="es-AR" i="1" dirty="0">
                <a:solidFill>
                  <a:schemeClr val="bg1"/>
                </a:solidFill>
                <a:latin typeface="Courier New" pitchFamily="49" charset="0"/>
                <a:cs typeface="Courier New" pitchFamily="49" charset="0"/>
              </a:rPr>
              <a:t>FUNCION </a:t>
            </a:r>
            <a:r>
              <a:rPr lang="es-AR" i="1" dirty="0" err="1">
                <a:solidFill>
                  <a:schemeClr val="bg1"/>
                </a:solidFill>
                <a:latin typeface="Courier New" pitchFamily="49" charset="0"/>
                <a:cs typeface="Courier New" pitchFamily="49" charset="0"/>
              </a:rPr>
              <a:t>area_circulo</a:t>
            </a:r>
            <a:r>
              <a:rPr lang="es-AR" i="1" dirty="0">
                <a:solidFill>
                  <a:schemeClr val="bg1"/>
                </a:solidFill>
                <a:latin typeface="Courier New" pitchFamily="49" charset="0"/>
                <a:cs typeface="Courier New" pitchFamily="49" charset="0"/>
              </a:rPr>
              <a:t> (</a:t>
            </a:r>
            <a:r>
              <a:rPr lang="es-AR" i="1" dirty="0" err="1">
                <a:solidFill>
                  <a:schemeClr val="bg1"/>
                </a:solidFill>
                <a:latin typeface="Courier New" pitchFamily="49" charset="0"/>
                <a:cs typeface="Courier New" pitchFamily="49" charset="0"/>
              </a:rPr>
              <a:t>r:real</a:t>
            </a:r>
            <a:r>
              <a:rPr lang="es-AR" i="1" dirty="0">
                <a:solidFill>
                  <a:schemeClr val="bg1"/>
                </a:solidFill>
                <a:latin typeface="Courier New" pitchFamily="49" charset="0"/>
                <a:cs typeface="Courier New" pitchFamily="49" charset="0"/>
              </a:rPr>
              <a:t>):Real</a:t>
            </a:r>
          </a:p>
          <a:p>
            <a:r>
              <a:rPr lang="es-AR" i="1" dirty="0">
                <a:solidFill>
                  <a:schemeClr val="bg1"/>
                </a:solidFill>
                <a:latin typeface="Courier New" pitchFamily="49" charset="0"/>
                <a:cs typeface="Courier New" pitchFamily="49" charset="0"/>
              </a:rPr>
              <a:t>HACER</a:t>
            </a:r>
          </a:p>
          <a:p>
            <a:r>
              <a:rPr lang="es-AR" i="1" dirty="0">
                <a:solidFill>
                  <a:schemeClr val="bg1"/>
                </a:solidFill>
                <a:latin typeface="Courier New" pitchFamily="49" charset="0"/>
                <a:cs typeface="Courier New" pitchFamily="49" charset="0"/>
              </a:rPr>
              <a:t>	</a:t>
            </a:r>
            <a:r>
              <a:rPr lang="es-AR" i="1" dirty="0" err="1">
                <a:solidFill>
                  <a:schemeClr val="bg1"/>
                </a:solidFill>
                <a:latin typeface="Courier New" pitchFamily="49" charset="0"/>
                <a:cs typeface="Courier New" pitchFamily="49" charset="0"/>
              </a:rPr>
              <a:t>area_circulo</a:t>
            </a:r>
            <a:r>
              <a:rPr lang="es-AR" i="1" dirty="0">
                <a:solidFill>
                  <a:schemeClr val="bg1"/>
                </a:solidFill>
                <a:latin typeface="Courier New" pitchFamily="49" charset="0"/>
                <a:cs typeface="Courier New" pitchFamily="49" charset="0"/>
              </a:rPr>
              <a:t> := potencia(r,2) * 3.14159265358979323846</a:t>
            </a:r>
          </a:p>
          <a:p>
            <a:endParaRPr lang="es-AR" i="1" dirty="0">
              <a:solidFill>
                <a:schemeClr val="bg1"/>
              </a:solidFill>
              <a:latin typeface="Courier New" pitchFamily="49" charset="0"/>
              <a:cs typeface="Courier New" pitchFamily="49" charset="0"/>
            </a:endParaRPr>
          </a:p>
          <a:p>
            <a:r>
              <a:rPr lang="es-AR" i="1" dirty="0">
                <a:solidFill>
                  <a:schemeClr val="bg1"/>
                </a:solidFill>
                <a:latin typeface="Courier New" pitchFamily="49" charset="0"/>
                <a:cs typeface="Courier New" pitchFamily="49" charset="0"/>
              </a:rPr>
              <a:t>FIN HACER</a:t>
            </a:r>
          </a:p>
          <a:p>
            <a:r>
              <a:rPr lang="es-AR" i="1" dirty="0">
                <a:solidFill>
                  <a:schemeClr val="bg1"/>
                </a:solidFill>
                <a:latin typeface="Courier New" pitchFamily="49" charset="0"/>
                <a:cs typeface="Courier New" pitchFamily="49" charset="0"/>
              </a:rPr>
              <a:t>FIN FUNCION</a:t>
            </a:r>
          </a:p>
          <a:p>
            <a:endParaRPr lang="es-AR" i="1" dirty="0">
              <a:solidFill>
                <a:schemeClr val="bg1"/>
              </a:solidFill>
              <a:latin typeface="Courier New" pitchFamily="49" charset="0"/>
              <a:cs typeface="Courier New" pitchFamily="49" charset="0"/>
            </a:endParaRPr>
          </a:p>
          <a:p>
            <a:r>
              <a:rPr lang="es-AR" i="1" dirty="0">
                <a:solidFill>
                  <a:schemeClr val="bg1"/>
                </a:solidFill>
                <a:latin typeface="Courier New" pitchFamily="49" charset="0"/>
                <a:cs typeface="Courier New" pitchFamily="49" charset="0"/>
              </a:rPr>
              <a:t>FUNCION </a:t>
            </a:r>
            <a:r>
              <a:rPr lang="es-AR" i="1" dirty="0" err="1">
                <a:solidFill>
                  <a:schemeClr val="bg1"/>
                </a:solidFill>
                <a:latin typeface="Courier New" pitchFamily="49" charset="0"/>
                <a:cs typeface="Courier New" pitchFamily="49" charset="0"/>
              </a:rPr>
              <a:t>area_cuadrado</a:t>
            </a:r>
            <a:r>
              <a:rPr lang="es-AR" i="1" dirty="0">
                <a:solidFill>
                  <a:schemeClr val="bg1"/>
                </a:solidFill>
                <a:latin typeface="Courier New" pitchFamily="49" charset="0"/>
                <a:cs typeface="Courier New" pitchFamily="49" charset="0"/>
              </a:rPr>
              <a:t> (</a:t>
            </a:r>
            <a:r>
              <a:rPr lang="es-AR" i="1" dirty="0" err="1">
                <a:solidFill>
                  <a:schemeClr val="bg1"/>
                </a:solidFill>
                <a:latin typeface="Courier New" pitchFamily="49" charset="0"/>
                <a:cs typeface="Courier New" pitchFamily="49" charset="0"/>
              </a:rPr>
              <a:t>l:real</a:t>
            </a:r>
            <a:r>
              <a:rPr lang="es-AR" i="1" dirty="0">
                <a:solidFill>
                  <a:schemeClr val="bg1"/>
                </a:solidFill>
                <a:latin typeface="Courier New" pitchFamily="49" charset="0"/>
                <a:cs typeface="Courier New" pitchFamily="49" charset="0"/>
              </a:rPr>
              <a:t>):Real</a:t>
            </a:r>
          </a:p>
          <a:p>
            <a:r>
              <a:rPr lang="es-AR" i="1" dirty="0">
                <a:solidFill>
                  <a:schemeClr val="bg1"/>
                </a:solidFill>
                <a:latin typeface="Courier New" pitchFamily="49" charset="0"/>
                <a:cs typeface="Courier New" pitchFamily="49" charset="0"/>
              </a:rPr>
              <a:t>HACER</a:t>
            </a:r>
          </a:p>
          <a:p>
            <a:r>
              <a:rPr lang="es-AR" i="1" dirty="0">
                <a:solidFill>
                  <a:schemeClr val="bg1"/>
                </a:solidFill>
                <a:latin typeface="Courier New" pitchFamily="49" charset="0"/>
                <a:cs typeface="Courier New" pitchFamily="49" charset="0"/>
              </a:rPr>
              <a:t>	</a:t>
            </a:r>
            <a:r>
              <a:rPr lang="es-AR" i="1" dirty="0" err="1">
                <a:solidFill>
                  <a:schemeClr val="bg1"/>
                </a:solidFill>
                <a:latin typeface="Courier New" pitchFamily="49" charset="0"/>
                <a:cs typeface="Courier New" pitchFamily="49" charset="0"/>
              </a:rPr>
              <a:t>area_cuadrado</a:t>
            </a:r>
            <a:r>
              <a:rPr lang="es-AR" i="1" dirty="0">
                <a:solidFill>
                  <a:schemeClr val="bg1"/>
                </a:solidFill>
                <a:latin typeface="Courier New" pitchFamily="49" charset="0"/>
                <a:cs typeface="Courier New" pitchFamily="49" charset="0"/>
              </a:rPr>
              <a:t> := l * l</a:t>
            </a:r>
          </a:p>
          <a:p>
            <a:endParaRPr lang="es-AR" i="1" dirty="0">
              <a:solidFill>
                <a:schemeClr val="bg1"/>
              </a:solidFill>
              <a:latin typeface="Courier New" pitchFamily="49" charset="0"/>
              <a:cs typeface="Courier New" pitchFamily="49" charset="0"/>
            </a:endParaRPr>
          </a:p>
          <a:p>
            <a:r>
              <a:rPr lang="es-AR" i="1" dirty="0">
                <a:solidFill>
                  <a:schemeClr val="bg1"/>
                </a:solidFill>
                <a:latin typeface="Courier New" pitchFamily="49" charset="0"/>
                <a:cs typeface="Courier New" pitchFamily="49" charset="0"/>
              </a:rPr>
              <a:t>FIN HACER</a:t>
            </a:r>
          </a:p>
          <a:p>
            <a:r>
              <a:rPr lang="es-AR" i="1" dirty="0">
                <a:solidFill>
                  <a:schemeClr val="bg1"/>
                </a:solidFill>
                <a:latin typeface="Courier New" pitchFamily="49" charset="0"/>
                <a:cs typeface="Courier New" pitchFamily="49" charset="0"/>
              </a:rPr>
              <a:t>FIN FUNCION</a:t>
            </a:r>
          </a:p>
          <a:p>
            <a:endParaRPr lang="es-AR" i="1" dirty="0">
              <a:solidFill>
                <a:schemeClr val="bg1"/>
              </a:solidFill>
              <a:latin typeface="Courier New" pitchFamily="49" charset="0"/>
              <a:cs typeface="Courier New" pitchFamily="49" charset="0"/>
            </a:endParaRPr>
          </a:p>
          <a:p>
            <a:r>
              <a:rPr lang="es-AR" i="1" dirty="0">
                <a:solidFill>
                  <a:schemeClr val="bg1"/>
                </a:solidFill>
                <a:latin typeface="Courier New" pitchFamily="49" charset="0"/>
                <a:cs typeface="Courier New" pitchFamily="49" charset="0"/>
              </a:rPr>
              <a:t>FUNCION </a:t>
            </a:r>
            <a:r>
              <a:rPr lang="es-AR" i="1" dirty="0" err="1">
                <a:solidFill>
                  <a:schemeClr val="bg1"/>
                </a:solidFill>
                <a:latin typeface="Courier New" pitchFamily="49" charset="0"/>
                <a:cs typeface="Courier New" pitchFamily="49" charset="0"/>
              </a:rPr>
              <a:t>area_rectangulo</a:t>
            </a:r>
            <a:r>
              <a:rPr lang="es-AR" i="1" dirty="0">
                <a:solidFill>
                  <a:schemeClr val="bg1"/>
                </a:solidFill>
                <a:latin typeface="Courier New" pitchFamily="49" charset="0"/>
                <a:cs typeface="Courier New" pitchFamily="49" charset="0"/>
              </a:rPr>
              <a:t> (</a:t>
            </a:r>
            <a:r>
              <a:rPr lang="es-AR" i="1" dirty="0" err="1">
                <a:solidFill>
                  <a:schemeClr val="bg1"/>
                </a:solidFill>
                <a:latin typeface="Courier New" pitchFamily="49" charset="0"/>
                <a:cs typeface="Courier New" pitchFamily="49" charset="0"/>
              </a:rPr>
              <a:t>b:real,a:real</a:t>
            </a:r>
            <a:r>
              <a:rPr lang="es-AR" i="1" dirty="0">
                <a:solidFill>
                  <a:schemeClr val="bg1"/>
                </a:solidFill>
                <a:latin typeface="Courier New" pitchFamily="49" charset="0"/>
                <a:cs typeface="Courier New" pitchFamily="49" charset="0"/>
              </a:rPr>
              <a:t>):Real</a:t>
            </a:r>
          </a:p>
          <a:p>
            <a:r>
              <a:rPr lang="es-AR" i="1" dirty="0">
                <a:solidFill>
                  <a:schemeClr val="bg1"/>
                </a:solidFill>
                <a:latin typeface="Courier New" pitchFamily="49" charset="0"/>
                <a:cs typeface="Courier New" pitchFamily="49" charset="0"/>
              </a:rPr>
              <a:t>HACER</a:t>
            </a:r>
          </a:p>
          <a:p>
            <a:r>
              <a:rPr lang="es-AR" i="1" dirty="0">
                <a:solidFill>
                  <a:schemeClr val="bg1"/>
                </a:solidFill>
                <a:latin typeface="Courier New" pitchFamily="49" charset="0"/>
                <a:cs typeface="Courier New" pitchFamily="49" charset="0"/>
              </a:rPr>
              <a:t>	</a:t>
            </a:r>
            <a:r>
              <a:rPr lang="es-AR" i="1" dirty="0" err="1">
                <a:solidFill>
                  <a:schemeClr val="bg1"/>
                </a:solidFill>
                <a:latin typeface="Courier New" pitchFamily="49" charset="0"/>
                <a:cs typeface="Courier New" pitchFamily="49" charset="0"/>
              </a:rPr>
              <a:t>area_rectangulo</a:t>
            </a:r>
            <a:r>
              <a:rPr lang="es-AR" i="1" dirty="0">
                <a:solidFill>
                  <a:schemeClr val="bg1"/>
                </a:solidFill>
                <a:latin typeface="Courier New" pitchFamily="49" charset="0"/>
                <a:cs typeface="Courier New" pitchFamily="49" charset="0"/>
              </a:rPr>
              <a:t> := b * a</a:t>
            </a:r>
          </a:p>
          <a:p>
            <a:endParaRPr lang="es-AR" i="1" dirty="0">
              <a:solidFill>
                <a:schemeClr val="bg1"/>
              </a:solidFill>
              <a:latin typeface="Courier New" pitchFamily="49" charset="0"/>
              <a:cs typeface="Courier New" pitchFamily="49" charset="0"/>
            </a:endParaRPr>
          </a:p>
          <a:p>
            <a:r>
              <a:rPr lang="es-AR" i="1" dirty="0">
                <a:solidFill>
                  <a:schemeClr val="bg1"/>
                </a:solidFill>
                <a:latin typeface="Courier New" pitchFamily="49" charset="0"/>
                <a:cs typeface="Courier New" pitchFamily="49" charset="0"/>
              </a:rPr>
              <a:t>FIN HACER</a:t>
            </a:r>
          </a:p>
          <a:p>
            <a:r>
              <a:rPr lang="es-AR" i="1" dirty="0">
                <a:solidFill>
                  <a:schemeClr val="bg1"/>
                </a:solidFill>
                <a:latin typeface="Courier New" pitchFamily="49" charset="0"/>
                <a:cs typeface="Courier New" pitchFamily="49" charset="0"/>
              </a:rPr>
              <a:t>FIN FUNCION</a:t>
            </a:r>
          </a:p>
        </p:txBody>
      </p:sp>
    </p:spTree>
    <p:extLst>
      <p:ext uri="{BB962C8B-B14F-4D97-AF65-F5344CB8AC3E}">
        <p14:creationId xmlns:p14="http://schemas.microsoft.com/office/powerpoint/2010/main" val="10037297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10462819" cy="867490"/>
            <a:chOff x="3687661" y="1203598"/>
            <a:chExt cx="3542704" cy="867490"/>
          </a:xfrm>
        </p:grpSpPr>
        <p:sp>
          <p:nvSpPr>
            <p:cNvPr id="73" name="TextBox 9"/>
            <p:cNvSpPr txBox="1"/>
            <p:nvPr/>
          </p:nvSpPr>
          <p:spPr>
            <a:xfrm>
              <a:off x="3687661" y="1203598"/>
              <a:ext cx="3542704" cy="461665"/>
            </a:xfrm>
            <a:prstGeom prst="rect">
              <a:avLst/>
            </a:prstGeom>
            <a:noFill/>
          </p:spPr>
          <p:txBody>
            <a:bodyPr wrap="square" rtlCol="0">
              <a:spAutoFit/>
            </a:bodyPr>
            <a:lstStyle/>
            <a:p>
              <a:r>
                <a:rPr lang="es-AR" altLang="ko-KR" sz="2400" b="1" dirty="0">
                  <a:solidFill>
                    <a:schemeClr val="accent3"/>
                  </a:solidFill>
                  <a:cs typeface="Arial" pitchFamily="34" charset="0"/>
                </a:rPr>
                <a:t>Ejemplo 2 de Procedimientos y Funciones (TP3 – </a:t>
              </a:r>
              <a:r>
                <a:rPr lang="es-AR" altLang="ko-KR" sz="2400" b="1" dirty="0" err="1">
                  <a:solidFill>
                    <a:schemeClr val="accent3"/>
                  </a:solidFill>
                  <a:cs typeface="Arial" pitchFamily="34" charset="0"/>
                </a:rPr>
                <a:t>Ej</a:t>
              </a:r>
              <a:r>
                <a:rPr lang="es-AR" altLang="ko-KR" sz="2400" b="1" dirty="0">
                  <a:solidFill>
                    <a:schemeClr val="accent3"/>
                  </a:solidFill>
                  <a:cs typeface="Arial" pitchFamily="34" charset="0"/>
                </a:rPr>
                <a:t> 3)</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432131" y="977916"/>
            <a:ext cx="10752346" cy="6001643"/>
          </a:xfrm>
          <a:prstGeom prst="rect">
            <a:avLst/>
          </a:prstGeom>
          <a:noFill/>
        </p:spPr>
        <p:txBody>
          <a:bodyPr wrap="square" rtlCol="0">
            <a:spAutoFit/>
          </a:bodyPr>
          <a:lstStyle/>
          <a:p>
            <a:r>
              <a:rPr lang="es-AR" sz="1600" i="1" dirty="0">
                <a:solidFill>
                  <a:schemeClr val="bg1"/>
                </a:solidFill>
                <a:latin typeface="Courier New" pitchFamily="49" charset="0"/>
                <a:cs typeface="Courier New" pitchFamily="49" charset="0"/>
              </a:rPr>
              <a:t>PROCEDIMIENTO </a:t>
            </a:r>
            <a:r>
              <a:rPr lang="es-AR" sz="1600" i="1" dirty="0" err="1">
                <a:solidFill>
                  <a:schemeClr val="bg1"/>
                </a:solidFill>
                <a:latin typeface="Courier New" pitchFamily="49" charset="0"/>
                <a:cs typeface="Courier New" pitchFamily="49" charset="0"/>
              </a:rPr>
              <a:t>area_triangulo</a:t>
            </a:r>
            <a:r>
              <a:rPr lang="es-AR" sz="1600" i="1" dirty="0">
                <a:solidFill>
                  <a:schemeClr val="bg1"/>
                </a:solidFill>
                <a:latin typeface="Courier New" pitchFamily="49" charset="0"/>
                <a:cs typeface="Courier New" pitchFamily="49" charset="0"/>
              </a:rPr>
              <a:t> (</a:t>
            </a:r>
            <a:r>
              <a:rPr lang="es-AR" sz="1600" i="1" dirty="0" err="1">
                <a:solidFill>
                  <a:schemeClr val="bg1"/>
                </a:solidFill>
                <a:latin typeface="Courier New" pitchFamily="49" charset="0"/>
                <a:cs typeface="Courier New" pitchFamily="49" charset="0"/>
              </a:rPr>
              <a:t>b:real,a:real,ref</a:t>
            </a:r>
            <a:r>
              <a:rPr lang="es-AR" sz="1600" i="1" dirty="0">
                <a:solidFill>
                  <a:schemeClr val="bg1"/>
                </a:solidFill>
                <a:latin typeface="Courier New" pitchFamily="49" charset="0"/>
                <a:cs typeface="Courier New" pitchFamily="49" charset="0"/>
              </a:rPr>
              <a:t> </a:t>
            </a:r>
            <a:r>
              <a:rPr lang="es-AR" sz="1600" i="1" dirty="0" err="1">
                <a:solidFill>
                  <a:schemeClr val="bg1"/>
                </a:solidFill>
                <a:latin typeface="Courier New" pitchFamily="49" charset="0"/>
                <a:cs typeface="Courier New" pitchFamily="49" charset="0"/>
              </a:rPr>
              <a:t>area:real</a:t>
            </a:r>
            <a:r>
              <a:rPr lang="es-AR" sz="1600" i="1" dirty="0">
                <a:solidFill>
                  <a:schemeClr val="bg1"/>
                </a:solidFill>
                <a:latin typeface="Courier New" pitchFamily="49" charset="0"/>
                <a:cs typeface="Courier New" pitchFamily="49" charset="0"/>
              </a:rPr>
              <a:t>)</a:t>
            </a:r>
          </a:p>
          <a:p>
            <a:r>
              <a:rPr lang="es-AR" sz="1600" i="1" dirty="0">
                <a:solidFill>
                  <a:schemeClr val="bg1"/>
                </a:solidFill>
                <a:latin typeface="Courier New" pitchFamily="49" charset="0"/>
                <a:cs typeface="Courier New" pitchFamily="49" charset="0"/>
              </a:rPr>
              <a:t>HACER</a:t>
            </a:r>
          </a:p>
          <a:p>
            <a:r>
              <a:rPr lang="es-AR" sz="1600" i="1" dirty="0">
                <a:solidFill>
                  <a:schemeClr val="bg1"/>
                </a:solidFill>
                <a:latin typeface="Courier New" pitchFamily="49" charset="0"/>
                <a:cs typeface="Courier New" pitchFamily="49" charset="0"/>
              </a:rPr>
              <a:t>	</a:t>
            </a:r>
            <a:r>
              <a:rPr lang="es-AR" sz="1600" i="1" dirty="0" err="1">
                <a:solidFill>
                  <a:schemeClr val="bg1"/>
                </a:solidFill>
                <a:latin typeface="Courier New" pitchFamily="49" charset="0"/>
                <a:cs typeface="Courier New" pitchFamily="49" charset="0"/>
              </a:rPr>
              <a:t>area</a:t>
            </a:r>
            <a:r>
              <a:rPr lang="es-AR" sz="1600" i="1" dirty="0">
                <a:solidFill>
                  <a:schemeClr val="bg1"/>
                </a:solidFill>
                <a:latin typeface="Courier New" pitchFamily="49" charset="0"/>
                <a:cs typeface="Courier New" pitchFamily="49" charset="0"/>
              </a:rPr>
              <a:t> := (b * a)/2</a:t>
            </a:r>
          </a:p>
          <a:p>
            <a:r>
              <a:rPr lang="es-AR" sz="1600" i="1" dirty="0" smtClean="0">
                <a:solidFill>
                  <a:schemeClr val="bg1"/>
                </a:solidFill>
                <a:latin typeface="Courier New" pitchFamily="49" charset="0"/>
                <a:cs typeface="Courier New" pitchFamily="49" charset="0"/>
              </a:rPr>
              <a:t>FIN </a:t>
            </a:r>
            <a:r>
              <a:rPr lang="es-AR" sz="1600" i="1" dirty="0">
                <a:solidFill>
                  <a:schemeClr val="bg1"/>
                </a:solidFill>
                <a:latin typeface="Courier New" pitchFamily="49" charset="0"/>
                <a:cs typeface="Courier New" pitchFamily="49" charset="0"/>
              </a:rPr>
              <a:t>HACER</a:t>
            </a:r>
          </a:p>
          <a:p>
            <a:r>
              <a:rPr lang="es-AR" sz="1600" i="1" dirty="0">
                <a:solidFill>
                  <a:schemeClr val="bg1"/>
                </a:solidFill>
                <a:latin typeface="Courier New" pitchFamily="49" charset="0"/>
                <a:cs typeface="Courier New" pitchFamily="49" charset="0"/>
              </a:rPr>
              <a:t>FIN PROCEDIMIENTO</a:t>
            </a:r>
          </a:p>
          <a:p>
            <a:endParaRPr lang="es-AR" sz="1600" i="1" dirty="0">
              <a:solidFill>
                <a:schemeClr val="bg1"/>
              </a:solidFill>
              <a:latin typeface="Courier New" pitchFamily="49" charset="0"/>
              <a:cs typeface="Courier New" pitchFamily="49" charset="0"/>
            </a:endParaRPr>
          </a:p>
          <a:p>
            <a:r>
              <a:rPr lang="es-AR" sz="1600" i="1" dirty="0">
                <a:solidFill>
                  <a:schemeClr val="bg1"/>
                </a:solidFill>
                <a:latin typeface="Courier New" pitchFamily="49" charset="0"/>
                <a:cs typeface="Courier New" pitchFamily="49" charset="0"/>
              </a:rPr>
              <a:t>FUNCION </a:t>
            </a:r>
            <a:r>
              <a:rPr lang="es-AR" sz="1600" i="1" dirty="0" err="1">
                <a:solidFill>
                  <a:schemeClr val="bg1"/>
                </a:solidFill>
                <a:latin typeface="Courier New" pitchFamily="49" charset="0"/>
                <a:cs typeface="Courier New" pitchFamily="49" charset="0"/>
              </a:rPr>
              <a:t>area_trapecio</a:t>
            </a:r>
            <a:r>
              <a:rPr lang="es-AR" sz="1600" i="1" dirty="0">
                <a:solidFill>
                  <a:schemeClr val="bg1"/>
                </a:solidFill>
                <a:latin typeface="Courier New" pitchFamily="49" charset="0"/>
                <a:cs typeface="Courier New" pitchFamily="49" charset="0"/>
              </a:rPr>
              <a:t> (b1:real,b2:real, a:reall):Real</a:t>
            </a:r>
          </a:p>
          <a:p>
            <a:r>
              <a:rPr lang="es-AR" sz="1600" i="1" dirty="0">
                <a:solidFill>
                  <a:schemeClr val="bg1"/>
                </a:solidFill>
                <a:latin typeface="Courier New" pitchFamily="49" charset="0"/>
                <a:cs typeface="Courier New" pitchFamily="49" charset="0"/>
              </a:rPr>
              <a:t>HACER</a:t>
            </a:r>
          </a:p>
          <a:p>
            <a:r>
              <a:rPr lang="es-AR" sz="1600" i="1" dirty="0">
                <a:solidFill>
                  <a:schemeClr val="bg1"/>
                </a:solidFill>
                <a:latin typeface="Courier New" pitchFamily="49" charset="0"/>
                <a:cs typeface="Courier New" pitchFamily="49" charset="0"/>
              </a:rPr>
              <a:t>	</a:t>
            </a:r>
            <a:r>
              <a:rPr lang="es-AR" sz="1600" i="1" dirty="0" err="1">
                <a:solidFill>
                  <a:schemeClr val="bg1"/>
                </a:solidFill>
                <a:latin typeface="Courier New" pitchFamily="49" charset="0"/>
                <a:cs typeface="Courier New" pitchFamily="49" charset="0"/>
              </a:rPr>
              <a:t>area_trapecio</a:t>
            </a:r>
            <a:r>
              <a:rPr lang="es-AR" sz="1600" i="1" dirty="0">
                <a:solidFill>
                  <a:schemeClr val="bg1"/>
                </a:solidFill>
                <a:latin typeface="Courier New" pitchFamily="49" charset="0"/>
                <a:cs typeface="Courier New" pitchFamily="49" charset="0"/>
              </a:rPr>
              <a:t> := ((b1 + b2)*a)/2</a:t>
            </a:r>
          </a:p>
          <a:p>
            <a:r>
              <a:rPr lang="es-AR" sz="1600" i="1" dirty="0" smtClean="0">
                <a:solidFill>
                  <a:schemeClr val="bg1"/>
                </a:solidFill>
                <a:latin typeface="Courier New" pitchFamily="49" charset="0"/>
                <a:cs typeface="Courier New" pitchFamily="49" charset="0"/>
              </a:rPr>
              <a:t>FIN </a:t>
            </a:r>
            <a:r>
              <a:rPr lang="es-AR" sz="1600" i="1" dirty="0">
                <a:solidFill>
                  <a:schemeClr val="bg1"/>
                </a:solidFill>
                <a:latin typeface="Courier New" pitchFamily="49" charset="0"/>
                <a:cs typeface="Courier New" pitchFamily="49" charset="0"/>
              </a:rPr>
              <a:t>HACER</a:t>
            </a:r>
          </a:p>
          <a:p>
            <a:r>
              <a:rPr lang="es-AR" sz="1600" i="1" dirty="0">
                <a:solidFill>
                  <a:schemeClr val="bg1"/>
                </a:solidFill>
                <a:latin typeface="Courier New" pitchFamily="49" charset="0"/>
                <a:cs typeface="Courier New" pitchFamily="49" charset="0"/>
              </a:rPr>
              <a:t>FIN FUNCION</a:t>
            </a:r>
          </a:p>
          <a:p>
            <a:endParaRPr lang="es-AR" sz="1600" i="1" dirty="0">
              <a:solidFill>
                <a:schemeClr val="bg1"/>
              </a:solidFill>
              <a:latin typeface="Courier New" pitchFamily="49" charset="0"/>
              <a:cs typeface="Courier New" pitchFamily="49" charset="0"/>
            </a:endParaRPr>
          </a:p>
          <a:p>
            <a:r>
              <a:rPr lang="es-AR" sz="1600" i="1" dirty="0">
                <a:solidFill>
                  <a:schemeClr val="bg1"/>
                </a:solidFill>
                <a:latin typeface="Courier New" pitchFamily="49" charset="0"/>
                <a:cs typeface="Courier New" pitchFamily="49" charset="0"/>
              </a:rPr>
              <a:t>VARIABLES</a:t>
            </a:r>
          </a:p>
          <a:p>
            <a:r>
              <a:rPr lang="es-AR" sz="1600" i="1" dirty="0">
                <a:solidFill>
                  <a:schemeClr val="bg1"/>
                </a:solidFill>
                <a:latin typeface="Courier New" pitchFamily="49" charset="0"/>
                <a:cs typeface="Courier New" pitchFamily="49" charset="0"/>
              </a:rPr>
              <a:t>Area,radio,lado,base,alt,b1,b2: real</a:t>
            </a:r>
          </a:p>
          <a:p>
            <a:r>
              <a:rPr lang="es-AR" sz="1600" i="1" dirty="0" err="1">
                <a:solidFill>
                  <a:schemeClr val="bg1"/>
                </a:solidFill>
                <a:latin typeface="Courier New" pitchFamily="49" charset="0"/>
                <a:cs typeface="Courier New" pitchFamily="49" charset="0"/>
              </a:rPr>
              <a:t>Op</a:t>
            </a:r>
            <a:r>
              <a:rPr lang="es-AR" sz="1600" i="1" dirty="0">
                <a:solidFill>
                  <a:schemeClr val="bg1"/>
                </a:solidFill>
                <a:latin typeface="Courier New" pitchFamily="49" charset="0"/>
                <a:cs typeface="Courier New" pitchFamily="49" charset="0"/>
              </a:rPr>
              <a:t>: entero</a:t>
            </a:r>
          </a:p>
          <a:p>
            <a:r>
              <a:rPr lang="es-AR" sz="1600" i="1" dirty="0" smtClean="0">
                <a:solidFill>
                  <a:schemeClr val="bg1"/>
                </a:solidFill>
                <a:latin typeface="Courier New" pitchFamily="49" charset="0"/>
                <a:cs typeface="Courier New" pitchFamily="49" charset="0"/>
              </a:rPr>
              <a:t>HACER</a:t>
            </a:r>
            <a:endParaRPr lang="es-AR" sz="1600" i="1" dirty="0">
              <a:solidFill>
                <a:schemeClr val="bg1"/>
              </a:solidFill>
              <a:latin typeface="Courier New" pitchFamily="49" charset="0"/>
              <a:cs typeface="Courier New" pitchFamily="49" charset="0"/>
            </a:endParaRPr>
          </a:p>
          <a:p>
            <a:r>
              <a:rPr lang="es-AR" sz="1600" i="1" dirty="0" err="1">
                <a:solidFill>
                  <a:schemeClr val="bg1"/>
                </a:solidFill>
                <a:latin typeface="Courier New" pitchFamily="49" charset="0"/>
                <a:cs typeface="Courier New" pitchFamily="49" charset="0"/>
              </a:rPr>
              <a:t>Op</a:t>
            </a:r>
            <a:r>
              <a:rPr lang="es-AR" sz="1600" i="1" dirty="0">
                <a:solidFill>
                  <a:schemeClr val="bg1"/>
                </a:solidFill>
                <a:latin typeface="Courier New" pitchFamily="49" charset="0"/>
                <a:cs typeface="Courier New" pitchFamily="49" charset="0"/>
              </a:rPr>
              <a:t> := 0</a:t>
            </a:r>
          </a:p>
          <a:p>
            <a:r>
              <a:rPr lang="es-AR" sz="1600" i="1" dirty="0">
                <a:solidFill>
                  <a:schemeClr val="bg1"/>
                </a:solidFill>
                <a:latin typeface="Courier New" pitchFamily="49" charset="0"/>
                <a:cs typeface="Courier New" pitchFamily="49" charset="0"/>
              </a:rPr>
              <a:t>REPETIR MIENTRAS (</a:t>
            </a:r>
            <a:r>
              <a:rPr lang="es-AR" sz="1600" i="1" dirty="0" err="1">
                <a:solidFill>
                  <a:schemeClr val="bg1"/>
                </a:solidFill>
                <a:latin typeface="Courier New" pitchFamily="49" charset="0"/>
                <a:cs typeface="Courier New" pitchFamily="49" charset="0"/>
              </a:rPr>
              <a:t>op</a:t>
            </a:r>
            <a:r>
              <a:rPr lang="es-AR" sz="1600" i="1" dirty="0">
                <a:solidFill>
                  <a:schemeClr val="bg1"/>
                </a:solidFill>
                <a:latin typeface="Courier New" pitchFamily="49" charset="0"/>
                <a:cs typeface="Courier New" pitchFamily="49" charset="0"/>
              </a:rPr>
              <a:t> &lt;&gt; 6)</a:t>
            </a:r>
          </a:p>
          <a:p>
            <a:r>
              <a:rPr lang="es-AR" sz="1600" i="1" dirty="0">
                <a:solidFill>
                  <a:schemeClr val="bg1"/>
                </a:solidFill>
                <a:latin typeface="Courier New" pitchFamily="49" charset="0"/>
                <a:cs typeface="Courier New" pitchFamily="49" charset="0"/>
              </a:rPr>
              <a:t>   Imprimir: "1-Circulo"</a:t>
            </a:r>
          </a:p>
          <a:p>
            <a:r>
              <a:rPr lang="es-AR" sz="1600" i="1" dirty="0">
                <a:solidFill>
                  <a:schemeClr val="bg1"/>
                </a:solidFill>
                <a:latin typeface="Courier New" pitchFamily="49" charset="0"/>
                <a:cs typeface="Courier New" pitchFamily="49" charset="0"/>
              </a:rPr>
              <a:t>   Imprimir: "2-Cuadrado”</a:t>
            </a:r>
          </a:p>
          <a:p>
            <a:r>
              <a:rPr lang="es-AR" sz="1600" i="1" dirty="0">
                <a:solidFill>
                  <a:schemeClr val="bg1"/>
                </a:solidFill>
                <a:latin typeface="Courier New" pitchFamily="49" charset="0"/>
                <a:cs typeface="Courier New" pitchFamily="49" charset="0"/>
              </a:rPr>
              <a:t>   Imprimir: "3-Rectangulo”</a:t>
            </a:r>
          </a:p>
          <a:p>
            <a:r>
              <a:rPr lang="es-AR" sz="1600" i="1" dirty="0">
                <a:solidFill>
                  <a:schemeClr val="bg1"/>
                </a:solidFill>
                <a:latin typeface="Courier New" pitchFamily="49" charset="0"/>
                <a:cs typeface="Courier New" pitchFamily="49" charset="0"/>
              </a:rPr>
              <a:t>   Imprimir: "4-Triangulo”</a:t>
            </a:r>
          </a:p>
          <a:p>
            <a:r>
              <a:rPr lang="es-AR" sz="1600" i="1" dirty="0">
                <a:solidFill>
                  <a:schemeClr val="bg1"/>
                </a:solidFill>
                <a:latin typeface="Courier New" pitchFamily="49" charset="0"/>
                <a:cs typeface="Courier New" pitchFamily="49" charset="0"/>
              </a:rPr>
              <a:t>   Imprimir: "5-Trapecio”</a:t>
            </a:r>
          </a:p>
          <a:p>
            <a:r>
              <a:rPr lang="es-AR" sz="1600" i="1" dirty="0">
                <a:solidFill>
                  <a:schemeClr val="bg1"/>
                </a:solidFill>
                <a:latin typeface="Courier New" pitchFamily="49" charset="0"/>
                <a:cs typeface="Courier New" pitchFamily="49" charset="0"/>
              </a:rPr>
              <a:t>   Imprimir: "6-Para salir”</a:t>
            </a:r>
          </a:p>
        </p:txBody>
      </p:sp>
    </p:spTree>
    <p:extLst>
      <p:ext uri="{BB962C8B-B14F-4D97-AF65-F5344CB8AC3E}">
        <p14:creationId xmlns:p14="http://schemas.microsoft.com/office/powerpoint/2010/main" val="37347532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10462819" cy="867490"/>
            <a:chOff x="3687661" y="1203598"/>
            <a:chExt cx="3542704" cy="867490"/>
          </a:xfrm>
        </p:grpSpPr>
        <p:sp>
          <p:nvSpPr>
            <p:cNvPr id="73" name="TextBox 9"/>
            <p:cNvSpPr txBox="1"/>
            <p:nvPr/>
          </p:nvSpPr>
          <p:spPr>
            <a:xfrm>
              <a:off x="3687661" y="1203598"/>
              <a:ext cx="3542704" cy="461665"/>
            </a:xfrm>
            <a:prstGeom prst="rect">
              <a:avLst/>
            </a:prstGeom>
            <a:noFill/>
          </p:spPr>
          <p:txBody>
            <a:bodyPr wrap="square" rtlCol="0">
              <a:spAutoFit/>
            </a:bodyPr>
            <a:lstStyle/>
            <a:p>
              <a:r>
                <a:rPr lang="es-AR" altLang="ko-KR" sz="2400" b="1" dirty="0">
                  <a:solidFill>
                    <a:schemeClr val="accent3"/>
                  </a:solidFill>
                  <a:cs typeface="Arial" pitchFamily="34" charset="0"/>
                </a:rPr>
                <a:t>Ejemplo 2 de Procedimientos y Funciones (TP3 – </a:t>
              </a:r>
              <a:r>
                <a:rPr lang="es-AR" altLang="ko-KR" sz="2400" b="1" dirty="0" err="1">
                  <a:solidFill>
                    <a:schemeClr val="accent3"/>
                  </a:solidFill>
                  <a:cs typeface="Arial" pitchFamily="34" charset="0"/>
                </a:rPr>
                <a:t>Ej</a:t>
              </a:r>
              <a:r>
                <a:rPr lang="es-AR" altLang="ko-KR" sz="2400" b="1" dirty="0">
                  <a:solidFill>
                    <a:schemeClr val="accent3"/>
                  </a:solidFill>
                  <a:cs typeface="Arial" pitchFamily="34" charset="0"/>
                </a:rPr>
                <a:t> 3)</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432131" y="977916"/>
            <a:ext cx="10752346" cy="5755422"/>
          </a:xfrm>
          <a:prstGeom prst="rect">
            <a:avLst/>
          </a:prstGeom>
          <a:noFill/>
        </p:spPr>
        <p:txBody>
          <a:bodyPr wrap="square" rtlCol="0">
            <a:spAutoFit/>
          </a:bodyPr>
          <a:lstStyle/>
          <a:p>
            <a:r>
              <a:rPr lang="es-AR" sz="1600" i="1" dirty="0">
                <a:solidFill>
                  <a:schemeClr val="bg1"/>
                </a:solidFill>
                <a:latin typeface="Courier New" pitchFamily="49" charset="0"/>
                <a:cs typeface="Courier New" pitchFamily="49" charset="0"/>
              </a:rPr>
              <a:t> Leer: </a:t>
            </a:r>
            <a:r>
              <a:rPr lang="es-AR" sz="1600" i="1" dirty="0" err="1">
                <a:solidFill>
                  <a:schemeClr val="bg1"/>
                </a:solidFill>
                <a:latin typeface="Courier New" pitchFamily="49" charset="0"/>
                <a:cs typeface="Courier New" pitchFamily="49" charset="0"/>
              </a:rPr>
              <a:t>op</a:t>
            </a:r>
            <a:endParaRPr lang="es-AR" sz="1600" i="1" dirty="0">
              <a:solidFill>
                <a:schemeClr val="bg1"/>
              </a:solidFill>
              <a:latin typeface="Courier New" pitchFamily="49" charset="0"/>
              <a:cs typeface="Courier New" pitchFamily="49" charset="0"/>
            </a:endParaRPr>
          </a:p>
          <a:p>
            <a:r>
              <a:rPr lang="es-AR" sz="1600" i="1" dirty="0">
                <a:solidFill>
                  <a:schemeClr val="bg1"/>
                </a:solidFill>
                <a:latin typeface="Courier New" pitchFamily="49" charset="0"/>
                <a:cs typeface="Courier New" pitchFamily="49" charset="0"/>
              </a:rPr>
              <a:t>   CASO </a:t>
            </a:r>
            <a:r>
              <a:rPr lang="es-AR" sz="1600" i="1" dirty="0" err="1">
                <a:solidFill>
                  <a:schemeClr val="bg1"/>
                </a:solidFill>
                <a:latin typeface="Courier New" pitchFamily="49" charset="0"/>
                <a:cs typeface="Courier New" pitchFamily="49" charset="0"/>
              </a:rPr>
              <a:t>op</a:t>
            </a:r>
            <a:r>
              <a:rPr lang="es-AR" sz="1600" i="1" dirty="0">
                <a:solidFill>
                  <a:schemeClr val="bg1"/>
                </a:solidFill>
                <a:latin typeface="Courier New" pitchFamily="49" charset="0"/>
                <a:cs typeface="Courier New" pitchFamily="49" charset="0"/>
              </a:rPr>
              <a:t>:</a:t>
            </a:r>
          </a:p>
          <a:p>
            <a:r>
              <a:rPr lang="es-AR" sz="1600" i="1" dirty="0">
                <a:solidFill>
                  <a:schemeClr val="bg1"/>
                </a:solidFill>
                <a:latin typeface="Courier New" pitchFamily="49" charset="0"/>
                <a:cs typeface="Courier New" pitchFamily="49" charset="0"/>
              </a:rPr>
              <a:t>      1: Imprimir: "Introduzca el valor del Radio”</a:t>
            </a:r>
          </a:p>
          <a:p>
            <a:r>
              <a:rPr lang="es-AR" sz="1600" i="1" dirty="0">
                <a:solidFill>
                  <a:schemeClr val="bg1"/>
                </a:solidFill>
                <a:latin typeface="Courier New" pitchFamily="49" charset="0"/>
                <a:cs typeface="Courier New" pitchFamily="49" charset="0"/>
              </a:rPr>
              <a:t>         Leer: radio</a:t>
            </a:r>
          </a:p>
          <a:p>
            <a:r>
              <a:rPr lang="es-AR" sz="1600" i="1" dirty="0">
                <a:solidFill>
                  <a:schemeClr val="bg1"/>
                </a:solidFill>
                <a:latin typeface="Courier New" pitchFamily="49" charset="0"/>
                <a:cs typeface="Courier New" pitchFamily="49" charset="0"/>
              </a:rPr>
              <a:t>         </a:t>
            </a:r>
            <a:r>
              <a:rPr lang="es-AR" sz="1600" i="1" dirty="0" err="1">
                <a:solidFill>
                  <a:schemeClr val="bg1"/>
                </a:solidFill>
                <a:latin typeface="Courier New" pitchFamily="49" charset="0"/>
                <a:cs typeface="Courier New" pitchFamily="49" charset="0"/>
              </a:rPr>
              <a:t>area</a:t>
            </a:r>
            <a:r>
              <a:rPr lang="es-AR" sz="1600" i="1" dirty="0">
                <a:solidFill>
                  <a:schemeClr val="bg1"/>
                </a:solidFill>
                <a:latin typeface="Courier New" pitchFamily="49" charset="0"/>
                <a:cs typeface="Courier New" pitchFamily="49" charset="0"/>
              </a:rPr>
              <a:t> := </a:t>
            </a:r>
            <a:r>
              <a:rPr lang="es-AR" sz="1600" i="1" dirty="0" err="1">
                <a:solidFill>
                  <a:schemeClr val="bg1"/>
                </a:solidFill>
                <a:latin typeface="Courier New" pitchFamily="49" charset="0"/>
                <a:cs typeface="Courier New" pitchFamily="49" charset="0"/>
              </a:rPr>
              <a:t>area_circulo</a:t>
            </a:r>
            <a:r>
              <a:rPr lang="es-AR" sz="1600" i="1" dirty="0">
                <a:solidFill>
                  <a:schemeClr val="bg1"/>
                </a:solidFill>
                <a:latin typeface="Courier New" pitchFamily="49" charset="0"/>
                <a:cs typeface="Courier New" pitchFamily="49" charset="0"/>
              </a:rPr>
              <a:t>(radio)</a:t>
            </a:r>
          </a:p>
          <a:p>
            <a:r>
              <a:rPr lang="es-AR" sz="1600" i="1" dirty="0">
                <a:solidFill>
                  <a:schemeClr val="bg1"/>
                </a:solidFill>
                <a:latin typeface="Courier New" pitchFamily="49" charset="0"/>
                <a:cs typeface="Courier New" pitchFamily="49" charset="0"/>
              </a:rPr>
              <a:t>         Imprimir: “ El </a:t>
            </a:r>
            <a:r>
              <a:rPr lang="es-AR" sz="1600" i="1" dirty="0" err="1">
                <a:solidFill>
                  <a:schemeClr val="bg1"/>
                </a:solidFill>
                <a:latin typeface="Courier New" pitchFamily="49" charset="0"/>
                <a:cs typeface="Courier New" pitchFamily="49" charset="0"/>
              </a:rPr>
              <a:t>area</a:t>
            </a:r>
            <a:r>
              <a:rPr lang="es-AR" sz="1600" i="1" dirty="0">
                <a:solidFill>
                  <a:schemeClr val="bg1"/>
                </a:solidFill>
                <a:latin typeface="Courier New" pitchFamily="49" charset="0"/>
                <a:cs typeface="Courier New" pitchFamily="49" charset="0"/>
              </a:rPr>
              <a:t> del cirulo es:”, </a:t>
            </a:r>
            <a:r>
              <a:rPr lang="es-AR" sz="1600" i="1" dirty="0" err="1">
                <a:solidFill>
                  <a:schemeClr val="bg1"/>
                </a:solidFill>
                <a:latin typeface="Courier New" pitchFamily="49" charset="0"/>
                <a:cs typeface="Courier New" pitchFamily="49" charset="0"/>
              </a:rPr>
              <a:t>area</a:t>
            </a:r>
            <a:endParaRPr lang="es-AR" sz="1600" i="1" dirty="0">
              <a:solidFill>
                <a:schemeClr val="bg1"/>
              </a:solidFill>
              <a:latin typeface="Courier New" pitchFamily="49" charset="0"/>
              <a:cs typeface="Courier New" pitchFamily="49" charset="0"/>
            </a:endParaRPr>
          </a:p>
          <a:p>
            <a:r>
              <a:rPr lang="es-AR" sz="1600" i="1" dirty="0">
                <a:solidFill>
                  <a:schemeClr val="bg1"/>
                </a:solidFill>
                <a:latin typeface="Courier New" pitchFamily="49" charset="0"/>
                <a:cs typeface="Courier New" pitchFamily="49" charset="0"/>
              </a:rPr>
              <a:t>      2: Imprimir: "Introduzca el valor del lado”</a:t>
            </a:r>
          </a:p>
          <a:p>
            <a:r>
              <a:rPr lang="es-AR" sz="1600" i="1" dirty="0">
                <a:solidFill>
                  <a:schemeClr val="bg1"/>
                </a:solidFill>
                <a:latin typeface="Courier New" pitchFamily="49" charset="0"/>
                <a:cs typeface="Courier New" pitchFamily="49" charset="0"/>
              </a:rPr>
              <a:t>         Leer: lado</a:t>
            </a:r>
          </a:p>
          <a:p>
            <a:r>
              <a:rPr lang="es-AR" sz="1600" i="1" dirty="0">
                <a:solidFill>
                  <a:schemeClr val="bg1"/>
                </a:solidFill>
                <a:latin typeface="Courier New" pitchFamily="49" charset="0"/>
                <a:cs typeface="Courier New" pitchFamily="49" charset="0"/>
              </a:rPr>
              <a:t>         </a:t>
            </a:r>
            <a:r>
              <a:rPr lang="es-AR" sz="1600" i="1" dirty="0" err="1">
                <a:solidFill>
                  <a:schemeClr val="bg1"/>
                </a:solidFill>
                <a:latin typeface="Courier New" pitchFamily="49" charset="0"/>
                <a:cs typeface="Courier New" pitchFamily="49" charset="0"/>
              </a:rPr>
              <a:t>area</a:t>
            </a:r>
            <a:r>
              <a:rPr lang="es-AR" sz="1600" i="1" dirty="0">
                <a:solidFill>
                  <a:schemeClr val="bg1"/>
                </a:solidFill>
                <a:latin typeface="Courier New" pitchFamily="49" charset="0"/>
                <a:cs typeface="Courier New" pitchFamily="49" charset="0"/>
              </a:rPr>
              <a:t> := </a:t>
            </a:r>
            <a:r>
              <a:rPr lang="es-AR" sz="1600" i="1" dirty="0" err="1">
                <a:solidFill>
                  <a:schemeClr val="bg1"/>
                </a:solidFill>
                <a:latin typeface="Courier New" pitchFamily="49" charset="0"/>
                <a:cs typeface="Courier New" pitchFamily="49" charset="0"/>
              </a:rPr>
              <a:t>area_cuadrado</a:t>
            </a:r>
            <a:r>
              <a:rPr lang="es-AR" sz="1600" i="1" dirty="0">
                <a:solidFill>
                  <a:schemeClr val="bg1"/>
                </a:solidFill>
                <a:latin typeface="Courier New" pitchFamily="49" charset="0"/>
                <a:cs typeface="Courier New" pitchFamily="49" charset="0"/>
              </a:rPr>
              <a:t>(lado)</a:t>
            </a:r>
          </a:p>
          <a:p>
            <a:r>
              <a:rPr lang="es-AR" sz="1600" i="1" dirty="0">
                <a:solidFill>
                  <a:schemeClr val="bg1"/>
                </a:solidFill>
                <a:latin typeface="Courier New" pitchFamily="49" charset="0"/>
                <a:cs typeface="Courier New" pitchFamily="49" charset="0"/>
              </a:rPr>
              <a:t>         Imprimir: “ El </a:t>
            </a:r>
            <a:r>
              <a:rPr lang="es-AR" sz="1600" i="1" dirty="0" err="1">
                <a:solidFill>
                  <a:schemeClr val="bg1"/>
                </a:solidFill>
                <a:latin typeface="Courier New" pitchFamily="49" charset="0"/>
                <a:cs typeface="Courier New" pitchFamily="49" charset="0"/>
              </a:rPr>
              <a:t>area</a:t>
            </a:r>
            <a:r>
              <a:rPr lang="es-AR" sz="1600" i="1" dirty="0">
                <a:solidFill>
                  <a:schemeClr val="bg1"/>
                </a:solidFill>
                <a:latin typeface="Courier New" pitchFamily="49" charset="0"/>
                <a:cs typeface="Courier New" pitchFamily="49" charset="0"/>
              </a:rPr>
              <a:t> del cuadrado es:”, </a:t>
            </a:r>
            <a:r>
              <a:rPr lang="es-AR" sz="1600" i="1" dirty="0" err="1">
                <a:solidFill>
                  <a:schemeClr val="bg1"/>
                </a:solidFill>
                <a:latin typeface="Courier New" pitchFamily="49" charset="0"/>
                <a:cs typeface="Courier New" pitchFamily="49" charset="0"/>
              </a:rPr>
              <a:t>area</a:t>
            </a:r>
            <a:endParaRPr lang="es-AR" sz="1600" i="1" dirty="0">
              <a:solidFill>
                <a:schemeClr val="bg1"/>
              </a:solidFill>
              <a:latin typeface="Courier New" pitchFamily="49" charset="0"/>
              <a:cs typeface="Courier New" pitchFamily="49" charset="0"/>
            </a:endParaRPr>
          </a:p>
          <a:p>
            <a:r>
              <a:rPr lang="es-AR" sz="1600" i="1" dirty="0">
                <a:solidFill>
                  <a:schemeClr val="bg1"/>
                </a:solidFill>
                <a:latin typeface="Courier New" pitchFamily="49" charset="0"/>
                <a:cs typeface="Courier New" pitchFamily="49" charset="0"/>
              </a:rPr>
              <a:t>      3: Imprimir: "Introduzca el valor de la base”</a:t>
            </a:r>
          </a:p>
          <a:p>
            <a:r>
              <a:rPr lang="es-AR" sz="1600" i="1" dirty="0">
                <a:solidFill>
                  <a:schemeClr val="bg1"/>
                </a:solidFill>
                <a:latin typeface="Courier New" pitchFamily="49" charset="0"/>
                <a:cs typeface="Courier New" pitchFamily="49" charset="0"/>
              </a:rPr>
              <a:t>         Leer: base</a:t>
            </a:r>
          </a:p>
          <a:p>
            <a:r>
              <a:rPr lang="es-AR" sz="1600" i="1" dirty="0">
                <a:solidFill>
                  <a:schemeClr val="bg1"/>
                </a:solidFill>
                <a:latin typeface="Courier New" pitchFamily="49" charset="0"/>
                <a:cs typeface="Courier New" pitchFamily="49" charset="0"/>
              </a:rPr>
              <a:t>         Imprimir: "Introduzca el valor de la altura”</a:t>
            </a:r>
          </a:p>
          <a:p>
            <a:r>
              <a:rPr lang="es-AR" sz="1600" i="1" dirty="0">
                <a:solidFill>
                  <a:schemeClr val="bg1"/>
                </a:solidFill>
                <a:latin typeface="Courier New" pitchFamily="49" charset="0"/>
                <a:cs typeface="Courier New" pitchFamily="49" charset="0"/>
              </a:rPr>
              <a:t>         Leer: </a:t>
            </a:r>
            <a:r>
              <a:rPr lang="es-AR" sz="1600" i="1" dirty="0" err="1">
                <a:solidFill>
                  <a:schemeClr val="bg1"/>
                </a:solidFill>
                <a:latin typeface="Courier New" pitchFamily="49" charset="0"/>
                <a:cs typeface="Courier New" pitchFamily="49" charset="0"/>
              </a:rPr>
              <a:t>alt</a:t>
            </a:r>
            <a:endParaRPr lang="es-AR" sz="1600" i="1" dirty="0">
              <a:solidFill>
                <a:schemeClr val="bg1"/>
              </a:solidFill>
              <a:latin typeface="Courier New" pitchFamily="49" charset="0"/>
              <a:cs typeface="Courier New" pitchFamily="49" charset="0"/>
            </a:endParaRPr>
          </a:p>
          <a:p>
            <a:r>
              <a:rPr lang="es-AR" sz="1600" i="1" dirty="0">
                <a:solidFill>
                  <a:schemeClr val="bg1"/>
                </a:solidFill>
                <a:latin typeface="Courier New" pitchFamily="49" charset="0"/>
                <a:cs typeface="Courier New" pitchFamily="49" charset="0"/>
              </a:rPr>
              <a:t>         </a:t>
            </a:r>
            <a:r>
              <a:rPr lang="es-AR" sz="1600" i="1" dirty="0" err="1">
                <a:solidFill>
                  <a:schemeClr val="bg1"/>
                </a:solidFill>
                <a:latin typeface="Courier New" pitchFamily="49" charset="0"/>
                <a:cs typeface="Courier New" pitchFamily="49" charset="0"/>
              </a:rPr>
              <a:t>area</a:t>
            </a:r>
            <a:r>
              <a:rPr lang="es-AR" sz="1600" i="1" dirty="0">
                <a:solidFill>
                  <a:schemeClr val="bg1"/>
                </a:solidFill>
                <a:latin typeface="Courier New" pitchFamily="49" charset="0"/>
                <a:cs typeface="Courier New" pitchFamily="49" charset="0"/>
              </a:rPr>
              <a:t> := </a:t>
            </a:r>
            <a:r>
              <a:rPr lang="es-AR" sz="1600" i="1" dirty="0" err="1">
                <a:solidFill>
                  <a:schemeClr val="bg1"/>
                </a:solidFill>
                <a:latin typeface="Courier New" pitchFamily="49" charset="0"/>
                <a:cs typeface="Courier New" pitchFamily="49" charset="0"/>
              </a:rPr>
              <a:t>area_rectangulo</a:t>
            </a:r>
            <a:r>
              <a:rPr lang="es-AR" sz="1600" i="1" dirty="0">
                <a:solidFill>
                  <a:schemeClr val="bg1"/>
                </a:solidFill>
                <a:latin typeface="Courier New" pitchFamily="49" charset="0"/>
                <a:cs typeface="Courier New" pitchFamily="49" charset="0"/>
              </a:rPr>
              <a:t>(</a:t>
            </a:r>
            <a:r>
              <a:rPr lang="es-AR" sz="1600" i="1" dirty="0" err="1">
                <a:solidFill>
                  <a:schemeClr val="bg1"/>
                </a:solidFill>
                <a:latin typeface="Courier New" pitchFamily="49" charset="0"/>
                <a:cs typeface="Courier New" pitchFamily="49" charset="0"/>
              </a:rPr>
              <a:t>base,alt</a:t>
            </a:r>
            <a:r>
              <a:rPr lang="es-AR" sz="1600" i="1" dirty="0">
                <a:solidFill>
                  <a:schemeClr val="bg1"/>
                </a:solidFill>
                <a:latin typeface="Courier New" pitchFamily="49" charset="0"/>
                <a:cs typeface="Courier New" pitchFamily="49" charset="0"/>
              </a:rPr>
              <a:t>)</a:t>
            </a:r>
          </a:p>
          <a:p>
            <a:r>
              <a:rPr lang="es-AR" sz="1600" i="1" dirty="0">
                <a:solidFill>
                  <a:schemeClr val="bg1"/>
                </a:solidFill>
                <a:latin typeface="Courier New" pitchFamily="49" charset="0"/>
                <a:cs typeface="Courier New" pitchFamily="49" charset="0"/>
              </a:rPr>
              <a:t>         Imprimir: “ El </a:t>
            </a:r>
            <a:r>
              <a:rPr lang="es-AR" sz="1600" i="1" dirty="0" err="1">
                <a:solidFill>
                  <a:schemeClr val="bg1"/>
                </a:solidFill>
                <a:latin typeface="Courier New" pitchFamily="49" charset="0"/>
                <a:cs typeface="Courier New" pitchFamily="49" charset="0"/>
              </a:rPr>
              <a:t>area</a:t>
            </a:r>
            <a:r>
              <a:rPr lang="es-AR" sz="1600" i="1" dirty="0">
                <a:solidFill>
                  <a:schemeClr val="bg1"/>
                </a:solidFill>
                <a:latin typeface="Courier New" pitchFamily="49" charset="0"/>
                <a:cs typeface="Courier New" pitchFamily="49" charset="0"/>
              </a:rPr>
              <a:t> del </a:t>
            </a:r>
            <a:r>
              <a:rPr lang="es-AR" sz="1600" i="1" dirty="0" err="1">
                <a:solidFill>
                  <a:schemeClr val="bg1"/>
                </a:solidFill>
                <a:latin typeface="Courier New" pitchFamily="49" charset="0"/>
                <a:cs typeface="Courier New" pitchFamily="49" charset="0"/>
              </a:rPr>
              <a:t>rectangulo</a:t>
            </a:r>
            <a:r>
              <a:rPr lang="es-AR" sz="1600" i="1" dirty="0">
                <a:solidFill>
                  <a:schemeClr val="bg1"/>
                </a:solidFill>
                <a:latin typeface="Courier New" pitchFamily="49" charset="0"/>
                <a:cs typeface="Courier New" pitchFamily="49" charset="0"/>
              </a:rPr>
              <a:t> es:”, </a:t>
            </a:r>
            <a:r>
              <a:rPr lang="es-AR" sz="1600" i="1" dirty="0" err="1">
                <a:solidFill>
                  <a:schemeClr val="bg1"/>
                </a:solidFill>
                <a:latin typeface="Courier New" pitchFamily="49" charset="0"/>
                <a:cs typeface="Courier New" pitchFamily="49" charset="0"/>
              </a:rPr>
              <a:t>area</a:t>
            </a:r>
            <a:endParaRPr lang="es-AR" sz="1600" i="1" dirty="0">
              <a:solidFill>
                <a:schemeClr val="bg1"/>
              </a:solidFill>
              <a:latin typeface="Courier New" pitchFamily="49" charset="0"/>
              <a:cs typeface="Courier New" pitchFamily="49" charset="0"/>
            </a:endParaRPr>
          </a:p>
          <a:p>
            <a:r>
              <a:rPr lang="es-AR" sz="1600" i="1" dirty="0">
                <a:solidFill>
                  <a:schemeClr val="bg1"/>
                </a:solidFill>
                <a:latin typeface="Courier New" pitchFamily="49" charset="0"/>
                <a:cs typeface="Courier New" pitchFamily="49" charset="0"/>
              </a:rPr>
              <a:t>      4: Imprimir: "Introduzca el valor de la base”</a:t>
            </a:r>
          </a:p>
          <a:p>
            <a:r>
              <a:rPr lang="es-AR" sz="1600" i="1" dirty="0">
                <a:solidFill>
                  <a:schemeClr val="bg1"/>
                </a:solidFill>
                <a:latin typeface="Courier New" pitchFamily="49" charset="0"/>
                <a:cs typeface="Courier New" pitchFamily="49" charset="0"/>
              </a:rPr>
              <a:t>         Leer: base</a:t>
            </a:r>
          </a:p>
          <a:p>
            <a:r>
              <a:rPr lang="es-AR" sz="1600" i="1" dirty="0">
                <a:solidFill>
                  <a:schemeClr val="bg1"/>
                </a:solidFill>
                <a:latin typeface="Courier New" pitchFamily="49" charset="0"/>
                <a:cs typeface="Courier New" pitchFamily="49" charset="0"/>
              </a:rPr>
              <a:t>         Imprimir: "Introduzca el valor de la altura”</a:t>
            </a:r>
          </a:p>
          <a:p>
            <a:r>
              <a:rPr lang="es-AR" sz="1600" i="1" dirty="0">
                <a:solidFill>
                  <a:schemeClr val="bg1"/>
                </a:solidFill>
                <a:latin typeface="Courier New" pitchFamily="49" charset="0"/>
                <a:cs typeface="Courier New" pitchFamily="49" charset="0"/>
              </a:rPr>
              <a:t>         Leer: </a:t>
            </a:r>
            <a:r>
              <a:rPr lang="es-AR" sz="1600" i="1" dirty="0" err="1">
                <a:solidFill>
                  <a:schemeClr val="bg1"/>
                </a:solidFill>
                <a:latin typeface="Courier New" pitchFamily="49" charset="0"/>
                <a:cs typeface="Courier New" pitchFamily="49" charset="0"/>
              </a:rPr>
              <a:t>alt</a:t>
            </a:r>
            <a:endParaRPr lang="es-AR" sz="1600" i="1" dirty="0">
              <a:solidFill>
                <a:schemeClr val="bg1"/>
              </a:solidFill>
              <a:latin typeface="Courier New" pitchFamily="49" charset="0"/>
              <a:cs typeface="Courier New" pitchFamily="49" charset="0"/>
            </a:endParaRPr>
          </a:p>
          <a:p>
            <a:r>
              <a:rPr lang="es-AR" sz="1600" i="1" dirty="0">
                <a:solidFill>
                  <a:schemeClr val="bg1"/>
                </a:solidFill>
                <a:latin typeface="Courier New" pitchFamily="49" charset="0"/>
                <a:cs typeface="Courier New" pitchFamily="49" charset="0"/>
              </a:rPr>
              <a:t>         //</a:t>
            </a:r>
            <a:r>
              <a:rPr lang="es-AR" sz="1600" i="1" dirty="0" err="1">
                <a:solidFill>
                  <a:schemeClr val="bg1"/>
                </a:solidFill>
                <a:latin typeface="Courier New" pitchFamily="49" charset="0"/>
                <a:cs typeface="Courier New" pitchFamily="49" charset="0"/>
              </a:rPr>
              <a:t>area</a:t>
            </a:r>
            <a:r>
              <a:rPr lang="es-AR" sz="1600" i="1" dirty="0">
                <a:solidFill>
                  <a:schemeClr val="bg1"/>
                </a:solidFill>
                <a:latin typeface="Courier New" pitchFamily="49" charset="0"/>
                <a:cs typeface="Courier New" pitchFamily="49" charset="0"/>
              </a:rPr>
              <a:t> := </a:t>
            </a:r>
            <a:r>
              <a:rPr lang="es-AR" sz="1600" i="1" dirty="0" err="1">
                <a:solidFill>
                  <a:schemeClr val="bg1"/>
                </a:solidFill>
                <a:latin typeface="Courier New" pitchFamily="49" charset="0"/>
                <a:cs typeface="Courier New" pitchFamily="49" charset="0"/>
              </a:rPr>
              <a:t>area_triangulo</a:t>
            </a:r>
            <a:r>
              <a:rPr lang="es-AR" sz="1600" i="1" dirty="0">
                <a:solidFill>
                  <a:schemeClr val="bg1"/>
                </a:solidFill>
                <a:latin typeface="Courier New" pitchFamily="49" charset="0"/>
                <a:cs typeface="Courier New" pitchFamily="49" charset="0"/>
              </a:rPr>
              <a:t>(</a:t>
            </a:r>
            <a:r>
              <a:rPr lang="es-AR" sz="1600" i="1" dirty="0" err="1">
                <a:solidFill>
                  <a:schemeClr val="bg1"/>
                </a:solidFill>
                <a:latin typeface="Courier New" pitchFamily="49" charset="0"/>
                <a:cs typeface="Courier New" pitchFamily="49" charset="0"/>
              </a:rPr>
              <a:t>base,alt</a:t>
            </a:r>
            <a:r>
              <a:rPr lang="es-AR" sz="1600" i="1" dirty="0">
                <a:solidFill>
                  <a:schemeClr val="bg1"/>
                </a:solidFill>
                <a:latin typeface="Courier New" pitchFamily="49" charset="0"/>
                <a:cs typeface="Courier New" pitchFamily="49" charset="0"/>
              </a:rPr>
              <a:t>)</a:t>
            </a:r>
          </a:p>
          <a:p>
            <a:r>
              <a:rPr lang="es-AR" sz="1600" i="1" dirty="0">
                <a:solidFill>
                  <a:schemeClr val="bg1"/>
                </a:solidFill>
                <a:latin typeface="Courier New" pitchFamily="49" charset="0"/>
                <a:cs typeface="Courier New" pitchFamily="49" charset="0"/>
              </a:rPr>
              <a:t>         </a:t>
            </a:r>
            <a:r>
              <a:rPr lang="es-AR" sz="1600" i="1" dirty="0" err="1">
                <a:solidFill>
                  <a:schemeClr val="bg1"/>
                </a:solidFill>
                <a:latin typeface="Courier New" pitchFamily="49" charset="0"/>
                <a:cs typeface="Courier New" pitchFamily="49" charset="0"/>
              </a:rPr>
              <a:t>area_triangulo</a:t>
            </a:r>
            <a:r>
              <a:rPr lang="es-AR" sz="1600" i="1" dirty="0">
                <a:solidFill>
                  <a:schemeClr val="bg1"/>
                </a:solidFill>
                <a:latin typeface="Courier New" pitchFamily="49" charset="0"/>
                <a:cs typeface="Courier New" pitchFamily="49" charset="0"/>
              </a:rPr>
              <a:t>(</a:t>
            </a:r>
            <a:r>
              <a:rPr lang="es-AR" sz="1600" i="1" dirty="0" err="1">
                <a:solidFill>
                  <a:schemeClr val="bg1"/>
                </a:solidFill>
                <a:latin typeface="Courier New" pitchFamily="49" charset="0"/>
                <a:cs typeface="Courier New" pitchFamily="49" charset="0"/>
              </a:rPr>
              <a:t>base,alt,area</a:t>
            </a:r>
            <a:r>
              <a:rPr lang="es-AR" sz="1600" i="1" dirty="0">
                <a:solidFill>
                  <a:schemeClr val="bg1"/>
                </a:solidFill>
                <a:latin typeface="Courier New" pitchFamily="49" charset="0"/>
                <a:cs typeface="Courier New" pitchFamily="49" charset="0"/>
              </a:rPr>
              <a:t>)</a:t>
            </a:r>
          </a:p>
          <a:p>
            <a:r>
              <a:rPr lang="es-AR" sz="1600" i="1" dirty="0">
                <a:solidFill>
                  <a:schemeClr val="bg1"/>
                </a:solidFill>
                <a:latin typeface="Courier New" pitchFamily="49" charset="0"/>
                <a:cs typeface="Courier New" pitchFamily="49" charset="0"/>
              </a:rPr>
              <a:t>         Imprimir: “ El </a:t>
            </a:r>
            <a:r>
              <a:rPr lang="es-AR" sz="1600" i="1" dirty="0" err="1">
                <a:solidFill>
                  <a:schemeClr val="bg1"/>
                </a:solidFill>
                <a:latin typeface="Courier New" pitchFamily="49" charset="0"/>
                <a:cs typeface="Courier New" pitchFamily="49" charset="0"/>
              </a:rPr>
              <a:t>area</a:t>
            </a:r>
            <a:r>
              <a:rPr lang="es-AR" sz="1600" i="1" dirty="0">
                <a:solidFill>
                  <a:schemeClr val="bg1"/>
                </a:solidFill>
                <a:latin typeface="Courier New" pitchFamily="49" charset="0"/>
                <a:cs typeface="Courier New" pitchFamily="49" charset="0"/>
              </a:rPr>
              <a:t> del triangulo es:”, </a:t>
            </a:r>
            <a:r>
              <a:rPr lang="es-AR" sz="1600" i="1" dirty="0" err="1">
                <a:solidFill>
                  <a:schemeClr val="bg1"/>
                </a:solidFill>
                <a:latin typeface="Courier New" pitchFamily="49" charset="0"/>
                <a:cs typeface="Courier New" pitchFamily="49" charset="0"/>
              </a:rPr>
              <a:t>area</a:t>
            </a:r>
            <a:endParaRPr lang="es-AR" sz="1600" i="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0460062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10462819" cy="867490"/>
            <a:chOff x="3687661" y="1203598"/>
            <a:chExt cx="3542704" cy="867490"/>
          </a:xfrm>
        </p:grpSpPr>
        <p:sp>
          <p:nvSpPr>
            <p:cNvPr id="73" name="TextBox 9"/>
            <p:cNvSpPr txBox="1"/>
            <p:nvPr/>
          </p:nvSpPr>
          <p:spPr>
            <a:xfrm>
              <a:off x="3687661" y="1203598"/>
              <a:ext cx="3542704" cy="461665"/>
            </a:xfrm>
            <a:prstGeom prst="rect">
              <a:avLst/>
            </a:prstGeom>
            <a:noFill/>
          </p:spPr>
          <p:txBody>
            <a:bodyPr wrap="square" rtlCol="0">
              <a:spAutoFit/>
            </a:bodyPr>
            <a:lstStyle/>
            <a:p>
              <a:r>
                <a:rPr lang="es-AR" altLang="ko-KR" sz="2400" b="1" dirty="0">
                  <a:solidFill>
                    <a:schemeClr val="accent3"/>
                  </a:solidFill>
                  <a:cs typeface="Arial" pitchFamily="34" charset="0"/>
                </a:rPr>
                <a:t>Ejemplo 2 de Procedimientos y Funciones (TP3 – </a:t>
              </a:r>
              <a:r>
                <a:rPr lang="es-AR" altLang="ko-KR" sz="2400" b="1" dirty="0" err="1">
                  <a:solidFill>
                    <a:schemeClr val="accent3"/>
                  </a:solidFill>
                  <a:cs typeface="Arial" pitchFamily="34" charset="0"/>
                </a:rPr>
                <a:t>Ej</a:t>
              </a:r>
              <a:r>
                <a:rPr lang="es-AR" altLang="ko-KR" sz="2400" b="1" dirty="0">
                  <a:solidFill>
                    <a:schemeClr val="accent3"/>
                  </a:solidFill>
                  <a:cs typeface="Arial" pitchFamily="34" charset="0"/>
                </a:rPr>
                <a:t> 3)</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432131" y="977916"/>
            <a:ext cx="10752346" cy="3539430"/>
          </a:xfrm>
          <a:prstGeom prst="rect">
            <a:avLst/>
          </a:prstGeom>
          <a:noFill/>
        </p:spPr>
        <p:txBody>
          <a:bodyPr wrap="square" rtlCol="0">
            <a:spAutoFit/>
          </a:bodyPr>
          <a:lstStyle/>
          <a:p>
            <a:r>
              <a:rPr lang="es-AR" sz="1600" i="1" dirty="0">
                <a:solidFill>
                  <a:schemeClr val="bg1"/>
                </a:solidFill>
                <a:latin typeface="Courier New" pitchFamily="49" charset="0"/>
                <a:cs typeface="Courier New" pitchFamily="49" charset="0"/>
              </a:rPr>
              <a:t>5: Imprimir: "Introduzca el valor de la base 1”</a:t>
            </a:r>
          </a:p>
          <a:p>
            <a:r>
              <a:rPr lang="es-AR" sz="1600" i="1" dirty="0">
                <a:solidFill>
                  <a:schemeClr val="bg1"/>
                </a:solidFill>
                <a:latin typeface="Courier New" pitchFamily="49" charset="0"/>
                <a:cs typeface="Courier New" pitchFamily="49" charset="0"/>
              </a:rPr>
              <a:t>         Leer: b1</a:t>
            </a:r>
          </a:p>
          <a:p>
            <a:r>
              <a:rPr lang="es-AR" sz="1600" i="1" dirty="0">
                <a:solidFill>
                  <a:schemeClr val="bg1"/>
                </a:solidFill>
                <a:latin typeface="Courier New" pitchFamily="49" charset="0"/>
                <a:cs typeface="Courier New" pitchFamily="49" charset="0"/>
              </a:rPr>
              <a:t>         Imprimir: "Introduzca el valor de la base 2”</a:t>
            </a:r>
          </a:p>
          <a:p>
            <a:r>
              <a:rPr lang="es-AR" sz="1600" i="1" dirty="0">
                <a:solidFill>
                  <a:schemeClr val="bg1"/>
                </a:solidFill>
                <a:latin typeface="Courier New" pitchFamily="49" charset="0"/>
                <a:cs typeface="Courier New" pitchFamily="49" charset="0"/>
              </a:rPr>
              <a:t>         Leer: b2</a:t>
            </a:r>
          </a:p>
          <a:p>
            <a:r>
              <a:rPr lang="es-AR" sz="1600" i="1" dirty="0">
                <a:solidFill>
                  <a:schemeClr val="bg1"/>
                </a:solidFill>
                <a:latin typeface="Courier New" pitchFamily="49" charset="0"/>
                <a:cs typeface="Courier New" pitchFamily="49" charset="0"/>
              </a:rPr>
              <a:t>         Imprimir: "Introduzca el valor de la altura”</a:t>
            </a:r>
          </a:p>
          <a:p>
            <a:r>
              <a:rPr lang="es-AR" sz="1600" i="1" dirty="0">
                <a:solidFill>
                  <a:schemeClr val="bg1"/>
                </a:solidFill>
                <a:latin typeface="Courier New" pitchFamily="49" charset="0"/>
                <a:cs typeface="Courier New" pitchFamily="49" charset="0"/>
              </a:rPr>
              <a:t>         Leer: </a:t>
            </a:r>
            <a:r>
              <a:rPr lang="es-AR" sz="1600" i="1" dirty="0" err="1">
                <a:solidFill>
                  <a:schemeClr val="bg1"/>
                </a:solidFill>
                <a:latin typeface="Courier New" pitchFamily="49" charset="0"/>
                <a:cs typeface="Courier New" pitchFamily="49" charset="0"/>
              </a:rPr>
              <a:t>alt</a:t>
            </a:r>
            <a:endParaRPr lang="es-AR" sz="1600" i="1" dirty="0">
              <a:solidFill>
                <a:schemeClr val="bg1"/>
              </a:solidFill>
              <a:latin typeface="Courier New" pitchFamily="49" charset="0"/>
              <a:cs typeface="Courier New" pitchFamily="49" charset="0"/>
            </a:endParaRPr>
          </a:p>
          <a:p>
            <a:r>
              <a:rPr lang="es-AR" sz="1600" i="1" dirty="0">
                <a:solidFill>
                  <a:schemeClr val="bg1"/>
                </a:solidFill>
                <a:latin typeface="Courier New" pitchFamily="49" charset="0"/>
                <a:cs typeface="Courier New" pitchFamily="49" charset="0"/>
              </a:rPr>
              <a:t>         </a:t>
            </a:r>
            <a:r>
              <a:rPr lang="es-AR" sz="1600" i="1" dirty="0" err="1">
                <a:solidFill>
                  <a:schemeClr val="bg1"/>
                </a:solidFill>
                <a:latin typeface="Courier New" pitchFamily="49" charset="0"/>
                <a:cs typeface="Courier New" pitchFamily="49" charset="0"/>
              </a:rPr>
              <a:t>area</a:t>
            </a:r>
            <a:r>
              <a:rPr lang="es-AR" sz="1600" i="1" dirty="0">
                <a:solidFill>
                  <a:schemeClr val="bg1"/>
                </a:solidFill>
                <a:latin typeface="Courier New" pitchFamily="49" charset="0"/>
                <a:cs typeface="Courier New" pitchFamily="49" charset="0"/>
              </a:rPr>
              <a:t> := </a:t>
            </a:r>
            <a:r>
              <a:rPr lang="es-AR" sz="1600" i="1" dirty="0" err="1">
                <a:solidFill>
                  <a:schemeClr val="bg1"/>
                </a:solidFill>
                <a:latin typeface="Courier New" pitchFamily="49" charset="0"/>
                <a:cs typeface="Courier New" pitchFamily="49" charset="0"/>
              </a:rPr>
              <a:t>area_trapecio</a:t>
            </a:r>
            <a:r>
              <a:rPr lang="es-AR" sz="1600" i="1" dirty="0">
                <a:solidFill>
                  <a:schemeClr val="bg1"/>
                </a:solidFill>
                <a:latin typeface="Courier New" pitchFamily="49" charset="0"/>
                <a:cs typeface="Courier New" pitchFamily="49" charset="0"/>
              </a:rPr>
              <a:t>(b1,b2,alt)</a:t>
            </a:r>
          </a:p>
          <a:p>
            <a:r>
              <a:rPr lang="es-AR" sz="1600" i="1" dirty="0">
                <a:solidFill>
                  <a:schemeClr val="bg1"/>
                </a:solidFill>
                <a:latin typeface="Courier New" pitchFamily="49" charset="0"/>
                <a:cs typeface="Courier New" pitchFamily="49" charset="0"/>
              </a:rPr>
              <a:t>         Imprimir: “ El </a:t>
            </a:r>
            <a:r>
              <a:rPr lang="es-AR" sz="1600" i="1" dirty="0" err="1">
                <a:solidFill>
                  <a:schemeClr val="bg1"/>
                </a:solidFill>
                <a:latin typeface="Courier New" pitchFamily="49" charset="0"/>
                <a:cs typeface="Courier New" pitchFamily="49" charset="0"/>
              </a:rPr>
              <a:t>area</a:t>
            </a:r>
            <a:r>
              <a:rPr lang="es-AR" sz="1600" i="1" dirty="0">
                <a:solidFill>
                  <a:schemeClr val="bg1"/>
                </a:solidFill>
                <a:latin typeface="Courier New" pitchFamily="49" charset="0"/>
                <a:cs typeface="Courier New" pitchFamily="49" charset="0"/>
              </a:rPr>
              <a:t> del trapecio es:”, </a:t>
            </a:r>
            <a:r>
              <a:rPr lang="es-AR" sz="1600" i="1" dirty="0" err="1">
                <a:solidFill>
                  <a:schemeClr val="bg1"/>
                </a:solidFill>
                <a:latin typeface="Courier New" pitchFamily="49" charset="0"/>
                <a:cs typeface="Courier New" pitchFamily="49" charset="0"/>
              </a:rPr>
              <a:t>area</a:t>
            </a:r>
            <a:endParaRPr lang="es-AR" sz="1600" i="1" dirty="0">
              <a:solidFill>
                <a:schemeClr val="bg1"/>
              </a:solidFill>
              <a:latin typeface="Courier New" pitchFamily="49" charset="0"/>
              <a:cs typeface="Courier New" pitchFamily="49" charset="0"/>
            </a:endParaRPr>
          </a:p>
          <a:p>
            <a:r>
              <a:rPr lang="es-AR" sz="1600" i="1" dirty="0">
                <a:solidFill>
                  <a:schemeClr val="bg1"/>
                </a:solidFill>
                <a:latin typeface="Courier New" pitchFamily="49" charset="0"/>
                <a:cs typeface="Courier New" pitchFamily="49" charset="0"/>
              </a:rPr>
              <a:t>       6: Imprimir: “Gracias por utilizar nuestro programa”</a:t>
            </a:r>
          </a:p>
          <a:p>
            <a:r>
              <a:rPr lang="es-AR" sz="1600" i="1" dirty="0">
                <a:solidFill>
                  <a:schemeClr val="bg1"/>
                </a:solidFill>
                <a:latin typeface="Courier New" pitchFamily="49" charset="0"/>
                <a:cs typeface="Courier New" pitchFamily="49" charset="0"/>
              </a:rPr>
              <a:t>       en otro caso: Imprimir: “</a:t>
            </a:r>
            <a:r>
              <a:rPr lang="es-AR" sz="1600" i="1" dirty="0" err="1">
                <a:solidFill>
                  <a:schemeClr val="bg1"/>
                </a:solidFill>
                <a:latin typeface="Courier New" pitchFamily="49" charset="0"/>
                <a:cs typeface="Courier New" pitchFamily="49" charset="0"/>
              </a:rPr>
              <a:t>Opcion</a:t>
            </a:r>
            <a:r>
              <a:rPr lang="es-AR" sz="1600" i="1" dirty="0">
                <a:solidFill>
                  <a:schemeClr val="bg1"/>
                </a:solidFill>
                <a:latin typeface="Courier New" pitchFamily="49" charset="0"/>
                <a:cs typeface="Courier New" pitchFamily="49" charset="0"/>
              </a:rPr>
              <a:t> invalida”</a:t>
            </a:r>
          </a:p>
          <a:p>
            <a:r>
              <a:rPr lang="es-AR" sz="1600" i="1" dirty="0">
                <a:solidFill>
                  <a:schemeClr val="bg1"/>
                </a:solidFill>
                <a:latin typeface="Courier New" pitchFamily="49" charset="0"/>
                <a:cs typeface="Courier New" pitchFamily="49" charset="0"/>
              </a:rPr>
              <a:t>   FIN CASO</a:t>
            </a:r>
          </a:p>
          <a:p>
            <a:r>
              <a:rPr lang="es-AR" sz="1600" i="1" dirty="0">
                <a:solidFill>
                  <a:schemeClr val="bg1"/>
                </a:solidFill>
                <a:latin typeface="Courier New" pitchFamily="49" charset="0"/>
                <a:cs typeface="Courier New" pitchFamily="49" charset="0"/>
              </a:rPr>
              <a:t>FIN REPETIR MIENTRAS</a:t>
            </a:r>
          </a:p>
          <a:p>
            <a:r>
              <a:rPr lang="es-AR" sz="1600" i="1" dirty="0">
                <a:solidFill>
                  <a:schemeClr val="bg1"/>
                </a:solidFill>
                <a:latin typeface="Courier New" pitchFamily="49" charset="0"/>
                <a:cs typeface="Courier New" pitchFamily="49" charset="0"/>
              </a:rPr>
              <a:t>FIN HACER</a:t>
            </a:r>
          </a:p>
          <a:p>
            <a:r>
              <a:rPr lang="es-AR" sz="1600" i="1" dirty="0">
                <a:solidFill>
                  <a:schemeClr val="bg1"/>
                </a:solidFill>
                <a:latin typeface="Courier New" pitchFamily="49" charset="0"/>
                <a:cs typeface="Courier New" pitchFamily="49" charset="0"/>
              </a:rPr>
              <a:t>FIN PROGRAMA </a:t>
            </a:r>
          </a:p>
        </p:txBody>
      </p:sp>
    </p:spTree>
    <p:extLst>
      <p:ext uri="{BB962C8B-B14F-4D97-AF65-F5344CB8AC3E}">
        <p14:creationId xmlns:p14="http://schemas.microsoft.com/office/powerpoint/2010/main" val="19293157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10462819" cy="867490"/>
            <a:chOff x="3687661" y="1203598"/>
            <a:chExt cx="3542704" cy="867490"/>
          </a:xfrm>
        </p:grpSpPr>
        <p:sp>
          <p:nvSpPr>
            <p:cNvPr id="73" name="TextBox 9"/>
            <p:cNvSpPr txBox="1"/>
            <p:nvPr/>
          </p:nvSpPr>
          <p:spPr>
            <a:xfrm>
              <a:off x="3687661" y="1203598"/>
              <a:ext cx="3542704" cy="461665"/>
            </a:xfrm>
            <a:prstGeom prst="rect">
              <a:avLst/>
            </a:prstGeom>
            <a:noFill/>
          </p:spPr>
          <p:txBody>
            <a:bodyPr wrap="square" rtlCol="0">
              <a:spAutoFit/>
            </a:bodyPr>
            <a:lstStyle/>
            <a:p>
              <a:r>
                <a:rPr lang="es-AR" altLang="ko-KR" sz="2400" b="1" dirty="0">
                  <a:solidFill>
                    <a:schemeClr val="accent3"/>
                  </a:solidFill>
                  <a:cs typeface="Arial" pitchFamily="34" charset="0"/>
                </a:rPr>
                <a:t>Ejemplo </a:t>
              </a:r>
              <a:r>
                <a:rPr lang="es-AR" altLang="ko-KR" sz="2400" b="1" dirty="0" smtClean="0">
                  <a:solidFill>
                    <a:schemeClr val="accent3"/>
                  </a:solidFill>
                  <a:cs typeface="Arial" pitchFamily="34" charset="0"/>
                </a:rPr>
                <a:t>3 </a:t>
              </a:r>
              <a:r>
                <a:rPr lang="es-AR" altLang="ko-KR" sz="2400" b="1" dirty="0">
                  <a:solidFill>
                    <a:schemeClr val="accent3"/>
                  </a:solidFill>
                  <a:cs typeface="Arial" pitchFamily="34" charset="0"/>
                </a:rPr>
                <a:t>de Procedimientos y </a:t>
              </a:r>
              <a:r>
                <a:rPr lang="es-AR" altLang="ko-KR" sz="2400" b="1" dirty="0" smtClean="0">
                  <a:solidFill>
                    <a:schemeClr val="accent3"/>
                  </a:solidFill>
                  <a:cs typeface="Arial" pitchFamily="34" charset="0"/>
                </a:rPr>
                <a:t>Funciones</a:t>
              </a:r>
              <a:endParaRPr lang="es-AR" altLang="ko-KR" sz="2400" b="1" dirty="0">
                <a:solidFill>
                  <a:schemeClr val="accent3"/>
                </a:solidFill>
                <a:cs typeface="Arial" pitchFamily="34" charset="0"/>
              </a:endParaRP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223122" y="1108546"/>
            <a:ext cx="12029835" cy="4801314"/>
          </a:xfrm>
          <a:prstGeom prst="rect">
            <a:avLst/>
          </a:prstGeom>
          <a:noFill/>
        </p:spPr>
        <p:txBody>
          <a:bodyPr wrap="square" rtlCol="0">
            <a:spAutoFit/>
          </a:bodyPr>
          <a:lstStyle/>
          <a:p>
            <a:r>
              <a:rPr lang="es-AR" dirty="0">
                <a:solidFill>
                  <a:srgbClr val="FFFF00"/>
                </a:solidFill>
                <a:latin typeface="Consolas" panose="020B0609020204030204" pitchFamily="49" charset="0"/>
              </a:rPr>
              <a:t>En un comercio de indumentaria deportiva, se quiere llevar el control de las ventas de los 5 </a:t>
            </a:r>
            <a:r>
              <a:rPr lang="es-AR" dirty="0" err="1">
                <a:solidFill>
                  <a:srgbClr val="FFFF00"/>
                </a:solidFill>
                <a:latin typeface="Consolas" panose="020B0609020204030204" pitchFamily="49" charset="0"/>
              </a:rPr>
              <a:t>dias</a:t>
            </a:r>
            <a:r>
              <a:rPr lang="es-AR" dirty="0">
                <a:solidFill>
                  <a:srgbClr val="FFFF00"/>
                </a:solidFill>
                <a:latin typeface="Consolas" panose="020B0609020204030204" pitchFamily="49" charset="0"/>
              </a:rPr>
              <a:t> hábiles de la semana. El comercio cuenta con 3 vendedores.</a:t>
            </a:r>
          </a:p>
          <a:p>
            <a:r>
              <a:rPr lang="es-AR" dirty="0">
                <a:solidFill>
                  <a:srgbClr val="FFFF00"/>
                </a:solidFill>
                <a:latin typeface="Consolas" panose="020B0609020204030204" pitchFamily="49" charset="0"/>
              </a:rPr>
              <a:t>Se desea simular la venta diaria, registrando el monto de la venta, y la cantidad de ventas que realiza cada vendedor.</a:t>
            </a:r>
          </a:p>
          <a:p>
            <a:r>
              <a:rPr lang="es-AR" dirty="0">
                <a:solidFill>
                  <a:srgbClr val="FFFF00"/>
                </a:solidFill>
                <a:latin typeface="Consolas" panose="020B0609020204030204" pitchFamily="49" charset="0"/>
              </a:rPr>
              <a:t>Desarrollar un procedimiento que imprima el ticket de cada venta con: </a:t>
            </a:r>
            <a:r>
              <a:rPr lang="es-AR" dirty="0" err="1">
                <a:solidFill>
                  <a:srgbClr val="FFFF00"/>
                </a:solidFill>
                <a:latin typeface="Consolas" panose="020B0609020204030204" pitchFamily="49" charset="0"/>
              </a:rPr>
              <a:t>Nro</a:t>
            </a:r>
            <a:r>
              <a:rPr lang="es-AR" dirty="0">
                <a:solidFill>
                  <a:srgbClr val="FFFF00"/>
                </a:solidFill>
                <a:latin typeface="Consolas" panose="020B0609020204030204" pitchFamily="49" charset="0"/>
              </a:rPr>
              <a:t> de vendedor, Importe de la venta, día que se realiza la venta (del 1 al 5)</a:t>
            </a:r>
          </a:p>
          <a:p>
            <a:r>
              <a:rPr lang="es-AR" dirty="0">
                <a:solidFill>
                  <a:srgbClr val="FFFF00"/>
                </a:solidFill>
                <a:latin typeface="Consolas" panose="020B0609020204030204" pitchFamily="49" charset="0"/>
              </a:rPr>
              <a:t>Desarrollar una función que devuelva por cada día, el vendedor que más ventas hizo. </a:t>
            </a:r>
          </a:p>
          <a:p>
            <a:r>
              <a:rPr lang="es-AR" dirty="0">
                <a:solidFill>
                  <a:srgbClr val="FFFF00"/>
                </a:solidFill>
                <a:latin typeface="Consolas" panose="020B0609020204030204" pitchFamily="49" charset="0"/>
              </a:rPr>
              <a:t>Desarrollar una función que devuelva por cada día, el vendedor que más dinero recaudó con sus ventas </a:t>
            </a:r>
          </a:p>
          <a:p>
            <a:r>
              <a:rPr lang="es-AR" dirty="0">
                <a:solidFill>
                  <a:srgbClr val="FFFF00"/>
                </a:solidFill>
                <a:latin typeface="Consolas" panose="020B0609020204030204" pitchFamily="49" charset="0"/>
              </a:rPr>
              <a:t>Imprimir por día, el </a:t>
            </a:r>
            <a:r>
              <a:rPr lang="es-AR" dirty="0" err="1">
                <a:solidFill>
                  <a:srgbClr val="FFFF00"/>
                </a:solidFill>
                <a:latin typeface="Consolas" panose="020B0609020204030204" pitchFamily="49" charset="0"/>
              </a:rPr>
              <a:t>Nro</a:t>
            </a:r>
            <a:r>
              <a:rPr lang="es-AR" dirty="0">
                <a:solidFill>
                  <a:srgbClr val="FFFF00"/>
                </a:solidFill>
                <a:latin typeface="Consolas" panose="020B0609020204030204" pitchFamily="49" charset="0"/>
              </a:rPr>
              <a:t> de vendedor que más ventas hizo y cantidad, y el que más recaudó y el monto recaudado</a:t>
            </a:r>
          </a:p>
          <a:p>
            <a:r>
              <a:rPr lang="es-AR" dirty="0">
                <a:solidFill>
                  <a:srgbClr val="FFFF00"/>
                </a:solidFill>
                <a:latin typeface="Consolas" panose="020B0609020204030204" pitchFamily="49" charset="0"/>
              </a:rPr>
              <a:t>Al finalizar la venta de los 5 días:</a:t>
            </a:r>
          </a:p>
          <a:p>
            <a:pPr marL="285750" indent="-285750">
              <a:buFont typeface="Arial" panose="020B0604020202020204" pitchFamily="34" charset="0"/>
              <a:buChar char="•"/>
            </a:pPr>
            <a:r>
              <a:rPr lang="es-AR" dirty="0" smtClean="0">
                <a:solidFill>
                  <a:srgbClr val="FFFF00"/>
                </a:solidFill>
                <a:latin typeface="Consolas" panose="020B0609020204030204" pitchFamily="49" charset="0"/>
              </a:rPr>
              <a:t>Desarrollar </a:t>
            </a:r>
            <a:r>
              <a:rPr lang="es-AR" dirty="0">
                <a:solidFill>
                  <a:srgbClr val="FFFF00"/>
                </a:solidFill>
                <a:latin typeface="Consolas" panose="020B0609020204030204" pitchFamily="49" charset="0"/>
              </a:rPr>
              <a:t>un procedimiento que imprima: </a:t>
            </a:r>
            <a:r>
              <a:rPr lang="es-AR" dirty="0" err="1">
                <a:solidFill>
                  <a:srgbClr val="FFFF00"/>
                </a:solidFill>
                <a:latin typeface="Consolas" panose="020B0609020204030204" pitchFamily="49" charset="0"/>
              </a:rPr>
              <a:t>Nro</a:t>
            </a:r>
            <a:r>
              <a:rPr lang="es-AR" dirty="0">
                <a:solidFill>
                  <a:srgbClr val="FFFF00"/>
                </a:solidFill>
                <a:latin typeface="Consolas" panose="020B0609020204030204" pitchFamily="49" charset="0"/>
              </a:rPr>
              <a:t> de vendedor, cantidad de ventas de cada vendedor, y monto recaudado de cada vendedor</a:t>
            </a:r>
          </a:p>
          <a:p>
            <a:pPr marL="285750" indent="-285750">
              <a:buFont typeface="Arial" panose="020B0604020202020204" pitchFamily="34" charset="0"/>
              <a:buChar char="•"/>
            </a:pPr>
            <a:r>
              <a:rPr lang="es-AR" dirty="0" smtClean="0">
                <a:solidFill>
                  <a:srgbClr val="FFFF00"/>
                </a:solidFill>
                <a:latin typeface="Consolas" panose="020B0609020204030204" pitchFamily="49" charset="0"/>
              </a:rPr>
              <a:t>Desarrollar </a:t>
            </a:r>
            <a:r>
              <a:rPr lang="es-AR" dirty="0">
                <a:solidFill>
                  <a:srgbClr val="FFFF00"/>
                </a:solidFill>
                <a:latin typeface="Consolas" panose="020B0609020204030204" pitchFamily="49" charset="0"/>
              </a:rPr>
              <a:t>un procedimiento que calcule cantidad total de ventas y monto total recaudado</a:t>
            </a:r>
          </a:p>
          <a:p>
            <a:pPr marL="285750" indent="-285750">
              <a:buFont typeface="Arial" panose="020B0604020202020204" pitchFamily="34" charset="0"/>
              <a:buChar char="•"/>
            </a:pPr>
            <a:r>
              <a:rPr lang="es-AR" dirty="0" smtClean="0">
                <a:solidFill>
                  <a:srgbClr val="FFFF00"/>
                </a:solidFill>
                <a:latin typeface="Consolas" panose="020B0609020204030204" pitchFamily="49" charset="0"/>
              </a:rPr>
              <a:t>Imprimir </a:t>
            </a:r>
            <a:r>
              <a:rPr lang="es-AR" dirty="0">
                <a:solidFill>
                  <a:srgbClr val="FFFF00"/>
                </a:solidFill>
                <a:latin typeface="Consolas" panose="020B0609020204030204" pitchFamily="49" charset="0"/>
              </a:rPr>
              <a:t>el día que más cantidad de ventas se hizo, y la cantidad</a:t>
            </a:r>
          </a:p>
          <a:p>
            <a:pPr marL="285750" indent="-285750">
              <a:buFont typeface="Arial" panose="020B0604020202020204" pitchFamily="34" charset="0"/>
              <a:buChar char="•"/>
            </a:pPr>
            <a:r>
              <a:rPr lang="es-AR" dirty="0" smtClean="0">
                <a:solidFill>
                  <a:srgbClr val="FFFF00"/>
                </a:solidFill>
                <a:latin typeface="Consolas" panose="020B0609020204030204" pitchFamily="49" charset="0"/>
              </a:rPr>
              <a:t>Imprimir </a:t>
            </a:r>
            <a:r>
              <a:rPr lang="es-AR" dirty="0">
                <a:solidFill>
                  <a:srgbClr val="FFFF00"/>
                </a:solidFill>
                <a:latin typeface="Consolas" panose="020B0609020204030204" pitchFamily="49" charset="0"/>
              </a:rPr>
              <a:t>el día que más se recaudó, y el monto recaudado</a:t>
            </a:r>
            <a:endParaRPr lang="es-AR" dirty="0">
              <a:solidFill>
                <a:srgbClr val="FFFF00"/>
              </a:solidFill>
              <a:latin typeface="Consolas" panose="020B0609020204030204" pitchFamily="49" charset="0"/>
            </a:endParaRPr>
          </a:p>
        </p:txBody>
      </p:sp>
    </p:spTree>
    <p:extLst>
      <p:ext uri="{BB962C8B-B14F-4D97-AF65-F5344CB8AC3E}">
        <p14:creationId xmlns:p14="http://schemas.microsoft.com/office/powerpoint/2010/main" val="249047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84" y="483518"/>
            <a:ext cx="6809126" cy="7219169"/>
            <a:chOff x="3687661" y="1203598"/>
            <a:chExt cx="2305567" cy="7219169"/>
          </a:xfrm>
        </p:grpSpPr>
        <p:sp>
          <p:nvSpPr>
            <p:cNvPr id="72" name="TextBox 8"/>
            <p:cNvSpPr txBox="1"/>
            <p:nvPr/>
          </p:nvSpPr>
          <p:spPr>
            <a:xfrm>
              <a:off x="3740737" y="2051792"/>
              <a:ext cx="2252491" cy="6370975"/>
            </a:xfrm>
            <a:prstGeom prst="rect">
              <a:avLst/>
            </a:prstGeom>
            <a:noFill/>
          </p:spPr>
          <p:txBody>
            <a:bodyPr wrap="square" rtlCol="0">
              <a:spAutoFit/>
            </a:bodyPr>
            <a:lstStyle/>
            <a:p>
              <a:r>
                <a:rPr lang="es-AR" altLang="ko-KR" sz="2400" dirty="0" smtClean="0">
                  <a:solidFill>
                    <a:schemeClr val="accent4">
                      <a:lumMod val="60000"/>
                      <a:lumOff val="40000"/>
                    </a:schemeClr>
                  </a:solidFill>
                  <a:cs typeface="Arial" pitchFamily="34" charset="0"/>
                </a:rPr>
                <a:t># Profesores: </a:t>
              </a:r>
            </a:p>
            <a:p>
              <a:endParaRPr lang="es-AR" altLang="ko-KR" sz="2400" dirty="0">
                <a:solidFill>
                  <a:schemeClr val="bg1"/>
                </a:solidFill>
                <a:cs typeface="Arial" pitchFamily="34" charset="0"/>
              </a:endParaRPr>
            </a:p>
            <a:p>
              <a:r>
                <a:rPr lang="es-AR" altLang="ko-KR" sz="2400" dirty="0" smtClean="0">
                  <a:solidFill>
                    <a:schemeClr val="bg1"/>
                  </a:solidFill>
                  <a:cs typeface="Arial" pitchFamily="34" charset="0"/>
                </a:rPr>
                <a:t>	</a:t>
              </a:r>
              <a:r>
                <a:rPr lang="es-AR" altLang="ko-KR" sz="2400" dirty="0">
                  <a:solidFill>
                    <a:schemeClr val="accent4">
                      <a:lumMod val="60000"/>
                      <a:lumOff val="40000"/>
                    </a:schemeClr>
                  </a:solidFill>
                  <a:cs typeface="Arial" pitchFamily="34" charset="0"/>
                </a:rPr>
                <a:t>Felix Paternoster</a:t>
              </a:r>
            </a:p>
            <a:p>
              <a:endParaRPr lang="es-AR" altLang="ko-KR" sz="2400" dirty="0">
                <a:solidFill>
                  <a:schemeClr val="accent4">
                    <a:lumMod val="60000"/>
                    <a:lumOff val="40000"/>
                  </a:schemeClr>
                </a:solidFill>
                <a:cs typeface="Arial" pitchFamily="34" charset="0"/>
              </a:endParaRPr>
            </a:p>
            <a:p>
              <a:r>
                <a:rPr lang="es-AR" altLang="ko-KR" sz="2400" dirty="0">
                  <a:solidFill>
                    <a:schemeClr val="accent4">
                      <a:lumMod val="60000"/>
                      <a:lumOff val="40000"/>
                    </a:schemeClr>
                  </a:solidFill>
                  <a:cs typeface="Arial" pitchFamily="34" charset="0"/>
                </a:rPr>
                <a:t>	Matias Area</a:t>
              </a:r>
            </a:p>
            <a:p>
              <a:endParaRPr lang="es-ES" altLang="ko-KR" sz="2400" dirty="0">
                <a:solidFill>
                  <a:schemeClr val="bg1"/>
                </a:solidFill>
                <a:cs typeface="Arial" pitchFamily="34" charset="0"/>
              </a:endParaRPr>
            </a:p>
            <a:p>
              <a:r>
                <a:rPr lang="es-ES" altLang="ko-KR" sz="2400" dirty="0" smtClean="0">
                  <a:solidFill>
                    <a:srgbClr val="FFC000"/>
                  </a:solidFill>
                  <a:cs typeface="Arial" pitchFamily="34" charset="0"/>
                </a:rPr>
                <a:t># Ayudantes:</a:t>
              </a:r>
            </a:p>
            <a:p>
              <a:endParaRPr lang="es-ES" altLang="ko-KR" sz="2400" dirty="0">
                <a:solidFill>
                  <a:schemeClr val="bg1"/>
                </a:solidFill>
                <a:cs typeface="Arial" pitchFamily="34" charset="0"/>
              </a:endParaRPr>
            </a:p>
            <a:p>
              <a:r>
                <a:rPr lang="es-ES" altLang="ko-KR" sz="2400" dirty="0" smtClean="0">
                  <a:solidFill>
                    <a:schemeClr val="bg1"/>
                  </a:solidFill>
                  <a:cs typeface="Arial" pitchFamily="34" charset="0"/>
                </a:rPr>
                <a:t>	</a:t>
              </a:r>
              <a:r>
                <a:rPr lang="es-ES" altLang="ko-KR" sz="2400" dirty="0" smtClean="0">
                  <a:solidFill>
                    <a:srgbClr val="FFC000"/>
                  </a:solidFill>
                  <a:cs typeface="Arial" pitchFamily="34" charset="0"/>
                </a:rPr>
                <a:t>Silvia Romero</a:t>
              </a:r>
            </a:p>
            <a:p>
              <a:endParaRPr lang="es-ES" altLang="ko-KR" sz="2400" dirty="0" smtClean="0">
                <a:solidFill>
                  <a:srgbClr val="FFC000"/>
                </a:solidFill>
                <a:cs typeface="Arial" pitchFamily="34" charset="0"/>
              </a:endParaRPr>
            </a:p>
            <a:p>
              <a:r>
                <a:rPr lang="es-ES" altLang="ko-KR" sz="2400" dirty="0">
                  <a:solidFill>
                    <a:srgbClr val="FFC000"/>
                  </a:solidFill>
                  <a:cs typeface="Arial" pitchFamily="34" charset="0"/>
                </a:rPr>
                <a:t>	</a:t>
              </a:r>
              <a:r>
                <a:rPr lang="es-ES" altLang="ko-KR" sz="2400" dirty="0" smtClean="0">
                  <a:solidFill>
                    <a:srgbClr val="FFC000"/>
                  </a:solidFill>
                  <a:cs typeface="Arial" pitchFamily="34" charset="0"/>
                </a:rPr>
                <a:t>Franco </a:t>
              </a:r>
              <a:r>
                <a:rPr lang="es-ES" altLang="ko-KR" sz="2400" dirty="0" err="1" smtClean="0">
                  <a:solidFill>
                    <a:srgbClr val="FFC000"/>
                  </a:solidFill>
                  <a:cs typeface="Arial" pitchFamily="34" charset="0"/>
                </a:rPr>
                <a:t>Ibañez</a:t>
              </a:r>
              <a:endParaRPr lang="es-ES" altLang="ko-KR" sz="2400" dirty="0" smtClean="0">
                <a:solidFill>
                  <a:srgbClr val="FFC000"/>
                </a:solidFill>
                <a:cs typeface="Arial" pitchFamily="34" charset="0"/>
              </a:endParaRPr>
            </a:p>
            <a:p>
              <a:endParaRPr lang="es-ES" altLang="ko-KR" sz="2400" dirty="0">
                <a:solidFill>
                  <a:srgbClr val="FFC000"/>
                </a:solidFill>
                <a:cs typeface="Arial" pitchFamily="34" charset="0"/>
              </a:endParaRPr>
            </a:p>
            <a:p>
              <a:r>
                <a:rPr lang="es-ES" altLang="ko-KR" sz="2400" dirty="0" smtClean="0">
                  <a:solidFill>
                    <a:srgbClr val="FFC000"/>
                  </a:solidFill>
                  <a:cs typeface="Arial" pitchFamily="34" charset="0"/>
                </a:rPr>
                <a:t>	Mauro </a:t>
              </a:r>
              <a:r>
                <a:rPr lang="es-ES" altLang="ko-KR" sz="2400" dirty="0" err="1" smtClean="0">
                  <a:solidFill>
                    <a:srgbClr val="FFC000"/>
                  </a:solidFill>
                  <a:cs typeface="Arial" pitchFamily="34" charset="0"/>
                </a:rPr>
                <a:t>Antar</a:t>
              </a:r>
              <a:endParaRPr lang="es-AR" altLang="ko-KR" sz="2400" dirty="0" smtClean="0">
                <a:solidFill>
                  <a:srgbClr val="FFC000"/>
                </a:solidFill>
                <a:cs typeface="Arial" pitchFamily="34" charset="0"/>
              </a:endParaRPr>
            </a:p>
            <a:p>
              <a:endParaRPr lang="es-AR" altLang="ko-KR" sz="2400" dirty="0">
                <a:solidFill>
                  <a:schemeClr val="bg1"/>
                </a:solidFill>
                <a:cs typeface="Arial" pitchFamily="34" charset="0"/>
              </a:endParaRPr>
            </a:p>
            <a:p>
              <a:endParaRPr lang="es-AR" altLang="ko-KR" sz="2400" dirty="0" smtClean="0">
                <a:solidFill>
                  <a:schemeClr val="bg1"/>
                </a:solidFill>
                <a:cs typeface="Arial" pitchFamily="34" charset="0"/>
              </a:endParaRPr>
            </a:p>
            <a:p>
              <a:endParaRPr lang="es-AR" altLang="ko-KR" sz="2400" dirty="0">
                <a:solidFill>
                  <a:schemeClr val="bg1"/>
                </a:solidFill>
                <a:cs typeface="Arial" pitchFamily="34" charset="0"/>
              </a:endParaRPr>
            </a:p>
            <a:p>
              <a:endParaRPr lang="es-AR" altLang="ko-KR" sz="2400" dirty="0">
                <a:solidFill>
                  <a:schemeClr val="bg1"/>
                </a:solidFill>
                <a:cs typeface="Arial" pitchFamily="34" charset="0"/>
              </a:endParaRPr>
            </a:p>
          </p:txBody>
        </p:sp>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smtClean="0">
                  <a:solidFill>
                    <a:schemeClr val="accent3"/>
                  </a:solidFill>
                  <a:cs typeface="Arial" pitchFamily="34" charset="0"/>
                </a:rPr>
                <a:t>Docentes y ayudantes</a:t>
              </a:r>
              <a:endParaRPr lang="es-AR" altLang="ko-KR" sz="2400" b="1" dirty="0">
                <a:solidFill>
                  <a:schemeClr val="accent3"/>
                </a:solidFill>
                <a:cs typeface="Arial" pitchFamily="34" charset="0"/>
              </a:endParaRP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3362704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0"/>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3" name="TextBox 9"/>
          <p:cNvSpPr txBox="1"/>
          <p:nvPr/>
        </p:nvSpPr>
        <p:spPr>
          <a:xfrm>
            <a:off x="3553626" y="2564308"/>
            <a:ext cx="4480031" cy="1200329"/>
          </a:xfrm>
          <a:prstGeom prst="rect">
            <a:avLst/>
          </a:prstGeom>
          <a:noFill/>
        </p:spPr>
        <p:txBody>
          <a:bodyPr wrap="square" rtlCol="0">
            <a:spAutoFit/>
          </a:bodyPr>
          <a:lstStyle/>
          <a:p>
            <a:r>
              <a:rPr lang="es-AR" sz="2400" dirty="0" smtClean="0">
                <a:solidFill>
                  <a:srgbClr val="FFFF00"/>
                </a:solidFill>
              </a:rPr>
              <a:t>/* </a:t>
            </a:r>
            <a:r>
              <a:rPr lang="es-AR" sz="2400" dirty="0">
                <a:solidFill>
                  <a:srgbClr val="FFFF00"/>
                </a:solidFill>
              </a:rPr>
              <a:t>Introducción</a:t>
            </a:r>
          </a:p>
          <a:p>
            <a:r>
              <a:rPr lang="es-AR" sz="2400" dirty="0">
                <a:solidFill>
                  <a:srgbClr val="FFFF00"/>
                </a:solidFill>
              </a:rPr>
              <a:t>Lenguaje C</a:t>
            </a:r>
          </a:p>
          <a:p>
            <a:r>
              <a:rPr lang="es-AR" sz="2400" dirty="0" smtClean="0">
                <a:solidFill>
                  <a:schemeClr val="accent5">
                    <a:lumMod val="75000"/>
                  </a:schemeClr>
                </a:solidFill>
              </a:rPr>
              <a:t>*/</a:t>
            </a:r>
            <a:endParaRPr lang="es-AR" sz="2400" dirty="0">
              <a:solidFill>
                <a:schemeClr val="accent5">
                  <a:lumMod val="75000"/>
                </a:schemeClr>
              </a:solidFill>
            </a:endParaRPr>
          </a:p>
        </p:txBody>
      </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31071421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Declaración de variable</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638251" y="1402566"/>
            <a:ext cx="10661120" cy="707886"/>
          </a:xfrm>
          <a:prstGeom prst="rect">
            <a:avLst/>
          </a:prstGeom>
          <a:noFill/>
        </p:spPr>
        <p:txBody>
          <a:bodyPr wrap="square" rtlCol="0">
            <a:spAutoFit/>
          </a:bodyPr>
          <a:lstStyle/>
          <a:p>
            <a:pPr algn="just"/>
            <a:r>
              <a:rPr lang="es-AR" altLang="ko-KR" sz="2000" dirty="0">
                <a:solidFill>
                  <a:schemeClr val="accent4">
                    <a:lumMod val="60000"/>
                    <a:lumOff val="40000"/>
                  </a:schemeClr>
                </a:solidFill>
                <a:cs typeface="Arial" pitchFamily="34" charset="0"/>
              </a:rPr>
              <a:t>Las variables se declaran indicando primero el tipo de dato de las mismas, y luego el nombre que le </a:t>
            </a:r>
            <a:r>
              <a:rPr lang="es-AR" altLang="ko-KR" sz="2000" dirty="0" smtClean="0">
                <a:solidFill>
                  <a:schemeClr val="accent4">
                    <a:lumMod val="60000"/>
                    <a:lumOff val="40000"/>
                  </a:schemeClr>
                </a:solidFill>
                <a:cs typeface="Arial" pitchFamily="34" charset="0"/>
              </a:rPr>
              <a:t>daremos</a:t>
            </a:r>
            <a:endParaRPr lang="es-AR" altLang="ko-KR" sz="2000" dirty="0">
              <a:solidFill>
                <a:schemeClr val="accent4">
                  <a:lumMod val="60000"/>
                  <a:lumOff val="40000"/>
                </a:schemeClr>
              </a:solidFill>
              <a:cs typeface="Arial" pitchFamily="34" charset="0"/>
            </a:endParaRPr>
          </a:p>
        </p:txBody>
      </p:sp>
      <p:sp>
        <p:nvSpPr>
          <p:cNvPr id="13" name="TextBox 14"/>
          <p:cNvSpPr txBox="1"/>
          <p:nvPr/>
        </p:nvSpPr>
        <p:spPr>
          <a:xfrm>
            <a:off x="1246295" y="2227371"/>
            <a:ext cx="3024335" cy="369332"/>
          </a:xfrm>
          <a:prstGeom prst="rect">
            <a:avLst/>
          </a:prstGeom>
          <a:noFill/>
        </p:spPr>
        <p:txBody>
          <a:bodyPr wrap="square" rtlCol="0">
            <a:spAutoFit/>
          </a:bodyPr>
          <a:lstStyle/>
          <a:p>
            <a:r>
              <a:rPr lang="en-US" altLang="ko-KR" b="1" dirty="0" smtClean="0">
                <a:solidFill>
                  <a:schemeClr val="accent3"/>
                </a:solidFill>
                <a:cs typeface="Arial" pitchFamily="34" charset="0"/>
              </a:rPr>
              <a:t>Pseudocódigo</a:t>
            </a:r>
            <a:endParaRPr lang="ko-KR" altLang="en-US" b="1" dirty="0">
              <a:solidFill>
                <a:schemeClr val="accent3"/>
              </a:solidFill>
              <a:cs typeface="Arial" pitchFamily="34" charset="0"/>
            </a:endParaRPr>
          </a:p>
        </p:txBody>
      </p:sp>
      <p:sp>
        <p:nvSpPr>
          <p:cNvPr id="14" name="TextBox 18"/>
          <p:cNvSpPr txBox="1"/>
          <p:nvPr/>
        </p:nvSpPr>
        <p:spPr>
          <a:xfrm>
            <a:off x="6488873" y="2227371"/>
            <a:ext cx="3024336" cy="369332"/>
          </a:xfrm>
          <a:prstGeom prst="rect">
            <a:avLst/>
          </a:prstGeom>
          <a:noFill/>
        </p:spPr>
        <p:txBody>
          <a:bodyPr wrap="square" rtlCol="0">
            <a:spAutoFit/>
          </a:bodyPr>
          <a:lstStyle/>
          <a:p>
            <a:r>
              <a:rPr lang="en-US" altLang="ko-KR" b="1" dirty="0" smtClean="0">
                <a:solidFill>
                  <a:schemeClr val="accent3"/>
                </a:solidFill>
                <a:cs typeface="Arial" pitchFamily="34" charset="0"/>
              </a:rPr>
              <a:t>Standard C</a:t>
            </a:r>
            <a:endParaRPr lang="ko-KR" altLang="en-US" b="1" dirty="0">
              <a:solidFill>
                <a:schemeClr val="accent3"/>
              </a:solidFill>
              <a:cs typeface="Arial" pitchFamily="34" charset="0"/>
            </a:endParaRPr>
          </a:p>
        </p:txBody>
      </p:sp>
      <p:sp>
        <p:nvSpPr>
          <p:cNvPr id="15" name="Rectángulo 14"/>
          <p:cNvSpPr/>
          <p:nvPr/>
        </p:nvSpPr>
        <p:spPr>
          <a:xfrm>
            <a:off x="1241498" y="2787774"/>
            <a:ext cx="4201718" cy="1754326"/>
          </a:xfrm>
          <a:prstGeom prst="rect">
            <a:avLst/>
          </a:prstGeom>
        </p:spPr>
        <p:txBody>
          <a:bodyPr wrap="square">
            <a:spAutoFit/>
          </a:bodyPr>
          <a:lstStyle/>
          <a:p>
            <a:r>
              <a:rPr lang="en-US" dirty="0" smtClean="0">
                <a:solidFill>
                  <a:schemeClr val="bg1"/>
                </a:solidFill>
                <a:latin typeface="Consolas" panose="020B0609020204030204" pitchFamily="49" charset="0"/>
              </a:rPr>
              <a:t>Variables</a:t>
            </a:r>
            <a:endParaRPr lang="en-US" dirty="0">
              <a:solidFill>
                <a:schemeClr val="bg1"/>
              </a:solidFill>
              <a:latin typeface="Consolas" panose="020B0609020204030204" pitchFamily="49" charset="0"/>
            </a:endParaRPr>
          </a:p>
          <a:p>
            <a:r>
              <a:rPr lang="en-US" dirty="0" smtClean="0">
                <a:solidFill>
                  <a:schemeClr val="bg1"/>
                </a:solidFill>
                <a:latin typeface="Consolas" panose="020B0609020204030204" pitchFamily="49" charset="0"/>
              </a:rPr>
              <a:t>  x</a:t>
            </a:r>
            <a:r>
              <a:rPr lang="en-US" dirty="0">
                <a:solidFill>
                  <a:schemeClr val="bg1"/>
                </a:solidFill>
                <a:latin typeface="Consolas" panose="020B0609020204030204" pitchFamily="49" charset="0"/>
              </a:rPr>
              <a:t>: </a:t>
            </a:r>
            <a:r>
              <a:rPr lang="en-US" dirty="0" err="1" smtClean="0">
                <a:solidFill>
                  <a:schemeClr val="bg1"/>
                </a:solidFill>
                <a:latin typeface="Consolas" panose="020B0609020204030204" pitchFamily="49" charset="0"/>
              </a:rPr>
              <a:t>entero</a:t>
            </a:r>
            <a:endParaRPr lang="en-US" dirty="0">
              <a:solidFill>
                <a:schemeClr val="bg1"/>
              </a:solidFill>
              <a:latin typeface="Consolas" panose="020B0609020204030204" pitchFamily="49" charset="0"/>
            </a:endParaRPr>
          </a:p>
          <a:p>
            <a:r>
              <a:rPr lang="en-US" dirty="0" smtClean="0">
                <a:solidFill>
                  <a:schemeClr val="bg1"/>
                </a:solidFill>
                <a:latin typeface="Consolas" panose="020B0609020204030204" pitchFamily="49" charset="0"/>
              </a:rPr>
              <a:t>  c</a:t>
            </a:r>
            <a:r>
              <a:rPr lang="en-US" dirty="0">
                <a:solidFill>
                  <a:schemeClr val="bg1"/>
                </a:solidFill>
                <a:latin typeface="Consolas" panose="020B0609020204030204" pitchFamily="49" charset="0"/>
              </a:rPr>
              <a:t>: </a:t>
            </a:r>
            <a:r>
              <a:rPr lang="en-US" dirty="0" err="1" smtClean="0">
                <a:solidFill>
                  <a:schemeClr val="bg1"/>
                </a:solidFill>
                <a:latin typeface="Consolas" panose="020B0609020204030204" pitchFamily="49" charset="0"/>
              </a:rPr>
              <a:t>caracter</a:t>
            </a:r>
            <a:endParaRPr lang="en-US" dirty="0">
              <a:solidFill>
                <a:schemeClr val="bg1"/>
              </a:solidFill>
              <a:latin typeface="Consolas" panose="020B0609020204030204" pitchFamily="49" charset="0"/>
            </a:endParaRPr>
          </a:p>
          <a:p>
            <a:r>
              <a:rPr lang="en-US" dirty="0" smtClean="0">
                <a:solidFill>
                  <a:schemeClr val="bg1"/>
                </a:solidFill>
                <a:latin typeface="Consolas" panose="020B0609020204030204" pitchFamily="49" charset="0"/>
              </a:rPr>
              <a:t>  r: real</a:t>
            </a:r>
            <a:endParaRPr lang="en-US" dirty="0">
              <a:solidFill>
                <a:schemeClr val="bg1"/>
              </a:solidFill>
              <a:latin typeface="Consolas" panose="020B0609020204030204" pitchFamily="49" charset="0"/>
            </a:endParaRPr>
          </a:p>
          <a:p>
            <a:r>
              <a:rPr lang="en-US" dirty="0" smtClean="0">
                <a:solidFill>
                  <a:schemeClr val="bg1"/>
                </a:solidFill>
                <a:latin typeface="Consolas" panose="020B0609020204030204" pitchFamily="49" charset="0"/>
              </a:rPr>
              <a:t>  b</a:t>
            </a:r>
            <a:r>
              <a:rPr lang="en-US" dirty="0">
                <a:solidFill>
                  <a:schemeClr val="bg1"/>
                </a:solidFill>
                <a:latin typeface="Consolas" panose="020B0609020204030204" pitchFamily="49" charset="0"/>
              </a:rPr>
              <a:t>: </a:t>
            </a:r>
            <a:r>
              <a:rPr lang="en-US" dirty="0" err="1" smtClean="0">
                <a:solidFill>
                  <a:schemeClr val="bg1"/>
                </a:solidFill>
                <a:latin typeface="Consolas" panose="020B0609020204030204" pitchFamily="49" charset="0"/>
              </a:rPr>
              <a:t>booleano</a:t>
            </a:r>
            <a:endParaRPr lang="en-US" dirty="0">
              <a:solidFill>
                <a:schemeClr val="bg1"/>
              </a:solidFill>
              <a:latin typeface="Consolas" panose="020B0609020204030204" pitchFamily="49" charset="0"/>
            </a:endParaRPr>
          </a:p>
          <a:p>
            <a:r>
              <a:rPr lang="en-US" dirty="0" smtClean="0">
                <a:solidFill>
                  <a:schemeClr val="bg1"/>
                </a:solidFill>
                <a:latin typeface="Consolas" panose="020B0609020204030204" pitchFamily="49" charset="0"/>
              </a:rPr>
              <a:t>  s</a:t>
            </a:r>
            <a:r>
              <a:rPr lang="en-US" dirty="0">
                <a:solidFill>
                  <a:schemeClr val="bg1"/>
                </a:solidFill>
                <a:latin typeface="Consolas" panose="020B0609020204030204" pitchFamily="49" charset="0"/>
              </a:rPr>
              <a:t>: </a:t>
            </a:r>
            <a:r>
              <a:rPr lang="en-US" dirty="0" err="1" smtClean="0">
                <a:solidFill>
                  <a:schemeClr val="bg1"/>
                </a:solidFill>
                <a:latin typeface="Consolas" panose="020B0609020204030204" pitchFamily="49" charset="0"/>
              </a:rPr>
              <a:t>cadena</a:t>
            </a:r>
            <a:r>
              <a:rPr lang="en-US" dirty="0" smtClean="0">
                <a:solidFill>
                  <a:schemeClr val="bg1"/>
                </a:solidFill>
                <a:latin typeface="Consolas" panose="020B0609020204030204" pitchFamily="49" charset="0"/>
              </a:rPr>
              <a:t> de </a:t>
            </a:r>
            <a:r>
              <a:rPr lang="en-US" dirty="0" err="1" smtClean="0">
                <a:solidFill>
                  <a:schemeClr val="bg1"/>
                </a:solidFill>
                <a:latin typeface="Consolas" panose="020B0609020204030204" pitchFamily="49" charset="0"/>
              </a:rPr>
              <a:t>caracteres</a:t>
            </a:r>
            <a:endParaRPr lang="en-US" b="0" dirty="0">
              <a:solidFill>
                <a:schemeClr val="bg1"/>
              </a:solidFill>
              <a:effectLst/>
              <a:latin typeface="Consolas" panose="020B0609020204030204" pitchFamily="49" charset="0"/>
            </a:endParaRPr>
          </a:p>
        </p:txBody>
      </p:sp>
      <p:sp>
        <p:nvSpPr>
          <p:cNvPr id="16" name="Rectángulo 15"/>
          <p:cNvSpPr/>
          <p:nvPr/>
        </p:nvSpPr>
        <p:spPr>
          <a:xfrm>
            <a:off x="6488873" y="2787774"/>
            <a:ext cx="4656942" cy="1200329"/>
          </a:xfrm>
          <a:prstGeom prst="rect">
            <a:avLst/>
          </a:prstGeom>
        </p:spPr>
        <p:txBody>
          <a:bodyPr wrap="square">
            <a:spAutoFit/>
          </a:bodyPr>
          <a:lstStyle/>
          <a:p>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a:t>
            </a:r>
            <a:r>
              <a:rPr lang="es-AR" dirty="0" smtClean="0">
                <a:solidFill>
                  <a:schemeClr val="bg1"/>
                </a:solidFill>
                <a:latin typeface="Consolas" panose="020B0609020204030204" pitchFamily="49" charset="0"/>
              </a:rPr>
              <a:t>x;       //Entero / booleano</a:t>
            </a:r>
            <a:endParaRPr lang="es-AR" dirty="0">
              <a:solidFill>
                <a:schemeClr val="bg1"/>
              </a:solidFill>
              <a:latin typeface="Consolas" panose="020B0609020204030204" pitchFamily="49" charset="0"/>
            </a:endParaRPr>
          </a:p>
          <a:p>
            <a:r>
              <a:rPr lang="es-AR" dirty="0" err="1">
                <a:solidFill>
                  <a:schemeClr val="bg1"/>
                </a:solidFill>
                <a:latin typeface="Consolas" panose="020B0609020204030204" pitchFamily="49" charset="0"/>
              </a:rPr>
              <a:t>char</a:t>
            </a:r>
            <a:r>
              <a:rPr lang="es-AR" dirty="0">
                <a:solidFill>
                  <a:schemeClr val="bg1"/>
                </a:solidFill>
                <a:latin typeface="Consolas" panose="020B0609020204030204" pitchFamily="49" charset="0"/>
              </a:rPr>
              <a:t> </a:t>
            </a:r>
            <a:r>
              <a:rPr lang="es-AR" dirty="0" smtClean="0">
                <a:solidFill>
                  <a:schemeClr val="bg1"/>
                </a:solidFill>
                <a:latin typeface="Consolas" panose="020B0609020204030204" pitchFamily="49" charset="0"/>
              </a:rPr>
              <a:t>c;      //Carácter</a:t>
            </a:r>
            <a:endParaRPr lang="es-AR" dirty="0">
              <a:solidFill>
                <a:schemeClr val="bg1"/>
              </a:solidFill>
              <a:latin typeface="Consolas" panose="020B0609020204030204" pitchFamily="49" charset="0"/>
            </a:endParaRPr>
          </a:p>
          <a:p>
            <a:r>
              <a:rPr lang="es-AR" dirty="0" err="1">
                <a:solidFill>
                  <a:schemeClr val="bg1"/>
                </a:solidFill>
                <a:latin typeface="Consolas" panose="020B0609020204030204" pitchFamily="49" charset="0"/>
              </a:rPr>
              <a:t>float</a:t>
            </a:r>
            <a:r>
              <a:rPr lang="es-AR" dirty="0">
                <a:solidFill>
                  <a:schemeClr val="bg1"/>
                </a:solidFill>
                <a:latin typeface="Consolas" panose="020B0609020204030204" pitchFamily="49" charset="0"/>
              </a:rPr>
              <a:t> </a:t>
            </a:r>
            <a:r>
              <a:rPr lang="es-AR" dirty="0" smtClean="0">
                <a:solidFill>
                  <a:schemeClr val="bg1"/>
                </a:solidFill>
                <a:latin typeface="Consolas" panose="020B0609020204030204" pitchFamily="49" charset="0"/>
              </a:rPr>
              <a:t>f;     //</a:t>
            </a:r>
            <a:r>
              <a:rPr lang="es-AR" dirty="0">
                <a:solidFill>
                  <a:schemeClr val="bg1"/>
                </a:solidFill>
                <a:latin typeface="Consolas" panose="020B0609020204030204" pitchFamily="49" charset="0"/>
              </a:rPr>
              <a:t>Flotante</a:t>
            </a:r>
          </a:p>
          <a:p>
            <a:r>
              <a:rPr lang="es-AR" dirty="0" err="1">
                <a:solidFill>
                  <a:schemeClr val="bg1"/>
                </a:solidFill>
                <a:latin typeface="Consolas" panose="020B0609020204030204" pitchFamily="49" charset="0"/>
              </a:rPr>
              <a:t>char</a:t>
            </a:r>
            <a:r>
              <a:rPr lang="es-AR" dirty="0">
                <a:solidFill>
                  <a:schemeClr val="bg1"/>
                </a:solidFill>
                <a:latin typeface="Consolas" panose="020B0609020204030204" pitchFamily="49" charset="0"/>
              </a:rPr>
              <a:t> </a:t>
            </a:r>
            <a:r>
              <a:rPr lang="es-AR" dirty="0" smtClean="0">
                <a:solidFill>
                  <a:schemeClr val="bg1"/>
                </a:solidFill>
                <a:latin typeface="Consolas" panose="020B0609020204030204" pitchFamily="49" charset="0"/>
              </a:rPr>
              <a:t>s[10];  //</a:t>
            </a:r>
            <a:r>
              <a:rPr lang="es-AR" dirty="0" err="1">
                <a:solidFill>
                  <a:schemeClr val="bg1"/>
                </a:solidFill>
                <a:latin typeface="Consolas" panose="020B0609020204030204" pitchFamily="49" charset="0"/>
              </a:rPr>
              <a:t>String</a:t>
            </a:r>
            <a:r>
              <a:rPr lang="es-AR" dirty="0">
                <a:solidFill>
                  <a:schemeClr val="bg1"/>
                </a:solidFill>
                <a:latin typeface="Consolas" panose="020B0609020204030204" pitchFamily="49" charset="0"/>
              </a:rPr>
              <a:t> de tamaño 10</a:t>
            </a:r>
            <a:endParaRPr lang="es-AR"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20782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Definición de </a:t>
              </a:r>
              <a:r>
                <a:rPr lang="es-AR" altLang="ko-KR" sz="2400" b="1" i="1" dirty="0" err="1">
                  <a:solidFill>
                    <a:schemeClr val="accent3"/>
                  </a:solidFill>
                  <a:cs typeface="Arial" pitchFamily="34" charset="0"/>
                </a:rPr>
                <a:t>Main</a:t>
              </a:r>
              <a:endParaRPr lang="es-AR" altLang="ko-KR" sz="2400" b="1" i="1" dirty="0">
                <a:solidFill>
                  <a:schemeClr val="accent3"/>
                </a:solidFill>
                <a:cs typeface="Arial" pitchFamily="34" charset="0"/>
              </a:endParaRP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638251" y="1402566"/>
            <a:ext cx="10661120" cy="1938992"/>
          </a:xfrm>
          <a:prstGeom prst="rect">
            <a:avLst/>
          </a:prstGeom>
          <a:noFill/>
        </p:spPr>
        <p:txBody>
          <a:bodyPr wrap="square" rtlCol="0">
            <a:spAutoFit/>
          </a:bodyPr>
          <a:lstStyle/>
          <a:p>
            <a:pPr algn="just"/>
            <a:r>
              <a:rPr lang="es-AR" altLang="ko-KR" sz="2000" dirty="0">
                <a:solidFill>
                  <a:schemeClr val="accent4">
                    <a:lumMod val="60000"/>
                    <a:lumOff val="40000"/>
                  </a:schemeClr>
                </a:solidFill>
                <a:cs typeface="Arial" pitchFamily="34" charset="0"/>
              </a:rPr>
              <a:t>El bloque principal de código en C es un módulo más, con la diferencia que es reconocido por el Sistema como el primero a invocar. Carece de cabecera o nombre de programa. Las variables declaradas dentro de </a:t>
            </a:r>
            <a:r>
              <a:rPr lang="es-AR" altLang="ko-KR" sz="2000" dirty="0" err="1">
                <a:solidFill>
                  <a:schemeClr val="accent4">
                    <a:lumMod val="60000"/>
                    <a:lumOff val="40000"/>
                  </a:schemeClr>
                </a:solidFill>
                <a:cs typeface="Arial" pitchFamily="34" charset="0"/>
              </a:rPr>
              <a:t>Main</a:t>
            </a:r>
            <a:r>
              <a:rPr lang="es-AR" altLang="ko-KR" sz="2000" dirty="0">
                <a:solidFill>
                  <a:schemeClr val="accent4">
                    <a:lumMod val="60000"/>
                    <a:lumOff val="40000"/>
                  </a:schemeClr>
                </a:solidFill>
                <a:cs typeface="Arial" pitchFamily="34" charset="0"/>
              </a:rPr>
              <a:t> serán locales al mismo, mientras que las declaradas fuera de éste serán globales a la aplicación.</a:t>
            </a:r>
          </a:p>
          <a:p>
            <a:pPr algn="just"/>
            <a:endParaRPr lang="es-AR" altLang="ko-KR" sz="2000" dirty="0">
              <a:solidFill>
                <a:schemeClr val="accent4">
                  <a:lumMod val="60000"/>
                  <a:lumOff val="40000"/>
                </a:schemeClr>
              </a:solidFill>
              <a:cs typeface="Arial" pitchFamily="34" charset="0"/>
            </a:endParaRPr>
          </a:p>
          <a:p>
            <a:pPr algn="just"/>
            <a:r>
              <a:rPr lang="es-AR" altLang="ko-KR" sz="2000" dirty="0">
                <a:solidFill>
                  <a:schemeClr val="accent4">
                    <a:lumMod val="60000"/>
                    <a:lumOff val="40000"/>
                  </a:schemeClr>
                </a:solidFill>
                <a:cs typeface="Arial" pitchFamily="34" charset="0"/>
              </a:rPr>
              <a:t>El alcance de </a:t>
            </a:r>
            <a:r>
              <a:rPr lang="es-AR" altLang="ko-KR" sz="2000" dirty="0" err="1">
                <a:solidFill>
                  <a:schemeClr val="accent4">
                    <a:lumMod val="60000"/>
                    <a:lumOff val="40000"/>
                  </a:schemeClr>
                </a:solidFill>
                <a:cs typeface="Arial" pitchFamily="34" charset="0"/>
              </a:rPr>
              <a:t>Main</a:t>
            </a:r>
            <a:r>
              <a:rPr lang="es-AR" altLang="ko-KR" sz="2000" dirty="0">
                <a:solidFill>
                  <a:schemeClr val="accent4">
                    <a:lumMod val="60000"/>
                    <a:lumOff val="40000"/>
                  </a:schemeClr>
                </a:solidFill>
                <a:cs typeface="Arial" pitchFamily="34" charset="0"/>
              </a:rPr>
              <a:t> se define entre llaves.</a:t>
            </a:r>
          </a:p>
        </p:txBody>
      </p:sp>
      <p:sp>
        <p:nvSpPr>
          <p:cNvPr id="13" name="TextBox 14"/>
          <p:cNvSpPr txBox="1"/>
          <p:nvPr/>
        </p:nvSpPr>
        <p:spPr>
          <a:xfrm>
            <a:off x="828281" y="3520598"/>
            <a:ext cx="3024335" cy="369332"/>
          </a:xfrm>
          <a:prstGeom prst="rect">
            <a:avLst/>
          </a:prstGeom>
          <a:noFill/>
        </p:spPr>
        <p:txBody>
          <a:bodyPr wrap="square" rtlCol="0">
            <a:spAutoFit/>
          </a:bodyPr>
          <a:lstStyle/>
          <a:p>
            <a:r>
              <a:rPr lang="en-US" altLang="ko-KR" b="1" dirty="0" smtClean="0">
                <a:solidFill>
                  <a:schemeClr val="accent3"/>
                </a:solidFill>
                <a:cs typeface="Arial" pitchFamily="34" charset="0"/>
              </a:rPr>
              <a:t>Pseudocódigo</a:t>
            </a:r>
            <a:endParaRPr lang="ko-KR" altLang="en-US" b="1" dirty="0">
              <a:solidFill>
                <a:schemeClr val="accent3"/>
              </a:solidFill>
              <a:cs typeface="Arial" pitchFamily="34" charset="0"/>
            </a:endParaRPr>
          </a:p>
        </p:txBody>
      </p:sp>
      <p:sp>
        <p:nvSpPr>
          <p:cNvPr id="14" name="TextBox 18"/>
          <p:cNvSpPr txBox="1"/>
          <p:nvPr/>
        </p:nvSpPr>
        <p:spPr>
          <a:xfrm>
            <a:off x="6488873" y="3520598"/>
            <a:ext cx="3024336" cy="369332"/>
          </a:xfrm>
          <a:prstGeom prst="rect">
            <a:avLst/>
          </a:prstGeom>
          <a:noFill/>
        </p:spPr>
        <p:txBody>
          <a:bodyPr wrap="square" rtlCol="0">
            <a:spAutoFit/>
          </a:bodyPr>
          <a:lstStyle/>
          <a:p>
            <a:r>
              <a:rPr lang="en-US" altLang="ko-KR" b="1" dirty="0" smtClean="0">
                <a:solidFill>
                  <a:schemeClr val="accent3"/>
                </a:solidFill>
                <a:cs typeface="Arial" pitchFamily="34" charset="0"/>
              </a:rPr>
              <a:t>Standard C</a:t>
            </a:r>
            <a:endParaRPr lang="ko-KR" altLang="en-US" b="1" dirty="0">
              <a:solidFill>
                <a:schemeClr val="accent3"/>
              </a:solidFill>
              <a:cs typeface="Arial" pitchFamily="34" charset="0"/>
            </a:endParaRPr>
          </a:p>
        </p:txBody>
      </p:sp>
      <p:sp>
        <p:nvSpPr>
          <p:cNvPr id="15" name="Rectángulo 14"/>
          <p:cNvSpPr/>
          <p:nvPr/>
        </p:nvSpPr>
        <p:spPr>
          <a:xfrm>
            <a:off x="823483" y="4081001"/>
            <a:ext cx="5407499" cy="2031325"/>
          </a:xfrm>
          <a:prstGeom prst="rect">
            <a:avLst/>
          </a:prstGeom>
        </p:spPr>
        <p:txBody>
          <a:bodyPr wrap="square">
            <a:spAutoFit/>
          </a:bodyPr>
          <a:lstStyle/>
          <a:p>
            <a:r>
              <a:rPr lang="es-AR" dirty="0">
                <a:solidFill>
                  <a:schemeClr val="bg1"/>
                </a:solidFill>
                <a:latin typeface="Consolas" panose="020B0609020204030204" pitchFamily="49" charset="0"/>
              </a:rPr>
              <a:t>PROGRAMA ejemplo</a:t>
            </a:r>
          </a:p>
          <a:p>
            <a:r>
              <a:rPr lang="es-AR" dirty="0">
                <a:solidFill>
                  <a:schemeClr val="bg1"/>
                </a:solidFill>
                <a:latin typeface="Consolas" panose="020B0609020204030204" pitchFamily="49" charset="0"/>
              </a:rPr>
              <a:t>  Variables</a:t>
            </a:r>
          </a:p>
          <a:p>
            <a:r>
              <a:rPr lang="es-AR" dirty="0">
                <a:solidFill>
                  <a:schemeClr val="bg1"/>
                </a:solidFill>
                <a:latin typeface="Consolas" panose="020B0609020204030204" pitchFamily="49" charset="0"/>
              </a:rPr>
              <a:t>    [declaración de variables globales]</a:t>
            </a:r>
          </a:p>
          <a:p>
            <a:r>
              <a:rPr lang="es-AR" dirty="0">
                <a:solidFill>
                  <a:schemeClr val="bg1"/>
                </a:solidFill>
                <a:latin typeface="Consolas" panose="020B0609020204030204" pitchFamily="49" charset="0"/>
              </a:rPr>
              <a:t>  Hacer</a:t>
            </a:r>
          </a:p>
          <a:p>
            <a:r>
              <a:rPr lang="es-AR" dirty="0">
                <a:solidFill>
                  <a:schemeClr val="bg1"/>
                </a:solidFill>
                <a:latin typeface="Consolas" panose="020B0609020204030204" pitchFamily="49" charset="0"/>
              </a:rPr>
              <a:t>    [bloque de código]</a:t>
            </a:r>
          </a:p>
          <a:p>
            <a:r>
              <a:rPr lang="es-AR" dirty="0">
                <a:solidFill>
                  <a:schemeClr val="bg1"/>
                </a:solidFill>
                <a:latin typeface="Consolas" panose="020B0609020204030204" pitchFamily="49" charset="0"/>
              </a:rPr>
              <a:t>  Fin Hacer</a:t>
            </a:r>
          </a:p>
          <a:p>
            <a:r>
              <a:rPr lang="es-AR" dirty="0">
                <a:solidFill>
                  <a:schemeClr val="bg1"/>
                </a:solidFill>
                <a:latin typeface="Consolas" panose="020B0609020204030204" pitchFamily="49" charset="0"/>
              </a:rPr>
              <a:t>FIN PROGRAMA</a:t>
            </a:r>
          </a:p>
        </p:txBody>
      </p:sp>
      <p:sp>
        <p:nvSpPr>
          <p:cNvPr id="16" name="Rectángulo 15"/>
          <p:cNvSpPr/>
          <p:nvPr/>
        </p:nvSpPr>
        <p:spPr>
          <a:xfrm>
            <a:off x="6488872" y="4081001"/>
            <a:ext cx="5607333" cy="1754326"/>
          </a:xfrm>
          <a:prstGeom prst="rect">
            <a:avLst/>
          </a:prstGeom>
        </p:spPr>
        <p:txBody>
          <a:bodyPr wrap="square">
            <a:spAutoFit/>
          </a:bodyPr>
          <a:lstStyle/>
          <a:p>
            <a:r>
              <a:rPr lang="es-AR" dirty="0">
                <a:solidFill>
                  <a:schemeClr val="bg1"/>
                </a:solidFill>
                <a:latin typeface="Consolas" panose="020B0609020204030204" pitchFamily="49" charset="0"/>
              </a:rPr>
              <a:t>[declaración de variables globales]</a:t>
            </a:r>
          </a:p>
          <a:p>
            <a:r>
              <a:rPr lang="es-AR" dirty="0">
                <a:solidFill>
                  <a:srgbClr val="000000"/>
                </a:solidFill>
                <a:latin typeface="Consolas" panose="020B0609020204030204" pitchFamily="49" charset="0"/>
              </a:rPr>
              <a:t/>
            </a:r>
            <a:br>
              <a:rPr lang="es-AR" dirty="0">
                <a:solidFill>
                  <a:srgbClr val="000000"/>
                </a:solidFill>
                <a:latin typeface="Consolas" panose="020B0609020204030204" pitchFamily="49" charset="0"/>
              </a:rPr>
            </a:b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main</a:t>
            </a:r>
            <a:r>
              <a:rPr lang="es-AR" dirty="0">
                <a:solidFill>
                  <a:schemeClr val="bg1"/>
                </a:solidFill>
                <a:latin typeface="Consolas" panose="020B0609020204030204" pitchFamily="49" charset="0"/>
              </a:rPr>
              <a:t>(){</a:t>
            </a:r>
          </a:p>
          <a:p>
            <a:r>
              <a:rPr lang="es-AR" dirty="0">
                <a:solidFill>
                  <a:schemeClr val="bg1"/>
                </a:solidFill>
                <a:latin typeface="Consolas" panose="020B0609020204030204" pitchFamily="49" charset="0"/>
              </a:rPr>
              <a:t>  [declaración de variables locales]</a:t>
            </a:r>
          </a:p>
          <a:p>
            <a:r>
              <a:rPr lang="es-AR" dirty="0">
                <a:solidFill>
                  <a:schemeClr val="bg1"/>
                </a:solidFill>
                <a:latin typeface="Consolas" panose="020B0609020204030204" pitchFamily="49" charset="0"/>
              </a:rPr>
              <a:t>  [bloque de código]</a:t>
            </a:r>
          </a:p>
          <a:p>
            <a:r>
              <a:rPr lang="es-AR"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44965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Operaciones LEER y ESCRIBIR</a:t>
              </a:r>
              <a:endParaRPr lang="es-AR" altLang="ko-KR" sz="2400" b="1" i="1" dirty="0">
                <a:solidFill>
                  <a:schemeClr val="accent3"/>
                </a:solidFill>
                <a:cs typeface="Arial" pitchFamily="34" charset="0"/>
              </a:endParaRP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638251" y="1402566"/>
            <a:ext cx="10661120" cy="1015663"/>
          </a:xfrm>
          <a:prstGeom prst="rect">
            <a:avLst/>
          </a:prstGeom>
          <a:noFill/>
        </p:spPr>
        <p:txBody>
          <a:bodyPr wrap="square" rtlCol="0">
            <a:spAutoFit/>
          </a:bodyPr>
          <a:lstStyle/>
          <a:p>
            <a:pPr algn="just"/>
            <a:r>
              <a:rPr lang="es-AR" altLang="ko-KR" sz="2000" dirty="0">
                <a:solidFill>
                  <a:schemeClr val="accent4">
                    <a:lumMod val="60000"/>
                    <a:lumOff val="40000"/>
                  </a:schemeClr>
                </a:solidFill>
                <a:cs typeface="Arial" pitchFamily="34" charset="0"/>
              </a:rPr>
              <a:t>Las operaciones de lectura y escritura de datos en pantalla son provistas por la librería &lt;</a:t>
            </a:r>
            <a:r>
              <a:rPr lang="es-AR" altLang="ko-KR" sz="2000" dirty="0" err="1">
                <a:solidFill>
                  <a:schemeClr val="accent4">
                    <a:lumMod val="60000"/>
                    <a:lumOff val="40000"/>
                  </a:schemeClr>
                </a:solidFill>
                <a:cs typeface="Arial" pitchFamily="34" charset="0"/>
              </a:rPr>
              <a:t>stdio.h</a:t>
            </a:r>
            <a:r>
              <a:rPr lang="es-AR" altLang="ko-KR" sz="2000" dirty="0">
                <a:solidFill>
                  <a:schemeClr val="accent4">
                    <a:lumMod val="60000"/>
                    <a:lumOff val="40000"/>
                  </a:schemeClr>
                </a:solidFill>
                <a:cs typeface="Arial" pitchFamily="34" charset="0"/>
              </a:rPr>
              <a:t>&gt;, las cuales son </a:t>
            </a:r>
            <a:r>
              <a:rPr lang="es-AR" altLang="ko-KR" sz="2000" dirty="0" err="1">
                <a:solidFill>
                  <a:schemeClr val="accent4">
                    <a:lumMod val="60000"/>
                    <a:lumOff val="40000"/>
                  </a:schemeClr>
                </a:solidFill>
                <a:cs typeface="Arial" pitchFamily="34" charset="0"/>
              </a:rPr>
              <a:t>printf</a:t>
            </a:r>
            <a:r>
              <a:rPr lang="es-AR" altLang="ko-KR" sz="2000" dirty="0">
                <a:solidFill>
                  <a:schemeClr val="accent4">
                    <a:lumMod val="60000"/>
                    <a:lumOff val="40000"/>
                  </a:schemeClr>
                </a:solidFill>
                <a:cs typeface="Arial" pitchFamily="34" charset="0"/>
              </a:rPr>
              <a:t>() para escribir y </a:t>
            </a:r>
            <a:r>
              <a:rPr lang="es-AR" altLang="ko-KR" sz="2000" dirty="0" err="1">
                <a:solidFill>
                  <a:schemeClr val="accent4">
                    <a:lumMod val="60000"/>
                    <a:lumOff val="40000"/>
                  </a:schemeClr>
                </a:solidFill>
                <a:cs typeface="Arial" pitchFamily="34" charset="0"/>
              </a:rPr>
              <a:t>scanf</a:t>
            </a:r>
            <a:r>
              <a:rPr lang="es-AR" altLang="ko-KR" sz="2000" dirty="0">
                <a:solidFill>
                  <a:schemeClr val="accent4">
                    <a:lumMod val="60000"/>
                    <a:lumOff val="40000"/>
                  </a:schemeClr>
                </a:solidFill>
                <a:cs typeface="Arial" pitchFamily="34" charset="0"/>
              </a:rPr>
              <a:t>() para leer. En ambos casos se deberán usar los especificadores de formato según </a:t>
            </a:r>
            <a:r>
              <a:rPr lang="es-AR" altLang="ko-KR" sz="2000" dirty="0" smtClean="0">
                <a:solidFill>
                  <a:schemeClr val="accent4">
                    <a:lumMod val="60000"/>
                    <a:lumOff val="40000"/>
                  </a:schemeClr>
                </a:solidFill>
                <a:cs typeface="Arial" pitchFamily="34" charset="0"/>
              </a:rPr>
              <a:t>corresponda</a:t>
            </a:r>
            <a:endParaRPr lang="es-AR" altLang="ko-KR" sz="2000" dirty="0">
              <a:solidFill>
                <a:schemeClr val="accent4">
                  <a:lumMod val="60000"/>
                  <a:lumOff val="40000"/>
                </a:schemeClr>
              </a:solidFill>
              <a:cs typeface="Arial" pitchFamily="34" charset="0"/>
            </a:endParaRPr>
          </a:p>
        </p:txBody>
      </p:sp>
      <p:sp>
        <p:nvSpPr>
          <p:cNvPr id="13" name="TextBox 14"/>
          <p:cNvSpPr txBox="1"/>
          <p:nvPr/>
        </p:nvSpPr>
        <p:spPr>
          <a:xfrm>
            <a:off x="632336" y="3011145"/>
            <a:ext cx="3024335" cy="369332"/>
          </a:xfrm>
          <a:prstGeom prst="rect">
            <a:avLst/>
          </a:prstGeom>
          <a:noFill/>
        </p:spPr>
        <p:txBody>
          <a:bodyPr wrap="square" rtlCol="0">
            <a:spAutoFit/>
          </a:bodyPr>
          <a:lstStyle/>
          <a:p>
            <a:r>
              <a:rPr lang="en-US" altLang="ko-KR" b="1" dirty="0" smtClean="0">
                <a:solidFill>
                  <a:schemeClr val="accent3"/>
                </a:solidFill>
                <a:cs typeface="Arial" pitchFamily="34" charset="0"/>
              </a:rPr>
              <a:t>Pseudocódigo</a:t>
            </a:r>
            <a:endParaRPr lang="ko-KR" altLang="en-US" b="1" dirty="0">
              <a:solidFill>
                <a:schemeClr val="accent3"/>
              </a:solidFill>
              <a:cs typeface="Arial" pitchFamily="34" charset="0"/>
            </a:endParaRPr>
          </a:p>
        </p:txBody>
      </p:sp>
      <p:sp>
        <p:nvSpPr>
          <p:cNvPr id="14" name="TextBox 18"/>
          <p:cNvSpPr txBox="1"/>
          <p:nvPr/>
        </p:nvSpPr>
        <p:spPr>
          <a:xfrm>
            <a:off x="6488873" y="3011145"/>
            <a:ext cx="3024336" cy="369332"/>
          </a:xfrm>
          <a:prstGeom prst="rect">
            <a:avLst/>
          </a:prstGeom>
          <a:noFill/>
        </p:spPr>
        <p:txBody>
          <a:bodyPr wrap="square" rtlCol="0">
            <a:spAutoFit/>
          </a:bodyPr>
          <a:lstStyle/>
          <a:p>
            <a:r>
              <a:rPr lang="en-US" altLang="ko-KR" b="1" dirty="0" smtClean="0">
                <a:solidFill>
                  <a:schemeClr val="accent3"/>
                </a:solidFill>
                <a:cs typeface="Arial" pitchFamily="34" charset="0"/>
              </a:rPr>
              <a:t>Standard C</a:t>
            </a:r>
            <a:endParaRPr lang="ko-KR" altLang="en-US" b="1" dirty="0">
              <a:solidFill>
                <a:schemeClr val="accent3"/>
              </a:solidFill>
              <a:cs typeface="Arial" pitchFamily="34" charset="0"/>
            </a:endParaRPr>
          </a:p>
        </p:txBody>
      </p:sp>
      <p:sp>
        <p:nvSpPr>
          <p:cNvPr id="15" name="Rectángulo 14"/>
          <p:cNvSpPr/>
          <p:nvPr/>
        </p:nvSpPr>
        <p:spPr>
          <a:xfrm>
            <a:off x="627538" y="3571548"/>
            <a:ext cx="4898045" cy="923330"/>
          </a:xfrm>
          <a:prstGeom prst="rect">
            <a:avLst/>
          </a:prstGeom>
        </p:spPr>
        <p:txBody>
          <a:bodyPr wrap="square">
            <a:spAutoFit/>
          </a:bodyPr>
          <a:lstStyle/>
          <a:p>
            <a:r>
              <a:rPr lang="es-AR" dirty="0">
                <a:solidFill>
                  <a:schemeClr val="bg1"/>
                </a:solidFill>
                <a:latin typeface="Consolas" panose="020B0609020204030204" pitchFamily="49" charset="0"/>
              </a:rPr>
              <a:t>imprimir("Ingrese un dato entero: ")</a:t>
            </a:r>
          </a:p>
          <a:p>
            <a:r>
              <a:rPr lang="es-AR" dirty="0">
                <a:solidFill>
                  <a:schemeClr val="bg1"/>
                </a:solidFill>
                <a:latin typeface="Consolas" panose="020B0609020204030204" pitchFamily="49" charset="0"/>
              </a:rPr>
              <a:t>leer(valor)</a:t>
            </a:r>
          </a:p>
          <a:p>
            <a:r>
              <a:rPr lang="es-AR" dirty="0">
                <a:solidFill>
                  <a:schemeClr val="bg1"/>
                </a:solidFill>
                <a:latin typeface="Consolas" panose="020B0609020204030204" pitchFamily="49" charset="0"/>
              </a:rPr>
              <a:t>imprimir("Ingreso: ", valor)</a:t>
            </a:r>
          </a:p>
        </p:txBody>
      </p:sp>
      <p:sp>
        <p:nvSpPr>
          <p:cNvPr id="16" name="Rectángulo 15"/>
          <p:cNvSpPr/>
          <p:nvPr/>
        </p:nvSpPr>
        <p:spPr>
          <a:xfrm>
            <a:off x="6488873" y="3571548"/>
            <a:ext cx="5045630" cy="2031325"/>
          </a:xfrm>
          <a:prstGeom prst="rect">
            <a:avLst/>
          </a:prstGeom>
        </p:spPr>
        <p:txBody>
          <a:bodyPr wrap="square">
            <a:spAutoFit/>
          </a:bodyPr>
          <a:lstStyle/>
          <a:p>
            <a:r>
              <a:rPr lang="es-MX" dirty="0">
                <a:solidFill>
                  <a:schemeClr val="bg1"/>
                </a:solidFill>
                <a:latin typeface="Consolas" panose="020B0609020204030204" pitchFamily="49" charset="0"/>
              </a:rPr>
              <a:t>printf("Ingrese un dato entero: ");</a:t>
            </a:r>
          </a:p>
          <a:p>
            <a:r>
              <a:rPr lang="es-MX" dirty="0">
                <a:solidFill>
                  <a:schemeClr val="bg1"/>
                </a:solidFill>
                <a:latin typeface="Consolas" panose="020B0609020204030204" pitchFamily="49" charset="0"/>
              </a:rPr>
              <a:t>//'%d' para indicar tipo, '&amp;' para</a:t>
            </a:r>
          </a:p>
          <a:p>
            <a:r>
              <a:rPr lang="es-MX" dirty="0">
                <a:solidFill>
                  <a:schemeClr val="bg1"/>
                </a:solidFill>
                <a:latin typeface="Consolas" panose="020B0609020204030204" pitchFamily="49" charset="0"/>
              </a:rPr>
              <a:t>//operar en </a:t>
            </a:r>
            <a:r>
              <a:rPr lang="es-MX" dirty="0" err="1">
                <a:solidFill>
                  <a:schemeClr val="bg1"/>
                </a:solidFill>
                <a:latin typeface="Consolas" panose="020B0609020204030204" pitchFamily="49" charset="0"/>
              </a:rPr>
              <a:t>dir.</a:t>
            </a:r>
            <a:r>
              <a:rPr lang="es-MX" dirty="0">
                <a:solidFill>
                  <a:schemeClr val="bg1"/>
                </a:solidFill>
                <a:latin typeface="Consolas" panose="020B0609020204030204" pitchFamily="49" charset="0"/>
              </a:rPr>
              <a:t> de memoria</a:t>
            </a:r>
          </a:p>
          <a:p>
            <a:r>
              <a:rPr lang="es-MX" dirty="0" err="1">
                <a:solidFill>
                  <a:schemeClr val="bg1"/>
                </a:solidFill>
                <a:latin typeface="Consolas" panose="020B0609020204030204" pitchFamily="49" charset="0"/>
              </a:rPr>
              <a:t>scanf</a:t>
            </a:r>
            <a:r>
              <a:rPr lang="es-MX" dirty="0">
                <a:solidFill>
                  <a:schemeClr val="bg1"/>
                </a:solidFill>
                <a:latin typeface="Consolas" panose="020B0609020204030204" pitchFamily="49" charset="0"/>
              </a:rPr>
              <a:t>("%d", &amp;valor); </a:t>
            </a:r>
          </a:p>
          <a:p>
            <a:r>
              <a:rPr lang="es-MX" dirty="0">
                <a:solidFill>
                  <a:schemeClr val="bg1"/>
                </a:solidFill>
                <a:latin typeface="Consolas" panose="020B0609020204030204" pitchFamily="49" charset="0"/>
              </a:rPr>
              <a:t>//'\n' para producir un corte de</a:t>
            </a:r>
          </a:p>
          <a:p>
            <a:r>
              <a:rPr lang="es-MX" dirty="0">
                <a:solidFill>
                  <a:schemeClr val="bg1"/>
                </a:solidFill>
                <a:latin typeface="Consolas" panose="020B0609020204030204" pitchFamily="49" charset="0"/>
              </a:rPr>
              <a:t>//línea en consola</a:t>
            </a:r>
          </a:p>
          <a:p>
            <a:r>
              <a:rPr lang="es-MX" dirty="0">
                <a:solidFill>
                  <a:schemeClr val="bg1"/>
                </a:solidFill>
                <a:latin typeface="Consolas" panose="020B0609020204030204" pitchFamily="49" charset="0"/>
              </a:rPr>
              <a:t>printf("\</a:t>
            </a:r>
            <a:r>
              <a:rPr lang="es-MX" dirty="0" err="1">
                <a:solidFill>
                  <a:schemeClr val="bg1"/>
                </a:solidFill>
                <a:latin typeface="Consolas" panose="020B0609020204030204" pitchFamily="49" charset="0"/>
              </a:rPr>
              <a:t>nIngreso</a:t>
            </a:r>
            <a:r>
              <a:rPr lang="es-MX" dirty="0">
                <a:solidFill>
                  <a:schemeClr val="bg1"/>
                </a:solidFill>
                <a:latin typeface="Consolas" panose="020B0609020204030204" pitchFamily="49" charset="0"/>
              </a:rPr>
              <a:t>: $d", valor);</a:t>
            </a:r>
          </a:p>
        </p:txBody>
      </p:sp>
    </p:spTree>
    <p:extLst>
      <p:ext uri="{BB962C8B-B14F-4D97-AF65-F5344CB8AC3E}">
        <p14:creationId xmlns:p14="http://schemas.microsoft.com/office/powerpoint/2010/main" val="360783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Estructura de control Decision</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3" name="TextBox 14"/>
          <p:cNvSpPr txBox="1"/>
          <p:nvPr/>
        </p:nvSpPr>
        <p:spPr>
          <a:xfrm>
            <a:off x="632336" y="1208466"/>
            <a:ext cx="3024335" cy="369332"/>
          </a:xfrm>
          <a:prstGeom prst="rect">
            <a:avLst/>
          </a:prstGeom>
          <a:noFill/>
        </p:spPr>
        <p:txBody>
          <a:bodyPr wrap="square" rtlCol="0">
            <a:spAutoFit/>
          </a:bodyPr>
          <a:lstStyle/>
          <a:p>
            <a:r>
              <a:rPr lang="en-US" altLang="ko-KR" b="1" dirty="0" smtClean="0">
                <a:solidFill>
                  <a:schemeClr val="accent3"/>
                </a:solidFill>
                <a:cs typeface="Arial" pitchFamily="34" charset="0"/>
              </a:rPr>
              <a:t>Pseudocódigo</a:t>
            </a:r>
            <a:endParaRPr lang="ko-KR" altLang="en-US" b="1" dirty="0">
              <a:solidFill>
                <a:schemeClr val="accent3"/>
              </a:solidFill>
              <a:cs typeface="Arial" pitchFamily="34" charset="0"/>
            </a:endParaRPr>
          </a:p>
        </p:txBody>
      </p:sp>
      <p:sp>
        <p:nvSpPr>
          <p:cNvPr id="14" name="TextBox 18"/>
          <p:cNvSpPr txBox="1"/>
          <p:nvPr/>
        </p:nvSpPr>
        <p:spPr>
          <a:xfrm>
            <a:off x="6488873" y="1208466"/>
            <a:ext cx="3024336" cy="369332"/>
          </a:xfrm>
          <a:prstGeom prst="rect">
            <a:avLst/>
          </a:prstGeom>
          <a:noFill/>
        </p:spPr>
        <p:txBody>
          <a:bodyPr wrap="square" rtlCol="0">
            <a:spAutoFit/>
          </a:bodyPr>
          <a:lstStyle/>
          <a:p>
            <a:r>
              <a:rPr lang="en-US" altLang="ko-KR" b="1" dirty="0" smtClean="0">
                <a:solidFill>
                  <a:schemeClr val="accent3"/>
                </a:solidFill>
                <a:cs typeface="Arial" pitchFamily="34" charset="0"/>
              </a:rPr>
              <a:t>Standard C</a:t>
            </a:r>
            <a:endParaRPr lang="ko-KR" altLang="en-US" b="1" dirty="0">
              <a:solidFill>
                <a:schemeClr val="accent3"/>
              </a:solidFill>
              <a:cs typeface="Arial" pitchFamily="34" charset="0"/>
            </a:endParaRPr>
          </a:p>
        </p:txBody>
      </p:sp>
      <p:sp>
        <p:nvSpPr>
          <p:cNvPr id="15" name="Rectángulo 14"/>
          <p:cNvSpPr/>
          <p:nvPr/>
        </p:nvSpPr>
        <p:spPr>
          <a:xfrm>
            <a:off x="627538" y="1768869"/>
            <a:ext cx="4898045" cy="1754326"/>
          </a:xfrm>
          <a:prstGeom prst="rect">
            <a:avLst/>
          </a:prstGeom>
        </p:spPr>
        <p:txBody>
          <a:bodyPr wrap="square">
            <a:spAutoFit/>
          </a:bodyPr>
          <a:lstStyle/>
          <a:p>
            <a:r>
              <a:rPr lang="es-AR" dirty="0">
                <a:solidFill>
                  <a:schemeClr val="bg1"/>
                </a:solidFill>
                <a:latin typeface="Consolas" panose="020B0609020204030204" pitchFamily="49" charset="0"/>
              </a:rPr>
              <a:t>Si (a != b) Entonces</a:t>
            </a:r>
          </a:p>
          <a:p>
            <a:r>
              <a:rPr lang="es-AR" dirty="0">
                <a:solidFill>
                  <a:schemeClr val="bg1"/>
                </a:solidFill>
                <a:latin typeface="Consolas" panose="020B0609020204030204" pitchFamily="49" charset="0"/>
              </a:rPr>
              <a:t>  [bloque de código]</a:t>
            </a:r>
          </a:p>
          <a:p>
            <a:endParaRPr lang="es-AR" dirty="0">
              <a:solidFill>
                <a:schemeClr val="bg1"/>
              </a:solidFill>
              <a:latin typeface="Consolas" panose="020B0609020204030204" pitchFamily="49" charset="0"/>
            </a:endParaRPr>
          </a:p>
          <a:p>
            <a:r>
              <a:rPr lang="es-AR" dirty="0">
                <a:solidFill>
                  <a:schemeClr val="bg1"/>
                </a:solidFill>
                <a:latin typeface="Consolas" panose="020B0609020204030204" pitchFamily="49" charset="0"/>
              </a:rPr>
              <a:t>Sino</a:t>
            </a:r>
          </a:p>
          <a:p>
            <a:r>
              <a:rPr lang="es-AR" dirty="0">
                <a:solidFill>
                  <a:schemeClr val="bg1"/>
                </a:solidFill>
                <a:latin typeface="Consolas" panose="020B0609020204030204" pitchFamily="49" charset="0"/>
              </a:rPr>
              <a:t>  [bloque de código]</a:t>
            </a:r>
          </a:p>
          <a:p>
            <a:r>
              <a:rPr lang="es-AR" dirty="0">
                <a:solidFill>
                  <a:schemeClr val="bg1"/>
                </a:solidFill>
                <a:latin typeface="Consolas" panose="020B0609020204030204" pitchFamily="49" charset="0"/>
              </a:rPr>
              <a:t>Fin Si</a:t>
            </a:r>
          </a:p>
        </p:txBody>
      </p:sp>
      <p:sp>
        <p:nvSpPr>
          <p:cNvPr id="16" name="Rectángulo 15"/>
          <p:cNvSpPr/>
          <p:nvPr/>
        </p:nvSpPr>
        <p:spPr>
          <a:xfrm>
            <a:off x="6488873" y="1768869"/>
            <a:ext cx="5045630" cy="2031325"/>
          </a:xfrm>
          <a:prstGeom prst="rect">
            <a:avLst/>
          </a:prstGeom>
        </p:spPr>
        <p:txBody>
          <a:bodyPr wrap="square">
            <a:spAutoFit/>
          </a:bodyPr>
          <a:lstStyle/>
          <a:p>
            <a:r>
              <a:rPr lang="pt-BR" dirty="0" err="1">
                <a:solidFill>
                  <a:schemeClr val="bg1"/>
                </a:solidFill>
                <a:latin typeface="Consolas" panose="020B0609020204030204" pitchFamily="49" charset="0"/>
              </a:rPr>
              <a:t>if</a:t>
            </a:r>
            <a:r>
              <a:rPr lang="pt-BR" dirty="0">
                <a:solidFill>
                  <a:schemeClr val="bg1"/>
                </a:solidFill>
                <a:latin typeface="Consolas" panose="020B0609020204030204" pitchFamily="49" charset="0"/>
              </a:rPr>
              <a:t> (a != b){</a:t>
            </a:r>
          </a:p>
          <a:p>
            <a:r>
              <a:rPr lang="pt-BR" dirty="0">
                <a:solidFill>
                  <a:schemeClr val="bg1"/>
                </a:solidFill>
                <a:latin typeface="Consolas" panose="020B0609020204030204" pitchFamily="49" charset="0"/>
              </a:rPr>
              <a:t>  [bloque de código]</a:t>
            </a:r>
          </a:p>
          <a:p>
            <a:r>
              <a:rPr lang="pt-BR" dirty="0">
                <a:solidFill>
                  <a:schemeClr val="bg1"/>
                </a:solidFill>
                <a:latin typeface="Consolas" panose="020B0609020204030204" pitchFamily="49" charset="0"/>
              </a:rPr>
              <a:t>}</a:t>
            </a:r>
          </a:p>
          <a:p>
            <a:r>
              <a:rPr lang="pt-BR" dirty="0" err="1">
                <a:solidFill>
                  <a:schemeClr val="bg1"/>
                </a:solidFill>
                <a:latin typeface="Consolas" panose="020B0609020204030204" pitchFamily="49" charset="0"/>
              </a:rPr>
              <a:t>else</a:t>
            </a:r>
            <a:r>
              <a:rPr lang="pt-BR" dirty="0">
                <a:solidFill>
                  <a:schemeClr val="bg1"/>
                </a:solidFill>
                <a:latin typeface="Consolas" panose="020B0609020204030204" pitchFamily="49" charset="0"/>
              </a:rPr>
              <a:t>{</a:t>
            </a:r>
          </a:p>
          <a:p>
            <a:r>
              <a:rPr lang="pt-BR" dirty="0">
                <a:solidFill>
                  <a:schemeClr val="bg1"/>
                </a:solidFill>
                <a:latin typeface="Consolas" panose="020B0609020204030204" pitchFamily="49" charset="0"/>
              </a:rPr>
              <a:t>  [bloque de código]</a:t>
            </a:r>
          </a:p>
          <a:p>
            <a:r>
              <a:rPr lang="pt-BR" dirty="0">
                <a:solidFill>
                  <a:schemeClr val="bg1"/>
                </a:solidFill>
                <a:latin typeface="Consolas" panose="020B0609020204030204" pitchFamily="49" charset="0"/>
              </a:rPr>
              <a:t>}</a:t>
            </a:r>
          </a:p>
          <a:p>
            <a:endParaRPr lang="es-MX" dirty="0">
              <a:solidFill>
                <a:schemeClr val="bg1"/>
              </a:solidFill>
              <a:latin typeface="Consolas" panose="020B0609020204030204" pitchFamily="49" charset="0"/>
            </a:endParaRPr>
          </a:p>
        </p:txBody>
      </p:sp>
      <p:graphicFrame>
        <p:nvGraphicFramePr>
          <p:cNvPr id="17" name="Tabla 16">
            <a:extLst>
              <a:ext uri="{FF2B5EF4-FFF2-40B4-BE49-F238E27FC236}">
                <a16:creationId xmlns:a16="http://schemas.microsoft.com/office/drawing/2014/main" id="{403F5DF0-EC0D-4BCD-8146-C26EF5185F1D}"/>
              </a:ext>
            </a:extLst>
          </p:cNvPr>
          <p:cNvGraphicFramePr>
            <a:graphicFrameLocks noGrp="1"/>
          </p:cNvGraphicFramePr>
          <p:nvPr>
            <p:extLst>
              <p:ext uri="{D42A27DB-BD31-4B8C-83A1-F6EECF244321}">
                <p14:modId xmlns:p14="http://schemas.microsoft.com/office/powerpoint/2010/main" val="1603569615"/>
              </p:ext>
            </p:extLst>
          </p:nvPr>
        </p:nvGraphicFramePr>
        <p:xfrm>
          <a:off x="2312482" y="3699610"/>
          <a:ext cx="6256752" cy="3158390"/>
        </p:xfrm>
        <a:graphic>
          <a:graphicData uri="http://schemas.openxmlformats.org/drawingml/2006/table">
            <a:tbl>
              <a:tblPr firstRow="1" firstCol="1" bandRow="1">
                <a:tableStyleId>{5C22544A-7EE6-4342-B048-85BDC9FD1C3A}</a:tableStyleId>
              </a:tblPr>
              <a:tblGrid>
                <a:gridCol w="3128376">
                  <a:extLst>
                    <a:ext uri="{9D8B030D-6E8A-4147-A177-3AD203B41FA5}">
                      <a16:colId xmlns:a16="http://schemas.microsoft.com/office/drawing/2014/main" val="853478011"/>
                    </a:ext>
                  </a:extLst>
                </a:gridCol>
                <a:gridCol w="3128376">
                  <a:extLst>
                    <a:ext uri="{9D8B030D-6E8A-4147-A177-3AD203B41FA5}">
                      <a16:colId xmlns:a16="http://schemas.microsoft.com/office/drawing/2014/main" val="701260413"/>
                    </a:ext>
                  </a:extLst>
                </a:gridCol>
              </a:tblGrid>
              <a:tr h="315839">
                <a:tc>
                  <a:txBody>
                    <a:bodyPr/>
                    <a:lstStyle/>
                    <a:p>
                      <a:pPr algn="ctr">
                        <a:lnSpc>
                          <a:spcPct val="115000"/>
                        </a:lnSpc>
                        <a:spcAft>
                          <a:spcPts val="0"/>
                        </a:spcAft>
                      </a:pPr>
                      <a:r>
                        <a:rPr lang="es-AR" sz="1200" dirty="0">
                          <a:effectLst/>
                        </a:rPr>
                        <a:t>Operador</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Símbolo</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2016803"/>
                  </a:ext>
                </a:extLst>
              </a:tr>
              <a:tr h="315839">
                <a:tc>
                  <a:txBody>
                    <a:bodyPr/>
                    <a:lstStyle/>
                    <a:p>
                      <a:pPr algn="ctr">
                        <a:lnSpc>
                          <a:spcPct val="115000"/>
                        </a:lnSpc>
                        <a:spcAft>
                          <a:spcPts val="0"/>
                        </a:spcAft>
                      </a:pPr>
                      <a:r>
                        <a:rPr lang="es-AR" sz="1200" dirty="0">
                          <a:effectLst/>
                        </a:rPr>
                        <a:t>Igual</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0652108"/>
                  </a:ext>
                </a:extLst>
              </a:tr>
              <a:tr h="315839">
                <a:tc>
                  <a:txBody>
                    <a:bodyPr/>
                    <a:lstStyle/>
                    <a:p>
                      <a:pPr algn="ctr">
                        <a:lnSpc>
                          <a:spcPct val="115000"/>
                        </a:lnSpc>
                        <a:spcAft>
                          <a:spcPts val="0"/>
                        </a:spcAft>
                      </a:pPr>
                      <a:r>
                        <a:rPr lang="es-AR" sz="1200" dirty="0">
                          <a:effectLst/>
                        </a:rPr>
                        <a:t>Distinto</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9258025"/>
                  </a:ext>
                </a:extLst>
              </a:tr>
              <a:tr h="315839">
                <a:tc>
                  <a:txBody>
                    <a:bodyPr/>
                    <a:lstStyle/>
                    <a:p>
                      <a:pPr algn="ctr">
                        <a:lnSpc>
                          <a:spcPct val="115000"/>
                        </a:lnSpc>
                        <a:spcAft>
                          <a:spcPts val="0"/>
                        </a:spcAft>
                      </a:pPr>
                      <a:r>
                        <a:rPr lang="es-AR" sz="1200" dirty="0">
                          <a:effectLst/>
                        </a:rPr>
                        <a:t>Not</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9523618"/>
                  </a:ext>
                </a:extLst>
              </a:tr>
              <a:tr h="315839">
                <a:tc>
                  <a:txBody>
                    <a:bodyPr/>
                    <a:lstStyle/>
                    <a:p>
                      <a:pPr algn="ctr">
                        <a:lnSpc>
                          <a:spcPct val="115000"/>
                        </a:lnSpc>
                        <a:spcAft>
                          <a:spcPts val="0"/>
                        </a:spcAft>
                      </a:pPr>
                      <a:r>
                        <a:rPr lang="es-AR" sz="1200" dirty="0">
                          <a:effectLst/>
                        </a:rPr>
                        <a:t>Menor</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&lt; </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43135494"/>
                  </a:ext>
                </a:extLst>
              </a:tr>
              <a:tr h="315839">
                <a:tc>
                  <a:txBody>
                    <a:bodyPr/>
                    <a:lstStyle/>
                    <a:p>
                      <a:pPr algn="ctr">
                        <a:lnSpc>
                          <a:spcPct val="115000"/>
                        </a:lnSpc>
                        <a:spcAft>
                          <a:spcPts val="0"/>
                        </a:spcAft>
                      </a:pPr>
                      <a:r>
                        <a:rPr lang="es-AR" sz="1200" dirty="0">
                          <a:effectLst/>
                        </a:rPr>
                        <a:t>Menor o igual</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&lt;=</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8250089"/>
                  </a:ext>
                </a:extLst>
              </a:tr>
              <a:tr h="315839">
                <a:tc>
                  <a:txBody>
                    <a:bodyPr/>
                    <a:lstStyle/>
                    <a:p>
                      <a:pPr algn="ctr">
                        <a:lnSpc>
                          <a:spcPct val="115000"/>
                        </a:lnSpc>
                        <a:spcAft>
                          <a:spcPts val="0"/>
                        </a:spcAft>
                      </a:pPr>
                      <a:r>
                        <a:rPr lang="es-AR" sz="1200" dirty="0">
                          <a:effectLst/>
                        </a:rPr>
                        <a:t>Mayor</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&gt; </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5817157"/>
                  </a:ext>
                </a:extLst>
              </a:tr>
              <a:tr h="315839">
                <a:tc>
                  <a:txBody>
                    <a:bodyPr/>
                    <a:lstStyle/>
                    <a:p>
                      <a:pPr algn="ctr">
                        <a:lnSpc>
                          <a:spcPct val="115000"/>
                        </a:lnSpc>
                        <a:spcAft>
                          <a:spcPts val="0"/>
                        </a:spcAft>
                      </a:pPr>
                      <a:r>
                        <a:rPr lang="es-AR" sz="1200" dirty="0">
                          <a:effectLst/>
                        </a:rPr>
                        <a:t>Mayor o igual</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&gt;=</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9271062"/>
                  </a:ext>
                </a:extLst>
              </a:tr>
              <a:tr h="315839">
                <a:tc>
                  <a:txBody>
                    <a:bodyPr/>
                    <a:lstStyle/>
                    <a:p>
                      <a:pPr algn="ctr">
                        <a:lnSpc>
                          <a:spcPct val="115000"/>
                        </a:lnSpc>
                        <a:spcAft>
                          <a:spcPts val="0"/>
                        </a:spcAft>
                      </a:pPr>
                      <a:r>
                        <a:rPr lang="es-AR" sz="1200" dirty="0">
                          <a:effectLst/>
                        </a:rPr>
                        <a:t>AND</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&amp;&amp;</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148010"/>
                  </a:ext>
                </a:extLst>
              </a:tr>
              <a:tr h="315839">
                <a:tc>
                  <a:txBody>
                    <a:bodyPr/>
                    <a:lstStyle/>
                    <a:p>
                      <a:pPr algn="ctr">
                        <a:lnSpc>
                          <a:spcPct val="115000"/>
                        </a:lnSpc>
                        <a:spcAft>
                          <a:spcPts val="0"/>
                        </a:spcAft>
                      </a:pPr>
                      <a:r>
                        <a:rPr lang="es-AR" sz="1200" dirty="0">
                          <a:effectLst/>
                        </a:rPr>
                        <a:t>OR</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s-AR" sz="1200" dirty="0">
                          <a:effectLst/>
                        </a:rPr>
                        <a:t>||</a:t>
                      </a:r>
                      <a:endParaRPr lang="es-AR" sz="12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9082912"/>
                  </a:ext>
                </a:extLst>
              </a:tr>
            </a:tbl>
          </a:graphicData>
        </a:graphic>
      </p:graphicFrame>
    </p:spTree>
    <p:extLst>
      <p:ext uri="{BB962C8B-B14F-4D97-AF65-F5344CB8AC3E}">
        <p14:creationId xmlns:p14="http://schemas.microsoft.com/office/powerpoint/2010/main" val="513649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Estructura de decisión CASO</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638251" y="1402566"/>
            <a:ext cx="10661120" cy="1015663"/>
          </a:xfrm>
          <a:prstGeom prst="rect">
            <a:avLst/>
          </a:prstGeom>
          <a:noFill/>
        </p:spPr>
        <p:txBody>
          <a:bodyPr wrap="square" rtlCol="0">
            <a:spAutoFit/>
          </a:bodyPr>
          <a:lstStyle/>
          <a:p>
            <a:pPr algn="just"/>
            <a:r>
              <a:rPr lang="es-AR" altLang="ko-KR" sz="2000" dirty="0">
                <a:solidFill>
                  <a:schemeClr val="accent4">
                    <a:lumMod val="60000"/>
                    <a:lumOff val="40000"/>
                  </a:schemeClr>
                </a:solidFill>
                <a:cs typeface="Arial" pitchFamily="34" charset="0"/>
              </a:rPr>
              <a:t>La estructura de decisión </a:t>
            </a:r>
            <a:r>
              <a:rPr lang="es-AR" altLang="ko-KR" sz="2000" b="1" i="1" dirty="0">
                <a:solidFill>
                  <a:schemeClr val="accent4">
                    <a:lumMod val="60000"/>
                    <a:lumOff val="40000"/>
                  </a:schemeClr>
                </a:solidFill>
                <a:cs typeface="Arial" pitchFamily="34" charset="0"/>
              </a:rPr>
              <a:t>CASO</a:t>
            </a:r>
            <a:r>
              <a:rPr lang="es-AR" altLang="ko-KR" sz="2000" dirty="0">
                <a:solidFill>
                  <a:schemeClr val="accent4">
                    <a:lumMod val="60000"/>
                    <a:lumOff val="40000"/>
                  </a:schemeClr>
                </a:solidFill>
                <a:cs typeface="Arial" pitchFamily="34" charset="0"/>
              </a:rPr>
              <a:t> o </a:t>
            </a:r>
            <a:r>
              <a:rPr lang="es-AR" altLang="ko-KR" sz="2000" b="1" i="1" dirty="0">
                <a:solidFill>
                  <a:schemeClr val="accent4">
                    <a:lumMod val="60000"/>
                    <a:lumOff val="40000"/>
                  </a:schemeClr>
                </a:solidFill>
                <a:cs typeface="Arial" pitchFamily="34" charset="0"/>
              </a:rPr>
              <a:t>SWITCH CASE </a:t>
            </a:r>
            <a:r>
              <a:rPr lang="es-AR" altLang="ko-KR" sz="2000" dirty="0">
                <a:solidFill>
                  <a:schemeClr val="accent4">
                    <a:lumMod val="60000"/>
                    <a:lumOff val="40000"/>
                  </a:schemeClr>
                </a:solidFill>
                <a:cs typeface="Arial" pitchFamily="34" charset="0"/>
              </a:rPr>
              <a:t>en C difiere de lo que conocemos. Se debe cerrar manualmente cada opción con un break; para evitar que siga ejecutando las subsiguientes. El valor evaluado debe ser concreto, no admite comparaciones.</a:t>
            </a:r>
          </a:p>
        </p:txBody>
      </p:sp>
      <p:sp>
        <p:nvSpPr>
          <p:cNvPr id="13" name="TextBox 14"/>
          <p:cNvSpPr txBox="1"/>
          <p:nvPr/>
        </p:nvSpPr>
        <p:spPr>
          <a:xfrm>
            <a:off x="632336" y="2789074"/>
            <a:ext cx="3024335" cy="369332"/>
          </a:xfrm>
          <a:prstGeom prst="rect">
            <a:avLst/>
          </a:prstGeom>
          <a:noFill/>
        </p:spPr>
        <p:txBody>
          <a:bodyPr wrap="square" rtlCol="0">
            <a:spAutoFit/>
          </a:bodyPr>
          <a:lstStyle/>
          <a:p>
            <a:r>
              <a:rPr lang="en-US" altLang="ko-KR" b="1" dirty="0" smtClean="0">
                <a:solidFill>
                  <a:schemeClr val="accent3"/>
                </a:solidFill>
                <a:cs typeface="Arial" pitchFamily="34" charset="0"/>
              </a:rPr>
              <a:t>Pseudocódigo</a:t>
            </a:r>
            <a:endParaRPr lang="ko-KR" altLang="en-US" b="1" dirty="0">
              <a:solidFill>
                <a:schemeClr val="accent3"/>
              </a:solidFill>
              <a:cs typeface="Arial" pitchFamily="34" charset="0"/>
            </a:endParaRPr>
          </a:p>
        </p:txBody>
      </p:sp>
      <p:sp>
        <p:nvSpPr>
          <p:cNvPr id="14" name="TextBox 18"/>
          <p:cNvSpPr txBox="1"/>
          <p:nvPr/>
        </p:nvSpPr>
        <p:spPr>
          <a:xfrm>
            <a:off x="6488873" y="2789074"/>
            <a:ext cx="3024336" cy="369332"/>
          </a:xfrm>
          <a:prstGeom prst="rect">
            <a:avLst/>
          </a:prstGeom>
          <a:noFill/>
        </p:spPr>
        <p:txBody>
          <a:bodyPr wrap="square" rtlCol="0">
            <a:spAutoFit/>
          </a:bodyPr>
          <a:lstStyle/>
          <a:p>
            <a:r>
              <a:rPr lang="en-US" altLang="ko-KR" b="1" dirty="0" smtClean="0">
                <a:solidFill>
                  <a:schemeClr val="accent3"/>
                </a:solidFill>
                <a:cs typeface="Arial" pitchFamily="34" charset="0"/>
              </a:rPr>
              <a:t>Standard C</a:t>
            </a:r>
            <a:endParaRPr lang="ko-KR" altLang="en-US" b="1" dirty="0">
              <a:solidFill>
                <a:schemeClr val="accent3"/>
              </a:solidFill>
              <a:cs typeface="Arial" pitchFamily="34" charset="0"/>
            </a:endParaRPr>
          </a:p>
        </p:txBody>
      </p:sp>
      <p:sp>
        <p:nvSpPr>
          <p:cNvPr id="15" name="Rectángulo 14"/>
          <p:cNvSpPr/>
          <p:nvPr/>
        </p:nvSpPr>
        <p:spPr>
          <a:xfrm>
            <a:off x="627538" y="3166596"/>
            <a:ext cx="4898045" cy="2031325"/>
          </a:xfrm>
          <a:prstGeom prst="rect">
            <a:avLst/>
          </a:prstGeom>
        </p:spPr>
        <p:txBody>
          <a:bodyPr wrap="square">
            <a:spAutoFit/>
          </a:bodyPr>
          <a:lstStyle/>
          <a:p>
            <a:r>
              <a:rPr lang="es-AR" dirty="0">
                <a:solidFill>
                  <a:schemeClr val="bg1"/>
                </a:solidFill>
                <a:latin typeface="Consolas" panose="020B0609020204030204" pitchFamily="49" charset="0"/>
              </a:rPr>
              <a:t>Caso valor</a:t>
            </a:r>
          </a:p>
          <a:p>
            <a:r>
              <a:rPr lang="es-AR" dirty="0">
                <a:solidFill>
                  <a:schemeClr val="bg1"/>
                </a:solidFill>
                <a:latin typeface="Consolas" panose="020B0609020204030204" pitchFamily="49" charset="0"/>
              </a:rPr>
              <a:t>  1: imprimir('1')</a:t>
            </a:r>
          </a:p>
          <a:p>
            <a:r>
              <a:rPr lang="es-AR" dirty="0">
                <a:solidFill>
                  <a:schemeClr val="bg1"/>
                </a:solidFill>
                <a:latin typeface="Consolas" panose="020B0609020204030204" pitchFamily="49" charset="0"/>
              </a:rPr>
              <a:t>  2: imprimir('2')</a:t>
            </a:r>
          </a:p>
          <a:p>
            <a:r>
              <a:rPr lang="es-AR" dirty="0">
                <a:solidFill>
                  <a:schemeClr val="bg1"/>
                </a:solidFill>
                <a:latin typeface="Consolas" panose="020B0609020204030204" pitchFamily="49" charset="0"/>
              </a:rPr>
              <a:t>  3: imprimir('3')</a:t>
            </a:r>
          </a:p>
          <a:p>
            <a:r>
              <a:rPr lang="es-AR" dirty="0">
                <a:solidFill>
                  <a:schemeClr val="bg1"/>
                </a:solidFill>
                <a:latin typeface="Consolas" panose="020B0609020204030204" pitchFamily="49" charset="0"/>
              </a:rPr>
              <a:t>Otro caso</a:t>
            </a:r>
          </a:p>
          <a:p>
            <a:r>
              <a:rPr lang="es-AR" dirty="0">
                <a:solidFill>
                  <a:schemeClr val="bg1"/>
                </a:solidFill>
                <a:latin typeface="Consolas" panose="020B0609020204030204" pitchFamily="49" charset="0"/>
              </a:rPr>
              <a:t>    imprimir('Rama falsa')</a:t>
            </a:r>
          </a:p>
          <a:p>
            <a:r>
              <a:rPr lang="es-AR" dirty="0">
                <a:solidFill>
                  <a:schemeClr val="bg1"/>
                </a:solidFill>
                <a:latin typeface="Consolas" panose="020B0609020204030204" pitchFamily="49" charset="0"/>
              </a:rPr>
              <a:t>Fin caso;</a:t>
            </a:r>
          </a:p>
        </p:txBody>
      </p:sp>
      <p:sp>
        <p:nvSpPr>
          <p:cNvPr id="16" name="Rectángulo 15"/>
          <p:cNvSpPr/>
          <p:nvPr/>
        </p:nvSpPr>
        <p:spPr>
          <a:xfrm>
            <a:off x="6488873" y="3166596"/>
            <a:ext cx="5045630" cy="3693319"/>
          </a:xfrm>
          <a:prstGeom prst="rect">
            <a:avLst/>
          </a:prstGeom>
        </p:spPr>
        <p:txBody>
          <a:bodyPr wrap="square">
            <a:spAutoFit/>
          </a:bodyPr>
          <a:lstStyle/>
          <a:p>
            <a:r>
              <a:rPr lang="es-MX" dirty="0">
                <a:solidFill>
                  <a:schemeClr val="bg1"/>
                </a:solidFill>
                <a:latin typeface="Consolas" panose="020B0609020204030204" pitchFamily="49" charset="0"/>
              </a:rPr>
              <a:t>switch (valor){</a:t>
            </a:r>
          </a:p>
          <a:p>
            <a:r>
              <a:rPr lang="es-MX" dirty="0">
                <a:solidFill>
                  <a:schemeClr val="bg1"/>
                </a:solidFill>
                <a:latin typeface="Consolas" panose="020B0609020204030204" pitchFamily="49" charset="0"/>
              </a:rPr>
              <a:t>  case 1:</a:t>
            </a:r>
          </a:p>
          <a:p>
            <a:r>
              <a:rPr lang="es-MX" dirty="0">
                <a:solidFill>
                  <a:schemeClr val="bg1"/>
                </a:solidFill>
                <a:latin typeface="Consolas" panose="020B0609020204030204" pitchFamily="49" charset="0"/>
              </a:rPr>
              <a:t>    printf("1");</a:t>
            </a:r>
          </a:p>
          <a:p>
            <a:r>
              <a:rPr lang="es-MX" dirty="0">
                <a:solidFill>
                  <a:schemeClr val="bg1"/>
                </a:solidFill>
                <a:latin typeface="Consolas" panose="020B0609020204030204" pitchFamily="49" charset="0"/>
              </a:rPr>
              <a:t>    break;</a:t>
            </a:r>
          </a:p>
          <a:p>
            <a:r>
              <a:rPr lang="es-MX" dirty="0">
                <a:solidFill>
                  <a:schemeClr val="bg1"/>
                </a:solidFill>
                <a:latin typeface="Consolas" panose="020B0609020204030204" pitchFamily="49" charset="0"/>
              </a:rPr>
              <a:t>  case 2:</a:t>
            </a:r>
          </a:p>
          <a:p>
            <a:r>
              <a:rPr lang="es-MX" dirty="0">
                <a:solidFill>
                  <a:schemeClr val="bg1"/>
                </a:solidFill>
                <a:latin typeface="Consolas" panose="020B0609020204030204" pitchFamily="49" charset="0"/>
              </a:rPr>
              <a:t>    printf("2");</a:t>
            </a:r>
          </a:p>
          <a:p>
            <a:r>
              <a:rPr lang="es-MX" dirty="0">
                <a:solidFill>
                  <a:schemeClr val="bg1"/>
                </a:solidFill>
                <a:latin typeface="Consolas" panose="020B0609020204030204" pitchFamily="49" charset="0"/>
              </a:rPr>
              <a:t>    break;</a:t>
            </a:r>
          </a:p>
          <a:p>
            <a:r>
              <a:rPr lang="es-MX" dirty="0">
                <a:solidFill>
                  <a:schemeClr val="bg1"/>
                </a:solidFill>
                <a:latin typeface="Consolas" panose="020B0609020204030204" pitchFamily="49" charset="0"/>
              </a:rPr>
              <a:t>  case 3:</a:t>
            </a:r>
          </a:p>
          <a:p>
            <a:r>
              <a:rPr lang="es-MX" dirty="0">
                <a:solidFill>
                  <a:schemeClr val="bg1"/>
                </a:solidFill>
                <a:latin typeface="Consolas" panose="020B0609020204030204" pitchFamily="49" charset="0"/>
              </a:rPr>
              <a:t>    printf("3");</a:t>
            </a:r>
          </a:p>
          <a:p>
            <a:r>
              <a:rPr lang="es-MX" dirty="0">
                <a:solidFill>
                  <a:schemeClr val="bg1"/>
                </a:solidFill>
                <a:latin typeface="Consolas" panose="020B0609020204030204" pitchFamily="49" charset="0"/>
              </a:rPr>
              <a:t>    break;</a:t>
            </a:r>
          </a:p>
          <a:p>
            <a:r>
              <a:rPr lang="es-MX" dirty="0">
                <a:solidFill>
                  <a:schemeClr val="bg1"/>
                </a:solidFill>
                <a:latin typeface="Consolas" panose="020B0609020204030204" pitchFamily="49" charset="0"/>
              </a:rPr>
              <a:t>  default:</a:t>
            </a:r>
          </a:p>
          <a:p>
            <a:r>
              <a:rPr lang="es-MX" dirty="0">
                <a:solidFill>
                  <a:schemeClr val="bg1"/>
                </a:solidFill>
                <a:latin typeface="Consolas" panose="020B0609020204030204" pitchFamily="49" charset="0"/>
              </a:rPr>
              <a:t>    printf("Rama falsa");</a:t>
            </a:r>
          </a:p>
          <a:p>
            <a:r>
              <a:rPr lang="es-MX"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136566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Estructura de control REPETIR PARA</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638251" y="1402566"/>
            <a:ext cx="10661120" cy="1015663"/>
          </a:xfrm>
          <a:prstGeom prst="rect">
            <a:avLst/>
          </a:prstGeom>
          <a:noFill/>
        </p:spPr>
        <p:txBody>
          <a:bodyPr wrap="square" rtlCol="0">
            <a:spAutoFit/>
          </a:bodyPr>
          <a:lstStyle/>
          <a:p>
            <a:pPr algn="just"/>
            <a:r>
              <a:rPr lang="es-AR" altLang="ko-KR" sz="2000" dirty="0">
                <a:solidFill>
                  <a:schemeClr val="accent4">
                    <a:lumMod val="60000"/>
                    <a:lumOff val="40000"/>
                  </a:schemeClr>
                </a:solidFill>
                <a:cs typeface="Arial" pitchFamily="34" charset="0"/>
              </a:rPr>
              <a:t>El </a:t>
            </a:r>
            <a:r>
              <a:rPr lang="es-AR" altLang="ko-KR" sz="2000" b="1" i="1" dirty="0">
                <a:solidFill>
                  <a:schemeClr val="accent4">
                    <a:lumMod val="60000"/>
                    <a:lumOff val="40000"/>
                  </a:schemeClr>
                </a:solidFill>
                <a:cs typeface="Arial" pitchFamily="34" charset="0"/>
              </a:rPr>
              <a:t>REPETIR PARA </a:t>
            </a:r>
            <a:r>
              <a:rPr lang="es-AR" altLang="ko-KR" sz="2000" dirty="0">
                <a:solidFill>
                  <a:schemeClr val="accent4">
                    <a:lumMod val="60000"/>
                    <a:lumOff val="40000"/>
                  </a:schemeClr>
                </a:solidFill>
                <a:cs typeface="Arial" pitchFamily="34" charset="0"/>
              </a:rPr>
              <a:t>o </a:t>
            </a:r>
            <a:r>
              <a:rPr lang="es-AR" altLang="ko-KR" sz="2000" b="1" i="1" dirty="0">
                <a:solidFill>
                  <a:schemeClr val="accent4">
                    <a:lumMod val="60000"/>
                    <a:lumOff val="40000"/>
                  </a:schemeClr>
                </a:solidFill>
                <a:cs typeface="Arial" pitchFamily="34" charset="0"/>
              </a:rPr>
              <a:t>FOR</a:t>
            </a:r>
            <a:r>
              <a:rPr lang="es-AR" altLang="ko-KR" sz="2000" dirty="0">
                <a:solidFill>
                  <a:schemeClr val="accent4">
                    <a:lumMod val="60000"/>
                    <a:lumOff val="40000"/>
                  </a:schemeClr>
                </a:solidFill>
                <a:cs typeface="Arial" pitchFamily="34" charset="0"/>
              </a:rPr>
              <a:t> LOOP se define con tres parámetros: valor inicial, condición de salida, modificación del valor inicial (paso). La condición de salida puede adecuarse a lo que se necesite iterar.</a:t>
            </a:r>
          </a:p>
        </p:txBody>
      </p:sp>
      <p:sp>
        <p:nvSpPr>
          <p:cNvPr id="13" name="TextBox 14"/>
          <p:cNvSpPr txBox="1"/>
          <p:nvPr/>
        </p:nvSpPr>
        <p:spPr>
          <a:xfrm>
            <a:off x="828281" y="3520598"/>
            <a:ext cx="3024335" cy="369332"/>
          </a:xfrm>
          <a:prstGeom prst="rect">
            <a:avLst/>
          </a:prstGeom>
          <a:noFill/>
        </p:spPr>
        <p:txBody>
          <a:bodyPr wrap="square" rtlCol="0">
            <a:spAutoFit/>
          </a:bodyPr>
          <a:lstStyle/>
          <a:p>
            <a:r>
              <a:rPr lang="en-US" altLang="ko-KR" b="1" dirty="0" smtClean="0">
                <a:solidFill>
                  <a:schemeClr val="accent3"/>
                </a:solidFill>
                <a:cs typeface="Arial" pitchFamily="34" charset="0"/>
              </a:rPr>
              <a:t>Pseudocódigo</a:t>
            </a:r>
            <a:endParaRPr lang="ko-KR" altLang="en-US" b="1" dirty="0">
              <a:solidFill>
                <a:schemeClr val="accent3"/>
              </a:solidFill>
              <a:cs typeface="Arial" pitchFamily="34" charset="0"/>
            </a:endParaRPr>
          </a:p>
        </p:txBody>
      </p:sp>
      <p:sp>
        <p:nvSpPr>
          <p:cNvPr id="14" name="TextBox 18"/>
          <p:cNvSpPr txBox="1"/>
          <p:nvPr/>
        </p:nvSpPr>
        <p:spPr>
          <a:xfrm>
            <a:off x="6488873" y="3520598"/>
            <a:ext cx="3024336" cy="369332"/>
          </a:xfrm>
          <a:prstGeom prst="rect">
            <a:avLst/>
          </a:prstGeom>
          <a:noFill/>
        </p:spPr>
        <p:txBody>
          <a:bodyPr wrap="square" rtlCol="0">
            <a:spAutoFit/>
          </a:bodyPr>
          <a:lstStyle/>
          <a:p>
            <a:r>
              <a:rPr lang="en-US" altLang="ko-KR" b="1" dirty="0" smtClean="0">
                <a:solidFill>
                  <a:schemeClr val="accent3"/>
                </a:solidFill>
                <a:cs typeface="Arial" pitchFamily="34" charset="0"/>
              </a:rPr>
              <a:t>Standard C</a:t>
            </a:r>
            <a:endParaRPr lang="ko-KR" altLang="en-US" b="1" dirty="0">
              <a:solidFill>
                <a:schemeClr val="accent3"/>
              </a:solidFill>
              <a:cs typeface="Arial" pitchFamily="34" charset="0"/>
            </a:endParaRPr>
          </a:p>
        </p:txBody>
      </p:sp>
      <p:sp>
        <p:nvSpPr>
          <p:cNvPr id="15" name="Rectángulo 14"/>
          <p:cNvSpPr/>
          <p:nvPr/>
        </p:nvSpPr>
        <p:spPr>
          <a:xfrm>
            <a:off x="823483" y="4081001"/>
            <a:ext cx="5407499" cy="923330"/>
          </a:xfrm>
          <a:prstGeom prst="rect">
            <a:avLst/>
          </a:prstGeom>
        </p:spPr>
        <p:txBody>
          <a:bodyPr wrap="square">
            <a:spAutoFit/>
          </a:bodyPr>
          <a:lstStyle/>
          <a:p>
            <a:r>
              <a:rPr lang="pt-BR" dirty="0">
                <a:solidFill>
                  <a:schemeClr val="bg1"/>
                </a:solidFill>
                <a:latin typeface="Consolas" panose="020B0609020204030204" pitchFamily="49" charset="0"/>
              </a:rPr>
              <a:t>Repetir para i:=1,10,1</a:t>
            </a:r>
          </a:p>
          <a:p>
            <a:r>
              <a:rPr lang="pt-BR" dirty="0">
                <a:solidFill>
                  <a:schemeClr val="bg1"/>
                </a:solidFill>
                <a:latin typeface="Consolas" panose="020B0609020204030204" pitchFamily="49" charset="0"/>
              </a:rPr>
              <a:t>  imprimir("Valor: ", i);</a:t>
            </a:r>
          </a:p>
          <a:p>
            <a:r>
              <a:rPr lang="pt-BR" dirty="0" err="1">
                <a:solidFill>
                  <a:schemeClr val="bg1"/>
                </a:solidFill>
                <a:latin typeface="Consolas" panose="020B0609020204030204" pitchFamily="49" charset="0"/>
              </a:rPr>
              <a:t>Fin</a:t>
            </a:r>
            <a:r>
              <a:rPr lang="pt-BR" dirty="0">
                <a:solidFill>
                  <a:schemeClr val="bg1"/>
                </a:solidFill>
                <a:latin typeface="Consolas" panose="020B0609020204030204" pitchFamily="49" charset="0"/>
              </a:rPr>
              <a:t> Repetir Para;</a:t>
            </a:r>
          </a:p>
        </p:txBody>
      </p:sp>
      <p:sp>
        <p:nvSpPr>
          <p:cNvPr id="16" name="Rectángulo 15"/>
          <p:cNvSpPr/>
          <p:nvPr/>
        </p:nvSpPr>
        <p:spPr>
          <a:xfrm>
            <a:off x="6488872" y="4081001"/>
            <a:ext cx="5607333" cy="923330"/>
          </a:xfrm>
          <a:prstGeom prst="rect">
            <a:avLst/>
          </a:prstGeom>
        </p:spPr>
        <p:txBody>
          <a:bodyPr wrap="square">
            <a:spAutoFit/>
          </a:bodyPr>
          <a:lstStyle/>
          <a:p>
            <a:r>
              <a:rPr lang="nn-NO" dirty="0">
                <a:solidFill>
                  <a:schemeClr val="bg1"/>
                </a:solidFill>
                <a:latin typeface="Consolas" panose="020B0609020204030204" pitchFamily="49" charset="0"/>
              </a:rPr>
              <a:t>for (int i=1; i&lt;11; i++){</a:t>
            </a:r>
          </a:p>
          <a:p>
            <a:r>
              <a:rPr lang="nn-NO" dirty="0">
                <a:solidFill>
                  <a:schemeClr val="bg1"/>
                </a:solidFill>
                <a:latin typeface="Consolas" panose="020B0609020204030204" pitchFamily="49" charset="0"/>
              </a:rPr>
              <a:t>  printf("Valor: %d\n", i);</a:t>
            </a:r>
          </a:p>
          <a:p>
            <a:r>
              <a:rPr lang="nn-NO"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697617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Estructura de control REPETIR MIENTRAS</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638251" y="1402566"/>
            <a:ext cx="10661120" cy="707886"/>
          </a:xfrm>
          <a:prstGeom prst="rect">
            <a:avLst/>
          </a:prstGeom>
          <a:noFill/>
        </p:spPr>
        <p:txBody>
          <a:bodyPr wrap="square" rtlCol="0">
            <a:spAutoFit/>
          </a:bodyPr>
          <a:lstStyle/>
          <a:p>
            <a:pPr algn="just"/>
            <a:r>
              <a:rPr lang="es-AR" altLang="ko-KR" sz="2000" dirty="0">
                <a:solidFill>
                  <a:schemeClr val="accent4">
                    <a:lumMod val="60000"/>
                    <a:lumOff val="40000"/>
                  </a:schemeClr>
                </a:solidFill>
                <a:cs typeface="Arial" pitchFamily="34" charset="0"/>
              </a:rPr>
              <a:t>El </a:t>
            </a:r>
            <a:r>
              <a:rPr lang="es-AR" altLang="ko-KR" sz="2000" b="1" i="1" dirty="0">
                <a:solidFill>
                  <a:schemeClr val="accent4">
                    <a:lumMod val="60000"/>
                    <a:lumOff val="40000"/>
                  </a:schemeClr>
                </a:solidFill>
                <a:cs typeface="Arial" pitchFamily="34" charset="0"/>
              </a:rPr>
              <a:t>REPETIR MIENTRAS </a:t>
            </a:r>
            <a:r>
              <a:rPr lang="es-AR" altLang="ko-KR" sz="2000" dirty="0">
                <a:solidFill>
                  <a:schemeClr val="accent4">
                    <a:lumMod val="60000"/>
                    <a:lumOff val="40000"/>
                  </a:schemeClr>
                </a:solidFill>
                <a:cs typeface="Arial" pitchFamily="34" charset="0"/>
              </a:rPr>
              <a:t>o </a:t>
            </a:r>
            <a:r>
              <a:rPr lang="es-AR" altLang="ko-KR" sz="2000" b="1" i="1" dirty="0">
                <a:solidFill>
                  <a:schemeClr val="accent4">
                    <a:lumMod val="60000"/>
                    <a:lumOff val="40000"/>
                  </a:schemeClr>
                </a:solidFill>
                <a:cs typeface="Arial" pitchFamily="34" charset="0"/>
              </a:rPr>
              <a:t>WHILE</a:t>
            </a:r>
            <a:r>
              <a:rPr lang="es-AR" altLang="ko-KR" sz="2000" dirty="0">
                <a:solidFill>
                  <a:schemeClr val="accent4">
                    <a:lumMod val="60000"/>
                    <a:lumOff val="40000"/>
                  </a:schemeClr>
                </a:solidFill>
                <a:cs typeface="Arial" pitchFamily="34" charset="0"/>
              </a:rPr>
              <a:t> LOOP se asemeja bastante a lo que vemos en pseudocódigo, basta con adecuar la sintaxis y los operadores lógicos.</a:t>
            </a:r>
          </a:p>
        </p:txBody>
      </p:sp>
      <p:sp>
        <p:nvSpPr>
          <p:cNvPr id="13" name="TextBox 14"/>
          <p:cNvSpPr txBox="1"/>
          <p:nvPr/>
        </p:nvSpPr>
        <p:spPr>
          <a:xfrm>
            <a:off x="632336" y="2789074"/>
            <a:ext cx="3024335" cy="369332"/>
          </a:xfrm>
          <a:prstGeom prst="rect">
            <a:avLst/>
          </a:prstGeom>
          <a:noFill/>
        </p:spPr>
        <p:txBody>
          <a:bodyPr wrap="square" rtlCol="0">
            <a:spAutoFit/>
          </a:bodyPr>
          <a:lstStyle/>
          <a:p>
            <a:r>
              <a:rPr lang="en-US" altLang="ko-KR" b="1" dirty="0" smtClean="0">
                <a:solidFill>
                  <a:schemeClr val="accent3"/>
                </a:solidFill>
                <a:cs typeface="Arial" pitchFamily="34" charset="0"/>
              </a:rPr>
              <a:t>Pseudocódigo</a:t>
            </a:r>
            <a:endParaRPr lang="ko-KR" altLang="en-US" b="1" dirty="0">
              <a:solidFill>
                <a:schemeClr val="accent3"/>
              </a:solidFill>
              <a:cs typeface="Arial" pitchFamily="34" charset="0"/>
            </a:endParaRPr>
          </a:p>
        </p:txBody>
      </p:sp>
      <p:sp>
        <p:nvSpPr>
          <p:cNvPr id="14" name="TextBox 18"/>
          <p:cNvSpPr txBox="1"/>
          <p:nvPr/>
        </p:nvSpPr>
        <p:spPr>
          <a:xfrm>
            <a:off x="6488873" y="2789074"/>
            <a:ext cx="3024336" cy="369332"/>
          </a:xfrm>
          <a:prstGeom prst="rect">
            <a:avLst/>
          </a:prstGeom>
          <a:noFill/>
        </p:spPr>
        <p:txBody>
          <a:bodyPr wrap="square" rtlCol="0">
            <a:spAutoFit/>
          </a:bodyPr>
          <a:lstStyle/>
          <a:p>
            <a:r>
              <a:rPr lang="en-US" altLang="ko-KR" b="1" dirty="0" smtClean="0">
                <a:solidFill>
                  <a:schemeClr val="accent3"/>
                </a:solidFill>
                <a:cs typeface="Arial" pitchFamily="34" charset="0"/>
              </a:rPr>
              <a:t>Standard C</a:t>
            </a:r>
            <a:endParaRPr lang="ko-KR" altLang="en-US" b="1" dirty="0">
              <a:solidFill>
                <a:schemeClr val="accent3"/>
              </a:solidFill>
              <a:cs typeface="Arial" pitchFamily="34" charset="0"/>
            </a:endParaRPr>
          </a:p>
        </p:txBody>
      </p:sp>
      <p:sp>
        <p:nvSpPr>
          <p:cNvPr id="15" name="Rectángulo 14"/>
          <p:cNvSpPr/>
          <p:nvPr/>
        </p:nvSpPr>
        <p:spPr>
          <a:xfrm>
            <a:off x="627538" y="3166596"/>
            <a:ext cx="4898045" cy="2585323"/>
          </a:xfrm>
          <a:prstGeom prst="rect">
            <a:avLst/>
          </a:prstGeom>
        </p:spPr>
        <p:txBody>
          <a:bodyPr wrap="square">
            <a:spAutoFit/>
          </a:bodyPr>
          <a:lstStyle/>
          <a:p>
            <a:r>
              <a:rPr lang="es-AR" dirty="0">
                <a:solidFill>
                  <a:schemeClr val="bg1"/>
                </a:solidFill>
                <a:latin typeface="Consolas" panose="020B0609020204030204" pitchFamily="49" charset="0"/>
              </a:rPr>
              <a:t>Repetir mientras (valor &gt; 5) </a:t>
            </a:r>
          </a:p>
          <a:p>
            <a:r>
              <a:rPr lang="es-AR" dirty="0">
                <a:solidFill>
                  <a:schemeClr val="bg1"/>
                </a:solidFill>
                <a:latin typeface="Consolas" panose="020B0609020204030204" pitchFamily="49" charset="0"/>
              </a:rPr>
              <a:t>  imprimir("Sigue");</a:t>
            </a:r>
          </a:p>
          <a:p>
            <a:r>
              <a:rPr lang="es-AR" dirty="0">
                <a:solidFill>
                  <a:schemeClr val="bg1"/>
                </a:solidFill>
                <a:latin typeface="Consolas" panose="020B0609020204030204" pitchFamily="49" charset="0"/>
              </a:rPr>
              <a:t>  valor= valor - 1;</a:t>
            </a:r>
          </a:p>
          <a:p>
            <a:r>
              <a:rPr lang="es-AR" dirty="0">
                <a:solidFill>
                  <a:schemeClr val="bg1"/>
                </a:solidFill>
                <a:latin typeface="Consolas" panose="020B0609020204030204" pitchFamily="49" charset="0"/>
              </a:rPr>
              <a:t>Fin Repetir Mientras;</a:t>
            </a:r>
          </a:p>
          <a:p>
            <a:endParaRPr lang="es-AR" dirty="0">
              <a:solidFill>
                <a:schemeClr val="bg1"/>
              </a:solidFill>
              <a:latin typeface="Consolas" panose="020B0609020204030204" pitchFamily="49" charset="0"/>
            </a:endParaRPr>
          </a:p>
          <a:p>
            <a:endParaRPr lang="es-AR" dirty="0">
              <a:solidFill>
                <a:schemeClr val="bg1"/>
              </a:solidFill>
              <a:latin typeface="Consolas" panose="020B0609020204030204" pitchFamily="49" charset="0"/>
            </a:endParaRPr>
          </a:p>
          <a:p>
            <a:r>
              <a:rPr lang="es-AR" dirty="0">
                <a:solidFill>
                  <a:schemeClr val="bg1"/>
                </a:solidFill>
                <a:latin typeface="Consolas" panose="020B0609020204030204" pitchFamily="49" charset="0"/>
              </a:rPr>
              <a:t>Repetir Mientras (VERDADERO) </a:t>
            </a:r>
          </a:p>
          <a:p>
            <a:r>
              <a:rPr lang="es-AR" dirty="0">
                <a:solidFill>
                  <a:schemeClr val="bg1"/>
                </a:solidFill>
                <a:latin typeface="Consolas" panose="020B0609020204030204" pitchFamily="49" charset="0"/>
              </a:rPr>
              <a:t>  imprimir("</a:t>
            </a:r>
            <a:r>
              <a:rPr lang="es-AR" dirty="0" err="1">
                <a:solidFill>
                  <a:schemeClr val="bg1"/>
                </a:solidFill>
                <a:latin typeface="Consolas" panose="020B0609020204030204" pitchFamily="49" charset="0"/>
              </a:rPr>
              <a:t>Loop</a:t>
            </a:r>
            <a:r>
              <a:rPr lang="es-AR" dirty="0">
                <a:solidFill>
                  <a:schemeClr val="bg1"/>
                </a:solidFill>
                <a:latin typeface="Consolas" panose="020B0609020204030204" pitchFamily="49" charset="0"/>
              </a:rPr>
              <a:t> infinito");</a:t>
            </a:r>
          </a:p>
          <a:p>
            <a:r>
              <a:rPr lang="es-AR" dirty="0">
                <a:solidFill>
                  <a:schemeClr val="bg1"/>
                </a:solidFill>
                <a:latin typeface="Consolas" panose="020B0609020204030204" pitchFamily="49" charset="0"/>
              </a:rPr>
              <a:t>Fin Repetir Mientras;</a:t>
            </a:r>
          </a:p>
        </p:txBody>
      </p:sp>
      <p:sp>
        <p:nvSpPr>
          <p:cNvPr id="16" name="Rectángulo 15"/>
          <p:cNvSpPr/>
          <p:nvPr/>
        </p:nvSpPr>
        <p:spPr>
          <a:xfrm>
            <a:off x="6488873" y="3166596"/>
            <a:ext cx="5045630" cy="2585323"/>
          </a:xfrm>
          <a:prstGeom prst="rect">
            <a:avLst/>
          </a:prstGeom>
        </p:spPr>
        <p:txBody>
          <a:bodyPr wrap="square">
            <a:spAutoFit/>
          </a:bodyPr>
          <a:lstStyle/>
          <a:p>
            <a:r>
              <a:rPr lang="es-MX" dirty="0" err="1">
                <a:solidFill>
                  <a:schemeClr val="bg1"/>
                </a:solidFill>
                <a:latin typeface="Consolas" panose="020B0609020204030204" pitchFamily="49" charset="0"/>
              </a:rPr>
              <a:t>while</a:t>
            </a:r>
            <a:r>
              <a:rPr lang="es-MX" dirty="0">
                <a:solidFill>
                  <a:schemeClr val="bg1"/>
                </a:solidFill>
                <a:latin typeface="Consolas" panose="020B0609020204030204" pitchFamily="49" charset="0"/>
              </a:rPr>
              <a:t> (valor &gt; 5){</a:t>
            </a:r>
          </a:p>
          <a:p>
            <a:r>
              <a:rPr lang="es-MX" dirty="0">
                <a:solidFill>
                  <a:schemeClr val="bg1"/>
                </a:solidFill>
                <a:latin typeface="Consolas" panose="020B0609020204030204" pitchFamily="49" charset="0"/>
              </a:rPr>
              <a:t>  printf("Sigue");</a:t>
            </a:r>
          </a:p>
          <a:p>
            <a:r>
              <a:rPr lang="es-MX" dirty="0">
                <a:solidFill>
                  <a:schemeClr val="bg1"/>
                </a:solidFill>
                <a:latin typeface="Consolas" panose="020B0609020204030204" pitchFamily="49" charset="0"/>
              </a:rPr>
              <a:t>  valor--;</a:t>
            </a:r>
          </a:p>
          <a:p>
            <a:r>
              <a:rPr lang="es-MX" dirty="0">
                <a:solidFill>
                  <a:schemeClr val="bg1"/>
                </a:solidFill>
                <a:latin typeface="Consolas" panose="020B0609020204030204" pitchFamily="49" charset="0"/>
              </a:rPr>
              <a:t>}</a:t>
            </a:r>
          </a:p>
          <a:p>
            <a:endParaRPr lang="es-MX" dirty="0">
              <a:solidFill>
                <a:schemeClr val="bg1"/>
              </a:solidFill>
              <a:latin typeface="Consolas" panose="020B0609020204030204" pitchFamily="49" charset="0"/>
            </a:endParaRPr>
          </a:p>
          <a:p>
            <a:endParaRPr lang="es-MX" dirty="0">
              <a:solidFill>
                <a:schemeClr val="bg1"/>
              </a:solidFill>
              <a:latin typeface="Consolas" panose="020B0609020204030204" pitchFamily="49" charset="0"/>
            </a:endParaRPr>
          </a:p>
          <a:p>
            <a:r>
              <a:rPr lang="es-MX" dirty="0" err="1">
                <a:solidFill>
                  <a:schemeClr val="bg1"/>
                </a:solidFill>
                <a:latin typeface="Consolas" panose="020B0609020204030204" pitchFamily="49" charset="0"/>
              </a:rPr>
              <a:t>while</a:t>
            </a:r>
            <a:r>
              <a:rPr lang="es-MX" dirty="0">
                <a:solidFill>
                  <a:schemeClr val="bg1"/>
                </a:solidFill>
                <a:latin typeface="Consolas" panose="020B0609020204030204" pitchFamily="49" charset="0"/>
              </a:rPr>
              <a:t> (1){  //Valor TRUE </a:t>
            </a:r>
          </a:p>
          <a:p>
            <a:r>
              <a:rPr lang="es-MX" dirty="0">
                <a:solidFill>
                  <a:schemeClr val="bg1"/>
                </a:solidFill>
                <a:latin typeface="Consolas" panose="020B0609020204030204" pitchFamily="49" charset="0"/>
              </a:rPr>
              <a:t>  printf("</a:t>
            </a:r>
            <a:r>
              <a:rPr lang="es-MX" dirty="0" err="1">
                <a:solidFill>
                  <a:schemeClr val="bg1"/>
                </a:solidFill>
                <a:latin typeface="Consolas" panose="020B0609020204030204" pitchFamily="49" charset="0"/>
              </a:rPr>
              <a:t>Loop</a:t>
            </a:r>
            <a:r>
              <a:rPr lang="es-MX" dirty="0">
                <a:solidFill>
                  <a:schemeClr val="bg1"/>
                </a:solidFill>
                <a:latin typeface="Consolas" panose="020B0609020204030204" pitchFamily="49" charset="0"/>
              </a:rPr>
              <a:t> infinito");</a:t>
            </a:r>
          </a:p>
          <a:p>
            <a:r>
              <a:rPr lang="es-MX"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3729934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Definición de un módulo</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638251" y="1402566"/>
            <a:ext cx="10661120" cy="1015663"/>
          </a:xfrm>
          <a:prstGeom prst="rect">
            <a:avLst/>
          </a:prstGeom>
          <a:noFill/>
        </p:spPr>
        <p:txBody>
          <a:bodyPr wrap="square" rtlCol="0">
            <a:spAutoFit/>
          </a:bodyPr>
          <a:lstStyle/>
          <a:p>
            <a:pPr algn="just"/>
            <a:r>
              <a:rPr lang="es-AR" altLang="ko-KR" sz="2000" dirty="0">
                <a:solidFill>
                  <a:schemeClr val="accent4">
                    <a:lumMod val="60000"/>
                    <a:lumOff val="40000"/>
                  </a:schemeClr>
                </a:solidFill>
                <a:cs typeface="Arial" pitchFamily="34" charset="0"/>
              </a:rPr>
              <a:t>Los módulos de C pueden definirse al principio (como en Pseudocódigo) o al final, esto último sólo válido si se define al principio el prototipo del módulo (nombre y parámetros). Son iguales al módulo </a:t>
            </a:r>
            <a:r>
              <a:rPr lang="es-AR" altLang="ko-KR" sz="2000" dirty="0" err="1">
                <a:solidFill>
                  <a:schemeClr val="accent4">
                    <a:lumMod val="60000"/>
                    <a:lumOff val="40000"/>
                  </a:schemeClr>
                </a:solidFill>
                <a:cs typeface="Arial" pitchFamily="34" charset="0"/>
              </a:rPr>
              <a:t>main</a:t>
            </a:r>
            <a:r>
              <a:rPr lang="es-AR" altLang="ko-KR" sz="2000" dirty="0">
                <a:solidFill>
                  <a:schemeClr val="accent4">
                    <a:lumMod val="60000"/>
                    <a:lumOff val="40000"/>
                  </a:schemeClr>
                </a:solidFill>
                <a:cs typeface="Arial" pitchFamily="34" charset="0"/>
              </a:rPr>
              <a:t>.</a:t>
            </a:r>
          </a:p>
        </p:txBody>
      </p:sp>
      <p:sp>
        <p:nvSpPr>
          <p:cNvPr id="14" name="TextBox 18"/>
          <p:cNvSpPr txBox="1"/>
          <p:nvPr/>
        </p:nvSpPr>
        <p:spPr>
          <a:xfrm>
            <a:off x="688948" y="2789074"/>
            <a:ext cx="3024336" cy="369332"/>
          </a:xfrm>
          <a:prstGeom prst="rect">
            <a:avLst/>
          </a:prstGeom>
          <a:noFill/>
        </p:spPr>
        <p:txBody>
          <a:bodyPr wrap="square" rtlCol="0">
            <a:spAutoFit/>
          </a:bodyPr>
          <a:lstStyle/>
          <a:p>
            <a:r>
              <a:rPr lang="en-US" altLang="ko-KR" b="1" dirty="0" smtClean="0">
                <a:solidFill>
                  <a:schemeClr val="accent3"/>
                </a:solidFill>
                <a:cs typeface="Arial" pitchFamily="34" charset="0"/>
              </a:rPr>
              <a:t>Standard C</a:t>
            </a:r>
            <a:endParaRPr lang="ko-KR" altLang="en-US" b="1" dirty="0">
              <a:solidFill>
                <a:schemeClr val="accent3"/>
              </a:solidFill>
              <a:cs typeface="Arial" pitchFamily="34" charset="0"/>
            </a:endParaRPr>
          </a:p>
        </p:txBody>
      </p:sp>
      <p:sp>
        <p:nvSpPr>
          <p:cNvPr id="15" name="Rectángulo 14"/>
          <p:cNvSpPr/>
          <p:nvPr/>
        </p:nvSpPr>
        <p:spPr>
          <a:xfrm>
            <a:off x="627538" y="3166596"/>
            <a:ext cx="10946153" cy="3416320"/>
          </a:xfrm>
          <a:prstGeom prst="rect">
            <a:avLst/>
          </a:prstGeom>
        </p:spPr>
        <p:txBody>
          <a:bodyPr wrap="square">
            <a:spAutoFit/>
          </a:bodyPr>
          <a:lstStyle/>
          <a:p>
            <a:r>
              <a:rPr lang="es-AR" dirty="0">
                <a:solidFill>
                  <a:schemeClr val="bg1"/>
                </a:solidFill>
                <a:latin typeface="Consolas" panose="020B0609020204030204" pitchFamily="49" charset="0"/>
              </a:rPr>
              <a:t>//-- Módulos </a:t>
            </a:r>
            <a:r>
              <a:rPr lang="es-AR" dirty="0" err="1">
                <a:solidFill>
                  <a:schemeClr val="bg1"/>
                </a:solidFill>
                <a:latin typeface="Consolas" panose="020B0609020204030204" pitchFamily="49" charset="0"/>
              </a:rPr>
              <a:t>prototipados</a:t>
            </a:r>
            <a:r>
              <a:rPr lang="es-AR" dirty="0">
                <a:solidFill>
                  <a:schemeClr val="bg1"/>
                </a:solidFill>
                <a:latin typeface="Consolas" panose="020B0609020204030204" pitchFamily="49" charset="0"/>
              </a:rPr>
              <a:t> o definidos antes de </a:t>
            </a:r>
            <a:r>
              <a:rPr lang="es-AR" dirty="0" err="1">
                <a:solidFill>
                  <a:schemeClr val="bg1"/>
                </a:solidFill>
                <a:latin typeface="Consolas" panose="020B0609020204030204" pitchFamily="49" charset="0"/>
              </a:rPr>
              <a:t>Main</a:t>
            </a:r>
            <a:endParaRPr lang="es-AR" dirty="0">
              <a:solidFill>
                <a:schemeClr val="bg1"/>
              </a:solidFill>
              <a:latin typeface="Consolas" panose="020B0609020204030204" pitchFamily="49" charset="0"/>
            </a:endParaRPr>
          </a:p>
          <a:p>
            <a:r>
              <a:rPr lang="es-AR" dirty="0" err="1">
                <a:solidFill>
                  <a:schemeClr val="bg1"/>
                </a:solidFill>
                <a:latin typeface="Consolas" panose="020B0609020204030204" pitchFamily="49" charset="0"/>
              </a:rPr>
              <a:t>void</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moduloA</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unParam</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otroParam</a:t>
            </a:r>
            <a:r>
              <a:rPr lang="es-AR" dirty="0">
                <a:solidFill>
                  <a:schemeClr val="bg1"/>
                </a:solidFill>
                <a:latin typeface="Consolas" panose="020B0609020204030204" pitchFamily="49" charset="0"/>
              </a:rPr>
              <a:t>); //El prototipo de </a:t>
            </a:r>
            <a:r>
              <a:rPr lang="es-AR" dirty="0" err="1">
                <a:solidFill>
                  <a:schemeClr val="bg1"/>
                </a:solidFill>
                <a:latin typeface="Consolas" panose="020B0609020204030204" pitchFamily="49" charset="0"/>
              </a:rPr>
              <a:t>moduloA</a:t>
            </a:r>
            <a:endParaRPr lang="es-AR" dirty="0">
              <a:solidFill>
                <a:schemeClr val="bg1"/>
              </a:solidFill>
              <a:latin typeface="Consolas" panose="020B0609020204030204" pitchFamily="49" charset="0"/>
            </a:endParaRPr>
          </a:p>
          <a:p>
            <a:r>
              <a:rPr lang="es-AR" dirty="0" err="1">
                <a:solidFill>
                  <a:schemeClr val="bg1"/>
                </a:solidFill>
                <a:latin typeface="Consolas" panose="020B0609020204030204" pitchFamily="49" charset="0"/>
              </a:rPr>
              <a:t>void</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moduloB</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unParam</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otroParam</a:t>
            </a:r>
            <a:r>
              <a:rPr lang="es-AR" dirty="0">
                <a:solidFill>
                  <a:schemeClr val="bg1"/>
                </a:solidFill>
                <a:latin typeface="Consolas" panose="020B0609020204030204" pitchFamily="49" charset="0"/>
              </a:rPr>
              <a:t>){ //Defino un modulo igual que en Pascal</a:t>
            </a:r>
          </a:p>
          <a:p>
            <a:r>
              <a:rPr lang="es-AR" dirty="0">
                <a:solidFill>
                  <a:schemeClr val="bg1"/>
                </a:solidFill>
                <a:latin typeface="Consolas" panose="020B0609020204030204" pitchFamily="49" charset="0"/>
              </a:rPr>
              <a:t>  [bloque de código del modulo]</a:t>
            </a:r>
          </a:p>
          <a:p>
            <a:r>
              <a:rPr lang="es-AR" dirty="0">
                <a:solidFill>
                  <a:schemeClr val="bg1"/>
                </a:solidFill>
                <a:latin typeface="Consolas" panose="020B0609020204030204" pitchFamily="49" charset="0"/>
              </a:rPr>
              <a:t>}</a:t>
            </a:r>
            <a:br>
              <a:rPr lang="es-AR" dirty="0">
                <a:solidFill>
                  <a:schemeClr val="bg1"/>
                </a:solidFill>
                <a:latin typeface="Consolas" panose="020B0609020204030204" pitchFamily="49" charset="0"/>
              </a:rPr>
            </a:b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Main</a:t>
            </a:r>
            <a:endParaRPr lang="es-AR" dirty="0">
              <a:solidFill>
                <a:schemeClr val="bg1"/>
              </a:solidFill>
              <a:latin typeface="Consolas" panose="020B0609020204030204" pitchFamily="49" charset="0"/>
            </a:endParaRPr>
          </a:p>
          <a:p>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main</a:t>
            </a:r>
            <a:r>
              <a:rPr lang="es-AR" dirty="0">
                <a:solidFill>
                  <a:schemeClr val="bg1"/>
                </a:solidFill>
                <a:latin typeface="Consolas" panose="020B0609020204030204" pitchFamily="49" charset="0"/>
              </a:rPr>
              <a:t>(){</a:t>
            </a:r>
          </a:p>
          <a:p>
            <a:r>
              <a:rPr lang="es-AR" dirty="0">
                <a:solidFill>
                  <a:schemeClr val="bg1"/>
                </a:solidFill>
                <a:latin typeface="Consolas" panose="020B0609020204030204" pitchFamily="49" charset="0"/>
              </a:rPr>
              <a:t>  [bloque de código de </a:t>
            </a:r>
            <a:r>
              <a:rPr lang="es-AR" dirty="0" err="1">
                <a:solidFill>
                  <a:schemeClr val="bg1"/>
                </a:solidFill>
                <a:latin typeface="Consolas" panose="020B0609020204030204" pitchFamily="49" charset="0"/>
              </a:rPr>
              <a:t>main</a:t>
            </a:r>
            <a:r>
              <a:rPr lang="es-AR" dirty="0">
                <a:solidFill>
                  <a:schemeClr val="bg1"/>
                </a:solidFill>
                <a:latin typeface="Consolas" panose="020B0609020204030204" pitchFamily="49" charset="0"/>
              </a:rPr>
              <a:t>]</a:t>
            </a:r>
          </a:p>
          <a:p>
            <a:r>
              <a:rPr lang="es-AR" dirty="0">
                <a:solidFill>
                  <a:schemeClr val="bg1"/>
                </a:solidFill>
                <a:latin typeface="Consolas" panose="020B0609020204030204" pitchFamily="49" charset="0"/>
              </a:rPr>
              <a:t>}</a:t>
            </a:r>
            <a:br>
              <a:rPr lang="es-AR" dirty="0">
                <a:solidFill>
                  <a:schemeClr val="bg1"/>
                </a:solidFill>
                <a:latin typeface="Consolas" panose="020B0609020204030204" pitchFamily="49" charset="0"/>
              </a:rPr>
            </a:br>
            <a:r>
              <a:rPr lang="es-AR" dirty="0">
                <a:solidFill>
                  <a:schemeClr val="bg1"/>
                </a:solidFill>
                <a:latin typeface="Consolas" panose="020B0609020204030204" pitchFamily="49" charset="0"/>
              </a:rPr>
              <a:t>//-- Definición de módulos </a:t>
            </a:r>
            <a:r>
              <a:rPr lang="es-AR" dirty="0" err="1">
                <a:solidFill>
                  <a:schemeClr val="bg1"/>
                </a:solidFill>
                <a:latin typeface="Consolas" panose="020B0609020204030204" pitchFamily="49" charset="0"/>
              </a:rPr>
              <a:t>prototipados</a:t>
            </a:r>
            <a:endParaRPr lang="es-AR" dirty="0">
              <a:solidFill>
                <a:schemeClr val="bg1"/>
              </a:solidFill>
              <a:latin typeface="Consolas" panose="020B0609020204030204" pitchFamily="49" charset="0"/>
            </a:endParaRPr>
          </a:p>
          <a:p>
            <a:r>
              <a:rPr lang="es-AR" dirty="0" err="1">
                <a:solidFill>
                  <a:schemeClr val="bg1"/>
                </a:solidFill>
                <a:latin typeface="Consolas" panose="020B0609020204030204" pitchFamily="49" charset="0"/>
              </a:rPr>
              <a:t>void</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moduloA</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unParam</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otroParam</a:t>
            </a:r>
            <a:r>
              <a:rPr lang="es-AR" dirty="0">
                <a:solidFill>
                  <a:schemeClr val="bg1"/>
                </a:solidFill>
                <a:latin typeface="Consolas" panose="020B0609020204030204" pitchFamily="49" charset="0"/>
              </a:rPr>
              <a:t>){ //Defino el modulo </a:t>
            </a:r>
            <a:r>
              <a:rPr lang="es-AR" dirty="0" err="1">
                <a:solidFill>
                  <a:schemeClr val="bg1"/>
                </a:solidFill>
                <a:latin typeface="Consolas" panose="020B0609020204030204" pitchFamily="49" charset="0"/>
              </a:rPr>
              <a:t>prototipado</a:t>
            </a:r>
            <a:r>
              <a:rPr lang="es-AR" dirty="0">
                <a:solidFill>
                  <a:schemeClr val="bg1"/>
                </a:solidFill>
                <a:latin typeface="Consolas" panose="020B0609020204030204" pitchFamily="49" charset="0"/>
              </a:rPr>
              <a:t> arriba</a:t>
            </a:r>
          </a:p>
          <a:p>
            <a:r>
              <a:rPr lang="es-AR" dirty="0">
                <a:solidFill>
                  <a:schemeClr val="bg1"/>
                </a:solidFill>
                <a:latin typeface="Consolas" panose="020B0609020204030204" pitchFamily="49" charset="0"/>
              </a:rPr>
              <a:t>  [bloque de código del modulo]</a:t>
            </a:r>
          </a:p>
        </p:txBody>
      </p:sp>
    </p:spTree>
    <p:extLst>
      <p:ext uri="{BB962C8B-B14F-4D97-AF65-F5344CB8AC3E}">
        <p14:creationId xmlns:p14="http://schemas.microsoft.com/office/powerpoint/2010/main" val="2866656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Definición de un módulo - Parámetros</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638251" y="1402566"/>
            <a:ext cx="10661120" cy="1015663"/>
          </a:xfrm>
          <a:prstGeom prst="rect">
            <a:avLst/>
          </a:prstGeom>
          <a:noFill/>
        </p:spPr>
        <p:txBody>
          <a:bodyPr wrap="square" rtlCol="0">
            <a:spAutoFit/>
          </a:bodyPr>
          <a:lstStyle/>
          <a:p>
            <a:pPr algn="just"/>
            <a:r>
              <a:rPr lang="es-AR" altLang="ko-KR" sz="2000" dirty="0">
                <a:solidFill>
                  <a:schemeClr val="accent4">
                    <a:lumMod val="60000"/>
                    <a:lumOff val="40000"/>
                  </a:schemeClr>
                </a:solidFill>
                <a:cs typeface="Arial" pitchFamily="34" charset="0"/>
              </a:rPr>
              <a:t>Los parámetros de un módulo se definen de igual forma que las variables. Como en C no existe el pasaje por referencia, el mismo se realiza enviando la dirección de memoria de una variable (puntero). En caso de no recibir parámetros, se escribe </a:t>
            </a:r>
            <a:r>
              <a:rPr lang="es-AR" altLang="ko-KR" sz="2000" dirty="0" err="1">
                <a:solidFill>
                  <a:schemeClr val="accent4">
                    <a:lumMod val="60000"/>
                    <a:lumOff val="40000"/>
                  </a:schemeClr>
                </a:solidFill>
                <a:cs typeface="Arial" pitchFamily="34" charset="0"/>
              </a:rPr>
              <a:t>void</a:t>
            </a:r>
            <a:r>
              <a:rPr lang="es-AR" altLang="ko-KR" sz="2000" dirty="0">
                <a:solidFill>
                  <a:schemeClr val="accent4">
                    <a:lumMod val="60000"/>
                    <a:lumOff val="40000"/>
                  </a:schemeClr>
                </a:solidFill>
                <a:cs typeface="Arial" pitchFamily="34" charset="0"/>
              </a:rPr>
              <a:t> en los paréntesis.</a:t>
            </a:r>
          </a:p>
        </p:txBody>
      </p:sp>
      <p:sp>
        <p:nvSpPr>
          <p:cNvPr id="14" name="TextBox 18"/>
          <p:cNvSpPr txBox="1"/>
          <p:nvPr/>
        </p:nvSpPr>
        <p:spPr>
          <a:xfrm>
            <a:off x="688948" y="2789074"/>
            <a:ext cx="3024336" cy="369332"/>
          </a:xfrm>
          <a:prstGeom prst="rect">
            <a:avLst/>
          </a:prstGeom>
          <a:noFill/>
        </p:spPr>
        <p:txBody>
          <a:bodyPr wrap="square" rtlCol="0">
            <a:spAutoFit/>
          </a:bodyPr>
          <a:lstStyle/>
          <a:p>
            <a:r>
              <a:rPr lang="en-US" altLang="ko-KR" b="1" dirty="0" smtClean="0">
                <a:solidFill>
                  <a:schemeClr val="accent3"/>
                </a:solidFill>
                <a:cs typeface="Arial" pitchFamily="34" charset="0"/>
              </a:rPr>
              <a:t>Standard C</a:t>
            </a:r>
            <a:endParaRPr lang="ko-KR" altLang="en-US" b="1" dirty="0">
              <a:solidFill>
                <a:schemeClr val="accent3"/>
              </a:solidFill>
              <a:cs typeface="Arial" pitchFamily="34" charset="0"/>
            </a:endParaRPr>
          </a:p>
        </p:txBody>
      </p:sp>
      <p:sp>
        <p:nvSpPr>
          <p:cNvPr id="15" name="Rectángulo 14"/>
          <p:cNvSpPr/>
          <p:nvPr/>
        </p:nvSpPr>
        <p:spPr>
          <a:xfrm>
            <a:off x="627538" y="3166596"/>
            <a:ext cx="10946153" cy="3693319"/>
          </a:xfrm>
          <a:prstGeom prst="rect">
            <a:avLst/>
          </a:prstGeom>
        </p:spPr>
        <p:txBody>
          <a:bodyPr wrap="square">
            <a:spAutoFit/>
          </a:bodyPr>
          <a:lstStyle/>
          <a:p>
            <a:r>
              <a:rPr lang="es-AR" dirty="0">
                <a:solidFill>
                  <a:schemeClr val="bg1"/>
                </a:solidFill>
                <a:latin typeface="Consolas" panose="020B0609020204030204" pitchFamily="49" charset="0"/>
              </a:rPr>
              <a:t>//</a:t>
            </a:r>
            <a:r>
              <a:rPr lang="es-AR" dirty="0" err="1">
                <a:solidFill>
                  <a:schemeClr val="bg1"/>
                </a:solidFill>
                <a:latin typeface="Consolas" panose="020B0609020204030204" pitchFamily="49" charset="0"/>
              </a:rPr>
              <a:t>resul</a:t>
            </a:r>
            <a:r>
              <a:rPr lang="es-AR" dirty="0">
                <a:solidFill>
                  <a:schemeClr val="bg1"/>
                </a:solidFill>
                <a:latin typeface="Consolas" panose="020B0609020204030204" pitchFamily="49" charset="0"/>
              </a:rPr>
              <a:t> es por referencia, uso puntero con asterisco</a:t>
            </a:r>
          </a:p>
          <a:p>
            <a:r>
              <a:rPr lang="es-AR" dirty="0" err="1">
                <a:solidFill>
                  <a:schemeClr val="bg1"/>
                </a:solidFill>
                <a:latin typeface="Consolas" panose="020B0609020204030204" pitchFamily="49" charset="0"/>
              </a:rPr>
              <a:t>void</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unModulo</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param1, </a:t>
            </a: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param2, </a:t>
            </a: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resul</a:t>
            </a:r>
            <a:r>
              <a:rPr lang="es-AR" dirty="0">
                <a:solidFill>
                  <a:schemeClr val="bg1"/>
                </a:solidFill>
                <a:latin typeface="Consolas" panose="020B0609020204030204" pitchFamily="49" charset="0"/>
              </a:rPr>
              <a:t>){</a:t>
            </a:r>
          </a:p>
          <a:p>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variableLocal</a:t>
            </a:r>
            <a:r>
              <a:rPr lang="es-AR" dirty="0">
                <a:solidFill>
                  <a:schemeClr val="bg1"/>
                </a:solidFill>
                <a:latin typeface="Consolas" panose="020B0609020204030204" pitchFamily="49" charset="0"/>
              </a:rPr>
              <a:t>; //Defino una variable local</a:t>
            </a:r>
          </a:p>
          <a:p>
            <a:r>
              <a:rPr lang="es-AR" dirty="0">
                <a:solidFill>
                  <a:schemeClr val="bg1"/>
                </a:solidFill>
                <a:latin typeface="Consolas" panose="020B0609020204030204" pitchFamily="49" charset="0"/>
              </a:rPr>
              <a:t>  [bloque de código]</a:t>
            </a:r>
          </a:p>
          <a:p>
            <a:r>
              <a:rPr lang="es-AR" dirty="0">
                <a:solidFill>
                  <a:schemeClr val="bg1"/>
                </a:solidFill>
                <a:latin typeface="Consolas" panose="020B0609020204030204" pitchFamily="49" charset="0"/>
              </a:rPr>
              <a:t>}</a:t>
            </a:r>
          </a:p>
          <a:p>
            <a:r>
              <a:rPr lang="es-AR" dirty="0">
                <a:solidFill>
                  <a:schemeClr val="bg1"/>
                </a:solidFill>
                <a:latin typeface="Consolas" panose="020B0609020204030204" pitchFamily="49" charset="0"/>
              </a:rPr>
              <a:t/>
            </a:r>
            <a:br>
              <a:rPr lang="es-AR" dirty="0">
                <a:solidFill>
                  <a:schemeClr val="bg1"/>
                </a:solidFill>
                <a:latin typeface="Consolas" panose="020B0609020204030204" pitchFamily="49" charset="0"/>
              </a:rPr>
            </a:b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x, y, z; //Variables globales</a:t>
            </a:r>
          </a:p>
          <a:p>
            <a:r>
              <a:rPr lang="es-AR" dirty="0">
                <a:solidFill>
                  <a:schemeClr val="bg1"/>
                </a:solidFill>
                <a:latin typeface="Consolas" panose="020B0609020204030204" pitchFamily="49" charset="0"/>
              </a:rPr>
              <a:t/>
            </a:r>
            <a:br>
              <a:rPr lang="es-AR" dirty="0">
                <a:solidFill>
                  <a:schemeClr val="bg1"/>
                </a:solidFill>
                <a:latin typeface="Consolas" panose="020B0609020204030204" pitchFamily="49" charset="0"/>
              </a:rPr>
            </a:b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main</a:t>
            </a:r>
            <a:r>
              <a:rPr lang="es-AR" dirty="0">
                <a:solidFill>
                  <a:schemeClr val="bg1"/>
                </a:solidFill>
                <a:latin typeface="Consolas" panose="020B0609020204030204" pitchFamily="49" charset="0"/>
              </a:rPr>
              <a:t>{</a:t>
            </a:r>
          </a:p>
          <a:p>
            <a:r>
              <a:rPr lang="es-AR" dirty="0">
                <a:solidFill>
                  <a:schemeClr val="bg1"/>
                </a:solidFill>
                <a:latin typeface="Consolas" panose="020B0609020204030204" pitchFamily="49" charset="0"/>
              </a:rPr>
              <a:t>  //...</a:t>
            </a:r>
          </a:p>
          <a:p>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unModulo</a:t>
            </a:r>
            <a:r>
              <a:rPr lang="es-AR" dirty="0">
                <a:solidFill>
                  <a:schemeClr val="bg1"/>
                </a:solidFill>
                <a:latin typeface="Consolas" panose="020B0609020204030204" pitchFamily="49" charset="0"/>
              </a:rPr>
              <a:t>(x, y, &amp;z); //Invoco al modulo, </a:t>
            </a:r>
            <a:r>
              <a:rPr lang="es-AR" dirty="0" err="1">
                <a:solidFill>
                  <a:schemeClr val="bg1"/>
                </a:solidFill>
                <a:latin typeface="Consolas" panose="020B0609020204030204" pitchFamily="49" charset="0"/>
              </a:rPr>
              <a:t>ampersand</a:t>
            </a:r>
            <a:r>
              <a:rPr lang="es-AR" dirty="0">
                <a:solidFill>
                  <a:schemeClr val="bg1"/>
                </a:solidFill>
                <a:latin typeface="Consolas" panose="020B0609020204030204" pitchFamily="49" charset="0"/>
              </a:rPr>
              <a:t> en </a:t>
            </a:r>
            <a:r>
              <a:rPr lang="es-AR" dirty="0" err="1">
                <a:solidFill>
                  <a:schemeClr val="bg1"/>
                </a:solidFill>
                <a:latin typeface="Consolas" panose="020B0609020204030204" pitchFamily="49" charset="0"/>
              </a:rPr>
              <a:t>resul</a:t>
            </a:r>
            <a:r>
              <a:rPr lang="es-AR" dirty="0">
                <a:solidFill>
                  <a:schemeClr val="bg1"/>
                </a:solidFill>
                <a:latin typeface="Consolas" panose="020B0609020204030204" pitchFamily="49" charset="0"/>
              </a:rPr>
              <a:t> para enviar puntero</a:t>
            </a:r>
          </a:p>
          <a:p>
            <a:r>
              <a:rPr lang="es-AR" dirty="0">
                <a:solidFill>
                  <a:schemeClr val="bg1"/>
                </a:solidFill>
                <a:latin typeface="Consolas" panose="020B0609020204030204" pitchFamily="49" charset="0"/>
              </a:rPr>
              <a:t>  //...</a:t>
            </a:r>
          </a:p>
          <a:p>
            <a:r>
              <a:rPr lang="es-AR"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91879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Medios de comunicación</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640604" y="1070452"/>
            <a:ext cx="11129030" cy="5940088"/>
          </a:xfrm>
          <a:prstGeom prst="rect">
            <a:avLst/>
          </a:prstGeom>
          <a:noFill/>
        </p:spPr>
        <p:txBody>
          <a:bodyPr wrap="square" rtlCol="0">
            <a:spAutoFit/>
          </a:bodyPr>
          <a:lstStyle/>
          <a:p>
            <a:pPr algn="just"/>
            <a:endParaRPr lang="es-AR" altLang="ko-KR" sz="2000" dirty="0">
              <a:solidFill>
                <a:schemeClr val="bg1"/>
              </a:solidFill>
              <a:cs typeface="Arial" pitchFamily="34" charset="0"/>
            </a:endParaRPr>
          </a:p>
          <a:p>
            <a:pPr algn="just"/>
            <a:r>
              <a:rPr lang="es-AR" altLang="ko-KR" sz="2000" b="1" dirty="0">
                <a:solidFill>
                  <a:srgbClr val="6A9955"/>
                </a:solidFill>
                <a:latin typeface="Consolas" panose="020B0609020204030204" pitchFamily="49" charset="0"/>
              </a:rPr>
              <a:t># Información de la cátedra:</a:t>
            </a:r>
          </a:p>
          <a:p>
            <a:pPr algn="just"/>
            <a:r>
              <a:rPr lang="es-AR" altLang="ko-KR" sz="2000" dirty="0">
                <a:solidFill>
                  <a:schemeClr val="bg1"/>
                </a:solidFill>
                <a:cs typeface="Arial" pitchFamily="34" charset="0"/>
              </a:rPr>
              <a:t>	</a:t>
            </a:r>
            <a:endParaRPr lang="es-AR" altLang="ko-KR" sz="2000" dirty="0" smtClean="0">
              <a:solidFill>
                <a:schemeClr val="bg1"/>
              </a:solidFill>
              <a:cs typeface="Arial" pitchFamily="34" charset="0"/>
            </a:endParaRPr>
          </a:p>
          <a:p>
            <a:pPr algn="just"/>
            <a:r>
              <a:rPr lang="es-AR" altLang="ko-KR" sz="2000" dirty="0">
                <a:solidFill>
                  <a:schemeClr val="bg1"/>
                </a:solidFill>
                <a:cs typeface="Arial" pitchFamily="34" charset="0"/>
              </a:rPr>
              <a:t>	</a:t>
            </a:r>
            <a:r>
              <a:rPr lang="es-AR" altLang="ko-KR" sz="2000" dirty="0" smtClean="0">
                <a:solidFill>
                  <a:schemeClr val="bg1"/>
                </a:solidFill>
                <a:cs typeface="Arial" pitchFamily="34" charset="0"/>
              </a:rPr>
              <a:t>CVG (Campus Virtual Global) de la UTN</a:t>
            </a:r>
            <a:r>
              <a:rPr lang="es-AR" altLang="ko-KR" sz="2000" dirty="0">
                <a:solidFill>
                  <a:schemeClr val="bg1"/>
                </a:solidFill>
                <a:cs typeface="Arial" pitchFamily="34" charset="0"/>
              </a:rPr>
              <a:t>: </a:t>
            </a:r>
            <a:r>
              <a:rPr lang="es-AR" altLang="ko-KR" sz="2000" dirty="0">
                <a:solidFill>
                  <a:schemeClr val="bg1"/>
                </a:solidFill>
                <a:cs typeface="Arial" pitchFamily="34" charset="0"/>
                <a:hlinkClick r:id="rId4"/>
              </a:rPr>
              <a:t>http://</a:t>
            </a:r>
            <a:r>
              <a:rPr lang="es-AR" altLang="ko-KR" sz="2000" dirty="0" smtClean="0">
                <a:solidFill>
                  <a:schemeClr val="bg1"/>
                </a:solidFill>
                <a:cs typeface="Arial" pitchFamily="34" charset="0"/>
                <a:hlinkClick r:id="rId4"/>
              </a:rPr>
              <a:t>frlp.cvg.utn.edu.ar</a:t>
            </a:r>
            <a:endParaRPr lang="es-AR" altLang="ko-KR" sz="2000" dirty="0" smtClean="0">
              <a:solidFill>
                <a:schemeClr val="bg1"/>
              </a:solidFill>
              <a:cs typeface="Arial" pitchFamily="34" charset="0"/>
            </a:endParaRPr>
          </a:p>
          <a:p>
            <a:pPr algn="just"/>
            <a:endParaRPr lang="es-AR" altLang="ko-KR" sz="2000" dirty="0">
              <a:solidFill>
                <a:schemeClr val="bg1"/>
              </a:solidFill>
              <a:cs typeface="Arial" pitchFamily="34" charset="0"/>
            </a:endParaRPr>
          </a:p>
          <a:p>
            <a:pPr algn="just"/>
            <a:r>
              <a:rPr lang="es-AR" altLang="ko-KR" sz="2000" b="1" dirty="0">
                <a:solidFill>
                  <a:srgbClr val="6A9955"/>
                </a:solidFill>
                <a:latin typeface="Consolas" panose="020B0609020204030204" pitchFamily="49" charset="0"/>
              </a:rPr>
              <a:t># Mails de contactos:</a:t>
            </a:r>
          </a:p>
          <a:p>
            <a:pPr algn="just"/>
            <a:endParaRPr lang="es-AR" altLang="ko-KR" sz="2000" dirty="0" smtClean="0">
              <a:solidFill>
                <a:schemeClr val="bg1"/>
              </a:solidFill>
              <a:cs typeface="Arial" pitchFamily="34" charset="0"/>
            </a:endParaRPr>
          </a:p>
          <a:p>
            <a:pPr algn="just"/>
            <a:r>
              <a:rPr lang="es-AR" altLang="ko-KR" sz="2000" dirty="0">
                <a:solidFill>
                  <a:schemeClr val="accent4">
                    <a:lumMod val="60000"/>
                    <a:lumOff val="40000"/>
                  </a:schemeClr>
                </a:solidFill>
                <a:cs typeface="Arial" pitchFamily="34" charset="0"/>
              </a:rPr>
              <a:t>Profesores:</a:t>
            </a:r>
            <a:r>
              <a:rPr lang="es-AR" altLang="ko-KR" sz="2000" dirty="0" smtClean="0">
                <a:solidFill>
                  <a:schemeClr val="bg1"/>
                </a:solidFill>
                <a:cs typeface="Arial" pitchFamily="34" charset="0"/>
              </a:rPr>
              <a:t> 	</a:t>
            </a:r>
            <a:r>
              <a:rPr lang="es-AR" altLang="ko-KR" sz="2000" dirty="0">
                <a:solidFill>
                  <a:schemeClr val="accent4">
                    <a:lumMod val="60000"/>
                    <a:lumOff val="40000"/>
                  </a:schemeClr>
                </a:solidFill>
                <a:cs typeface="Arial" pitchFamily="34" charset="0"/>
              </a:rPr>
              <a:t>Felix Paternoster – </a:t>
            </a:r>
            <a:r>
              <a:rPr lang="es-AR" altLang="ko-KR" sz="2000" dirty="0" smtClean="0">
                <a:solidFill>
                  <a:schemeClr val="bg1"/>
                </a:solidFill>
                <a:cs typeface="Arial" pitchFamily="34" charset="0"/>
                <a:hlinkClick r:id="rId5"/>
              </a:rPr>
              <a:t>pater@frlp.utn.edu.ar</a:t>
            </a:r>
            <a:endParaRPr lang="es-AR" altLang="ko-KR" sz="2000" dirty="0" smtClean="0">
              <a:solidFill>
                <a:schemeClr val="bg1"/>
              </a:solidFill>
              <a:cs typeface="Arial" pitchFamily="34" charset="0"/>
            </a:endParaRPr>
          </a:p>
          <a:p>
            <a:pPr algn="just"/>
            <a:endParaRPr lang="es-AR" altLang="ko-KR" sz="2000" dirty="0">
              <a:solidFill>
                <a:schemeClr val="bg1"/>
              </a:solidFill>
              <a:cs typeface="Arial" pitchFamily="34" charset="0"/>
            </a:endParaRPr>
          </a:p>
          <a:p>
            <a:pPr algn="just"/>
            <a:r>
              <a:rPr lang="es-AR" altLang="ko-KR" sz="2000" dirty="0" smtClean="0">
                <a:solidFill>
                  <a:schemeClr val="bg1"/>
                </a:solidFill>
                <a:cs typeface="Arial" pitchFamily="34" charset="0"/>
              </a:rPr>
              <a:t>		</a:t>
            </a:r>
            <a:r>
              <a:rPr lang="es-AR" altLang="ko-KR" sz="2000" dirty="0">
                <a:solidFill>
                  <a:schemeClr val="accent4">
                    <a:lumMod val="60000"/>
                    <a:lumOff val="40000"/>
                  </a:schemeClr>
                </a:solidFill>
                <a:cs typeface="Arial" pitchFamily="34" charset="0"/>
              </a:rPr>
              <a:t>Matias Area - </a:t>
            </a:r>
            <a:r>
              <a:rPr lang="es-ES" sz="2000" dirty="0" smtClean="0">
                <a:solidFill>
                  <a:schemeClr val="bg1"/>
                </a:solidFill>
                <a:cs typeface="Arial" pitchFamily="34" charset="0"/>
                <a:hlinkClick r:id="rId6"/>
              </a:rPr>
              <a:t>matuarea@gmail.com</a:t>
            </a:r>
            <a:endParaRPr lang="es-ES" sz="2000" dirty="0" smtClean="0">
              <a:solidFill>
                <a:schemeClr val="bg1"/>
              </a:solidFill>
              <a:cs typeface="Arial" pitchFamily="34" charset="0"/>
            </a:endParaRPr>
          </a:p>
          <a:p>
            <a:pPr algn="just"/>
            <a:endParaRPr lang="es-ES" altLang="ko-KR" sz="2000" dirty="0">
              <a:solidFill>
                <a:schemeClr val="bg1"/>
              </a:solidFill>
              <a:cs typeface="Arial" pitchFamily="34" charset="0"/>
            </a:endParaRPr>
          </a:p>
          <a:p>
            <a:pPr algn="just"/>
            <a:r>
              <a:rPr lang="es-ES" altLang="ko-KR" sz="2000" dirty="0">
                <a:solidFill>
                  <a:srgbClr val="FFC000"/>
                </a:solidFill>
                <a:cs typeface="Arial" pitchFamily="34" charset="0"/>
              </a:rPr>
              <a:t>Ayudantes:</a:t>
            </a:r>
            <a:r>
              <a:rPr lang="es-ES" altLang="ko-KR" sz="2000" dirty="0" smtClean="0">
                <a:solidFill>
                  <a:schemeClr val="bg1"/>
                </a:solidFill>
                <a:cs typeface="Arial" pitchFamily="34" charset="0"/>
              </a:rPr>
              <a:t>	</a:t>
            </a:r>
            <a:r>
              <a:rPr lang="es-ES" altLang="ko-KR" sz="2000" dirty="0">
                <a:solidFill>
                  <a:srgbClr val="FFC000"/>
                </a:solidFill>
                <a:cs typeface="Arial" pitchFamily="34" charset="0"/>
              </a:rPr>
              <a:t>Silvia Romero - </a:t>
            </a:r>
            <a:r>
              <a:rPr lang="es-ES" altLang="ko-KR" sz="2000" dirty="0" smtClean="0">
                <a:solidFill>
                  <a:schemeClr val="bg1"/>
                </a:solidFill>
                <a:cs typeface="Arial" pitchFamily="34" charset="0"/>
                <a:hlinkClick r:id="rId7"/>
              </a:rPr>
              <a:t>romerosilvia072@gmail.com</a:t>
            </a:r>
            <a:endParaRPr lang="es-ES" altLang="ko-KR" sz="2000" dirty="0" smtClean="0">
              <a:solidFill>
                <a:schemeClr val="bg1"/>
              </a:solidFill>
              <a:cs typeface="Arial" pitchFamily="34" charset="0"/>
            </a:endParaRPr>
          </a:p>
          <a:p>
            <a:pPr algn="just"/>
            <a:endParaRPr lang="es-ES" altLang="ko-KR" sz="2000" dirty="0">
              <a:solidFill>
                <a:schemeClr val="bg1"/>
              </a:solidFill>
              <a:cs typeface="Arial" pitchFamily="34" charset="0"/>
            </a:endParaRPr>
          </a:p>
          <a:p>
            <a:pPr algn="just"/>
            <a:r>
              <a:rPr lang="es-ES" altLang="ko-KR" sz="2000" dirty="0" smtClean="0">
                <a:solidFill>
                  <a:schemeClr val="bg1"/>
                </a:solidFill>
                <a:cs typeface="Arial" pitchFamily="34" charset="0"/>
              </a:rPr>
              <a:t>		</a:t>
            </a:r>
            <a:r>
              <a:rPr lang="es-ES" altLang="ko-KR" sz="2000" dirty="0">
                <a:solidFill>
                  <a:srgbClr val="FFC000"/>
                </a:solidFill>
                <a:cs typeface="Arial" pitchFamily="34" charset="0"/>
              </a:rPr>
              <a:t>Franco </a:t>
            </a:r>
            <a:r>
              <a:rPr lang="es-ES" altLang="ko-KR" sz="2000" dirty="0" err="1">
                <a:solidFill>
                  <a:srgbClr val="FFC000"/>
                </a:solidFill>
                <a:cs typeface="Arial" pitchFamily="34" charset="0"/>
              </a:rPr>
              <a:t>Ibañez</a:t>
            </a:r>
            <a:r>
              <a:rPr lang="es-ES" altLang="ko-KR" sz="2000" dirty="0">
                <a:solidFill>
                  <a:srgbClr val="FFC000"/>
                </a:solidFill>
                <a:cs typeface="Arial" pitchFamily="34" charset="0"/>
              </a:rPr>
              <a:t> - </a:t>
            </a:r>
            <a:r>
              <a:rPr lang="es-ES" altLang="ko-KR" sz="2000" dirty="0" smtClean="0">
                <a:solidFill>
                  <a:schemeClr val="bg1"/>
                </a:solidFill>
                <a:cs typeface="Arial" pitchFamily="34" charset="0"/>
                <a:hlinkClick r:id="rId8"/>
              </a:rPr>
              <a:t>francoibanez.dev@gmail.com</a:t>
            </a:r>
            <a:endParaRPr lang="es-ES" altLang="ko-KR" sz="2000" dirty="0" smtClean="0">
              <a:solidFill>
                <a:schemeClr val="bg1"/>
              </a:solidFill>
              <a:cs typeface="Arial" pitchFamily="34" charset="0"/>
            </a:endParaRPr>
          </a:p>
          <a:p>
            <a:pPr algn="just"/>
            <a:r>
              <a:rPr lang="es-ES" altLang="ko-KR" sz="2000" dirty="0">
                <a:solidFill>
                  <a:schemeClr val="bg1"/>
                </a:solidFill>
                <a:cs typeface="Arial" pitchFamily="34" charset="0"/>
              </a:rPr>
              <a:t>	</a:t>
            </a:r>
            <a:r>
              <a:rPr lang="es-ES" altLang="ko-KR" sz="2000" dirty="0" smtClean="0">
                <a:solidFill>
                  <a:schemeClr val="bg1"/>
                </a:solidFill>
                <a:cs typeface="Arial" pitchFamily="34" charset="0"/>
              </a:rPr>
              <a:t>	</a:t>
            </a:r>
          </a:p>
          <a:p>
            <a:pPr algn="just"/>
            <a:r>
              <a:rPr lang="es-ES" altLang="ko-KR" sz="2000" dirty="0">
                <a:solidFill>
                  <a:schemeClr val="bg1"/>
                </a:solidFill>
                <a:cs typeface="Arial" pitchFamily="34" charset="0"/>
              </a:rPr>
              <a:t>	</a:t>
            </a:r>
            <a:r>
              <a:rPr lang="es-ES" altLang="ko-KR" sz="2000" dirty="0" smtClean="0">
                <a:solidFill>
                  <a:schemeClr val="bg1"/>
                </a:solidFill>
                <a:cs typeface="Arial" pitchFamily="34" charset="0"/>
              </a:rPr>
              <a:t>	</a:t>
            </a:r>
            <a:r>
              <a:rPr lang="es-ES" altLang="ko-KR" sz="2000" dirty="0">
                <a:solidFill>
                  <a:srgbClr val="FFC000"/>
                </a:solidFill>
                <a:cs typeface="Arial" pitchFamily="34" charset="0"/>
              </a:rPr>
              <a:t>Mauro </a:t>
            </a:r>
            <a:r>
              <a:rPr lang="es-ES" altLang="ko-KR" sz="2000" dirty="0" err="1">
                <a:solidFill>
                  <a:srgbClr val="FFC000"/>
                </a:solidFill>
                <a:cs typeface="Arial" pitchFamily="34" charset="0"/>
              </a:rPr>
              <a:t>Antar</a:t>
            </a:r>
            <a:r>
              <a:rPr lang="es-ES" altLang="ko-KR" sz="2000" dirty="0">
                <a:solidFill>
                  <a:srgbClr val="FFC000"/>
                </a:solidFill>
                <a:cs typeface="Arial" pitchFamily="34" charset="0"/>
              </a:rPr>
              <a:t> -</a:t>
            </a:r>
            <a:r>
              <a:rPr lang="es-ES" altLang="ko-KR" sz="2000" dirty="0">
                <a:solidFill>
                  <a:schemeClr val="bg1"/>
                </a:solidFill>
                <a:cs typeface="Arial" pitchFamily="34" charset="0"/>
              </a:rPr>
              <a:t> </a:t>
            </a:r>
            <a:r>
              <a:rPr lang="es-ES" altLang="ko-KR" sz="2000" dirty="0" smtClean="0">
                <a:solidFill>
                  <a:schemeClr val="bg1"/>
                </a:solidFill>
                <a:cs typeface="Arial" pitchFamily="34" charset="0"/>
                <a:hlinkClick r:id="rId9"/>
              </a:rPr>
              <a:t>antarmauro@gmail.com</a:t>
            </a:r>
            <a:endParaRPr lang="es-ES" altLang="ko-KR" sz="2000" dirty="0" smtClean="0">
              <a:solidFill>
                <a:schemeClr val="bg1"/>
              </a:solidFill>
              <a:cs typeface="Arial" pitchFamily="34" charset="0"/>
            </a:endParaRPr>
          </a:p>
          <a:p>
            <a:pPr algn="just"/>
            <a:endParaRPr lang="es-AR" altLang="ko-KR" sz="2000" dirty="0">
              <a:solidFill>
                <a:schemeClr val="bg1"/>
              </a:solidFill>
              <a:cs typeface="Arial" pitchFamily="34" charset="0"/>
            </a:endParaRPr>
          </a:p>
          <a:p>
            <a:pPr algn="just"/>
            <a:r>
              <a:rPr lang="es-AR" altLang="ko-KR" sz="2000" b="1" dirty="0">
                <a:solidFill>
                  <a:srgbClr val="6A9955"/>
                </a:solidFill>
                <a:latin typeface="Consolas" panose="020B0609020204030204" pitchFamily="49" charset="0"/>
              </a:rPr>
              <a:t># Consultas fuera de horario de clase: por mail o por CVG</a:t>
            </a:r>
          </a:p>
          <a:p>
            <a:pPr algn="just"/>
            <a:endParaRPr lang="es-AR" altLang="ko-KR" sz="2000" dirty="0">
              <a:solidFill>
                <a:schemeClr val="bg1"/>
              </a:solidFill>
              <a:cs typeface="Arial" pitchFamily="34" charset="0"/>
            </a:endParaRPr>
          </a:p>
        </p:txBody>
      </p:sp>
    </p:spTree>
    <p:extLst>
      <p:ext uri="{BB962C8B-B14F-4D97-AF65-F5344CB8AC3E}">
        <p14:creationId xmlns:p14="http://schemas.microsoft.com/office/powerpoint/2010/main" val="6778809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Definición de un módulo - Procedimiento</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638251" y="1402566"/>
            <a:ext cx="10661120" cy="707886"/>
          </a:xfrm>
          <a:prstGeom prst="rect">
            <a:avLst/>
          </a:prstGeom>
          <a:noFill/>
        </p:spPr>
        <p:txBody>
          <a:bodyPr wrap="square" rtlCol="0">
            <a:spAutoFit/>
          </a:bodyPr>
          <a:lstStyle/>
          <a:p>
            <a:pPr algn="just"/>
            <a:r>
              <a:rPr lang="es-AR" altLang="ko-KR" sz="2000" dirty="0">
                <a:solidFill>
                  <a:schemeClr val="accent4">
                    <a:lumMod val="60000"/>
                    <a:lumOff val="40000"/>
                  </a:schemeClr>
                </a:solidFill>
                <a:cs typeface="Arial" pitchFamily="34" charset="0"/>
              </a:rPr>
              <a:t>Los procedimientos en C se identifican con la palabra clave </a:t>
            </a:r>
            <a:r>
              <a:rPr lang="es-AR" altLang="ko-KR" sz="2000" dirty="0" err="1">
                <a:solidFill>
                  <a:schemeClr val="accent4">
                    <a:lumMod val="60000"/>
                    <a:lumOff val="40000"/>
                  </a:schemeClr>
                </a:solidFill>
                <a:cs typeface="Arial" pitchFamily="34" charset="0"/>
              </a:rPr>
              <a:t>void</a:t>
            </a:r>
            <a:r>
              <a:rPr lang="es-AR" altLang="ko-KR" sz="2000" dirty="0">
                <a:solidFill>
                  <a:schemeClr val="accent4">
                    <a:lumMod val="60000"/>
                    <a:lumOff val="40000"/>
                  </a:schemeClr>
                </a:solidFill>
                <a:cs typeface="Arial" pitchFamily="34" charset="0"/>
              </a:rPr>
              <a:t> al principio, la cual indica que no retornan un resultado salvo mediante pasaje por referencia.</a:t>
            </a:r>
          </a:p>
        </p:txBody>
      </p:sp>
      <p:sp>
        <p:nvSpPr>
          <p:cNvPr id="14" name="TextBox 18"/>
          <p:cNvSpPr txBox="1"/>
          <p:nvPr/>
        </p:nvSpPr>
        <p:spPr>
          <a:xfrm>
            <a:off x="688948" y="2789074"/>
            <a:ext cx="3024336" cy="369332"/>
          </a:xfrm>
          <a:prstGeom prst="rect">
            <a:avLst/>
          </a:prstGeom>
          <a:noFill/>
        </p:spPr>
        <p:txBody>
          <a:bodyPr wrap="square" rtlCol="0">
            <a:spAutoFit/>
          </a:bodyPr>
          <a:lstStyle/>
          <a:p>
            <a:r>
              <a:rPr lang="en-US" altLang="ko-KR" b="1" dirty="0" smtClean="0">
                <a:solidFill>
                  <a:schemeClr val="accent3"/>
                </a:solidFill>
                <a:cs typeface="Arial" pitchFamily="34" charset="0"/>
              </a:rPr>
              <a:t>Standard C</a:t>
            </a:r>
            <a:endParaRPr lang="ko-KR" altLang="en-US" b="1" dirty="0">
              <a:solidFill>
                <a:schemeClr val="accent3"/>
              </a:solidFill>
              <a:cs typeface="Arial" pitchFamily="34" charset="0"/>
            </a:endParaRPr>
          </a:p>
        </p:txBody>
      </p:sp>
      <p:sp>
        <p:nvSpPr>
          <p:cNvPr id="15" name="Rectángulo 14"/>
          <p:cNvSpPr/>
          <p:nvPr/>
        </p:nvSpPr>
        <p:spPr>
          <a:xfrm>
            <a:off x="627538" y="3166596"/>
            <a:ext cx="10946153" cy="3416320"/>
          </a:xfrm>
          <a:prstGeom prst="rect">
            <a:avLst/>
          </a:prstGeom>
        </p:spPr>
        <p:txBody>
          <a:bodyPr wrap="square">
            <a:spAutoFit/>
          </a:bodyPr>
          <a:lstStyle/>
          <a:p>
            <a:r>
              <a:rPr lang="es-AR" dirty="0">
                <a:solidFill>
                  <a:schemeClr val="bg1"/>
                </a:solidFill>
                <a:latin typeface="Consolas" panose="020B0609020204030204" pitchFamily="49" charset="0"/>
              </a:rPr>
              <a:t>//Procedimiento que recibe dos números y devuelve la suma en "</a:t>
            </a:r>
            <a:r>
              <a:rPr lang="es-AR" dirty="0" err="1">
                <a:solidFill>
                  <a:schemeClr val="bg1"/>
                </a:solidFill>
                <a:latin typeface="Consolas" panose="020B0609020204030204" pitchFamily="49" charset="0"/>
              </a:rPr>
              <a:t>resul</a:t>
            </a:r>
            <a:r>
              <a:rPr lang="es-AR" dirty="0">
                <a:solidFill>
                  <a:schemeClr val="bg1"/>
                </a:solidFill>
                <a:latin typeface="Consolas" panose="020B0609020204030204" pitchFamily="49" charset="0"/>
              </a:rPr>
              <a:t>"</a:t>
            </a:r>
          </a:p>
          <a:p>
            <a:r>
              <a:rPr lang="es-AR" dirty="0" err="1">
                <a:solidFill>
                  <a:schemeClr val="bg1"/>
                </a:solidFill>
                <a:latin typeface="Consolas" panose="020B0609020204030204" pitchFamily="49" charset="0"/>
              </a:rPr>
              <a:t>void</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unModulo</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param1, </a:t>
            </a: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param2, </a:t>
            </a: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resul</a:t>
            </a:r>
            <a:r>
              <a:rPr lang="es-AR" dirty="0">
                <a:solidFill>
                  <a:schemeClr val="bg1"/>
                </a:solidFill>
                <a:latin typeface="Consolas" panose="020B0609020204030204" pitchFamily="49" charset="0"/>
              </a:rPr>
              <a:t>){</a:t>
            </a:r>
          </a:p>
          <a:p>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resul</a:t>
            </a:r>
            <a:r>
              <a:rPr lang="es-AR" dirty="0">
                <a:solidFill>
                  <a:schemeClr val="bg1"/>
                </a:solidFill>
                <a:latin typeface="Consolas" panose="020B0609020204030204" pitchFamily="49" charset="0"/>
              </a:rPr>
              <a:t> = param1 + param2;	//Para usar el puntero, uso asterisco</a:t>
            </a:r>
          </a:p>
          <a:p>
            <a:r>
              <a:rPr lang="es-AR" dirty="0">
                <a:solidFill>
                  <a:schemeClr val="bg1"/>
                </a:solidFill>
                <a:latin typeface="Consolas" panose="020B0609020204030204" pitchFamily="49" charset="0"/>
              </a:rPr>
              <a:t>}</a:t>
            </a:r>
          </a:p>
          <a:p>
            <a:endParaRPr lang="es-AR" dirty="0">
              <a:solidFill>
                <a:schemeClr val="bg1"/>
              </a:solidFill>
              <a:latin typeface="Consolas" panose="020B0609020204030204" pitchFamily="49" charset="0"/>
            </a:endParaRPr>
          </a:p>
          <a:p>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x, y, z;</a:t>
            </a:r>
          </a:p>
          <a:p>
            <a:r>
              <a:rPr lang="es-AR" dirty="0">
                <a:solidFill>
                  <a:schemeClr val="bg1"/>
                </a:solidFill>
                <a:latin typeface="Consolas" panose="020B0609020204030204" pitchFamily="49" charset="0"/>
              </a:rPr>
              <a:t/>
            </a:r>
            <a:br>
              <a:rPr lang="es-AR" dirty="0">
                <a:solidFill>
                  <a:schemeClr val="bg1"/>
                </a:solidFill>
                <a:latin typeface="Consolas" panose="020B0609020204030204" pitchFamily="49" charset="0"/>
              </a:rPr>
            </a:b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main</a:t>
            </a:r>
            <a:r>
              <a:rPr lang="es-AR" dirty="0">
                <a:solidFill>
                  <a:schemeClr val="bg1"/>
                </a:solidFill>
                <a:latin typeface="Consolas" panose="020B0609020204030204" pitchFamily="49" charset="0"/>
              </a:rPr>
              <a:t>(){</a:t>
            </a:r>
          </a:p>
          <a:p>
            <a:r>
              <a:rPr lang="es-AR" dirty="0">
                <a:solidFill>
                  <a:schemeClr val="bg1"/>
                </a:solidFill>
                <a:latin typeface="Consolas" panose="020B0609020204030204" pitchFamily="49" charset="0"/>
              </a:rPr>
              <a:t>  //..</a:t>
            </a:r>
          </a:p>
          <a:p>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unModulo</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x,y,&amp;z</a:t>
            </a:r>
            <a:r>
              <a:rPr lang="es-AR" dirty="0">
                <a:solidFill>
                  <a:schemeClr val="bg1"/>
                </a:solidFill>
                <a:latin typeface="Consolas" panose="020B0609020204030204" pitchFamily="49" charset="0"/>
              </a:rPr>
              <a:t>); //Invoco al procedimiento</a:t>
            </a:r>
          </a:p>
          <a:p>
            <a:r>
              <a:rPr lang="es-AR" dirty="0">
                <a:solidFill>
                  <a:schemeClr val="bg1"/>
                </a:solidFill>
                <a:latin typeface="Consolas" panose="020B0609020204030204" pitchFamily="49" charset="0"/>
              </a:rPr>
              <a:t>  //..</a:t>
            </a:r>
          </a:p>
          <a:p>
            <a:r>
              <a:rPr lang="es-AR"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20689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Definición de un módulo - Función</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638251" y="1402566"/>
            <a:ext cx="10661120" cy="707886"/>
          </a:xfrm>
          <a:prstGeom prst="rect">
            <a:avLst/>
          </a:prstGeom>
          <a:noFill/>
        </p:spPr>
        <p:txBody>
          <a:bodyPr wrap="square" rtlCol="0">
            <a:spAutoFit/>
          </a:bodyPr>
          <a:lstStyle/>
          <a:p>
            <a:pPr algn="just"/>
            <a:r>
              <a:rPr lang="es-AR" altLang="ko-KR" sz="2000" dirty="0">
                <a:solidFill>
                  <a:schemeClr val="accent4">
                    <a:lumMod val="60000"/>
                    <a:lumOff val="40000"/>
                  </a:schemeClr>
                </a:solidFill>
                <a:cs typeface="Arial" pitchFamily="34" charset="0"/>
              </a:rPr>
              <a:t>Las funciones en C retornan un valor, y el tipo del mismo se indica al principio de su definición. El retorno se realiza mediante la palabra clave </a:t>
            </a:r>
            <a:r>
              <a:rPr lang="es-AR" altLang="ko-KR" sz="2000" dirty="0" err="1">
                <a:solidFill>
                  <a:schemeClr val="accent4">
                    <a:lumMod val="60000"/>
                    <a:lumOff val="40000"/>
                  </a:schemeClr>
                </a:solidFill>
                <a:cs typeface="Arial" pitchFamily="34" charset="0"/>
              </a:rPr>
              <a:t>return</a:t>
            </a:r>
            <a:r>
              <a:rPr lang="es-AR" altLang="ko-KR" sz="2000" dirty="0">
                <a:solidFill>
                  <a:schemeClr val="accent4">
                    <a:lumMod val="60000"/>
                    <a:lumOff val="40000"/>
                  </a:schemeClr>
                </a:solidFill>
                <a:cs typeface="Arial" pitchFamily="34" charset="0"/>
              </a:rPr>
              <a:t>.</a:t>
            </a:r>
          </a:p>
        </p:txBody>
      </p:sp>
      <p:sp>
        <p:nvSpPr>
          <p:cNvPr id="14" name="TextBox 18"/>
          <p:cNvSpPr txBox="1"/>
          <p:nvPr/>
        </p:nvSpPr>
        <p:spPr>
          <a:xfrm>
            <a:off x="688948" y="2789074"/>
            <a:ext cx="3024336" cy="369332"/>
          </a:xfrm>
          <a:prstGeom prst="rect">
            <a:avLst/>
          </a:prstGeom>
          <a:noFill/>
        </p:spPr>
        <p:txBody>
          <a:bodyPr wrap="square" rtlCol="0">
            <a:spAutoFit/>
          </a:bodyPr>
          <a:lstStyle/>
          <a:p>
            <a:r>
              <a:rPr lang="en-US" altLang="ko-KR" b="1" dirty="0" smtClean="0">
                <a:solidFill>
                  <a:schemeClr val="accent3"/>
                </a:solidFill>
                <a:cs typeface="Arial" pitchFamily="34" charset="0"/>
              </a:rPr>
              <a:t>Standard C</a:t>
            </a:r>
            <a:endParaRPr lang="ko-KR" altLang="en-US" b="1" dirty="0">
              <a:solidFill>
                <a:schemeClr val="accent3"/>
              </a:solidFill>
              <a:cs typeface="Arial" pitchFamily="34" charset="0"/>
            </a:endParaRPr>
          </a:p>
        </p:txBody>
      </p:sp>
      <p:sp>
        <p:nvSpPr>
          <p:cNvPr id="15" name="Rectángulo 14"/>
          <p:cNvSpPr/>
          <p:nvPr/>
        </p:nvSpPr>
        <p:spPr>
          <a:xfrm>
            <a:off x="627538" y="3166596"/>
            <a:ext cx="10946153" cy="3416320"/>
          </a:xfrm>
          <a:prstGeom prst="rect">
            <a:avLst/>
          </a:prstGeom>
        </p:spPr>
        <p:txBody>
          <a:bodyPr wrap="square">
            <a:spAutoFit/>
          </a:bodyPr>
          <a:lstStyle/>
          <a:p>
            <a:r>
              <a:rPr lang="es-AR" dirty="0">
                <a:solidFill>
                  <a:schemeClr val="bg1"/>
                </a:solidFill>
                <a:latin typeface="Consolas" panose="020B0609020204030204" pitchFamily="49" charset="0"/>
              </a:rPr>
              <a:t>//Función tipo entero que recibe dos números y retorna la suma</a:t>
            </a:r>
          </a:p>
          <a:p>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unaFuncion</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param1, </a:t>
            </a: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param2){</a:t>
            </a:r>
          </a:p>
          <a:p>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return</a:t>
            </a:r>
            <a:r>
              <a:rPr lang="es-AR" dirty="0">
                <a:solidFill>
                  <a:schemeClr val="bg1"/>
                </a:solidFill>
                <a:latin typeface="Consolas" panose="020B0609020204030204" pitchFamily="49" charset="0"/>
              </a:rPr>
              <a:t> param1 + param2;	//Retorno el resultado</a:t>
            </a:r>
          </a:p>
          <a:p>
            <a:r>
              <a:rPr lang="es-AR" dirty="0">
                <a:solidFill>
                  <a:schemeClr val="bg1"/>
                </a:solidFill>
                <a:latin typeface="Consolas" panose="020B0609020204030204" pitchFamily="49" charset="0"/>
              </a:rPr>
              <a:t>}</a:t>
            </a:r>
          </a:p>
          <a:p>
            <a:endParaRPr lang="es-AR" dirty="0">
              <a:solidFill>
                <a:schemeClr val="bg1"/>
              </a:solidFill>
              <a:latin typeface="Consolas" panose="020B0609020204030204" pitchFamily="49" charset="0"/>
            </a:endParaRPr>
          </a:p>
          <a:p>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x, y, z;</a:t>
            </a:r>
          </a:p>
          <a:p>
            <a:r>
              <a:rPr lang="es-AR" dirty="0">
                <a:solidFill>
                  <a:schemeClr val="bg1"/>
                </a:solidFill>
                <a:latin typeface="Consolas" panose="020B0609020204030204" pitchFamily="49" charset="0"/>
              </a:rPr>
              <a:t/>
            </a:r>
            <a:br>
              <a:rPr lang="es-AR" dirty="0">
                <a:solidFill>
                  <a:schemeClr val="bg1"/>
                </a:solidFill>
                <a:latin typeface="Consolas" panose="020B0609020204030204" pitchFamily="49" charset="0"/>
              </a:rPr>
            </a:br>
            <a:r>
              <a:rPr lang="es-AR" dirty="0" err="1">
                <a:solidFill>
                  <a:schemeClr val="bg1"/>
                </a:solidFill>
                <a:latin typeface="Consolas" panose="020B0609020204030204" pitchFamily="49" charset="0"/>
              </a:rPr>
              <a:t>int</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main</a:t>
            </a:r>
            <a:r>
              <a:rPr lang="es-AR" dirty="0">
                <a:solidFill>
                  <a:schemeClr val="bg1"/>
                </a:solidFill>
                <a:latin typeface="Consolas" panose="020B0609020204030204" pitchFamily="49" charset="0"/>
              </a:rPr>
              <a:t>(){</a:t>
            </a:r>
          </a:p>
          <a:p>
            <a:r>
              <a:rPr lang="es-AR" dirty="0">
                <a:solidFill>
                  <a:schemeClr val="bg1"/>
                </a:solidFill>
                <a:latin typeface="Consolas" panose="020B0609020204030204" pitchFamily="49" charset="0"/>
              </a:rPr>
              <a:t>  //..</a:t>
            </a:r>
          </a:p>
          <a:p>
            <a:r>
              <a:rPr lang="es-AR" dirty="0">
                <a:solidFill>
                  <a:schemeClr val="bg1"/>
                </a:solidFill>
                <a:latin typeface="Consolas" panose="020B0609020204030204" pitchFamily="49" charset="0"/>
              </a:rPr>
              <a:t>  z = </a:t>
            </a:r>
            <a:r>
              <a:rPr lang="es-AR" dirty="0" err="1">
                <a:solidFill>
                  <a:schemeClr val="bg1"/>
                </a:solidFill>
                <a:latin typeface="Consolas" panose="020B0609020204030204" pitchFamily="49" charset="0"/>
              </a:rPr>
              <a:t>unaFuncion</a:t>
            </a:r>
            <a:r>
              <a:rPr lang="es-AR" dirty="0">
                <a:solidFill>
                  <a:schemeClr val="bg1"/>
                </a:solidFill>
                <a:latin typeface="Consolas" panose="020B0609020204030204" pitchFamily="49" charset="0"/>
              </a:rPr>
              <a:t> (</a:t>
            </a:r>
            <a:r>
              <a:rPr lang="es-AR" dirty="0" err="1">
                <a:solidFill>
                  <a:schemeClr val="bg1"/>
                </a:solidFill>
                <a:latin typeface="Consolas" panose="020B0609020204030204" pitchFamily="49" charset="0"/>
              </a:rPr>
              <a:t>x,y</a:t>
            </a:r>
            <a:r>
              <a:rPr lang="es-AR" dirty="0">
                <a:solidFill>
                  <a:schemeClr val="bg1"/>
                </a:solidFill>
                <a:latin typeface="Consolas" panose="020B0609020204030204" pitchFamily="49" charset="0"/>
              </a:rPr>
              <a:t>); //Invoco a la función</a:t>
            </a:r>
          </a:p>
          <a:p>
            <a:r>
              <a:rPr lang="es-AR" dirty="0">
                <a:solidFill>
                  <a:schemeClr val="bg1"/>
                </a:solidFill>
                <a:latin typeface="Consolas" panose="020B0609020204030204" pitchFamily="49" charset="0"/>
              </a:rPr>
              <a:t>  //..</a:t>
            </a:r>
          </a:p>
          <a:p>
            <a:r>
              <a:rPr lang="es-AR"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3542236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0"/>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sp>
        <p:nvSpPr>
          <p:cNvPr id="73" name="TextBox 9"/>
          <p:cNvSpPr txBox="1"/>
          <p:nvPr/>
        </p:nvSpPr>
        <p:spPr>
          <a:xfrm>
            <a:off x="3553626" y="2564308"/>
            <a:ext cx="6870534" cy="1200329"/>
          </a:xfrm>
          <a:prstGeom prst="rect">
            <a:avLst/>
          </a:prstGeom>
          <a:noFill/>
        </p:spPr>
        <p:txBody>
          <a:bodyPr wrap="square" rtlCol="0">
            <a:spAutoFit/>
          </a:bodyPr>
          <a:lstStyle/>
          <a:p>
            <a:r>
              <a:rPr lang="es-AR" altLang="ko-KR" sz="2400" b="1" dirty="0" smtClean="0">
                <a:solidFill>
                  <a:schemeClr val="accent3"/>
                </a:solidFill>
                <a:cs typeface="Arial" pitchFamily="34" charset="0"/>
              </a:rPr>
              <a:t>Clase </a:t>
            </a:r>
            <a:r>
              <a:rPr lang="es-AR" altLang="ko-KR" sz="2400" b="1" dirty="0">
                <a:solidFill>
                  <a:schemeClr val="accent3"/>
                </a:solidFill>
                <a:cs typeface="Arial" pitchFamily="34" charset="0"/>
              </a:rPr>
              <a:t>7</a:t>
            </a:r>
            <a:endParaRPr lang="es-AR" altLang="ko-KR" sz="2400" b="1" dirty="0" smtClean="0">
              <a:solidFill>
                <a:schemeClr val="accent3"/>
              </a:solidFill>
              <a:cs typeface="Arial" pitchFamily="34" charset="0"/>
            </a:endParaRPr>
          </a:p>
          <a:p>
            <a:endParaRPr lang="es-AR" altLang="ko-KR" sz="2400" b="1" dirty="0" smtClean="0">
              <a:solidFill>
                <a:schemeClr val="accent3"/>
              </a:solidFill>
              <a:cs typeface="Arial" pitchFamily="34" charset="0"/>
            </a:endParaRPr>
          </a:p>
          <a:p>
            <a:r>
              <a:rPr lang="es-AR" sz="2400" dirty="0" smtClean="0">
                <a:solidFill>
                  <a:srgbClr val="FFFF00"/>
                </a:solidFill>
              </a:rPr>
              <a:t>/* </a:t>
            </a:r>
            <a:r>
              <a:rPr lang="es-AR" sz="2400" dirty="0" err="1">
                <a:solidFill>
                  <a:srgbClr val="FFFF00"/>
                </a:solidFill>
              </a:rPr>
              <a:t>Modularización</a:t>
            </a:r>
            <a:r>
              <a:rPr lang="es-AR" sz="2400" dirty="0">
                <a:solidFill>
                  <a:srgbClr val="FFFF00"/>
                </a:solidFill>
              </a:rPr>
              <a:t>: Procedimientos y </a:t>
            </a:r>
            <a:r>
              <a:rPr lang="es-AR" sz="2400" dirty="0" smtClean="0">
                <a:solidFill>
                  <a:srgbClr val="FFFF00"/>
                </a:solidFill>
              </a:rPr>
              <a:t>Funciones */</a:t>
            </a:r>
            <a:endParaRPr lang="es-AR" sz="2400" dirty="0">
              <a:solidFill>
                <a:srgbClr val="FFFF00"/>
              </a:solidFill>
            </a:endParaRPr>
          </a:p>
        </p:txBody>
      </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Tree>
    <p:extLst>
      <p:ext uri="{BB962C8B-B14F-4D97-AF65-F5344CB8AC3E}">
        <p14:creationId xmlns:p14="http://schemas.microsoft.com/office/powerpoint/2010/main" val="2576961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6652378" cy="867490"/>
            <a:chOff x="3687661" y="1203598"/>
            <a:chExt cx="2252491" cy="867490"/>
          </a:xfrm>
        </p:grpSpPr>
        <p:sp>
          <p:nvSpPr>
            <p:cNvPr id="73" name="TextBox 9"/>
            <p:cNvSpPr txBox="1"/>
            <p:nvPr/>
          </p:nvSpPr>
          <p:spPr>
            <a:xfrm>
              <a:off x="3687661" y="1203598"/>
              <a:ext cx="2252491" cy="461665"/>
            </a:xfrm>
            <a:prstGeom prst="rect">
              <a:avLst/>
            </a:prstGeom>
            <a:noFill/>
          </p:spPr>
          <p:txBody>
            <a:bodyPr wrap="square" rtlCol="0">
              <a:spAutoFit/>
            </a:bodyPr>
            <a:lstStyle/>
            <a:p>
              <a:r>
                <a:rPr lang="es-AR" altLang="ko-KR" sz="2400" b="1" dirty="0">
                  <a:solidFill>
                    <a:schemeClr val="accent3"/>
                  </a:solidFill>
                  <a:cs typeface="Arial" pitchFamily="34" charset="0"/>
                </a:rPr>
                <a:t>Desarrollo de la clase 7</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618921" y="1137691"/>
            <a:ext cx="8642645" cy="2554545"/>
          </a:xfrm>
          <a:prstGeom prst="rect">
            <a:avLst/>
          </a:prstGeom>
          <a:noFill/>
        </p:spPr>
        <p:txBody>
          <a:bodyPr wrap="square" rtlCol="0">
            <a:spAutoFit/>
          </a:bodyPr>
          <a:lstStyle/>
          <a:p>
            <a:r>
              <a:rPr lang="es-AR" sz="2000" dirty="0">
                <a:solidFill>
                  <a:srgbClr val="6A9955"/>
                </a:solidFill>
                <a:latin typeface="Consolas" panose="020B0609020204030204" pitchFamily="49" charset="0"/>
              </a:rPr>
              <a:t>Introducción a </a:t>
            </a:r>
            <a:r>
              <a:rPr lang="es-AR" sz="2000" dirty="0" err="1">
                <a:solidFill>
                  <a:srgbClr val="6A9955"/>
                </a:solidFill>
                <a:latin typeface="Consolas" panose="020B0609020204030204" pitchFamily="49" charset="0"/>
              </a:rPr>
              <a:t>Modularización</a:t>
            </a:r>
            <a:r>
              <a:rPr lang="es-AR" sz="2000" dirty="0">
                <a:solidFill>
                  <a:srgbClr val="6A9955"/>
                </a:solidFill>
                <a:latin typeface="Consolas" panose="020B0609020204030204" pitchFamily="49" charset="0"/>
              </a:rPr>
              <a:t>: Procedimientos y Funciones</a:t>
            </a:r>
          </a:p>
          <a:p>
            <a:endParaRPr lang="es-AR" sz="2000" dirty="0">
              <a:solidFill>
                <a:srgbClr val="6A9955"/>
              </a:solidFill>
              <a:latin typeface="Consolas" panose="020B0609020204030204" pitchFamily="49" charset="0"/>
            </a:endParaRPr>
          </a:p>
          <a:p>
            <a:r>
              <a:rPr lang="es-AR" sz="2000" dirty="0">
                <a:solidFill>
                  <a:srgbClr val="6A9955"/>
                </a:solidFill>
                <a:latin typeface="Consolas" panose="020B0609020204030204" pitchFamily="49" charset="0"/>
              </a:rPr>
              <a:t>Ejemplo 1 de </a:t>
            </a:r>
            <a:r>
              <a:rPr lang="es-AR" sz="2000" dirty="0" err="1">
                <a:solidFill>
                  <a:srgbClr val="6A9955"/>
                </a:solidFill>
                <a:latin typeface="Consolas" panose="020B0609020204030204" pitchFamily="49" charset="0"/>
              </a:rPr>
              <a:t>Modularización</a:t>
            </a:r>
            <a:r>
              <a:rPr lang="es-AR" sz="2000" dirty="0">
                <a:solidFill>
                  <a:srgbClr val="6A9955"/>
                </a:solidFill>
                <a:latin typeface="Consolas" panose="020B0609020204030204" pitchFamily="49" charset="0"/>
              </a:rPr>
              <a:t>: Procedimientos y Funciones en programa</a:t>
            </a:r>
          </a:p>
          <a:p>
            <a:endParaRPr lang="es-AR" sz="2000" dirty="0">
              <a:solidFill>
                <a:srgbClr val="6A9955"/>
              </a:solidFill>
              <a:latin typeface="Consolas" panose="020B0609020204030204" pitchFamily="49" charset="0"/>
            </a:endParaRPr>
          </a:p>
          <a:p>
            <a:r>
              <a:rPr lang="es-AR" sz="2000" dirty="0">
                <a:solidFill>
                  <a:srgbClr val="6A9955"/>
                </a:solidFill>
                <a:latin typeface="Consolas" panose="020B0609020204030204" pitchFamily="49" charset="0"/>
              </a:rPr>
              <a:t>Ejercicios para resolver</a:t>
            </a:r>
          </a:p>
          <a:p>
            <a:endParaRPr lang="es-AR" sz="2000" dirty="0">
              <a:solidFill>
                <a:srgbClr val="6A9955"/>
              </a:solidFill>
              <a:latin typeface="Consolas" panose="020B0609020204030204" pitchFamily="49" charset="0"/>
            </a:endParaRPr>
          </a:p>
          <a:p>
            <a:r>
              <a:rPr lang="es-AR" sz="2000" dirty="0">
                <a:solidFill>
                  <a:srgbClr val="6A9955"/>
                </a:solidFill>
                <a:latin typeface="Consolas" panose="020B0609020204030204" pitchFamily="49" charset="0"/>
              </a:rPr>
              <a:t>Introducción Lenguaje C</a:t>
            </a:r>
          </a:p>
        </p:txBody>
      </p:sp>
    </p:spTree>
    <p:extLst>
      <p:ext uri="{BB962C8B-B14F-4D97-AF65-F5344CB8AC3E}">
        <p14:creationId xmlns:p14="http://schemas.microsoft.com/office/powerpoint/2010/main" val="721337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8947527" cy="867490"/>
            <a:chOff x="3687661" y="1203598"/>
            <a:chExt cx="3029627" cy="867490"/>
          </a:xfrm>
        </p:grpSpPr>
        <p:sp>
          <p:nvSpPr>
            <p:cNvPr id="73" name="TextBox 9"/>
            <p:cNvSpPr txBox="1"/>
            <p:nvPr/>
          </p:nvSpPr>
          <p:spPr>
            <a:xfrm>
              <a:off x="3687661" y="1203598"/>
              <a:ext cx="3029627" cy="461665"/>
            </a:xfrm>
            <a:prstGeom prst="rect">
              <a:avLst/>
            </a:prstGeom>
            <a:noFill/>
          </p:spPr>
          <p:txBody>
            <a:bodyPr wrap="square" rtlCol="0">
              <a:spAutoFit/>
            </a:bodyPr>
            <a:lstStyle/>
            <a:p>
              <a:r>
                <a:rPr lang="es-AR" altLang="ko-KR" sz="2400" b="1" dirty="0" err="1">
                  <a:solidFill>
                    <a:schemeClr val="accent3"/>
                  </a:solidFill>
                  <a:cs typeface="Arial" pitchFamily="34" charset="0"/>
                </a:rPr>
                <a:t>Modularizacion</a:t>
              </a:r>
              <a:r>
                <a:rPr lang="es-AR" altLang="ko-KR" sz="2400" b="1" dirty="0">
                  <a:solidFill>
                    <a:schemeClr val="accent3"/>
                  </a:solidFill>
                  <a:cs typeface="Arial" pitchFamily="34" charset="0"/>
                </a:rPr>
                <a:t>: Procedimientos y Funciones</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Box 8"/>
          <p:cNvSpPr txBox="1"/>
          <p:nvPr/>
        </p:nvSpPr>
        <p:spPr>
          <a:xfrm>
            <a:off x="144219" y="1161836"/>
            <a:ext cx="11860547" cy="4247317"/>
          </a:xfrm>
          <a:prstGeom prst="rect">
            <a:avLst/>
          </a:prstGeom>
          <a:noFill/>
        </p:spPr>
        <p:txBody>
          <a:bodyPr wrap="square" rtlCol="0">
            <a:spAutoFit/>
          </a:bodyPr>
          <a:lstStyle/>
          <a:p>
            <a:r>
              <a:rPr lang="es-AR" dirty="0">
                <a:solidFill>
                  <a:srgbClr val="FFFF00"/>
                </a:solidFill>
                <a:latin typeface="Consolas" panose="020B0609020204030204" pitchFamily="49" charset="0"/>
              </a:rPr>
              <a:t>Se define un nombre del subprograma</a:t>
            </a:r>
          </a:p>
          <a:p>
            <a:r>
              <a:rPr lang="es-AR" dirty="0">
                <a:solidFill>
                  <a:srgbClr val="FFFF00"/>
                </a:solidFill>
                <a:latin typeface="Consolas" panose="020B0609020204030204" pitchFamily="49" charset="0"/>
              </a:rPr>
              <a:t>Se definen parámetros, y cada parámetro tiene:</a:t>
            </a:r>
          </a:p>
          <a:p>
            <a:r>
              <a:rPr lang="es-AR" dirty="0">
                <a:solidFill>
                  <a:srgbClr val="FFFF00"/>
                </a:solidFill>
                <a:latin typeface="Consolas" panose="020B0609020204030204" pitchFamily="49" charset="0"/>
              </a:rPr>
              <a:t>	Un nombre, un tipo de dato, y un tipo de parámetro (por valor, por referencia)</a:t>
            </a:r>
          </a:p>
          <a:p>
            <a:endParaRPr lang="es-AR" dirty="0">
              <a:solidFill>
                <a:srgbClr val="FFFF00"/>
              </a:solidFill>
              <a:latin typeface="Consolas" panose="020B0609020204030204" pitchFamily="49" charset="0"/>
            </a:endParaRPr>
          </a:p>
          <a:p>
            <a:r>
              <a:rPr lang="es-AR" dirty="0">
                <a:solidFill>
                  <a:srgbClr val="FFFF00"/>
                </a:solidFill>
                <a:latin typeface="Consolas" panose="020B0609020204030204" pitchFamily="49" charset="0"/>
              </a:rPr>
              <a:t>Hay dos clases de subprogramas: los procedimientos y las funciones:</a:t>
            </a:r>
          </a:p>
          <a:p>
            <a:endParaRPr lang="es-AR" dirty="0">
              <a:solidFill>
                <a:srgbClr val="FFFF00"/>
              </a:solidFill>
              <a:latin typeface="Consolas" panose="020B0609020204030204" pitchFamily="49" charset="0"/>
            </a:endParaRPr>
          </a:p>
          <a:p>
            <a:r>
              <a:rPr lang="es-AR" dirty="0" smtClean="0">
                <a:solidFill>
                  <a:srgbClr val="FFFF00"/>
                </a:solidFill>
                <a:latin typeface="Consolas" panose="020B0609020204030204" pitchFamily="49" charset="0"/>
              </a:rPr>
              <a:t># Los </a:t>
            </a:r>
            <a:r>
              <a:rPr lang="es-AR" dirty="0">
                <a:solidFill>
                  <a:srgbClr val="FFFF00"/>
                </a:solidFill>
                <a:latin typeface="Consolas" panose="020B0609020204030204" pitchFamily="49" charset="0"/>
              </a:rPr>
              <a:t>procedimientos admiten parámetros de ambas clases, por lo que podrían tener varias salidas. No pueden formar parte de expresiones, su invocación se realiza como si fuesen una instrucción más en el lenguaje.</a:t>
            </a:r>
          </a:p>
          <a:p>
            <a:endParaRPr lang="es-AR" dirty="0">
              <a:solidFill>
                <a:srgbClr val="FFFF00"/>
              </a:solidFill>
              <a:latin typeface="Consolas" panose="020B0609020204030204" pitchFamily="49" charset="0"/>
            </a:endParaRPr>
          </a:p>
          <a:p>
            <a:r>
              <a:rPr lang="es-AR" dirty="0" smtClean="0">
                <a:solidFill>
                  <a:srgbClr val="FFFF00"/>
                </a:solidFill>
                <a:latin typeface="Consolas" panose="020B0609020204030204" pitchFamily="49" charset="0"/>
              </a:rPr>
              <a:t># Las </a:t>
            </a:r>
            <a:r>
              <a:rPr lang="es-AR" dirty="0">
                <a:solidFill>
                  <a:srgbClr val="FFFF00"/>
                </a:solidFill>
                <a:latin typeface="Consolas" panose="020B0609020204030204" pitchFamily="49" charset="0"/>
              </a:rPr>
              <a:t>funciones sólo admiten parámetros por valor y siempre tienen un valor asociado (el resultado), pues están pensadas para ser utilizadas como parte de una expresión (igual que las funciones primitivas). Así, solo pueden devolver valores de tipos simples, como los que hemos utilizado hasta ahora.</a:t>
            </a:r>
          </a:p>
          <a:p>
            <a:endParaRPr lang="es-AR" dirty="0">
              <a:solidFill>
                <a:srgbClr val="FFFF00"/>
              </a:solidFill>
              <a:latin typeface="Consolas" panose="020B0609020204030204" pitchFamily="49" charset="0"/>
            </a:endParaRPr>
          </a:p>
        </p:txBody>
      </p:sp>
    </p:spTree>
    <p:extLst>
      <p:ext uri="{BB962C8B-B14F-4D97-AF65-F5344CB8AC3E}">
        <p14:creationId xmlns:p14="http://schemas.microsoft.com/office/powerpoint/2010/main" val="34552314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8947527" cy="867490"/>
            <a:chOff x="3687661" y="1203598"/>
            <a:chExt cx="3029627" cy="867490"/>
          </a:xfrm>
        </p:grpSpPr>
        <p:sp>
          <p:nvSpPr>
            <p:cNvPr id="73" name="TextBox 9"/>
            <p:cNvSpPr txBox="1"/>
            <p:nvPr/>
          </p:nvSpPr>
          <p:spPr>
            <a:xfrm>
              <a:off x="3687661" y="1203598"/>
              <a:ext cx="3029627" cy="461665"/>
            </a:xfrm>
            <a:prstGeom prst="rect">
              <a:avLst/>
            </a:prstGeom>
            <a:noFill/>
          </p:spPr>
          <p:txBody>
            <a:bodyPr wrap="square" rtlCol="0">
              <a:spAutoFit/>
            </a:bodyPr>
            <a:lstStyle/>
            <a:p>
              <a:r>
                <a:rPr lang="es-AR" altLang="ko-KR" sz="2400" b="1" dirty="0" err="1">
                  <a:solidFill>
                    <a:schemeClr val="accent3"/>
                  </a:solidFill>
                  <a:cs typeface="Arial" pitchFamily="34" charset="0"/>
                </a:rPr>
                <a:t>Modularizacion</a:t>
              </a:r>
              <a:r>
                <a:rPr lang="es-AR" altLang="ko-KR" sz="2400" b="1" dirty="0">
                  <a:solidFill>
                    <a:schemeClr val="accent3"/>
                  </a:solidFill>
                  <a:cs typeface="Arial" pitchFamily="34" charset="0"/>
                </a:rPr>
                <a:t>: Procedimientos y Funciones</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Box 8"/>
          <p:cNvSpPr txBox="1"/>
          <p:nvPr/>
        </p:nvSpPr>
        <p:spPr>
          <a:xfrm>
            <a:off x="144219" y="1031206"/>
            <a:ext cx="11860547" cy="5909310"/>
          </a:xfrm>
          <a:prstGeom prst="rect">
            <a:avLst/>
          </a:prstGeom>
          <a:noFill/>
        </p:spPr>
        <p:txBody>
          <a:bodyPr wrap="square" rtlCol="0">
            <a:spAutoFit/>
          </a:bodyPr>
          <a:lstStyle/>
          <a:p>
            <a:r>
              <a:rPr lang="es-AR" dirty="0" smtClean="0">
                <a:solidFill>
                  <a:srgbClr val="FFFF00"/>
                </a:solidFill>
                <a:latin typeface="Consolas" panose="020B0609020204030204" pitchFamily="49" charset="0"/>
              </a:rPr>
              <a:t>Procedimiento </a:t>
            </a:r>
            <a:r>
              <a:rPr lang="es-AR" dirty="0" err="1">
                <a:solidFill>
                  <a:srgbClr val="FFFF00"/>
                </a:solidFill>
                <a:latin typeface="Consolas" panose="020B0609020204030204" pitchFamily="49" charset="0"/>
              </a:rPr>
              <a:t>Nom_Proc</a:t>
            </a:r>
            <a:r>
              <a:rPr lang="es-AR" dirty="0">
                <a:solidFill>
                  <a:srgbClr val="FFFF00"/>
                </a:solidFill>
                <a:latin typeface="Consolas" panose="020B0609020204030204" pitchFamily="49" charset="0"/>
              </a:rPr>
              <a:t>(Param1:Tipo de dato, </a:t>
            </a:r>
            <a:r>
              <a:rPr lang="es-AR" dirty="0" err="1">
                <a:solidFill>
                  <a:srgbClr val="FFFF00"/>
                </a:solidFill>
                <a:latin typeface="Consolas" panose="020B0609020204030204" pitchFamily="49" charset="0"/>
              </a:rPr>
              <a:t>Ref</a:t>
            </a:r>
            <a:r>
              <a:rPr lang="es-AR" dirty="0">
                <a:solidFill>
                  <a:srgbClr val="FFFF00"/>
                </a:solidFill>
                <a:latin typeface="Consolas" panose="020B0609020204030204" pitchFamily="49" charset="0"/>
              </a:rPr>
              <a:t> Param2:Tipo de dato)</a:t>
            </a:r>
          </a:p>
          <a:p>
            <a:r>
              <a:rPr lang="es-AR" dirty="0">
                <a:solidFill>
                  <a:srgbClr val="FFFF00"/>
                </a:solidFill>
                <a:latin typeface="Consolas" panose="020B0609020204030204" pitchFamily="49" charset="0"/>
              </a:rPr>
              <a:t>   Variables</a:t>
            </a:r>
          </a:p>
          <a:p>
            <a:r>
              <a:rPr lang="es-AR" dirty="0">
                <a:solidFill>
                  <a:srgbClr val="FFFF00"/>
                </a:solidFill>
                <a:latin typeface="Consolas" panose="020B0609020204030204" pitchFamily="49" charset="0"/>
              </a:rPr>
              <a:t>      …</a:t>
            </a:r>
          </a:p>
          <a:p>
            <a:r>
              <a:rPr lang="es-AR" dirty="0">
                <a:solidFill>
                  <a:srgbClr val="FFFF00"/>
                </a:solidFill>
                <a:latin typeface="Consolas" panose="020B0609020204030204" pitchFamily="49" charset="0"/>
              </a:rPr>
              <a:t>      …</a:t>
            </a:r>
          </a:p>
          <a:p>
            <a:r>
              <a:rPr lang="es-AR" dirty="0">
                <a:solidFill>
                  <a:srgbClr val="FFFF00"/>
                </a:solidFill>
                <a:latin typeface="Consolas" panose="020B0609020204030204" pitchFamily="49" charset="0"/>
              </a:rPr>
              <a:t>   Hacer</a:t>
            </a:r>
          </a:p>
          <a:p>
            <a:endParaRPr lang="es-AR" dirty="0">
              <a:solidFill>
                <a:srgbClr val="FFFF00"/>
              </a:solidFill>
              <a:latin typeface="Consolas" panose="020B0609020204030204" pitchFamily="49" charset="0"/>
            </a:endParaRPr>
          </a:p>
          <a:p>
            <a:r>
              <a:rPr lang="es-AR" dirty="0">
                <a:solidFill>
                  <a:srgbClr val="FFFF00"/>
                </a:solidFill>
                <a:latin typeface="Consolas" panose="020B0609020204030204" pitchFamily="49" charset="0"/>
              </a:rPr>
              <a:t>     //</a:t>
            </a:r>
            <a:r>
              <a:rPr lang="es-AR" dirty="0" err="1">
                <a:solidFill>
                  <a:srgbClr val="FFFF00"/>
                </a:solidFill>
                <a:latin typeface="Consolas" panose="020B0609020204030204" pitchFamily="49" charset="0"/>
              </a:rPr>
              <a:t>Codigo</a:t>
            </a:r>
            <a:endParaRPr lang="es-AR" dirty="0">
              <a:solidFill>
                <a:srgbClr val="FFFF00"/>
              </a:solidFill>
              <a:latin typeface="Consolas" panose="020B0609020204030204" pitchFamily="49" charset="0"/>
            </a:endParaRPr>
          </a:p>
          <a:p>
            <a:endParaRPr lang="es-AR" dirty="0">
              <a:solidFill>
                <a:srgbClr val="FFFF00"/>
              </a:solidFill>
              <a:latin typeface="Consolas" panose="020B0609020204030204" pitchFamily="49" charset="0"/>
            </a:endParaRPr>
          </a:p>
          <a:p>
            <a:r>
              <a:rPr lang="es-AR" dirty="0">
                <a:solidFill>
                  <a:srgbClr val="FFFF00"/>
                </a:solidFill>
                <a:latin typeface="Consolas" panose="020B0609020204030204" pitchFamily="49" charset="0"/>
              </a:rPr>
              <a:t>   Fin Hacer</a:t>
            </a:r>
          </a:p>
          <a:p>
            <a:r>
              <a:rPr lang="es-AR" dirty="0">
                <a:solidFill>
                  <a:srgbClr val="FFFF00"/>
                </a:solidFill>
                <a:latin typeface="Consolas" panose="020B0609020204030204" pitchFamily="49" charset="0"/>
              </a:rPr>
              <a:t>Fin </a:t>
            </a:r>
            <a:r>
              <a:rPr lang="es-AR" dirty="0" smtClean="0">
                <a:solidFill>
                  <a:srgbClr val="FFFF00"/>
                </a:solidFill>
                <a:latin typeface="Consolas" panose="020B0609020204030204" pitchFamily="49" charset="0"/>
              </a:rPr>
              <a:t>Procedimiento</a:t>
            </a:r>
          </a:p>
          <a:p>
            <a:endParaRPr lang="es-ES" dirty="0">
              <a:solidFill>
                <a:srgbClr val="FFFF00"/>
              </a:solidFill>
              <a:latin typeface="Consolas" panose="020B0609020204030204" pitchFamily="49" charset="0"/>
            </a:endParaRPr>
          </a:p>
          <a:p>
            <a:r>
              <a:rPr lang="es-AR" dirty="0" err="1">
                <a:solidFill>
                  <a:srgbClr val="FFFF00"/>
                </a:solidFill>
                <a:latin typeface="Consolas" panose="020B0609020204030204" pitchFamily="49" charset="0"/>
              </a:rPr>
              <a:t>Funcion</a:t>
            </a:r>
            <a:r>
              <a:rPr lang="es-AR" dirty="0">
                <a:solidFill>
                  <a:srgbClr val="FFFF00"/>
                </a:solidFill>
                <a:latin typeface="Consolas" panose="020B0609020204030204" pitchFamily="49" charset="0"/>
              </a:rPr>
              <a:t> </a:t>
            </a:r>
            <a:r>
              <a:rPr lang="es-AR" dirty="0" err="1">
                <a:solidFill>
                  <a:srgbClr val="FFFF00"/>
                </a:solidFill>
                <a:latin typeface="Consolas" panose="020B0609020204030204" pitchFamily="49" charset="0"/>
              </a:rPr>
              <a:t>Nom_Func</a:t>
            </a:r>
            <a:r>
              <a:rPr lang="es-AR" dirty="0">
                <a:solidFill>
                  <a:srgbClr val="FFFF00"/>
                </a:solidFill>
                <a:latin typeface="Consolas" panose="020B0609020204030204" pitchFamily="49" charset="0"/>
              </a:rPr>
              <a:t>(Param1:Tipo de dato, Param2:Tipo de dato):Tipo de dato</a:t>
            </a:r>
          </a:p>
          <a:p>
            <a:r>
              <a:rPr lang="es-AR" dirty="0">
                <a:solidFill>
                  <a:srgbClr val="FFFF00"/>
                </a:solidFill>
                <a:latin typeface="Consolas" panose="020B0609020204030204" pitchFamily="49" charset="0"/>
              </a:rPr>
              <a:t>   Variables</a:t>
            </a:r>
          </a:p>
          <a:p>
            <a:r>
              <a:rPr lang="es-AR" dirty="0">
                <a:solidFill>
                  <a:srgbClr val="FFFF00"/>
                </a:solidFill>
                <a:latin typeface="Consolas" panose="020B0609020204030204" pitchFamily="49" charset="0"/>
              </a:rPr>
              <a:t>      …</a:t>
            </a:r>
          </a:p>
          <a:p>
            <a:r>
              <a:rPr lang="es-AR" dirty="0">
                <a:solidFill>
                  <a:srgbClr val="FFFF00"/>
                </a:solidFill>
                <a:latin typeface="Consolas" panose="020B0609020204030204" pitchFamily="49" charset="0"/>
              </a:rPr>
              <a:t>      …</a:t>
            </a:r>
          </a:p>
          <a:p>
            <a:r>
              <a:rPr lang="es-AR" dirty="0">
                <a:solidFill>
                  <a:srgbClr val="FFFF00"/>
                </a:solidFill>
                <a:latin typeface="Consolas" panose="020B0609020204030204" pitchFamily="49" charset="0"/>
              </a:rPr>
              <a:t>   Hacer</a:t>
            </a:r>
          </a:p>
          <a:p>
            <a:endParaRPr lang="es-AR" dirty="0">
              <a:solidFill>
                <a:srgbClr val="FFFF00"/>
              </a:solidFill>
              <a:latin typeface="Consolas" panose="020B0609020204030204" pitchFamily="49" charset="0"/>
            </a:endParaRPr>
          </a:p>
          <a:p>
            <a:r>
              <a:rPr lang="es-AR" dirty="0">
                <a:solidFill>
                  <a:srgbClr val="FFFF00"/>
                </a:solidFill>
                <a:latin typeface="Consolas" panose="020B0609020204030204" pitchFamily="49" charset="0"/>
              </a:rPr>
              <a:t>     //</a:t>
            </a:r>
            <a:r>
              <a:rPr lang="es-AR" dirty="0" err="1">
                <a:solidFill>
                  <a:srgbClr val="FFFF00"/>
                </a:solidFill>
                <a:latin typeface="Consolas" panose="020B0609020204030204" pitchFamily="49" charset="0"/>
              </a:rPr>
              <a:t>Codigo</a:t>
            </a:r>
            <a:endParaRPr lang="es-AR" dirty="0">
              <a:solidFill>
                <a:srgbClr val="FFFF00"/>
              </a:solidFill>
              <a:latin typeface="Consolas" panose="020B0609020204030204" pitchFamily="49" charset="0"/>
            </a:endParaRPr>
          </a:p>
          <a:p>
            <a:endParaRPr lang="es-AR" dirty="0">
              <a:solidFill>
                <a:srgbClr val="FFFF00"/>
              </a:solidFill>
              <a:latin typeface="Consolas" panose="020B0609020204030204" pitchFamily="49" charset="0"/>
            </a:endParaRPr>
          </a:p>
          <a:p>
            <a:r>
              <a:rPr lang="es-AR" dirty="0">
                <a:solidFill>
                  <a:srgbClr val="FFFF00"/>
                </a:solidFill>
                <a:latin typeface="Consolas" panose="020B0609020204030204" pitchFamily="49" charset="0"/>
              </a:rPr>
              <a:t>   Fin Hacer</a:t>
            </a:r>
          </a:p>
          <a:p>
            <a:r>
              <a:rPr lang="es-AR" dirty="0">
                <a:solidFill>
                  <a:srgbClr val="FFFF00"/>
                </a:solidFill>
                <a:latin typeface="Consolas" panose="020B0609020204030204" pitchFamily="49" charset="0"/>
              </a:rPr>
              <a:t>Fin </a:t>
            </a:r>
            <a:r>
              <a:rPr lang="es-AR" dirty="0" err="1" smtClean="0">
                <a:solidFill>
                  <a:srgbClr val="FFFF00"/>
                </a:solidFill>
                <a:latin typeface="Consolas" panose="020B0609020204030204" pitchFamily="49" charset="0"/>
              </a:rPr>
              <a:t>Funcion</a:t>
            </a:r>
            <a:endParaRPr lang="es-AR" dirty="0">
              <a:solidFill>
                <a:srgbClr val="FFFF00"/>
              </a:solidFill>
              <a:latin typeface="Consolas" panose="020B0609020204030204" pitchFamily="49" charset="0"/>
            </a:endParaRPr>
          </a:p>
        </p:txBody>
      </p:sp>
    </p:spTree>
    <p:extLst>
      <p:ext uri="{BB962C8B-B14F-4D97-AF65-F5344CB8AC3E}">
        <p14:creationId xmlns:p14="http://schemas.microsoft.com/office/powerpoint/2010/main" val="155414823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528"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8947527" cy="867490"/>
            <a:chOff x="3687661" y="1203598"/>
            <a:chExt cx="3029627" cy="867490"/>
          </a:xfrm>
        </p:grpSpPr>
        <p:sp>
          <p:nvSpPr>
            <p:cNvPr id="73" name="TextBox 9"/>
            <p:cNvSpPr txBox="1"/>
            <p:nvPr/>
          </p:nvSpPr>
          <p:spPr>
            <a:xfrm>
              <a:off x="3687661" y="1203598"/>
              <a:ext cx="3029627" cy="461665"/>
            </a:xfrm>
            <a:prstGeom prst="rect">
              <a:avLst/>
            </a:prstGeom>
            <a:noFill/>
          </p:spPr>
          <p:txBody>
            <a:bodyPr wrap="square" rtlCol="0">
              <a:spAutoFit/>
            </a:bodyPr>
            <a:lstStyle/>
            <a:p>
              <a:r>
                <a:rPr lang="es-AR" altLang="ko-KR" sz="2400" b="1" dirty="0" err="1">
                  <a:solidFill>
                    <a:schemeClr val="accent3"/>
                  </a:solidFill>
                  <a:cs typeface="Arial" pitchFamily="34" charset="0"/>
                </a:rPr>
                <a:t>Modularizacion</a:t>
              </a:r>
              <a:r>
                <a:rPr lang="es-AR" altLang="ko-KR" sz="2400" b="1" dirty="0">
                  <a:solidFill>
                    <a:schemeClr val="accent3"/>
                  </a:solidFill>
                  <a:cs typeface="Arial" pitchFamily="34" charset="0"/>
                </a:rPr>
                <a:t>: Procedimientos y Funciones</a:t>
              </a: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2" name="TextBox 8"/>
          <p:cNvSpPr txBox="1"/>
          <p:nvPr/>
        </p:nvSpPr>
        <p:spPr>
          <a:xfrm>
            <a:off x="144219" y="1031206"/>
            <a:ext cx="11860547" cy="3693319"/>
          </a:xfrm>
          <a:prstGeom prst="rect">
            <a:avLst/>
          </a:prstGeom>
          <a:noFill/>
        </p:spPr>
        <p:txBody>
          <a:bodyPr wrap="square" rtlCol="0">
            <a:spAutoFit/>
          </a:bodyPr>
          <a:lstStyle/>
          <a:p>
            <a:r>
              <a:rPr lang="es-AR" b="1" dirty="0">
                <a:solidFill>
                  <a:srgbClr val="FFFF00"/>
                </a:solidFill>
                <a:latin typeface="Consolas" panose="020B0609020204030204" pitchFamily="49" charset="0"/>
              </a:rPr>
              <a:t>Las llamadas (invocación) a los procedimientos y funciones se realizan de la siguiente manera:</a:t>
            </a:r>
          </a:p>
          <a:p>
            <a:endParaRPr lang="es-AR" dirty="0">
              <a:solidFill>
                <a:srgbClr val="FFFF00"/>
              </a:solidFill>
              <a:latin typeface="Consolas" panose="020B0609020204030204" pitchFamily="49" charset="0"/>
            </a:endParaRPr>
          </a:p>
          <a:p>
            <a:r>
              <a:rPr lang="es-AR" dirty="0">
                <a:solidFill>
                  <a:srgbClr val="FFFF00"/>
                </a:solidFill>
                <a:latin typeface="Consolas" panose="020B0609020204030204" pitchFamily="49" charset="0"/>
              </a:rPr>
              <a:t>Hacer //Hacer del programa Principal</a:t>
            </a:r>
          </a:p>
          <a:p>
            <a:endParaRPr lang="es-AR" dirty="0">
              <a:solidFill>
                <a:srgbClr val="FFFF00"/>
              </a:solidFill>
              <a:latin typeface="Consolas" panose="020B0609020204030204" pitchFamily="49" charset="0"/>
            </a:endParaRPr>
          </a:p>
          <a:p>
            <a:r>
              <a:rPr lang="es-AR" dirty="0">
                <a:solidFill>
                  <a:srgbClr val="FFFF00"/>
                </a:solidFill>
                <a:latin typeface="Consolas" panose="020B0609020204030204" pitchFamily="49" charset="0"/>
              </a:rPr>
              <a:t>…….</a:t>
            </a:r>
          </a:p>
          <a:p>
            <a:r>
              <a:rPr lang="es-AR" dirty="0">
                <a:solidFill>
                  <a:srgbClr val="FFFF00"/>
                </a:solidFill>
                <a:latin typeface="Consolas" panose="020B0609020204030204" pitchFamily="49" charset="0"/>
              </a:rPr>
              <a:t>…….</a:t>
            </a:r>
          </a:p>
          <a:p>
            <a:r>
              <a:rPr lang="es-AR" dirty="0">
                <a:solidFill>
                  <a:srgbClr val="FFFF00"/>
                </a:solidFill>
                <a:latin typeface="Consolas" panose="020B0609020204030204" pitchFamily="49" charset="0"/>
              </a:rPr>
              <a:t>…….</a:t>
            </a:r>
          </a:p>
          <a:p>
            <a:r>
              <a:rPr lang="es-AR" dirty="0" err="1">
                <a:solidFill>
                  <a:srgbClr val="FFFF00"/>
                </a:solidFill>
                <a:latin typeface="Consolas" panose="020B0609020204030204" pitchFamily="49" charset="0"/>
              </a:rPr>
              <a:t>Nom_Proc</a:t>
            </a:r>
            <a:r>
              <a:rPr lang="es-AR" dirty="0">
                <a:solidFill>
                  <a:srgbClr val="FFFF00"/>
                </a:solidFill>
                <a:latin typeface="Consolas" panose="020B0609020204030204" pitchFamily="49" charset="0"/>
              </a:rPr>
              <a:t>(Var1, Var2)</a:t>
            </a:r>
          </a:p>
          <a:p>
            <a:endParaRPr lang="es-AR" dirty="0">
              <a:solidFill>
                <a:srgbClr val="FFFF00"/>
              </a:solidFill>
              <a:latin typeface="Consolas" panose="020B0609020204030204" pitchFamily="49" charset="0"/>
            </a:endParaRPr>
          </a:p>
          <a:p>
            <a:r>
              <a:rPr lang="es-AR" dirty="0">
                <a:solidFill>
                  <a:srgbClr val="FFFF00"/>
                </a:solidFill>
                <a:latin typeface="Consolas" panose="020B0609020204030204" pitchFamily="49" charset="0"/>
              </a:rPr>
              <a:t>Var3:=</a:t>
            </a:r>
            <a:r>
              <a:rPr lang="es-AR" dirty="0" err="1">
                <a:solidFill>
                  <a:srgbClr val="FFFF00"/>
                </a:solidFill>
                <a:latin typeface="Consolas" panose="020B0609020204030204" pitchFamily="49" charset="0"/>
              </a:rPr>
              <a:t>Nom_Func</a:t>
            </a:r>
            <a:r>
              <a:rPr lang="es-AR" dirty="0">
                <a:solidFill>
                  <a:srgbClr val="FFFF00"/>
                </a:solidFill>
                <a:latin typeface="Consolas" panose="020B0609020204030204" pitchFamily="49" charset="0"/>
              </a:rPr>
              <a:t>(Var4, Var5)</a:t>
            </a:r>
          </a:p>
          <a:p>
            <a:r>
              <a:rPr lang="es-AR" dirty="0">
                <a:solidFill>
                  <a:srgbClr val="FFFF00"/>
                </a:solidFill>
                <a:latin typeface="Consolas" panose="020B0609020204030204" pitchFamily="49" charset="0"/>
              </a:rPr>
              <a:t>……..</a:t>
            </a:r>
          </a:p>
          <a:p>
            <a:r>
              <a:rPr lang="es-AR" dirty="0">
                <a:solidFill>
                  <a:srgbClr val="FFFF00"/>
                </a:solidFill>
                <a:latin typeface="Consolas" panose="020B0609020204030204" pitchFamily="49" charset="0"/>
              </a:rPr>
              <a:t>Fin Hacer</a:t>
            </a:r>
          </a:p>
        </p:txBody>
      </p:sp>
    </p:spTree>
    <p:extLst>
      <p:ext uri="{BB962C8B-B14F-4D97-AF65-F5344CB8AC3E}">
        <p14:creationId xmlns:p14="http://schemas.microsoft.com/office/powerpoint/2010/main" val="24582756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2" name="Imagen 28">
            <a:extLst>
              <a:ext uri="{FF2B5EF4-FFF2-40B4-BE49-F238E27FC236}">
                <a16:creationId xmlns:a16="http://schemas.microsoft.com/office/drawing/2014/main" id="{27E81DB1-411B-F5A0-1D80-B54824C933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84477" y="0"/>
            <a:ext cx="1046184" cy="991768"/>
          </a:xfrm>
          <a:prstGeom prst="rect">
            <a:avLst/>
          </a:prstGeom>
        </p:spPr>
      </p:pic>
      <p:sp>
        <p:nvSpPr>
          <p:cNvPr id="70" name="Google Shape;197;p6"/>
          <p:cNvSpPr/>
          <p:nvPr/>
        </p:nvSpPr>
        <p:spPr>
          <a:xfrm>
            <a:off x="0" y="2798"/>
            <a:ext cx="12192000" cy="6858000"/>
          </a:xfrm>
          <a:prstGeom prst="rect">
            <a:avLst/>
          </a:prstGeom>
          <a:solidFill>
            <a:srgbClr val="282A4E"/>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800"/>
              <a:buFont typeface="Arial"/>
              <a:buNone/>
              <a:tabLst/>
              <a:defRPr/>
            </a:pPr>
            <a:endParaRPr kumimoji="0" sz="1800" b="0" i="0" u="none" strike="noStrike" kern="0" cap="none" spc="0" normalizeH="0" baseline="0" noProof="0">
              <a:ln>
                <a:noFill/>
              </a:ln>
              <a:solidFill>
                <a:srgbClr val="FFFFFF"/>
              </a:solidFill>
              <a:effectLst/>
              <a:uLnTx/>
              <a:uFillTx/>
              <a:latin typeface="Calibri"/>
              <a:ea typeface="Calibri"/>
              <a:cs typeface="Calibri"/>
              <a:sym typeface="Calibri"/>
            </a:endParaRPr>
          </a:p>
        </p:txBody>
      </p:sp>
      <p:grpSp>
        <p:nvGrpSpPr>
          <p:cNvPr id="71" name="Group 7"/>
          <p:cNvGrpSpPr/>
          <p:nvPr/>
        </p:nvGrpSpPr>
        <p:grpSpPr>
          <a:xfrm>
            <a:off x="470792" y="483518"/>
            <a:ext cx="10462819" cy="867490"/>
            <a:chOff x="3687661" y="1203598"/>
            <a:chExt cx="3542704" cy="867490"/>
          </a:xfrm>
        </p:grpSpPr>
        <p:sp>
          <p:nvSpPr>
            <p:cNvPr id="73" name="TextBox 9"/>
            <p:cNvSpPr txBox="1"/>
            <p:nvPr/>
          </p:nvSpPr>
          <p:spPr>
            <a:xfrm>
              <a:off x="3687661" y="1203598"/>
              <a:ext cx="3542704" cy="461665"/>
            </a:xfrm>
            <a:prstGeom prst="rect">
              <a:avLst/>
            </a:prstGeom>
            <a:noFill/>
          </p:spPr>
          <p:txBody>
            <a:bodyPr wrap="square" rtlCol="0">
              <a:spAutoFit/>
            </a:bodyPr>
            <a:lstStyle/>
            <a:p>
              <a:r>
                <a:rPr lang="es-AR" altLang="ko-KR" sz="2400" b="1" dirty="0">
                  <a:solidFill>
                    <a:schemeClr val="accent3"/>
                  </a:solidFill>
                  <a:cs typeface="Arial" pitchFamily="34" charset="0"/>
                </a:rPr>
                <a:t>Ejemplo 1 de Procedimientos y </a:t>
              </a:r>
              <a:r>
                <a:rPr lang="es-AR" altLang="ko-KR" sz="2400" b="1" dirty="0" smtClean="0">
                  <a:solidFill>
                    <a:schemeClr val="accent3"/>
                  </a:solidFill>
                  <a:cs typeface="Arial" pitchFamily="34" charset="0"/>
                </a:rPr>
                <a:t>Funciones (Resol 1)</a:t>
              </a:r>
              <a:endParaRPr lang="es-AR" altLang="ko-KR" sz="2400" b="1" dirty="0">
                <a:solidFill>
                  <a:schemeClr val="accent3"/>
                </a:solidFill>
                <a:cs typeface="Arial" pitchFamily="34" charset="0"/>
              </a:endParaRPr>
            </a:p>
          </p:txBody>
        </p:sp>
        <p:sp>
          <p:nvSpPr>
            <p:cNvPr id="74" name="TextBox 13"/>
            <p:cNvSpPr txBox="1"/>
            <p:nvPr/>
          </p:nvSpPr>
          <p:spPr>
            <a:xfrm>
              <a:off x="3687661" y="1763311"/>
              <a:ext cx="2252491" cy="307777"/>
            </a:xfrm>
            <a:prstGeom prst="rect">
              <a:avLst/>
            </a:prstGeom>
            <a:noFill/>
          </p:spPr>
          <p:txBody>
            <a:bodyPr wrap="square" rtlCol="0">
              <a:spAutoFit/>
            </a:bodyPr>
            <a:lstStyle/>
            <a:p>
              <a:endParaRPr lang="ko-KR" altLang="en-US" sz="1400" b="1" dirty="0">
                <a:solidFill>
                  <a:schemeClr val="accent3"/>
                </a:solidFill>
                <a:cs typeface="Arial" pitchFamily="34" charset="0"/>
              </a:endParaRPr>
            </a:p>
          </p:txBody>
        </p:sp>
      </p:grpSp>
      <p:sp>
        <p:nvSpPr>
          <p:cNvPr id="75" name="Rectangle 10"/>
          <p:cNvSpPr/>
          <p:nvPr/>
        </p:nvSpPr>
        <p:spPr>
          <a:xfrm>
            <a:off x="600891" y="945181"/>
            <a:ext cx="3423190" cy="980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76" name="Rectangle 12"/>
          <p:cNvSpPr/>
          <p:nvPr/>
        </p:nvSpPr>
        <p:spPr>
          <a:xfrm>
            <a:off x="4024080" y="945182"/>
            <a:ext cx="7121735" cy="98047"/>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10" name="TextBox 8"/>
          <p:cNvSpPr txBox="1"/>
          <p:nvPr/>
        </p:nvSpPr>
        <p:spPr>
          <a:xfrm>
            <a:off x="432131" y="1108546"/>
            <a:ext cx="10752346" cy="4524315"/>
          </a:xfrm>
          <a:prstGeom prst="rect">
            <a:avLst/>
          </a:prstGeom>
          <a:noFill/>
        </p:spPr>
        <p:txBody>
          <a:bodyPr wrap="square" rtlCol="0">
            <a:spAutoFit/>
          </a:bodyPr>
          <a:lstStyle/>
          <a:p>
            <a:r>
              <a:rPr lang="es-AR" dirty="0">
                <a:solidFill>
                  <a:srgbClr val="FFFF00"/>
                </a:solidFill>
                <a:latin typeface="Consolas" panose="020B0609020204030204" pitchFamily="49" charset="0"/>
              </a:rPr>
              <a:t>//Programa para sumar y restar dos números dados</a:t>
            </a:r>
          </a:p>
          <a:p>
            <a:r>
              <a:rPr lang="es-AR" i="1" dirty="0">
                <a:solidFill>
                  <a:schemeClr val="bg1"/>
                </a:solidFill>
                <a:latin typeface="Courier New" pitchFamily="49" charset="0"/>
                <a:cs typeface="Courier New" pitchFamily="49" charset="0"/>
              </a:rPr>
              <a:t>PROGRAMA </a:t>
            </a:r>
            <a:r>
              <a:rPr lang="es-AR" i="1" dirty="0" err="1">
                <a:solidFill>
                  <a:schemeClr val="bg1"/>
                </a:solidFill>
                <a:latin typeface="Courier New" pitchFamily="49" charset="0"/>
                <a:cs typeface="Courier New" pitchFamily="49" charset="0"/>
              </a:rPr>
              <a:t>suma_resta</a:t>
            </a:r>
            <a:endParaRPr lang="es-AR" i="1" dirty="0">
              <a:solidFill>
                <a:schemeClr val="bg1"/>
              </a:solidFill>
              <a:latin typeface="Courier New" pitchFamily="49" charset="0"/>
              <a:cs typeface="Courier New" pitchFamily="49" charset="0"/>
            </a:endParaRPr>
          </a:p>
          <a:p>
            <a:r>
              <a:rPr lang="es-AR" i="1" dirty="0">
                <a:solidFill>
                  <a:schemeClr val="bg1"/>
                </a:solidFill>
                <a:latin typeface="Courier New" pitchFamily="49" charset="0"/>
                <a:cs typeface="Courier New" pitchFamily="49" charset="0"/>
              </a:rPr>
              <a:t> </a:t>
            </a:r>
          </a:p>
          <a:p>
            <a:r>
              <a:rPr lang="es-AR" i="1" dirty="0">
                <a:solidFill>
                  <a:schemeClr val="bg1"/>
                </a:solidFill>
                <a:latin typeface="Courier New" pitchFamily="49" charset="0"/>
                <a:cs typeface="Courier New" pitchFamily="49" charset="0"/>
              </a:rPr>
              <a:t>PROCEDIMIENTO sumar (</a:t>
            </a:r>
            <a:r>
              <a:rPr lang="es-AR" i="1" dirty="0" err="1">
                <a:solidFill>
                  <a:schemeClr val="bg1"/>
                </a:solidFill>
                <a:latin typeface="Courier New" pitchFamily="49" charset="0"/>
                <a:cs typeface="Courier New" pitchFamily="49" charset="0"/>
              </a:rPr>
              <a:t>Ref</a:t>
            </a:r>
            <a:r>
              <a:rPr lang="es-AR" i="1" dirty="0">
                <a:solidFill>
                  <a:schemeClr val="bg1"/>
                </a:solidFill>
                <a:latin typeface="Courier New" pitchFamily="49" charset="0"/>
                <a:cs typeface="Courier New" pitchFamily="49" charset="0"/>
              </a:rPr>
              <a:t> </a:t>
            </a:r>
            <a:r>
              <a:rPr lang="es-AR" i="1" dirty="0" err="1">
                <a:solidFill>
                  <a:schemeClr val="bg1"/>
                </a:solidFill>
                <a:latin typeface="Courier New" pitchFamily="49" charset="0"/>
                <a:cs typeface="Courier New" pitchFamily="49" charset="0"/>
              </a:rPr>
              <a:t>Resul</a:t>
            </a:r>
            <a:r>
              <a:rPr lang="es-AR" i="1" dirty="0">
                <a:solidFill>
                  <a:schemeClr val="bg1"/>
                </a:solidFill>
                <a:latin typeface="Courier New" pitchFamily="49" charset="0"/>
                <a:cs typeface="Courier New" pitchFamily="49" charset="0"/>
              </a:rPr>
              <a:t>: Entero, Nro1: Entero, Nro2: Entero)</a:t>
            </a:r>
          </a:p>
          <a:p>
            <a:r>
              <a:rPr lang="es-AR" i="1" dirty="0">
                <a:solidFill>
                  <a:schemeClr val="bg1"/>
                </a:solidFill>
                <a:latin typeface="Courier New" pitchFamily="49" charset="0"/>
                <a:cs typeface="Courier New" pitchFamily="49" charset="0"/>
              </a:rPr>
              <a:t>HACER</a:t>
            </a:r>
          </a:p>
          <a:p>
            <a:r>
              <a:rPr lang="es-AR" i="1" dirty="0">
                <a:solidFill>
                  <a:schemeClr val="bg1"/>
                </a:solidFill>
                <a:latin typeface="Courier New" pitchFamily="49" charset="0"/>
                <a:cs typeface="Courier New" pitchFamily="49" charset="0"/>
              </a:rPr>
              <a:t>	</a:t>
            </a:r>
            <a:r>
              <a:rPr lang="es-AR" i="1" dirty="0" err="1">
                <a:solidFill>
                  <a:schemeClr val="bg1"/>
                </a:solidFill>
                <a:latin typeface="Courier New" pitchFamily="49" charset="0"/>
                <a:cs typeface="Courier New" pitchFamily="49" charset="0"/>
              </a:rPr>
              <a:t>Resul</a:t>
            </a:r>
            <a:r>
              <a:rPr lang="es-AR" i="1" dirty="0">
                <a:solidFill>
                  <a:schemeClr val="bg1"/>
                </a:solidFill>
                <a:latin typeface="Courier New" pitchFamily="49" charset="0"/>
                <a:cs typeface="Courier New" pitchFamily="49" charset="0"/>
              </a:rPr>
              <a:t> := Nro1 + Nro2</a:t>
            </a:r>
          </a:p>
          <a:p>
            <a:r>
              <a:rPr lang="es-AR" i="1" dirty="0">
                <a:solidFill>
                  <a:schemeClr val="bg1"/>
                </a:solidFill>
                <a:latin typeface="Courier New" pitchFamily="49" charset="0"/>
                <a:cs typeface="Courier New" pitchFamily="49" charset="0"/>
              </a:rPr>
              <a:t>	Nro1 := 0</a:t>
            </a:r>
          </a:p>
          <a:p>
            <a:r>
              <a:rPr lang="es-AR" i="1" dirty="0">
                <a:solidFill>
                  <a:schemeClr val="bg1"/>
                </a:solidFill>
                <a:latin typeface="Courier New" pitchFamily="49" charset="0"/>
                <a:cs typeface="Courier New" pitchFamily="49" charset="0"/>
              </a:rPr>
              <a:t>	Nro2 := 0</a:t>
            </a:r>
          </a:p>
          <a:p>
            <a:r>
              <a:rPr lang="es-AR" i="1" dirty="0">
                <a:solidFill>
                  <a:schemeClr val="bg1"/>
                </a:solidFill>
                <a:latin typeface="Courier New" pitchFamily="49" charset="0"/>
                <a:cs typeface="Courier New" pitchFamily="49" charset="0"/>
              </a:rPr>
              <a:t>FIN HACER</a:t>
            </a:r>
          </a:p>
          <a:p>
            <a:r>
              <a:rPr lang="es-AR" i="1" dirty="0">
                <a:solidFill>
                  <a:schemeClr val="bg1"/>
                </a:solidFill>
                <a:latin typeface="Courier New" pitchFamily="49" charset="0"/>
                <a:cs typeface="Courier New" pitchFamily="49" charset="0"/>
              </a:rPr>
              <a:t>FIN PROCEDIMIENTO</a:t>
            </a:r>
          </a:p>
          <a:p>
            <a:endParaRPr lang="es-AR" i="1" dirty="0">
              <a:solidFill>
                <a:schemeClr val="bg1"/>
              </a:solidFill>
              <a:latin typeface="Courier New" pitchFamily="49" charset="0"/>
              <a:cs typeface="Courier New" pitchFamily="49" charset="0"/>
            </a:endParaRPr>
          </a:p>
          <a:p>
            <a:r>
              <a:rPr lang="es-AR" i="1" dirty="0">
                <a:solidFill>
                  <a:schemeClr val="bg1"/>
                </a:solidFill>
                <a:latin typeface="Courier New" pitchFamily="49" charset="0"/>
                <a:cs typeface="Courier New" pitchFamily="49" charset="0"/>
              </a:rPr>
              <a:t>FUNCION restar (Num1:Entero, Num2:Entero):Entero</a:t>
            </a:r>
          </a:p>
          <a:p>
            <a:r>
              <a:rPr lang="es-AR" i="1" dirty="0">
                <a:solidFill>
                  <a:schemeClr val="bg1"/>
                </a:solidFill>
                <a:latin typeface="Courier New" pitchFamily="49" charset="0"/>
                <a:cs typeface="Courier New" pitchFamily="49" charset="0"/>
              </a:rPr>
              <a:t>HACER</a:t>
            </a:r>
          </a:p>
          <a:p>
            <a:r>
              <a:rPr lang="es-AR" i="1" dirty="0">
                <a:solidFill>
                  <a:schemeClr val="bg1"/>
                </a:solidFill>
                <a:latin typeface="Courier New" pitchFamily="49" charset="0"/>
                <a:cs typeface="Courier New" pitchFamily="49" charset="0"/>
              </a:rPr>
              <a:t>	restar := Num1 - Num2</a:t>
            </a:r>
          </a:p>
          <a:p>
            <a:r>
              <a:rPr lang="es-AR" i="1" dirty="0">
                <a:solidFill>
                  <a:schemeClr val="bg1"/>
                </a:solidFill>
                <a:latin typeface="Courier New" pitchFamily="49" charset="0"/>
                <a:cs typeface="Courier New" pitchFamily="49" charset="0"/>
              </a:rPr>
              <a:t>FIN HACER</a:t>
            </a:r>
          </a:p>
          <a:p>
            <a:r>
              <a:rPr lang="es-AR" i="1" dirty="0">
                <a:solidFill>
                  <a:schemeClr val="bg1"/>
                </a:solidFill>
                <a:latin typeface="Courier New" pitchFamily="49" charset="0"/>
                <a:cs typeface="Courier New" pitchFamily="49" charset="0"/>
              </a:rPr>
              <a:t>FIN </a:t>
            </a:r>
            <a:r>
              <a:rPr lang="es-AR" i="1" dirty="0" smtClean="0">
                <a:solidFill>
                  <a:schemeClr val="bg1"/>
                </a:solidFill>
                <a:latin typeface="Courier New" pitchFamily="49" charset="0"/>
                <a:cs typeface="Courier New" pitchFamily="49" charset="0"/>
              </a:rPr>
              <a:t>FUNCION</a:t>
            </a:r>
            <a:endParaRPr lang="es-AR" i="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148659530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51400</TotalTime>
  <Words>1901</Words>
  <Application>Microsoft Office PowerPoint</Application>
  <PresentationFormat>Panorámica</PresentationFormat>
  <Paragraphs>472</Paragraphs>
  <Slides>31</Slides>
  <Notes>30</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31</vt:i4>
      </vt:variant>
    </vt:vector>
  </HeadingPairs>
  <TitlesOfParts>
    <vt:vector size="40" baseType="lpstr">
      <vt:lpstr>맑은 고딕</vt:lpstr>
      <vt:lpstr>Arial</vt:lpstr>
      <vt:lpstr>Calibri</vt:lpstr>
      <vt:lpstr>Consolas</vt:lpstr>
      <vt:lpstr>Courier New</vt:lpstr>
      <vt:lpstr>Rajdhani Medium</vt:lpstr>
      <vt:lpstr>Times New Roman</vt:lpstr>
      <vt:lpstr>Tema de Office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 R</dc:creator>
  <cp:lastModifiedBy>Paternoster, Felix</cp:lastModifiedBy>
  <cp:revision>533</cp:revision>
  <dcterms:created xsi:type="dcterms:W3CDTF">2020-06-08T21:17:52Z</dcterms:created>
  <dcterms:modified xsi:type="dcterms:W3CDTF">2024-06-05T15:52:48Z</dcterms:modified>
</cp:coreProperties>
</file>