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45"/>
  </p:notesMasterIdLst>
  <p:sldIdLst>
    <p:sldId id="3116" r:id="rId3"/>
    <p:sldId id="3162" r:id="rId4"/>
    <p:sldId id="3163" r:id="rId5"/>
    <p:sldId id="3102" r:id="rId6"/>
    <p:sldId id="3127" r:id="rId7"/>
    <p:sldId id="3134" r:id="rId8"/>
    <p:sldId id="3180" r:id="rId9"/>
    <p:sldId id="3164" r:id="rId10"/>
    <p:sldId id="3201" r:id="rId11"/>
    <p:sldId id="3181" r:id="rId12"/>
    <p:sldId id="3182" r:id="rId13"/>
    <p:sldId id="3183" r:id="rId14"/>
    <p:sldId id="3184" r:id="rId15"/>
    <p:sldId id="3185" r:id="rId16"/>
    <p:sldId id="3186" r:id="rId17"/>
    <p:sldId id="3187" r:id="rId18"/>
    <p:sldId id="3188" r:id="rId19"/>
    <p:sldId id="3189" r:id="rId20"/>
    <p:sldId id="3190" r:id="rId21"/>
    <p:sldId id="3191" r:id="rId22"/>
    <p:sldId id="3192" r:id="rId23"/>
    <p:sldId id="3193" r:id="rId24"/>
    <p:sldId id="3194" r:id="rId25"/>
    <p:sldId id="3195" r:id="rId26"/>
    <p:sldId id="3196" r:id="rId27"/>
    <p:sldId id="3197" r:id="rId28"/>
    <p:sldId id="3198" r:id="rId29"/>
    <p:sldId id="3179" r:id="rId30"/>
    <p:sldId id="3123" r:id="rId31"/>
    <p:sldId id="3107" r:id="rId32"/>
    <p:sldId id="3124" r:id="rId33"/>
    <p:sldId id="3125" r:id="rId34"/>
    <p:sldId id="3139" r:id="rId35"/>
    <p:sldId id="3159" r:id="rId36"/>
    <p:sldId id="3160" r:id="rId37"/>
    <p:sldId id="3161" r:id="rId38"/>
    <p:sldId id="3175" r:id="rId39"/>
    <p:sldId id="3176" r:id="rId40"/>
    <p:sldId id="3177" r:id="rId41"/>
    <p:sldId id="3178" r:id="rId42"/>
    <p:sldId id="3199" r:id="rId43"/>
    <p:sldId id="3200" r:id="rId44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rnoster, Felix" initials="PF" lastIdx="1" clrIdx="0">
    <p:extLst>
      <p:ext uri="{19B8F6BF-5375-455C-9EA6-DF929625EA0E}">
        <p15:presenceInfo xmlns:p15="http://schemas.microsoft.com/office/powerpoint/2012/main" userId="Paternoster, Feli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37"/>
    <a:srgbClr val="374D81"/>
    <a:srgbClr val="A6A6A6"/>
    <a:srgbClr val="E9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7" autoAdjust="0"/>
    <p:restoredTop sz="94434" autoAdjust="0"/>
  </p:normalViewPr>
  <p:slideViewPr>
    <p:cSldViewPr snapToGrid="0" snapToObjects="1">
      <p:cViewPr varScale="1">
        <p:scale>
          <a:sx n="73" d="100"/>
          <a:sy n="73" d="100"/>
        </p:scale>
        <p:origin x="9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commentAuthors" Target="commentAuthor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D97EB-68D7-4096-B1BC-73131EDFF1E8}" type="datetimeFigureOut">
              <a:rPr lang="es-AR" smtClean="0"/>
              <a:t>30/7/2024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FF08C-A62F-400F-BE51-C97729B460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68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3277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20718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3904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93935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01138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9280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0210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871818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3035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7151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2713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1115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31927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14039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7116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023200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88004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186574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6355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534798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54261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1461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10874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60233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35020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77149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8027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823214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733064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03807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00691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11348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92930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2092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2202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90970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61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976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6526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6351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1345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21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8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6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4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7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34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3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180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53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37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08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39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4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1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1907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  <p:sldLayoutId id="2147483735" r:id="rId7"/>
    <p:sldLayoutId id="2147483736" r:id="rId8"/>
    <p:sldLayoutId id="214748373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7/30/2024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jpe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francoibanez.dev@gmail.com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romerosilvia072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matuarea@gmail.com" TargetMode="External"/><Relationship Id="rId5" Type="http://schemas.openxmlformats.org/officeDocument/2006/relationships/hyperlink" Target="mailto:pater@frlp.utn.edu.ar" TargetMode="External"/><Relationship Id="rId4" Type="http://schemas.openxmlformats.org/officeDocument/2006/relationships/hyperlink" Target="http://frlp.cvg.utn.edu.ar/" TargetMode="External"/><Relationship Id="rId9" Type="http://schemas.openxmlformats.org/officeDocument/2006/relationships/hyperlink" Target="mailto:antarmauro@gmail.co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2986" y="0"/>
            <a:ext cx="7349014" cy="6858000"/>
            <a:chOff x="0" y="0"/>
            <a:chExt cx="14698029" cy="13716000"/>
          </a:xfrm>
        </p:grpSpPr>
        <p:sp>
          <p:nvSpPr>
            <p:cNvPr id="3" name="Freeform 3"/>
            <p:cNvSpPr/>
            <p:nvPr/>
          </p:nvSpPr>
          <p:spPr>
            <a:xfrm>
              <a:off x="728029" y="0"/>
              <a:ext cx="13970000" cy="13716000"/>
            </a:xfrm>
            <a:custGeom>
              <a:avLst/>
              <a:gdLst/>
              <a:ahLst/>
              <a:cxnLst/>
              <a:rect l="l" t="t" r="r" b="b"/>
              <a:pathLst>
                <a:path w="13970000" h="13716000">
                  <a:moveTo>
                    <a:pt x="0" y="0"/>
                  </a:moveTo>
                  <a:lnTo>
                    <a:pt x="13970000" y="0"/>
                  </a:lnTo>
                  <a:lnTo>
                    <a:pt x="13970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85799" y="2508250"/>
            <a:ext cx="814469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AR" sz="6000" dirty="0">
                <a:solidFill>
                  <a:schemeClr val="bg1"/>
                </a:solidFill>
              </a:rPr>
              <a:t>Algoritmos y Estructuras de Datos</a:t>
            </a:r>
          </a:p>
        </p:txBody>
      </p:sp>
      <p:pic>
        <p:nvPicPr>
          <p:cNvPr id="11" name="Picture 2" descr="headerut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906"/>
            <a:ext cx="6563236" cy="98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/>
          <p:nvPr/>
        </p:nvSpPr>
        <p:spPr>
          <a:xfrm>
            <a:off x="685799" y="4354909"/>
            <a:ext cx="10693479" cy="58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Rajdhani Medium"/>
              </a:rPr>
              <a:t>Comisión S12</a:t>
            </a:r>
            <a:endParaRPr lang="en-US" sz="3599" dirty="0">
              <a:solidFill>
                <a:schemeClr val="tx2">
                  <a:lumMod val="40000"/>
                  <a:lumOff val="60000"/>
                </a:schemeClr>
              </a:solidFill>
              <a:latin typeface="Rajdhani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27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1 de Estructura de Datos Arreglo en Programa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2/3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31206"/>
            <a:ext cx="118605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 i := 1, 10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VV[i]:= 0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el nombre del vendedor “, i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VN[i]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PARA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“Hay venta para realizar S/N“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LEER: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Mientras (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“S”)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el vendedor de 1 a 10“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V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“Ingrese el importe de la venta“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Venta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VV[V]:=VV[V] + Venta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“Hay venta para realizar S/N“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MIENTRAS</a:t>
            </a:r>
          </a:p>
          <a:p>
            <a:r>
              <a:rPr lang="es-AR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 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0</a:t>
            </a:r>
          </a:p>
          <a:p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0</a:t>
            </a:r>
          </a:p>
        </p:txBody>
      </p:sp>
    </p:spTree>
    <p:extLst>
      <p:ext uri="{BB962C8B-B14F-4D97-AF65-F5344CB8AC3E}">
        <p14:creationId xmlns:p14="http://schemas.microsoft.com/office/powerpoint/2010/main" val="243859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1 de Estructura de Datos Arreglo en Programa 3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/3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31206"/>
            <a:ext cx="118605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 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:= 0</a:t>
            </a:r>
          </a:p>
          <a:p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es-AR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0</a:t>
            </a:r>
          </a:p>
          <a:p>
            <a:endParaRPr lang="es-ES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 i := 1, 10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SI (VV[i] &gt;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ENTONCES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VV[i]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i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SI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Total := Total + VV[i]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PARA</a:t>
            </a:r>
          </a:p>
          <a:p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“Vendedor que mas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vendio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Nro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:“,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“Nombre: “, VN[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], “$”,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“Importe total de venta: $”, Total</a:t>
            </a:r>
          </a:p>
          <a:p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  <a:p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1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713685" cy="867490"/>
            <a:chOff x="3687661" y="1203598"/>
            <a:chExt cx="362764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6276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2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Datos Arreglo en Programa (TP 4 Ej. 3)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Ejercicio 3 (TP 4 Ejercicios de vectores sugeridos)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3. Un restaurante desea llevar el control de lo consumido en cada una de sus 50 mesas. La atención se realiza de la siguiente manera: al llegar gente al local se le asigna una mesa; por cada comensal se cobra un “cubierto” o servicio de mesa y se agrega el monto correspondiente a cada pedido. Al retirarse del local, se le cobra el monto acumulado.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Debe considerarse la situación en que podría no haber mesas libres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.</a:t>
            </a:r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144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188498" cy="867490"/>
            <a:chOff x="3687661" y="1203598"/>
            <a:chExt cx="3449819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449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2 de Estructura de Datos Arreglo en Programa (TP 4 Ej. 3)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31206"/>
            <a:ext cx="118605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restaurante</a:t>
            </a:r>
          </a:p>
          <a:p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TIPOS ESTRUCTURADOS</a:t>
            </a:r>
          </a:p>
          <a:p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Mesas = Arreglo [50] de Real 10,2</a:t>
            </a:r>
          </a:p>
          <a:p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</a:p>
          <a:p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opcion,mesa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mesasTotales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Mesas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cubierto: Real 5,2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control: Booleano</a:t>
            </a:r>
          </a:p>
          <a:p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Repetir Para i := 1,50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mesasTotales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[i]:=0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Fin Repetir Para</a:t>
            </a:r>
          </a:p>
          <a:p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IMPRIMR: "Ingrese el valor del cubierto"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s-AR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LEER:cubierto</a:t>
            </a:r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8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156943"/>
            <a:ext cx="10188498" cy="867490"/>
            <a:chOff x="3687661" y="1203598"/>
            <a:chExt cx="3449819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449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2 de Estructura de Datos Arreglo en Programa (TP 4 Ej. 3)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618606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618607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717694"/>
            <a:ext cx="1186054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Repetir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Mientras(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opcion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&lt;&gt; 0)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IMPRIMIR:"1-Asignar Mesa"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IMPRIMIR:"2-Ingresar Pedido"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IMPRIMIR:"3-Liberar Mesa"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IMPRIMIR:"0-Salir"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LEER:opcion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CASO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opcion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1: 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control= False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i:=1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Repetir Mientras (control = False) ^ (i &lt;= 50)   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SI 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mesasTotales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[i] = 0)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mesa := 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   control := true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FIN SI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    i:=i + 1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Fin Repetir Mientras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SI(control = true)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IMPRIMIR: "Su mesa es ",mesa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IMPRIMIR:"Ingrese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la cantidad de personas"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LEER:comensales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mesasTotales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[mesa] := comensales * cubierto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SINO 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IMPRIMIR:"No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hay mesas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dispoibles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FIN SI</a:t>
            </a:r>
          </a:p>
        </p:txBody>
      </p:sp>
    </p:spTree>
    <p:extLst>
      <p:ext uri="{BB962C8B-B14F-4D97-AF65-F5344CB8AC3E}">
        <p14:creationId xmlns:p14="http://schemas.microsoft.com/office/powerpoint/2010/main" val="21494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156943"/>
            <a:ext cx="10188498" cy="867490"/>
            <a:chOff x="3687661" y="1203598"/>
            <a:chExt cx="3449819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4498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2 de Estructura de Datos Arreglo en Programa (TP 4 Ej. 3)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618606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618607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717694"/>
            <a:ext cx="1186054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     2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IMPRIMIR:"Ingrese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el numero de mesa 1-50"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LEER:mesa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IMPRIMIR:"Ingrese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el monto del nuevo pedido"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LEER:montoVenta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SI ((mesa &gt;= 1) ^ (mesa &lt;= 50))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mesasTotales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[mesa] 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mesasTotales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[mesa] +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montoVenta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SINO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IMPRIMIR: "Numero de mesa no valido, intente nuevamente"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FIN SI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3: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IMPRIMIR:"Ingrese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el numero de mesa a liberar 1-50"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LEER:mesa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SI ((mesa &gt;= 1) ^ (mesa &lt;= 50)) ENTONCES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IMPRIMIR:"Mesa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",mesa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IMPRIMIR:"TOTAL = ",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mesasTotales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[mesa]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mesasTotales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[mesa] = 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SINO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IMPRIMIR:"Numero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de mesa no valido, intente nuevamente"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FIN SI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FIN CASO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Fin Repetir Mientras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</p:txBody>
      </p:sp>
    </p:spTree>
    <p:extLst>
      <p:ext uri="{BB962C8B-B14F-4D97-AF65-F5344CB8AC3E}">
        <p14:creationId xmlns:p14="http://schemas.microsoft.com/office/powerpoint/2010/main" val="2127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3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Datos Arreglo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“Se cuenta con dos matrices M1 y M2 de 8x10 posiciones. Se desea realizar una solución que cuente con un procedimiento que se encargue de la carga de las matrices (números reales en el intervalo [1,100]), y con una función que determine si la suma de todas las posiciones de la Matriz M1 es igual a la suma de todas las posiciones de la Matriz M2.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88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3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Datos Arreglo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83458"/>
            <a:ext cx="118605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PROGRAMAS </a:t>
            </a:r>
            <a:r>
              <a:rPr lang="es-AR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matrices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TIPOS ESTRUCTURADOS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MATRIZ = Arreglo [8, 10] : Real 5,2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PROCEDIMIENTO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carga_inicial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(REF matriz1: MATRIZ, REF matriz2:MATRIZ)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 j: Entero 2	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 i:=1, 8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REPETIR PARA j:= 1, 10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“MATRIZ 1”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“Ingrese el valor de la fila “, i, “ y columna ”, j, “:”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LEER: matriz1[i, j]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“MATRIZ 2”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“Ingrese el valor de la fila “, i, “ y columna ”, j, “:”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LEER: matriz2[i, j]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REPETIR PARA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PARA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PROCEDIMIENTO</a:t>
            </a:r>
          </a:p>
        </p:txBody>
      </p:sp>
    </p:spTree>
    <p:extLst>
      <p:ext uri="{BB962C8B-B14F-4D97-AF65-F5344CB8AC3E}">
        <p14:creationId xmlns:p14="http://schemas.microsoft.com/office/powerpoint/2010/main" val="325302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3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Datos Arreglo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83458"/>
            <a:ext cx="118605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FUNCION 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iguales (matriz1: MATRIZ, matriz2: MATRIZ):Entero 1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 j: Entero 2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acum1, acum2: Real 5,2 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Acum1:=0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Acum2:=0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 i:=1, 8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REPETIR PARA j:= 1, 10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Acum1:= acum1 + matriz1[i, j]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Acum2:= acum2 + matriz2[i, j]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REPETIR PARA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PARA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 (acum1 = acum2) ENTONCES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Iguales:=1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SINO 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Iguales:=0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SI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FUNCION</a:t>
            </a:r>
          </a:p>
        </p:txBody>
      </p:sp>
    </p:spTree>
    <p:extLst>
      <p:ext uri="{BB962C8B-B14F-4D97-AF65-F5344CB8AC3E}">
        <p14:creationId xmlns:p14="http://schemas.microsoft.com/office/powerpoint/2010/main" val="2517503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3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Datos Arreglo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83458"/>
            <a:ext cx="118605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M1, M2: MATRIZ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Bandera: Entero 1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“Procederemos a la carga inicial de las matrices”</a:t>
            </a:r>
          </a:p>
          <a:p>
            <a:pPr lvl="1"/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Carga_inicial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(M1, M2)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“Finalizada la carga inicial, evaluaremos la suma de las filas de cada matriz”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Bandera:= iguales(M1, M2)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 (Bandera = 1) ENTONCES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“La suma de las filas de las matrices son iguales.”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SINO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“La suma de las filas de las matrices no son iguales.”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SI</a:t>
            </a:r>
          </a:p>
          <a:p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</p:txBody>
      </p:sp>
    </p:spTree>
    <p:extLst>
      <p:ext uri="{BB962C8B-B14F-4D97-AF65-F5344CB8AC3E}">
        <p14:creationId xmlns:p14="http://schemas.microsoft.com/office/powerpoint/2010/main" val="2832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84" y="483518"/>
            <a:ext cx="6809126" cy="7219169"/>
            <a:chOff x="3687661" y="1203598"/>
            <a:chExt cx="2305567" cy="7219169"/>
          </a:xfrm>
        </p:grpSpPr>
        <p:sp>
          <p:nvSpPr>
            <p:cNvPr id="72" name="TextBox 8"/>
            <p:cNvSpPr txBox="1"/>
            <p:nvPr/>
          </p:nvSpPr>
          <p:spPr>
            <a:xfrm>
              <a:off x="3740737" y="2051792"/>
              <a:ext cx="2252491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# Profesores: </a:t>
              </a: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AR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Felix Paternoster</a:t>
              </a:r>
            </a:p>
            <a:p>
              <a:endParaRPr lang="es-AR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  <a:p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	Matias Area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# Ayudantes: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Silvia Romero</a:t>
              </a:r>
            </a:p>
            <a:p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>
                  <a:solidFill>
                    <a:srgbClr val="FFC000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Franco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Ibañez</a:t>
              </a:r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ES" altLang="ko-KR" sz="2400" dirty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	Mauro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Antar</a:t>
              </a:r>
              <a:endParaRPr lang="es-AR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Docentes y ayudantes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27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3.1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Datos Arreglo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“Se cuenta con dos matrices M1 y M2 de 8x10 posiciones. Se desea realizar una solución que cuente con un procedimiento que se encargue de la carga de las matrices (números reales en el intervalo [1,100]), y con una función que determine si la suma de todas las posiciones de la Matriz M1 es igual a la suma de todas las posiciones de la Matriz M2.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2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3.1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Datos Arreglo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83458"/>
            <a:ext cx="118605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PROGRAMAS </a:t>
            </a:r>
            <a:r>
              <a:rPr lang="es-AR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matrices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TIPOS ESTRUCTURADOS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MATRIZ = Arreglo [8, 10] : Real 5,2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PROCEDIMIENTO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carga_inicial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(REF matriz1: MATRIZ, REF matriz2:MATRIZ)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</a:p>
          <a:p>
            <a:pPr lvl="1"/>
            <a:r>
              <a:rPr lang="es-AR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j: Entero 2	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 i:=1, 8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REPETIR PARA j:= 1, 10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“MATRIZ 1”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“Ingrese el valor de la fila “, i, “ y columna ”, j, “:”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LEER: matriz1[i, j]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“MATRIZ 2”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“Ingrese el valor de la fila “, i, “ y columna ”, j, “:”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LEER: matriz2[i, j]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REPETIR PARA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PARA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PROCEDIMIENTO</a:t>
            </a:r>
          </a:p>
        </p:txBody>
      </p:sp>
    </p:spTree>
    <p:extLst>
      <p:ext uri="{BB962C8B-B14F-4D97-AF65-F5344CB8AC3E}">
        <p14:creationId xmlns:p14="http://schemas.microsoft.com/office/powerpoint/2010/main" val="240072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3.1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Datos Arreglo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83458"/>
            <a:ext cx="118605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FUNCION suma (matriz1: MATRIZ):Real 6,2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 j: Entero 2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suma:=0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REPETIR PARA i:=1, 8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REPETIR PARA j:= 1, 10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suma:= suma + matriz1[i, j]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IN REPETIR PARA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REPETIR PARA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FUNCION</a:t>
            </a:r>
          </a:p>
        </p:txBody>
      </p:sp>
    </p:spTree>
    <p:extLst>
      <p:ext uri="{BB962C8B-B14F-4D97-AF65-F5344CB8AC3E}">
        <p14:creationId xmlns:p14="http://schemas.microsoft.com/office/powerpoint/2010/main" val="331335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3.1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Datos Arreglo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83458"/>
            <a:ext cx="118605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M1, M2: MATRIZ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S1, S2:Real 6,2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“Procederemos a la carga inicial de las matrices”</a:t>
            </a:r>
          </a:p>
          <a:p>
            <a:pPr lvl="1"/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Carga_inicial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(M1, M2)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“Finalizada la carga inicial, evaluaremos la suma de las filas de cada matriz”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S1:= suma(M1)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S2:= suma (M2)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 (S1 = S2) ENTONCES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“La suma de las filas de las matrices son iguales.”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SINO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“La suma de las filas de las matrices no son iguales.”</a:t>
            </a:r>
          </a:p>
          <a:p>
            <a:pPr lvl="1"/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SI</a:t>
            </a:r>
          </a:p>
          <a:p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</p:txBody>
      </p:sp>
    </p:spTree>
    <p:extLst>
      <p:ext uri="{BB962C8B-B14F-4D97-AF65-F5344CB8AC3E}">
        <p14:creationId xmlns:p14="http://schemas.microsoft.com/office/powerpoint/2010/main" val="406805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4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Datos Arreglo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En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un local de venta de ropa, se comercializan 100 productos diferentes (códigos del 1 al 100), cada uno de ellos con talle del 1 al 4.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Tambien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se conoce el precio de cada producto (mismo precio para todos los talles).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Se desea simular la venta, controlando y actualizando el stock por cada venta, imprimiendo un ticket con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Codigo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/Talle/Cantidad vendida/Precio total. Si no existe stock imprimir un mensaje. Cuando no se realicen mas ventas se desea: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1) Informar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el importe total de las ventas por producto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2) Informar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el importe total de las ventas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3) Imprimir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un listado con todos los códigos/Talles que necesiten reposición por falta de stock 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911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235321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4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Datos Arreglo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 1/3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696984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696985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730759"/>
            <a:ext cx="1186054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b="1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</a:t>
            </a:r>
            <a:r>
              <a:rPr lang="es-AR" sz="1600" b="1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Venta_Ropa</a:t>
            </a:r>
            <a:endParaRPr lang="es-AR" sz="1600" b="1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TIPOS ESTRUCTURADOS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Stock=Arreglo [100,4]: Entero 3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Precio=Arreglo [100]: Real 6,2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Acumulado=Arreglo [100]: Real 7,2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S:Stock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P:Precio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A:Acumulado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Cod,i:Entero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3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Talle, j:Entero 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Cant:Entero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Carácter 1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Total: Real 8,2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REPETIR PARA i:=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1,100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Inicializacion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y carga inicial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A[i]:=0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“Ingrese Precio producto: “, 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LEER: P[i]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REPETIR PARA j:=1, 4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IMPRIMIR: “Ingrese Stock producto: “, i , “ Talle: “, j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LEER: S[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FIN REPETIR PARA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REPETIR PARA</a:t>
            </a:r>
          </a:p>
        </p:txBody>
      </p:sp>
    </p:spTree>
    <p:extLst>
      <p:ext uri="{BB962C8B-B14F-4D97-AF65-F5344CB8AC3E}">
        <p14:creationId xmlns:p14="http://schemas.microsoft.com/office/powerpoint/2010/main" val="22465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4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Datos Arreglo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 2/3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83458"/>
            <a:ext cx="11860547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//Proceso de ventas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“Hay venta para realizar? S/N”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LEER: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REPETIR MIENTRAS 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“S”)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“Ingrese el código a vender”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LEER: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Cod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“Ingrese el talle a vender”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LEER: Talle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“Ingrese cantidad a vender”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LEER: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SI (S[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Cod,Talle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&gt;=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S[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Cod,Talle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]:= S[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Cod,Talle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]-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IMPRIMIR: “Venta Producto: “,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Cod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IMPRIMIR: “Talle: “, Talle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IMPRIMIR: “Cantidad: “,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IMPRIMIR: “Importe total: “, P[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Cod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]*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A[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Cod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]:= A[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Cod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 + (P[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Cod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]*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SINO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IMPRIMIR: “No hay stock”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FIN SI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“Hay venta para realizar? S/N”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LEER: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REPETIR MIENTRAS</a:t>
            </a:r>
          </a:p>
        </p:txBody>
      </p:sp>
    </p:spTree>
    <p:extLst>
      <p:ext uri="{BB962C8B-B14F-4D97-AF65-F5344CB8AC3E}">
        <p14:creationId xmlns:p14="http://schemas.microsoft.com/office/powerpoint/2010/main" val="190694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4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Estructura de Datos Arreglo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 3/3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83458"/>
            <a:ext cx="1186054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//Punto 1 y 2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REPETIR PARA i:=1,100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“Venta total código “, i , “$, A[i]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Total:=Total + A[i]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REPETIR PARA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“Venta total: “, Total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//Punto 3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REPETIR PARA i:=1,100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REPETIR PARA j:=1,4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SI (S[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i,j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]=0)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	IMPRIMIR: “Falta Stock - Código “, i , “Talle: “, j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FIN SI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FIN REPETIR PARA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REPETIR PARA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</a:t>
            </a:r>
          </a:p>
          <a:p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</p:txBody>
      </p:sp>
    </p:spTree>
    <p:extLst>
      <p:ext uri="{BB962C8B-B14F-4D97-AF65-F5344CB8AC3E}">
        <p14:creationId xmlns:p14="http://schemas.microsoft.com/office/powerpoint/2010/main" val="204987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10462819" cy="867490"/>
            <a:chOff x="3687661" y="1203598"/>
            <a:chExt cx="3542704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5427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Ejercicios para resolver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223122" y="1108546"/>
            <a:ext cx="1202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Resolver los ejercicios del TP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nro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4904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448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FF00"/>
                </a:solidFill>
              </a:rPr>
              <a:t>/* </a:t>
            </a:r>
            <a:r>
              <a:rPr lang="es-AR" sz="2400" dirty="0">
                <a:solidFill>
                  <a:srgbClr val="FFFF00"/>
                </a:solidFill>
              </a:rPr>
              <a:t>Introducción</a:t>
            </a:r>
          </a:p>
          <a:p>
            <a:r>
              <a:rPr lang="es-AR" sz="2400" dirty="0">
                <a:solidFill>
                  <a:srgbClr val="FFFF00"/>
                </a:solidFill>
              </a:rPr>
              <a:t>Lenguaje C</a:t>
            </a:r>
          </a:p>
          <a:p>
            <a:r>
              <a:rPr lang="es-AR" sz="2400" dirty="0" smtClean="0">
                <a:solidFill>
                  <a:schemeClr val="accent5">
                    <a:lumMod val="75000"/>
                  </a:schemeClr>
                </a:solidFill>
              </a:rPr>
              <a:t>*/</a:t>
            </a:r>
            <a:endParaRPr lang="es-A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Medios de comunicación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40604" y="1070452"/>
            <a:ext cx="1112903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Información de la cátedra:</a:t>
            </a: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CVG (Campus Virtual Global) de la UTN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  <a:hlinkClick r:id="rId4"/>
              </a:rPr>
              <a:t>http://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frlp.cvg.utn.edu.ar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Mails de contactos:</a:t>
            </a:r>
          </a:p>
          <a:p>
            <a:pPr algn="just"/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Profesores: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 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Felix Paternoster – 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5"/>
              </a:rPr>
              <a:t>pater@frlp.utn.edu.ar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Matias Area - </a:t>
            </a:r>
            <a:r>
              <a:rPr lang="es-ES" sz="2000" dirty="0" smtClean="0">
                <a:solidFill>
                  <a:schemeClr val="bg1"/>
                </a:solidFill>
                <a:cs typeface="Arial" pitchFamily="34" charset="0"/>
                <a:hlinkClick r:id="rId6"/>
              </a:rPr>
              <a:t>matuarea@gmail.com</a:t>
            </a:r>
            <a:endParaRPr lang="es-E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Ayudantes: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Silvia Romero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7"/>
              </a:rPr>
              <a:t>romerosilvia072@gmail.com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Franco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Ibañez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8"/>
              </a:rPr>
              <a:t>francoibanez.dev@gmail.com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Mauro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Antar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</a:t>
            </a:r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9"/>
              </a:rPr>
              <a:t>antarmauro@gmail.com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Consultas fuera de horario de clase: por mail o por CVG</a:t>
            </a: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88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variable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variables se declaran indicando primero el tipo de dato de las mismas, y luego el nombre que le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daremos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46295" y="2227371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22737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241498" y="2787774"/>
            <a:ext cx="4201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Variables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entero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r: real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cadena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caracteres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488873" y="2787774"/>
            <a:ext cx="4656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x;       //Entero / booleano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c;      //Carácter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f;     //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Flotante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s[10];  //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de tamaño 10</a:t>
            </a:r>
            <a:endParaRPr lang="es-A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</a:t>
              </a:r>
              <a:r>
                <a:rPr lang="es-AR" altLang="ko-KR" sz="2400" b="1" i="1" dirty="0" err="1">
                  <a:solidFill>
                    <a:schemeClr val="accent3"/>
                  </a:solidFill>
                  <a:cs typeface="Arial" pitchFamily="34" charset="0"/>
                </a:rPr>
                <a:t>Main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bloque principal de código en C es un módulo más, con la diferencia que es reconocido por el Sistema como el primero a invocar. Carece de cabecera o nombre de programa. Las variables declaradas dentro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serán locales al mismo, mientras que las declaradas fuera de éste serán globales a la aplicación.</a:t>
            </a:r>
          </a:p>
          <a:p>
            <a:pPr algn="just"/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alcance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 define entre llaves.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828281" y="352059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5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23483" y="4081001"/>
            <a:ext cx="54074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PROGRAMA ejemplo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Variables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[declaración de variables globales]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Fin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PROGRAMA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2" y="4081001"/>
            <a:ext cx="5607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[declaración de variables globales]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[declaración de variables locales]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6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LEER y ESCRIBIR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operaciones de lectura y escritura de datos en pantalla son provistas por la librería &lt;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stdio.h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&gt;, las cuales son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printf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escribir y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scanf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leer. En ambos casos se deberán usar los especificadores de formato según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corresponda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32336" y="3011145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01114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571548"/>
            <a:ext cx="4898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imprimir("Ingrese un dato entero: ")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leer(valor)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imprimir("Ingreso: ", valor)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571548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printf("Ingrese un dato entero: 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//'%d' para indicar tipo, '&amp;' para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//operar en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dir.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de memoria</a:t>
            </a: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("%d", &amp;valor);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//'\n' para producir un corte de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//línea en consola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printf("\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nIngreso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: $d", valor);</a:t>
            </a:r>
          </a:p>
        </p:txBody>
      </p:sp>
    </p:spTree>
    <p:extLst>
      <p:ext uri="{BB962C8B-B14F-4D97-AF65-F5344CB8AC3E}">
        <p14:creationId xmlns:p14="http://schemas.microsoft.com/office/powerpoint/2010/main" val="36078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Decision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4"/>
          <p:cNvSpPr txBox="1"/>
          <p:nvPr/>
        </p:nvSpPr>
        <p:spPr>
          <a:xfrm>
            <a:off x="632336" y="1208466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120846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1768869"/>
            <a:ext cx="4898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 (a != b) Entonces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Sino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1768869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(a != b){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403F5DF0-EC0D-4BCD-8146-C26EF518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69615"/>
              </p:ext>
            </p:extLst>
          </p:nvPr>
        </p:nvGraphicFramePr>
        <p:xfrm>
          <a:off x="2312482" y="3699610"/>
          <a:ext cx="6256752" cy="3158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8376">
                  <a:extLst>
                    <a:ext uri="{9D8B030D-6E8A-4147-A177-3AD203B41FA5}">
                      <a16:colId xmlns:a16="http://schemas.microsoft.com/office/drawing/2014/main" val="853478011"/>
                    </a:ext>
                  </a:extLst>
                </a:gridCol>
                <a:gridCol w="3128376">
                  <a:extLst>
                    <a:ext uri="{9D8B030D-6E8A-4147-A177-3AD203B41FA5}">
                      <a16:colId xmlns:a16="http://schemas.microsoft.com/office/drawing/2014/main" val="701260413"/>
                    </a:ext>
                  </a:extLst>
                </a:gridCol>
              </a:tblGrid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Operador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Símbolo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016803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==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65210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Distinto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258025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Not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952361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135494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250089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817157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271062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AND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&amp;&amp;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48010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||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64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decisión CASO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 estructura de decisión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CASO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SWITCH CASE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en C difiere de lo que conocemos. Se debe cerrar manualmente cada opción con un break; para evitar que siga ejecutando las subsiguientes. El valor evaluado debe ser concreto, no admite comparaciones.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632336" y="2789074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4898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Caso valor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1: imprimir('1')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2: imprimir('2')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3: imprimir('3')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Otro caso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imprimir('Rama falsa')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caso;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166596"/>
            <a:ext cx="504563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switch (valor){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1: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printf("1");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2: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printf("2");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case 3: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printf("3");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break;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default: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  printf("Rama falsa");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66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REPETIR PARA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REPETIR PARA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FOR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LOOP se define con tres parámetros: valor inicial, condición de salida, modificación del valor inicial (paso). La condición de salida puede adecuarse a lo que se necesite iterar.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828281" y="352059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5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23483" y="4081001"/>
            <a:ext cx="5407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Repetir para i:=1,10,1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imprimir("Valor: ", i);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Repetir Para;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2" y="4081001"/>
            <a:ext cx="5607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for (int i=1; i&lt;11; i++){</a:t>
            </a:r>
          </a:p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  printf("Valor: %d\n", i);</a:t>
            </a:r>
          </a:p>
          <a:p>
            <a:r>
              <a:rPr lang="nn-NO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61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REPETIR MIENTRAS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REPETIR MIENTRAS 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o </a:t>
            </a:r>
            <a:r>
              <a:rPr lang="es-AR" altLang="ko-KR" sz="2000" b="1" i="1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WHILE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LOOP se asemeja bastante a lo que vemos en pseudocódigo, basta con adecuar la sintaxis y los operadores lógicos.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632336" y="2789074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48980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Repetir mientras (valor &gt; 5)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imprimir("Sigue");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valor= valor - 1;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Repetir Mientras;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Repetir Mientras (VERDADERO)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imprimir("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infinito");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Repetir Mientras;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166596"/>
            <a:ext cx="504563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(valor &gt; 5){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printf("Sigue");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valor--;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(1){  //Valor TRUE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 printf("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Loop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infinito");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993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módulos de C pueden definirse al principio (como en Pseudocódigo) o al final, esto último sólo válido si se define al principio el prototipo del módulo (nombre y parámetros). Son iguales al módulo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//-- Módulos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prototipados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o definidos antes de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moduloA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otroParam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 //El prototipo de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moduloA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moduloB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otroParam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 //Defino un modulo igual que en Pascal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 del modulo]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//--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 de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//-- Definición de módulos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prototipados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moduloA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otroParam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 //Defino el modulo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prototipado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arriba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 del modulo]</a:t>
            </a:r>
          </a:p>
        </p:txBody>
      </p:sp>
    </p:spTree>
    <p:extLst>
      <p:ext uri="{BB962C8B-B14F-4D97-AF65-F5344CB8AC3E}">
        <p14:creationId xmlns:p14="http://schemas.microsoft.com/office/powerpoint/2010/main" val="286665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 - Parámetros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parámetros de un módulo se definen de igual forma que las variables. Como en C no existe el pasaje por referencia, el mismo se realiza enviando la dirección de memoria de una variable (puntero). En caso de no recibir parámetros, se escribe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void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en los paréntesis.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es por referencia, uso puntero con asterisco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param2,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*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variableLocal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 //Defino una variable local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x, y, z; //Variables globales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(x, y, &amp;z); //Invoco al modulo,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ampersand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en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 enviar puntero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8792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 - Procedimiento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procedimientos en C se identifican con la palabra clave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void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al principio, la cual indica que no retornan un resultado salvo mediante pasaje por referencia.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//Procedimiento que recibe dos números y devuelve la suma en "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void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param2,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*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*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resul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= param1 + param2;	//Para usar el puntero, uso asterisco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x, y, z;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unModulo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x,y,&amp;z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 //Invoco al procedimiento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0689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6870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sz="2400" b="1" dirty="0" smtClean="0">
                <a:solidFill>
                  <a:schemeClr val="accent3"/>
                </a:solidFill>
                <a:cs typeface="Arial" pitchFamily="34" charset="0"/>
              </a:rPr>
              <a:t>Clase </a:t>
            </a:r>
            <a:r>
              <a:rPr lang="es-AR" altLang="ko-KR" sz="2400" b="1" dirty="0">
                <a:solidFill>
                  <a:schemeClr val="accent3"/>
                </a:solidFill>
                <a:cs typeface="Arial" pitchFamily="34" charset="0"/>
              </a:rPr>
              <a:t>8</a:t>
            </a:r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s-AR" sz="2400" dirty="0" smtClean="0">
                <a:solidFill>
                  <a:srgbClr val="FFFF00"/>
                </a:solidFill>
              </a:rPr>
              <a:t>/* Estructura de Datos Arreglos */</a:t>
            </a:r>
            <a:endParaRPr lang="es-AR" sz="2400" dirty="0">
              <a:solidFill>
                <a:srgbClr val="FFFF00"/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un módulo - Función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funciones en C retornan un valor, y el tipo del mismo se indica al principio de su definición. El retorno se realiza mediante la palabra clave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return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688948" y="2789074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166596"/>
            <a:ext cx="109461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//Función tipo entero que recibe dos números y retorna la suma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unaFuncion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param1,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param2){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param1 + param2;	//Retorno el resultado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x, y, z;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z =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unaFuncion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x,y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); //Invoco a la función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//..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223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un Arreglo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arreglos o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Arrays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 declaran igual que las variables, pero indicando entre corchetes la cantidad de elementos que almacenará el mismo. El número de corchetes indicará la dimensión del arreglo (1 – vector, 2 – matriz,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etc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).</a:t>
            </a:r>
          </a:p>
          <a:p>
            <a:pPr algn="just"/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arreglos en C son punteros al primer elemento.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325933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488873" y="32593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3636860"/>
            <a:ext cx="4898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Tipos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Estrucurados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vec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= arreglo [10]: entero 3;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= arreglo [10,5]: entero 3;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vNumeros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vec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mNumeros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488873" y="3636860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vNumeros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[10];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mNumeros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[10][5];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for(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i = 0; i &lt; 10; i++){  //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inicializacion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del vector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vNumeros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[i] = 0;}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89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un </a:t>
              </a:r>
              <a:r>
                <a:rPr lang="es-AR" altLang="ko-KR" sz="2400" b="1" i="1" dirty="0" err="1">
                  <a:solidFill>
                    <a:schemeClr val="accent3"/>
                  </a:solidFill>
                  <a:cs typeface="Arial" pitchFamily="34" charset="0"/>
                </a:rPr>
                <a:t>string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Los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strings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en C no son más que arreglos de caracteres y, mediante la librería &lt;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string.h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&gt;, pueden operarse de forma muy sencilla. Como un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es un arreglo, y un arreglo es un puntero al primer elemento, los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strings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no llevan &amp;.</a:t>
            </a:r>
          </a:p>
        </p:txBody>
      </p:sp>
      <p:sp>
        <p:nvSpPr>
          <p:cNvPr id="12" name="TextBox 14"/>
          <p:cNvSpPr txBox="1"/>
          <p:nvPr/>
        </p:nvSpPr>
        <p:spPr>
          <a:xfrm>
            <a:off x="632336" y="325933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3" name="TextBox 18"/>
          <p:cNvSpPr txBox="1"/>
          <p:nvPr/>
        </p:nvSpPr>
        <p:spPr>
          <a:xfrm>
            <a:off x="6488873" y="325933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27538" y="3636860"/>
            <a:ext cx="489804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Variables 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nombre: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[30];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nombre:= "Federico Moradillo";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Imprimir("Ingrese dato: ");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Leer(nombre);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FinHacer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6488872" y="3636860"/>
            <a:ext cx="5489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</a:rPr>
              <a:t>char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nombre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[30];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strcpy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nombre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"Federico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Moradillo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printf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Ingrese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dato: ");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("%s",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nombre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 //No uso &amp;</a:t>
            </a:r>
          </a:p>
          <a:p>
            <a:r>
              <a:rPr lang="pt-BR" dirty="0" smtClean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47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Desarrollo de la clase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8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18921" y="1137691"/>
            <a:ext cx="86426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Introducción a Estructura de Datos Arreglo (Vector y Matriz)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Ejemplo 1 de Estructura de Datos Arreglo en programa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Ejemplo 2 de Estructura de Datos Arreglo en programa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Ejemplo 3 de Estructura de Datos Arreglo en programa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Ejemplo 3 de Estructura de Datos Arreglo en programa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Ejercicios para resolver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Introducción Lenguaje C</a:t>
            </a:r>
          </a:p>
        </p:txBody>
      </p:sp>
    </p:spTree>
    <p:extLst>
      <p:ext uri="{BB962C8B-B14F-4D97-AF65-F5344CB8AC3E}">
        <p14:creationId xmlns:p14="http://schemas.microsoft.com/office/powerpoint/2010/main" val="7213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Datos ARREGLO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161836"/>
            <a:ext cx="1186054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ARREGLO: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es una estructura de datos que permite guardar datos del mismo tipo agrupados en una misma variable, utilizando el manejo de índices para acceder a cada uno de los datos.  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Arreglo 1 Dimensión (Vector)</a:t>
            </a:r>
          </a:p>
          <a:p>
            <a:endParaRPr lang="es-AR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Programa </a:t>
            </a:r>
            <a:r>
              <a:rPr lang="es-AR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Nom</a:t>
            </a:r>
            <a:endParaRPr lang="es-AR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  Tipos Estructurados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VecEjem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=Arreglo [10]: Entero 3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V1:VecEjem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I: entero 2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Hacer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Repetir para I:=1, 10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   V1[I]:=0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Fin repetir para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Fin Hacer</a:t>
            </a:r>
          </a:p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Fin Programa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Llamada ovalada 9"/>
          <p:cNvSpPr/>
          <p:nvPr/>
        </p:nvSpPr>
        <p:spPr>
          <a:xfrm>
            <a:off x="3999505" y="1837195"/>
            <a:ext cx="1718957" cy="843402"/>
          </a:xfrm>
          <a:prstGeom prst="wedgeEllipseCallout">
            <a:avLst>
              <a:gd name="adj1" fmla="val -97657"/>
              <a:gd name="adj2" fmla="val 10149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Dimensión</a:t>
            </a:r>
          </a:p>
          <a:p>
            <a:pPr algn="ctr"/>
            <a:r>
              <a:rPr lang="es-AR" sz="1400" dirty="0" smtClean="0"/>
              <a:t>[</a:t>
            </a:r>
            <a:r>
              <a:rPr lang="es-AR" sz="1400" dirty="0" err="1" smtClean="0"/>
              <a:t>Indice</a:t>
            </a:r>
            <a:r>
              <a:rPr lang="es-AR" sz="1400" dirty="0" smtClean="0"/>
              <a:t>]</a:t>
            </a:r>
            <a:endParaRPr lang="es-ES" sz="1400" dirty="0"/>
          </a:p>
        </p:txBody>
      </p:sp>
      <p:sp>
        <p:nvSpPr>
          <p:cNvPr id="11" name="Llamada ovalada 10"/>
          <p:cNvSpPr/>
          <p:nvPr/>
        </p:nvSpPr>
        <p:spPr>
          <a:xfrm>
            <a:off x="5773783" y="3669351"/>
            <a:ext cx="1633010" cy="843402"/>
          </a:xfrm>
          <a:prstGeom prst="wedgeEllipseCallout">
            <a:avLst>
              <a:gd name="adj1" fmla="val -138635"/>
              <a:gd name="adj2" fmla="val -83839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Tipo de dato del arreglo</a:t>
            </a:r>
            <a:endParaRPr lang="es-ES" sz="1400" dirty="0"/>
          </a:p>
        </p:txBody>
      </p:sp>
      <p:sp>
        <p:nvSpPr>
          <p:cNvPr id="13" name="Llamada ovalada 12"/>
          <p:cNvSpPr/>
          <p:nvPr/>
        </p:nvSpPr>
        <p:spPr>
          <a:xfrm>
            <a:off x="4012355" y="4417429"/>
            <a:ext cx="1976802" cy="1121223"/>
          </a:xfrm>
          <a:prstGeom prst="wedgeEllipseCallout">
            <a:avLst>
              <a:gd name="adj1" fmla="val -144234"/>
              <a:gd name="adj2" fmla="val -74546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Viable declarada para usar la</a:t>
            </a:r>
          </a:p>
          <a:p>
            <a:pPr algn="ctr"/>
            <a:r>
              <a:rPr lang="es-AR" sz="1400" dirty="0" smtClean="0"/>
              <a:t>estructura</a:t>
            </a:r>
            <a:endParaRPr lang="es-ES" sz="1400" dirty="0"/>
          </a:p>
        </p:txBody>
      </p:sp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787512"/>
              </p:ext>
            </p:extLst>
          </p:nvPr>
        </p:nvGraphicFramePr>
        <p:xfrm>
          <a:off x="10358744" y="2075136"/>
          <a:ext cx="679369" cy="433872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9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7408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0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0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0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70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70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70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70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702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5702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5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Datos ARREGLO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44269"/>
            <a:ext cx="118605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ARREGLO: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es una estructura de datos que permite guardar datos del mismo tipo agrupados en una misma variable, utilizando el manejo de índices para acceder a cada uno de los datos.  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Arreglo 2 Dimensiones (Matriz)</a:t>
            </a:r>
          </a:p>
          <a:p>
            <a:endParaRPr lang="es-AR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Programa </a:t>
            </a:r>
            <a:r>
              <a:rPr lang="es-AR" b="1" dirty="0" err="1">
                <a:solidFill>
                  <a:srgbClr val="FFFF00"/>
                </a:solidFill>
                <a:latin typeface="Consolas" panose="020B0609020204030204" pitchFamily="49" charset="0"/>
              </a:rPr>
              <a:t>Nom</a:t>
            </a:r>
            <a:endParaRPr lang="es-AR" b="1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  Tipos Estructurados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MatEjem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=Arreglo [10,5]: Entero 3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M1:MatEjem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I: entero 2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J: entero 1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Hacer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Repetir para J:=1, 5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Repetir para I:=1, 10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   M1[I,J]:=0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	 Fin repetir para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   Fin repetir para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 </a:t>
            </a:r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Fin Hacer</a:t>
            </a:r>
          </a:p>
          <a:p>
            <a:r>
              <a:rPr lang="es-AR" b="1" dirty="0">
                <a:solidFill>
                  <a:srgbClr val="FFFF00"/>
                </a:solidFill>
                <a:latin typeface="Consolas" panose="020B0609020204030204" pitchFamily="49" charset="0"/>
              </a:rPr>
              <a:t>Fin Programa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Llamada ovalada 9"/>
          <p:cNvSpPr/>
          <p:nvPr/>
        </p:nvSpPr>
        <p:spPr>
          <a:xfrm>
            <a:off x="3999505" y="1837195"/>
            <a:ext cx="1774278" cy="843402"/>
          </a:xfrm>
          <a:prstGeom prst="wedgeEllipseCallout">
            <a:avLst>
              <a:gd name="adj1" fmla="val -87018"/>
              <a:gd name="adj2" fmla="val 87554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Dimensión</a:t>
            </a:r>
          </a:p>
          <a:p>
            <a:pPr algn="ctr"/>
            <a:r>
              <a:rPr lang="es-AR" sz="1400" dirty="0" smtClean="0"/>
              <a:t>[</a:t>
            </a:r>
            <a:r>
              <a:rPr lang="es-AR" sz="1400" dirty="0" err="1" smtClean="0"/>
              <a:t>fila,columna</a:t>
            </a:r>
            <a:r>
              <a:rPr lang="es-AR" sz="1400" dirty="0" smtClean="0"/>
              <a:t>]</a:t>
            </a:r>
            <a:endParaRPr lang="es-ES" sz="1400" dirty="0"/>
          </a:p>
        </p:txBody>
      </p:sp>
      <p:sp>
        <p:nvSpPr>
          <p:cNvPr id="11" name="Llamada ovalada 10"/>
          <p:cNvSpPr/>
          <p:nvPr/>
        </p:nvSpPr>
        <p:spPr>
          <a:xfrm>
            <a:off x="5773783" y="3669351"/>
            <a:ext cx="1633010" cy="843402"/>
          </a:xfrm>
          <a:prstGeom prst="wedgeEllipseCallout">
            <a:avLst>
              <a:gd name="adj1" fmla="val -132236"/>
              <a:gd name="adj2" fmla="val -9932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Tipo de dato del arreglo</a:t>
            </a:r>
            <a:endParaRPr lang="es-ES" sz="1400" dirty="0"/>
          </a:p>
        </p:txBody>
      </p:sp>
      <p:sp>
        <p:nvSpPr>
          <p:cNvPr id="13" name="Llamada ovalada 12"/>
          <p:cNvSpPr/>
          <p:nvPr/>
        </p:nvSpPr>
        <p:spPr>
          <a:xfrm>
            <a:off x="4012355" y="4417429"/>
            <a:ext cx="1976802" cy="1121223"/>
          </a:xfrm>
          <a:prstGeom prst="wedgeEllipseCallout">
            <a:avLst>
              <a:gd name="adj1" fmla="val -141591"/>
              <a:gd name="adj2" fmla="val -86197"/>
            </a:avLst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sz="1400" dirty="0" smtClean="0"/>
              <a:t>Viable declarada para usar la</a:t>
            </a:r>
          </a:p>
          <a:p>
            <a:pPr algn="ctr"/>
            <a:r>
              <a:rPr lang="es-AR" sz="1400" dirty="0" smtClean="0"/>
              <a:t>estructura</a:t>
            </a:r>
            <a:endParaRPr lang="es-ES" sz="1400" dirty="0"/>
          </a:p>
        </p:txBody>
      </p:sp>
      <p:graphicFrame>
        <p:nvGraphicFramePr>
          <p:cNvPr id="15" name="Tabla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967784"/>
              </p:ext>
            </p:extLst>
          </p:nvPr>
        </p:nvGraphicFramePr>
        <p:xfrm>
          <a:off x="8945872" y="2000134"/>
          <a:ext cx="2672850" cy="44921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4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5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443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43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2158"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es-E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43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43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43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4439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439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4439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4439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16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1 de Estructura de Datos Arreglo en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Programa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31206"/>
            <a:ext cx="118605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Un local tiene 10 vendedores, se conoce el nombre de cada vendedor. Se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realizan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ventas y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se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acumula el importe a cada vendedor. Una vez que no hay mas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ventas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se requiere: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1) imprimir el numero y nombre del vendedor que mas vendió.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2) imprimir la venta total.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148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8947527" cy="867490"/>
            <a:chOff x="3687661" y="1203598"/>
            <a:chExt cx="3029627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30296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Ejemplo 1 de Estructura de Datos Arreglo en Programa 1/3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TextBox 8"/>
          <p:cNvSpPr txBox="1"/>
          <p:nvPr/>
        </p:nvSpPr>
        <p:spPr>
          <a:xfrm>
            <a:off x="144219" y="1031206"/>
            <a:ext cx="1186054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Un local tiene 10 vendedores, se conoce el nombre de cada vendedor. Se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realizan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ventas y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// se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acumula el importe a cada vendedor. Una vez que no hay mas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ventas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se requiere: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1) imprimir el numero y nombre del vendedor que mas vendió.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// 2) imprimir la venta total.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b="1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Ventas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TIPOS ESTRUCTURADOS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Nombre_Vendedor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=Arreglo [10]: Carácter 30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Ventas_Vendedor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=Arreglo [10]: Real 7,2</a:t>
            </a:r>
            <a:b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  <a:b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Total: Real 8,2</a:t>
            </a:r>
            <a:b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VV: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Ventas_Vendedor</a:t>
            </a:r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NV: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Nombre_Vendedor</a:t>
            </a:r>
            <a:endParaRPr lang="es-AR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i: Entero 2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Entero 2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Monto_Max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7,2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s-AR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Carácter 1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V: Entero 2</a:t>
            </a:r>
          </a:p>
          <a:p>
            <a:r>
              <a:rPr lang="es-AR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Venta: Real 7,2</a:t>
            </a:r>
          </a:p>
        </p:txBody>
      </p:sp>
    </p:spTree>
    <p:extLst>
      <p:ext uri="{BB962C8B-B14F-4D97-AF65-F5344CB8AC3E}">
        <p14:creationId xmlns:p14="http://schemas.microsoft.com/office/powerpoint/2010/main" val="201575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53122</TotalTime>
  <Words>2611</Words>
  <Application>Microsoft Office PowerPoint</Application>
  <PresentationFormat>Panorámica</PresentationFormat>
  <Paragraphs>668</Paragraphs>
  <Slides>42</Slides>
  <Notes>41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42</vt:i4>
      </vt:variant>
    </vt:vector>
  </HeadingPairs>
  <TitlesOfParts>
    <vt:vector size="51" baseType="lpstr">
      <vt:lpstr>맑은 고딕</vt:lpstr>
      <vt:lpstr>Arial</vt:lpstr>
      <vt:lpstr>Calibri</vt:lpstr>
      <vt:lpstr>Consolas</vt:lpstr>
      <vt:lpstr>Courier New</vt:lpstr>
      <vt:lpstr>Rajdhani Medium</vt:lpstr>
      <vt:lpstr>Times New Roman</vt:lpstr>
      <vt:lpstr>Tema de Office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R</dc:creator>
  <cp:lastModifiedBy>Paternoster, Felix</cp:lastModifiedBy>
  <cp:revision>541</cp:revision>
  <dcterms:created xsi:type="dcterms:W3CDTF">2020-06-08T21:17:52Z</dcterms:created>
  <dcterms:modified xsi:type="dcterms:W3CDTF">2024-07-31T21:03:34Z</dcterms:modified>
</cp:coreProperties>
</file>