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38" r:id="rId2"/>
  </p:sldMasterIdLst>
  <p:notesMasterIdLst>
    <p:notesMasterId r:id="rId37"/>
  </p:notesMasterIdLst>
  <p:sldIdLst>
    <p:sldId id="3116" r:id="rId3"/>
    <p:sldId id="3162" r:id="rId4"/>
    <p:sldId id="3163" r:id="rId5"/>
    <p:sldId id="3102" r:id="rId6"/>
    <p:sldId id="3127" r:id="rId7"/>
    <p:sldId id="3201" r:id="rId8"/>
    <p:sldId id="3183" r:id="rId9"/>
    <p:sldId id="3195" r:id="rId10"/>
    <p:sldId id="3185" r:id="rId11"/>
    <p:sldId id="3202" r:id="rId12"/>
    <p:sldId id="3203" r:id="rId13"/>
    <p:sldId id="3204" r:id="rId14"/>
    <p:sldId id="3186" r:id="rId15"/>
    <p:sldId id="3205" r:id="rId16"/>
    <p:sldId id="3206" r:id="rId17"/>
    <p:sldId id="3207" r:id="rId18"/>
    <p:sldId id="3179" r:id="rId19"/>
    <p:sldId id="3123" r:id="rId20"/>
    <p:sldId id="3107" r:id="rId21"/>
    <p:sldId id="3124" r:id="rId22"/>
    <p:sldId id="3125" r:id="rId23"/>
    <p:sldId id="3139" r:id="rId24"/>
    <p:sldId id="3159" r:id="rId25"/>
    <p:sldId id="3160" r:id="rId26"/>
    <p:sldId id="3161" r:id="rId27"/>
    <p:sldId id="3175" r:id="rId28"/>
    <p:sldId id="3176" r:id="rId29"/>
    <p:sldId id="3177" r:id="rId30"/>
    <p:sldId id="3178" r:id="rId31"/>
    <p:sldId id="3199" r:id="rId32"/>
    <p:sldId id="3200" r:id="rId33"/>
    <p:sldId id="3208" r:id="rId34"/>
    <p:sldId id="3209" r:id="rId35"/>
    <p:sldId id="3210" r:id="rId3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ernoster, Felix" initials="PF" lastIdx="1" clrIdx="0">
    <p:extLst>
      <p:ext uri="{19B8F6BF-5375-455C-9EA6-DF929625EA0E}">
        <p15:presenceInfo xmlns:p15="http://schemas.microsoft.com/office/powerpoint/2012/main" userId="Paternoster, Feli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037"/>
    <a:srgbClr val="374D81"/>
    <a:srgbClr val="A6A6A6"/>
    <a:srgbClr val="E9E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7" autoAdjust="0"/>
    <p:restoredTop sz="94434" autoAdjust="0"/>
  </p:normalViewPr>
  <p:slideViewPr>
    <p:cSldViewPr snapToGrid="0" snapToObjects="1">
      <p:cViewPr varScale="1">
        <p:scale>
          <a:sx n="73" d="100"/>
          <a:sy n="73" d="100"/>
        </p:scale>
        <p:origin x="9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D97EB-68D7-4096-B1BC-73131EDFF1E8}" type="datetimeFigureOut">
              <a:rPr lang="es-AR" smtClean="0"/>
              <a:t>31/7/2024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FF08C-A62F-400F-BE51-C97729B460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686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3277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4301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467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29280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0743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16127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2339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3479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5426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1461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602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1115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3502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6771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8027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23214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33064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0380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00691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11348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29307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220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10874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09706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97919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25087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8298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209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2525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3904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2320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1138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515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721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3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8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8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5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362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44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77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34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3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9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6180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9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353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371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07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708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039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47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917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51907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4" r:id="rId6"/>
    <p:sldLayoutId id="2147483735" r:id="rId7"/>
    <p:sldLayoutId id="2147483736" r:id="rId8"/>
    <p:sldLayoutId id="214748373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jpe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francoibanez.dev@gmail.com" TargetMode="External"/><Relationship Id="rId3" Type="http://schemas.openxmlformats.org/officeDocument/2006/relationships/image" Target="../media/image4.png"/><Relationship Id="rId7" Type="http://schemas.openxmlformats.org/officeDocument/2006/relationships/hyperlink" Target="mailto:romerosilvia072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mailto:matuarea@gmail.com" TargetMode="External"/><Relationship Id="rId5" Type="http://schemas.openxmlformats.org/officeDocument/2006/relationships/hyperlink" Target="mailto:pater@frlp.utn.edu.ar" TargetMode="External"/><Relationship Id="rId4" Type="http://schemas.openxmlformats.org/officeDocument/2006/relationships/hyperlink" Target="http://frlp.cvg.utn.edu.ar/" TargetMode="External"/><Relationship Id="rId9" Type="http://schemas.openxmlformats.org/officeDocument/2006/relationships/hyperlink" Target="mailto:antarmauro@gmail.co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42986" y="0"/>
            <a:ext cx="7349014" cy="6858000"/>
            <a:chOff x="0" y="0"/>
            <a:chExt cx="14698029" cy="13716000"/>
          </a:xfrm>
        </p:grpSpPr>
        <p:sp>
          <p:nvSpPr>
            <p:cNvPr id="3" name="Freeform 3"/>
            <p:cNvSpPr/>
            <p:nvPr/>
          </p:nvSpPr>
          <p:spPr>
            <a:xfrm>
              <a:off x="728029" y="0"/>
              <a:ext cx="13970000" cy="13716000"/>
            </a:xfrm>
            <a:custGeom>
              <a:avLst/>
              <a:gdLst/>
              <a:ahLst/>
              <a:cxnLst/>
              <a:rect l="l" t="t" r="r" b="b"/>
              <a:pathLst>
                <a:path w="13970000" h="13716000">
                  <a:moveTo>
                    <a:pt x="0" y="0"/>
                  </a:moveTo>
                  <a:lnTo>
                    <a:pt x="13970000" y="0"/>
                  </a:lnTo>
                  <a:lnTo>
                    <a:pt x="13970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685799" y="2508250"/>
            <a:ext cx="8144691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AR" sz="6000" dirty="0">
                <a:solidFill>
                  <a:schemeClr val="bg1"/>
                </a:solidFill>
              </a:rPr>
              <a:t>Algoritmos y Estructuras de Datos</a:t>
            </a:r>
          </a:p>
        </p:txBody>
      </p:sp>
      <p:pic>
        <p:nvPicPr>
          <p:cNvPr id="11" name="Picture 2" descr="headerut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9906"/>
            <a:ext cx="6563236" cy="98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/>
          <p:nvPr/>
        </p:nvSpPr>
        <p:spPr>
          <a:xfrm>
            <a:off x="685799" y="4354909"/>
            <a:ext cx="10693479" cy="586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Rajdhani Medium"/>
              </a:rPr>
              <a:t>Comisión S12</a:t>
            </a:r>
            <a:endParaRPr lang="en-US" sz="3599" dirty="0">
              <a:solidFill>
                <a:schemeClr val="tx2">
                  <a:lumMod val="40000"/>
                  <a:lumOff val="60000"/>
                </a:schemeClr>
              </a:solidFill>
              <a:latin typeface="Rajdhani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270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156943"/>
            <a:ext cx="10188498" cy="867490"/>
            <a:chOff x="3687661" y="1203598"/>
            <a:chExt cx="3449819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449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1 de Estructura de Datos Registro en Programa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2/3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618606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618607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20" y="965891"/>
            <a:ext cx="60867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PARA i := 1, 10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V[i].Venta:= 0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el nombre del vendedor “, i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LEER: V[i].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Nom</a:t>
            </a:r>
            <a:endParaRPr lang="es-AR" sz="14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REPETIR PARA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 “Hay venta para realizar S/N“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LEER: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endParaRPr lang="es-AR" sz="14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AR" sz="14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Mientras (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“S”)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el vendedor de 1 a 10“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LEER: V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el importe de la venta“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LEER: Venta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V[V].Venta:=V[V].Venta + Venta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“Hay venta para realizar S/N“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LEER: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endParaRPr lang="es-AR" sz="14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REPETIR MIENTRAS</a:t>
            </a:r>
          </a:p>
          <a:p>
            <a:endParaRPr lang="es-AR" sz="14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 := 0</a:t>
            </a:r>
          </a:p>
          <a:p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Monto_Max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0</a:t>
            </a:r>
          </a:p>
        </p:txBody>
      </p:sp>
      <p:sp>
        <p:nvSpPr>
          <p:cNvPr id="10" name="TextBox 8"/>
          <p:cNvSpPr txBox="1"/>
          <p:nvPr/>
        </p:nvSpPr>
        <p:spPr>
          <a:xfrm>
            <a:off x="6184907" y="992399"/>
            <a:ext cx="60065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PARA i := 1, 10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VV[i]:= 0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el nombre del vendedor “, i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LEER: VN[i]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REPETIR PARA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 “Hay venta para realizar S/N“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LEER: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endParaRPr lang="es-AR" sz="14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AR" sz="14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Mientras (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“S”)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el vendedor de 1 a 10“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LEER: V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el importe de la venta“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LEER: Venta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VV[V]:=VV[V] + Venta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“Hay venta para realizar S/N“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LEER: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endParaRPr lang="es-AR" sz="14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REPETIR MIENTRAS</a:t>
            </a:r>
          </a:p>
          <a:p>
            <a:endParaRPr lang="es-AR" sz="14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 := 0</a:t>
            </a:r>
          </a:p>
          <a:p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Monto_Max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0</a:t>
            </a:r>
          </a:p>
        </p:txBody>
      </p:sp>
    </p:spTree>
    <p:extLst>
      <p:ext uri="{BB962C8B-B14F-4D97-AF65-F5344CB8AC3E}">
        <p14:creationId xmlns:p14="http://schemas.microsoft.com/office/powerpoint/2010/main" val="350674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156943"/>
            <a:ext cx="10188498" cy="867490"/>
            <a:chOff x="3687661" y="1203598"/>
            <a:chExt cx="3449819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449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1 de Estructura de Datos Registro en Programa 3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/3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618606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618607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20" y="926702"/>
            <a:ext cx="60867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PARA i := 1, 10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SI (V[i].Venta &gt;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Monto_Max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ENTONCES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Monto_Max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V[i].Venta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V_Max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i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FIN SI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Total := Total + V[i].Venta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REPETIR PARA</a:t>
            </a:r>
          </a:p>
          <a:p>
            <a:endParaRPr lang="es-AR" sz="14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 “Vendedor que mas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vendio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Nro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:“,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V_Max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“Nombre: “, V[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V_Max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].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Nom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“$”,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Monto_Max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 “Importe total de venta: $”, Total</a:t>
            </a:r>
          </a:p>
          <a:p>
            <a:endParaRPr lang="es-AR" sz="14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PROGRAMA</a:t>
            </a:r>
          </a:p>
        </p:txBody>
      </p:sp>
      <p:sp>
        <p:nvSpPr>
          <p:cNvPr id="10" name="TextBox 8"/>
          <p:cNvSpPr txBox="1"/>
          <p:nvPr/>
        </p:nvSpPr>
        <p:spPr>
          <a:xfrm>
            <a:off x="6184908" y="953210"/>
            <a:ext cx="56500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PARA i := 1, 10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SI (VV[i] &gt;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Monto_Max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ENTONCES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Monto_Max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VV[i]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V_Max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i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FIN SI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Total := Total + VV[i]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REPETIR PARA</a:t>
            </a:r>
          </a:p>
          <a:p>
            <a:endParaRPr lang="es-AR" sz="14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 “Vendedor que mas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vendio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Nro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:“,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V_Max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“Nombre: “, VN[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V_Max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], “$”, </a:t>
            </a:r>
            <a:r>
              <a:rPr lang="es-AR" sz="14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Monto_Max</a:t>
            </a:r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 “Importe total de venta: $”, Total</a:t>
            </a:r>
          </a:p>
          <a:p>
            <a:endParaRPr lang="es-AR" sz="14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s-AR" sz="14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PROGRAMA</a:t>
            </a:r>
          </a:p>
        </p:txBody>
      </p:sp>
    </p:spTree>
    <p:extLst>
      <p:ext uri="{BB962C8B-B14F-4D97-AF65-F5344CB8AC3E}">
        <p14:creationId xmlns:p14="http://schemas.microsoft.com/office/powerpoint/2010/main" val="9164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2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Datos Registro en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Programa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161836"/>
            <a:ext cx="11860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//En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una empresa de telecomunicaciones se tiene la información de sus 100 empleados </a:t>
            </a: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//almacenada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en un soporte informático, cuyos datos son nombre, apellido, DNI, área</a:t>
            </a: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//sueldo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y antigüedad. Se busca conocer los datos de aquellos empleados que tengan más de </a:t>
            </a:r>
            <a:endParaRPr lang="es-AR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//5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años de antigüedad y aumentar su sueldo en un 20%.”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76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156943"/>
            <a:ext cx="10188498" cy="867490"/>
            <a:chOff x="3687661" y="1203598"/>
            <a:chExt cx="3449819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449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2 de Estructura de Datos Registro en Programa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618606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618607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900576"/>
            <a:ext cx="118605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ROGRAMA empleados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TIPOS ESTRUCTURADOS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Empleado = REGISTRO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Nombre: carácter 30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Apellido: carácter 30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DNI: entero 8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Sueldo: real 7,2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Antigüedad: entero 2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REGISTRO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VECTOR_EMP = ARREGLO [100]: Empleado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</a:p>
          <a:p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Vec_empleados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VECTOR_EMP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Aumento: real 7,2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I: entero 3</a:t>
            </a:r>
          </a:p>
        </p:txBody>
      </p:sp>
    </p:spTree>
    <p:extLst>
      <p:ext uri="{BB962C8B-B14F-4D97-AF65-F5344CB8AC3E}">
        <p14:creationId xmlns:p14="http://schemas.microsoft.com/office/powerpoint/2010/main" val="2127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156943"/>
            <a:ext cx="10188498" cy="867490"/>
            <a:chOff x="3687661" y="1203598"/>
            <a:chExt cx="3449819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449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2 de Estructura de Datos Registro en Programa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618606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618607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900576"/>
            <a:ext cx="1186054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 “Carga inicial de los empleados”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PARA i:=1, 100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“Empleado ”, 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el nombre del empleado: ”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LEER: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Vec_empleados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[i].nombre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el apellido del empleado: ”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LEER: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Vec_empleados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[i].apellido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el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del empleado: ”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LEER: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Vec_empleados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[i].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area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el DNI del empleado: ”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LEER: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Vec_empleados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[i].DNI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el sueldo del empleado: ”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LEER: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Vec_empleados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[i].sueldo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la antigüedad del empleado: ”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LEER: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Vec_empleados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[i]. antigüedad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REPETIR PARA</a:t>
            </a:r>
          </a:p>
        </p:txBody>
      </p:sp>
    </p:spTree>
    <p:extLst>
      <p:ext uri="{BB962C8B-B14F-4D97-AF65-F5344CB8AC3E}">
        <p14:creationId xmlns:p14="http://schemas.microsoft.com/office/powerpoint/2010/main" val="158284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156943"/>
            <a:ext cx="10188498" cy="867490"/>
            <a:chOff x="3687661" y="1203598"/>
            <a:chExt cx="3449819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449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2 de Estructura de Datos Registro en Programa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618606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618607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900576"/>
            <a:ext cx="1186054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 “Procedemos a mostrar los datos de aquellos empleados con 5 o más años en la empresa: ”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PARA i:=1, 100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SI (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Vec_empleados</a:t>
            </a:r>
            <a:r>
              <a:rPr lang="es-AR" sz="1600" i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</a:t>
            </a:r>
            <a:r>
              <a:rPr lang="es-AR" sz="1600" i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].antigüedad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5) ENTONCES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IMPRIMIR: “Empleado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Nro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“, 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IMPRIMIR: “NOMBRE: ”,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Vec_empleados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[i].nombre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IMPRIMIR: “APELLIDO: ”,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Vec_empleados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[i].apellido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IMPRIMIR: “AREA: ”,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Vec_empleados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[i].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area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IMPRIMIR: “DNI: ”,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Vec_empleados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[i].DNI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IMPRIMIR: “ANTIGUEDAD: ”,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Vec_empleados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[i].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antiguedad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IMPRIMIR: “SUELDO ANTERIOR: ”,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Vec_empleados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[i].sueldo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Aumento:= (20 *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Vec_empleados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[i].sueldo)/100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Vec_empleados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[i].sueldo:=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Vec_empleados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[i].sueldo + aumento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IMPRIMIR: “Aumento aplicado: $”, aumento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IMPRIMIR: “SUELDO ACTUAL: ”,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Vec_empleados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[i].sueldo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FIN SI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REPETIR PARA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PROGRAMA</a:t>
            </a:r>
          </a:p>
        </p:txBody>
      </p:sp>
    </p:spTree>
    <p:extLst>
      <p:ext uri="{BB962C8B-B14F-4D97-AF65-F5344CB8AC3E}">
        <p14:creationId xmlns:p14="http://schemas.microsoft.com/office/powerpoint/2010/main" val="31609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3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Datos Registro en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Programa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161836"/>
            <a:ext cx="118605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Un hotel tiene 100 habitaciones de distintos comodidades, la información la manejan con la siguientes registro: Nro. Habitación, piso, tipo,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precioXdia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, confort, estado.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Se quiere realizar las siguientes operaciones:</a:t>
            </a:r>
          </a:p>
          <a:p>
            <a:pPr marL="342900" indent="-342900">
              <a:buFont typeface="+mj-lt"/>
              <a:buAutoNum type="alphaLcParenR"/>
            </a:pP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Buscar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habitaciones disponibles y listar sus datos</a:t>
            </a:r>
          </a:p>
          <a:p>
            <a:pPr marL="342900" indent="-342900">
              <a:buFont typeface="+mj-lt"/>
              <a:buAutoNum type="alphaLcParenR"/>
            </a:pP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Imprimir el estado de las habitaciones, ordenadas por tipo</a:t>
            </a:r>
          </a:p>
          <a:p>
            <a:pPr marL="342900" indent="-342900">
              <a:buFont typeface="+mj-lt"/>
              <a:buAutoNum type="alphaLcParenR"/>
            </a:pP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Liquidar una habitación, ingresando la cantidad de días que estuvo ocupada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8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10462819" cy="867490"/>
            <a:chOff x="3687661" y="1203598"/>
            <a:chExt cx="3542704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542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Ejercicios para resolver</a:t>
              </a:r>
              <a:endParaRPr lang="es-AR" altLang="ko-KR" sz="2400" b="1" i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223122" y="1108546"/>
            <a:ext cx="1202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Resolver los ejercicios del TP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nro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5</a:t>
            </a:r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4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TextBox 9"/>
          <p:cNvSpPr txBox="1"/>
          <p:nvPr/>
        </p:nvSpPr>
        <p:spPr>
          <a:xfrm>
            <a:off x="3553626" y="2564308"/>
            <a:ext cx="4480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FFFF00"/>
                </a:solidFill>
              </a:rPr>
              <a:t>/* </a:t>
            </a:r>
            <a:r>
              <a:rPr lang="es-AR" sz="2400" dirty="0">
                <a:solidFill>
                  <a:srgbClr val="FFFF00"/>
                </a:solidFill>
              </a:rPr>
              <a:t>Introducción</a:t>
            </a:r>
          </a:p>
          <a:p>
            <a:r>
              <a:rPr lang="es-AR" sz="2400" dirty="0">
                <a:solidFill>
                  <a:srgbClr val="FFFF00"/>
                </a:solidFill>
              </a:rPr>
              <a:t>Lenguaje C</a:t>
            </a:r>
          </a:p>
          <a:p>
            <a:r>
              <a:rPr lang="es-AR" sz="2400" dirty="0" smtClean="0">
                <a:solidFill>
                  <a:schemeClr val="accent5">
                    <a:lumMod val="75000"/>
                  </a:schemeClr>
                </a:solidFill>
              </a:rPr>
              <a:t>*/</a:t>
            </a:r>
            <a:endParaRPr lang="es-A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Declaración de variable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Las variables se declaran indicando primero el tipo de dato de las mismas, y luego el nombre que le </a:t>
            </a:r>
            <a:r>
              <a:rPr lang="es-AR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daremos</a:t>
            </a:r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1246295" y="2227371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2227371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241498" y="2787774"/>
            <a:ext cx="42017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Variables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entero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caracter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r: real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booleano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cadena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de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caracteres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488873" y="2787774"/>
            <a:ext cx="46569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x;       //Entero / booleano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c;      //Carácter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f;     //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Flotante</a:t>
            </a: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s[10];  //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de tamaño 10</a:t>
            </a:r>
            <a:endParaRPr lang="es-A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84" y="483518"/>
            <a:ext cx="6809126" cy="7219169"/>
            <a:chOff x="3687661" y="1203598"/>
            <a:chExt cx="2305567" cy="7219169"/>
          </a:xfrm>
        </p:grpSpPr>
        <p:sp>
          <p:nvSpPr>
            <p:cNvPr id="72" name="TextBox 8"/>
            <p:cNvSpPr txBox="1"/>
            <p:nvPr/>
          </p:nvSpPr>
          <p:spPr>
            <a:xfrm>
              <a:off x="3740737" y="2051792"/>
              <a:ext cx="2252491" cy="6370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# Profesores: </a:t>
              </a: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AR" altLang="ko-KR" sz="2400" dirty="0" smtClean="0">
                  <a:solidFill>
                    <a:schemeClr val="bg1"/>
                  </a:solidFill>
                  <a:cs typeface="Arial" pitchFamily="34" charset="0"/>
                </a:rPr>
                <a:t>	</a:t>
              </a:r>
              <a:r>
                <a:rPr lang="es-AR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Felix Paternoster</a:t>
              </a:r>
            </a:p>
            <a:p>
              <a:endParaRPr lang="es-AR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  <a:p>
              <a:r>
                <a:rPr lang="es-AR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	Matias Area</a:t>
              </a:r>
            </a:p>
            <a:p>
              <a:endParaRPr lang="es-ES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# Ayudantes:</a:t>
              </a:r>
            </a:p>
            <a:p>
              <a:endParaRPr lang="es-ES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chemeClr val="bg1"/>
                  </a:solidFill>
                  <a:cs typeface="Arial" pitchFamily="34" charset="0"/>
                </a:rPr>
                <a:t>	</a:t>
              </a:r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Silvia Romero</a:t>
              </a:r>
            </a:p>
            <a:p>
              <a:endParaRPr lang="es-ES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r>
                <a:rPr lang="es-ES" altLang="ko-KR" sz="2400" dirty="0">
                  <a:solidFill>
                    <a:srgbClr val="FFC000"/>
                  </a:solidFill>
                  <a:cs typeface="Arial" pitchFamily="34" charset="0"/>
                </a:rPr>
                <a:t>	</a:t>
              </a:r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Franco </a:t>
              </a:r>
              <a:r>
                <a:rPr lang="es-ES" altLang="ko-KR" sz="2400" dirty="0" err="1" smtClean="0">
                  <a:solidFill>
                    <a:srgbClr val="FFC000"/>
                  </a:solidFill>
                  <a:cs typeface="Arial" pitchFamily="34" charset="0"/>
                </a:rPr>
                <a:t>Ibañez</a:t>
              </a:r>
              <a:endParaRPr lang="es-ES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endParaRPr lang="es-ES" altLang="ko-KR" sz="2400" dirty="0">
                <a:solidFill>
                  <a:srgbClr val="FFC000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	Mauro </a:t>
              </a:r>
              <a:r>
                <a:rPr lang="es-ES" altLang="ko-KR" sz="2400" dirty="0" err="1" smtClean="0">
                  <a:solidFill>
                    <a:srgbClr val="FFC000"/>
                  </a:solidFill>
                  <a:cs typeface="Arial" pitchFamily="34" charset="0"/>
                </a:rPr>
                <a:t>Antar</a:t>
              </a:r>
              <a:endParaRPr lang="es-AR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Docentes y ayudantes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2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</a:t>
              </a:r>
              <a:r>
                <a:rPr lang="es-AR" altLang="ko-KR" sz="2400" b="1" i="1" dirty="0" err="1">
                  <a:solidFill>
                    <a:schemeClr val="accent3"/>
                  </a:solidFill>
                  <a:cs typeface="Arial" pitchFamily="34" charset="0"/>
                </a:rPr>
                <a:t>Main</a:t>
              </a:r>
              <a:endParaRPr lang="es-AR" altLang="ko-KR" sz="2400" b="1" i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bloque principal de código en C es un módulo más, con la diferencia que es reconocido por el Sistema como el primero a invocar. Carece de cabecera o nombre de programa. Las variables declaradas dentro de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Main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serán locales al mismo, mientras que las declaradas fuera de éste serán globales a la aplicación.</a:t>
            </a:r>
          </a:p>
          <a:p>
            <a:pPr algn="just"/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alcance de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Main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se define entre llaves.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828281" y="352059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352059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23483" y="4081001"/>
            <a:ext cx="54074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PROGRAMA ejemplo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Variables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[declaración de variables globales]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Hacer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Fin Hacer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PROGRAMA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2" y="4081001"/>
            <a:ext cx="56073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[declaración de variables globales]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[declaración de variables locales]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965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Operaciones LEER y ESCRIBIR</a:t>
              </a:r>
              <a:endParaRPr lang="es-AR" altLang="ko-KR" sz="2400" b="1" i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Las operaciones de lectura y escritura de datos en pantalla son provistas por la librería &lt;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stdio.h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&gt;, las cuales son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printf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() para escribir y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scanf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() para leer. En ambos casos se deberán usar los especificadores de formato según </a:t>
            </a:r>
            <a:r>
              <a:rPr lang="es-AR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corresponda</a:t>
            </a:r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632336" y="3011145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301114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571548"/>
            <a:ext cx="48980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imprimir("Ingrese un dato entero: ")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leer(valor)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imprimir("Ingreso: ", valor)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3571548"/>
            <a:ext cx="5045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printf("Ingrese un dato entero: 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//'%d' para indicar tipo, '&amp;' para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//operar en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dir.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de memoria</a:t>
            </a:r>
          </a:p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("%d", &amp;valor);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//'\n' para producir un corte de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//línea en consola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printf("\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nIngreso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: $d", valor);</a:t>
            </a:r>
          </a:p>
        </p:txBody>
      </p:sp>
    </p:spTree>
    <p:extLst>
      <p:ext uri="{BB962C8B-B14F-4D97-AF65-F5344CB8AC3E}">
        <p14:creationId xmlns:p14="http://schemas.microsoft.com/office/powerpoint/2010/main" val="360783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control Decision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4"/>
          <p:cNvSpPr txBox="1"/>
          <p:nvPr/>
        </p:nvSpPr>
        <p:spPr>
          <a:xfrm>
            <a:off x="632336" y="1208466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120846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1768869"/>
            <a:ext cx="48980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Si (a != b) Entonces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Sino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Si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1768869"/>
            <a:ext cx="5045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(a != b){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403F5DF0-EC0D-4BCD-8146-C26EF5185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569615"/>
              </p:ext>
            </p:extLst>
          </p:nvPr>
        </p:nvGraphicFramePr>
        <p:xfrm>
          <a:off x="2312482" y="3699610"/>
          <a:ext cx="6256752" cy="3158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8376">
                  <a:extLst>
                    <a:ext uri="{9D8B030D-6E8A-4147-A177-3AD203B41FA5}">
                      <a16:colId xmlns:a16="http://schemas.microsoft.com/office/drawing/2014/main" val="853478011"/>
                    </a:ext>
                  </a:extLst>
                </a:gridCol>
                <a:gridCol w="3128376">
                  <a:extLst>
                    <a:ext uri="{9D8B030D-6E8A-4147-A177-3AD203B41FA5}">
                      <a16:colId xmlns:a16="http://schemas.microsoft.com/office/drawing/2014/main" val="701260413"/>
                    </a:ext>
                  </a:extLst>
                </a:gridCol>
              </a:tblGrid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Operador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Símbolo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2016803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Igual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==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0652108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Distinto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!=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9258025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Not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!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9523618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Menor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&lt; 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3135494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Menor o igual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&lt;=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250089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Mayor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&gt; 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817157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Mayor o igual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&gt;=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9271062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AND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&amp;&amp;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148010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||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9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64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decisión CASO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 estructura de decisión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CASO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o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SWITCH CASE 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en C difiere de lo que conocemos. Se debe cerrar manualmente cada opción con un break; para evitar que siga ejecutando las subsiguientes. El valor evaluado debe ser concreto, no admite comparaciones.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632336" y="2789074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48980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Caso valor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1: imprimir('1')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2: imprimir('2')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3: imprimir('3')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Otro caso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imprimir('Rama falsa')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caso;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3166596"/>
            <a:ext cx="50456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switch (valor){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case 1: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printf("1");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break;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case 2: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printf("2");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break;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case 3: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printf("3");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break;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default: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printf("Rama falsa");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66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control REPETIR PARA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REPETIR PARA 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o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FOR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LOOP se define con tres parámetros: valor inicial, condición de salida, modificación del valor inicial (paso). La condición de salida puede adecuarse a lo que se necesite iterar.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828281" y="352059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352059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23483" y="4081001"/>
            <a:ext cx="5407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Repetir para i:=1,10,1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imprimir("Valor: ", i);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Repetir Para;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2" y="4081001"/>
            <a:ext cx="5607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</a:rPr>
              <a:t>for (int i=1; i&lt;11; i++){</a:t>
            </a:r>
          </a:p>
          <a:p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</a:rPr>
              <a:t>  printf("Valor: %d\n", i);</a:t>
            </a:r>
          </a:p>
          <a:p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761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control REPETIR MIENTRAS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REPETIR MIENTRAS 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o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WHILE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LOOP se asemeja bastante a lo que vemos en pseudocódigo, basta con adecuar la sintaxis y los operadores lógicos.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632336" y="2789074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48980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Repetir mientras (valor &gt; 5) 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imprimir("Sigue");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valor= valor - 1;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Repetir Mientras;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Repetir Mientras (VERDADERO) 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imprimir("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Loop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infinito");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Repetir Mientras;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3166596"/>
            <a:ext cx="50456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(valor &gt; 5){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printf("Sigue");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valor--;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(1){  //Valor TRUE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printf("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Loop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infinito");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993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un módulo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módulos de C pueden definirse al principio (como en Pseudocódigo) o al final, esto último sólo válido si se define al principio el prototipo del módulo (nombre y parámetros). Son iguales al módulo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main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4" name="TextBox 18"/>
          <p:cNvSpPr txBox="1"/>
          <p:nvPr/>
        </p:nvSpPr>
        <p:spPr>
          <a:xfrm>
            <a:off x="688948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109461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//-- Módulos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prototipados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o definidos antes de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moduloA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unParam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otroParam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); //El prototipo de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moduloA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moduloB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unParam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otroParam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){ //Defino un modulo igual que en Pascal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 del modulo]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//--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 de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//-- Definición de módulos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prototipados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moduloA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unParam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otroParam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){ //Defino el modulo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prototipado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arriba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 del modulo]</a:t>
            </a:r>
          </a:p>
        </p:txBody>
      </p:sp>
    </p:spTree>
    <p:extLst>
      <p:ext uri="{BB962C8B-B14F-4D97-AF65-F5344CB8AC3E}">
        <p14:creationId xmlns:p14="http://schemas.microsoft.com/office/powerpoint/2010/main" val="28666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un módulo - Parámetros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parámetros de un módulo se definen de igual forma que las variables. Como en C no existe el pasaje por referencia, el mismo se realiza enviando la dirección de memoria de una variable (puntero). En caso de no recibir parámetros, se escribe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void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en los paréntesis.</a:t>
            </a:r>
          </a:p>
        </p:txBody>
      </p:sp>
      <p:sp>
        <p:nvSpPr>
          <p:cNvPr id="14" name="TextBox 18"/>
          <p:cNvSpPr txBox="1"/>
          <p:nvPr/>
        </p:nvSpPr>
        <p:spPr>
          <a:xfrm>
            <a:off x="688948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109461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resul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es por referencia, uso puntero con asterisco</a:t>
            </a: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unModulo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param1,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param2,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*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resul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variableLocal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; //Defino una variable local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x, y, z; //Variables globales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//...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unModulo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(x, y, &amp;z); //Invoco al modulo,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ampersand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en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resul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 enviar puntero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//...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879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un módulo - Procedimiento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procedimientos en C se identifican con la palabra clave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void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al principio, la cual indica que no retornan un resultado salvo mediante pasaje por referencia.</a:t>
            </a:r>
          </a:p>
        </p:txBody>
      </p:sp>
      <p:sp>
        <p:nvSpPr>
          <p:cNvPr id="14" name="TextBox 18"/>
          <p:cNvSpPr txBox="1"/>
          <p:nvPr/>
        </p:nvSpPr>
        <p:spPr>
          <a:xfrm>
            <a:off x="688948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109461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//Procedimiento que recibe dos números y devuelve la suma en "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resul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unModulo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param1,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param2,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*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resul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*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resul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= param1 + param2;	//Para usar el puntero, uso asterisco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x, y, z;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//..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unModulo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x,y,&amp;z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); //Invoco al procedimiento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//..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689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un módulo - Función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Las funciones en C retornan un valor, y el tipo del mismo se indica al principio de su definición. El retorno se realiza mediante la palabra clave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return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4" name="TextBox 18"/>
          <p:cNvSpPr txBox="1"/>
          <p:nvPr/>
        </p:nvSpPr>
        <p:spPr>
          <a:xfrm>
            <a:off x="688948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109461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//Función tipo entero que recibe dos números y retorna la suma</a:t>
            </a: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unaFuncion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param1,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param2){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param1 + param2;	//Retorno el resultado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x, y, z;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//..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z =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unaFuncion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x,y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); //Invoco a la función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//..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2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Medios de comunicación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40604" y="1070452"/>
            <a:ext cx="1112903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Información de la cátedra:</a:t>
            </a:r>
          </a:p>
          <a:p>
            <a:pPr algn="just"/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CVG (Campus Virtual Global) de la UTN</a:t>
            </a:r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es-AR" altLang="ko-KR" sz="2000" dirty="0">
                <a:solidFill>
                  <a:schemeClr val="bg1"/>
                </a:solidFill>
                <a:cs typeface="Arial" pitchFamily="34" charset="0"/>
                <a:hlinkClick r:id="rId4"/>
              </a:rPr>
              <a:t>http://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frlp.cvg.utn.edu.ar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Mails de contactos:</a:t>
            </a:r>
          </a:p>
          <a:p>
            <a:pPr algn="just"/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Profesores: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 	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Felix Paternoster – 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  <a:hlinkClick r:id="rId5"/>
              </a:rPr>
              <a:t>pater@frlp.utn.edu.ar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		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Matias Area - </a:t>
            </a:r>
            <a:r>
              <a:rPr lang="es-ES" sz="2000" dirty="0" smtClean="0">
                <a:solidFill>
                  <a:schemeClr val="bg1"/>
                </a:solidFill>
                <a:cs typeface="Arial" pitchFamily="34" charset="0"/>
                <a:hlinkClick r:id="rId6"/>
              </a:rPr>
              <a:t>matuarea@gmail.com</a:t>
            </a:r>
            <a:endParaRPr lang="es-ES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E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Ayudantes: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Silvia Romero -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7"/>
              </a:rPr>
              <a:t>romerosilvia072@gmail.com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E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Franco </a:t>
            </a:r>
            <a:r>
              <a:rPr lang="es-ES" altLang="ko-KR" sz="2000" dirty="0" err="1">
                <a:solidFill>
                  <a:srgbClr val="FFC000"/>
                </a:solidFill>
                <a:cs typeface="Arial" pitchFamily="34" charset="0"/>
              </a:rPr>
              <a:t>Ibañez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 -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8"/>
              </a:rPr>
              <a:t>francoibanez.dev@gmail.com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</a:p>
          <a:p>
            <a:pPr algn="just"/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Mauro </a:t>
            </a:r>
            <a:r>
              <a:rPr lang="es-ES" altLang="ko-KR" sz="2000" dirty="0" err="1">
                <a:solidFill>
                  <a:srgbClr val="FFC000"/>
                </a:solidFill>
                <a:cs typeface="Arial" pitchFamily="34" charset="0"/>
              </a:rPr>
              <a:t>Antar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 -</a:t>
            </a:r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9"/>
              </a:rPr>
              <a:t>antarmauro@gmail.com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Consultas fuera de horario de clase: por mail o por CVG</a:t>
            </a: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Declaración de un Arreglo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arreglos o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Arrays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se declaran igual que las variables, pero indicando entre corchetes la cantidad de elementos que almacenará el mismo. El número de corchetes indicará la dimensión del arreglo (1 – vector, 2 – matriz,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etc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).</a:t>
            </a:r>
          </a:p>
          <a:p>
            <a:pPr algn="just"/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arreglos en C son punteros al primer elemento.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632336" y="325933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8"/>
          <p:cNvSpPr txBox="1"/>
          <p:nvPr/>
        </p:nvSpPr>
        <p:spPr>
          <a:xfrm>
            <a:off x="6488873" y="32593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27538" y="3636860"/>
            <a:ext cx="48980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Tipos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Estrucurados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vec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= arreglo [10]: entero 3;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= arreglo [10,5]: entero 3;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vNumeros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vec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mNumeros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488873" y="3636860"/>
            <a:ext cx="5045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vNumeros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mNumeros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[10][5];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for(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i = 0; i &lt; 10; i++){  //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inicializacion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del vector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vNumeros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[i] = 0;}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89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Declaración de un </a:t>
              </a:r>
              <a:r>
                <a:rPr lang="es-AR" altLang="ko-KR" sz="2400" b="1" i="1" dirty="0" err="1">
                  <a:solidFill>
                    <a:schemeClr val="accent3"/>
                  </a:solidFill>
                  <a:cs typeface="Arial" pitchFamily="34" charset="0"/>
                </a:rPr>
                <a:t>string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strings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en C no son más que arreglos de caracteres y, mediante la librería &lt;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string.h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&gt;, pueden operarse de forma muy sencilla. Como un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string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es un arreglo, y un arreglo es un puntero al primer elemento, los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strings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no llevan &amp;.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632336" y="325933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8"/>
          <p:cNvSpPr txBox="1"/>
          <p:nvPr/>
        </p:nvSpPr>
        <p:spPr>
          <a:xfrm>
            <a:off x="6488873" y="32593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27538" y="3636860"/>
            <a:ext cx="48980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Variables 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nombre: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Caracter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[30];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Hacer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nombre:= "Federico Moradillo";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Imprimir("Ingrese dato: ");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Leer(nombre);</a:t>
            </a: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FinHacer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488872" y="3636860"/>
            <a:ext cx="54897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</a:rPr>
              <a:t>char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nombre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[30];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strcpy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nombre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"Federico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Moradillo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Ingrese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dato: ");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("%s",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nombre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 //No uso &amp;</a:t>
            </a:r>
          </a:p>
          <a:p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47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un registro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registros se definen mediante la sentencia struct, declarando los distintos campos que lo componen. Dichos campos pueden ser de tipo nativo o definido por el usuario.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632336" y="325933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8"/>
          <p:cNvSpPr txBox="1"/>
          <p:nvPr/>
        </p:nvSpPr>
        <p:spPr>
          <a:xfrm>
            <a:off x="6488873" y="32593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27538" y="3636860"/>
            <a:ext cx="48980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Persona = Registro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   nombre: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Caracter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[15]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   apellido: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Caracter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[15]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   edad: Entero[3]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FinRegistro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Variables 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//Declaro variable tipo Persona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p1: Persona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488872" y="3636860"/>
            <a:ext cx="54897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struct Persona{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nombre[15];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apellido[15];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edad;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}; //Véase el punto y coma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//Declaro variable tipo Persona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struct Persona p1;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01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Declaración de un arreglo de registro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 declaración de un arreglo de registros es tan simple como agregarle corchetes a una declaración normal de registro, indicando la dimensión del mismo.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632336" y="325933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8"/>
          <p:cNvSpPr txBox="1"/>
          <p:nvPr/>
        </p:nvSpPr>
        <p:spPr>
          <a:xfrm>
            <a:off x="6488873" y="32593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27538" y="3636860"/>
            <a:ext cx="48980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Persona = Registro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   nombre: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Caracter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[15]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   apellido: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Caracter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[15]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   edad: Entero[3]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FinRegistro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arregloReg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[1..10]: Persona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Variables 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vecP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arregloReg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488872" y="3636860"/>
            <a:ext cx="54897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struct Persona{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nombre[15];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apellido[15];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edad;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//Declaro variable arreglo de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//10 posiciones de Persona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struct Persona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vecP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[10];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7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Registro por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referencia/valor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180495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Si bien los registros se envían por referencia como cualquier otra variable, al trabajar con los mismos se emplea la flecha “-&gt;” para acceder a sus campos, en lugar del conocido punto. Esto es igual para las listas.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632336" y="247555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27538" y="2853080"/>
            <a:ext cx="892141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cargarPersona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(struct Persona *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reg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strcpy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reg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-&gt;apellido, "Moradillo");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strcpy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reg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-&gt;nombre, "Federico");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reg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-&gt;edad= 24;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mostrarPersona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(struct Persona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reg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("Datos de la persona\n------------------\n\n");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("Nombre: %s\n",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reg.nombre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("Apellido: %s\n",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reg.apellido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("edad: %d\n",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reg.edad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    _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getch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100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TextBox 9"/>
          <p:cNvSpPr txBox="1"/>
          <p:nvPr/>
        </p:nvSpPr>
        <p:spPr>
          <a:xfrm>
            <a:off x="3553626" y="2564308"/>
            <a:ext cx="6870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ko-KR" sz="2400" b="1" dirty="0" smtClean="0">
                <a:solidFill>
                  <a:schemeClr val="accent3"/>
                </a:solidFill>
                <a:cs typeface="Arial" pitchFamily="34" charset="0"/>
              </a:rPr>
              <a:t>Clase </a:t>
            </a:r>
            <a:r>
              <a:rPr lang="es-AR" altLang="ko-KR" sz="2400" b="1" dirty="0">
                <a:solidFill>
                  <a:schemeClr val="accent3"/>
                </a:solidFill>
                <a:cs typeface="Arial" pitchFamily="34" charset="0"/>
              </a:rPr>
              <a:t>9</a:t>
            </a:r>
            <a:endParaRPr lang="es-AR" altLang="ko-KR" sz="2400" b="1" dirty="0" smtClean="0">
              <a:solidFill>
                <a:schemeClr val="accent3"/>
              </a:solidFill>
              <a:cs typeface="Arial" pitchFamily="34" charset="0"/>
            </a:endParaRPr>
          </a:p>
          <a:p>
            <a:endParaRPr lang="es-AR" altLang="ko-KR" sz="2400" b="1" dirty="0" smtClean="0">
              <a:solidFill>
                <a:schemeClr val="accent3"/>
              </a:solidFill>
              <a:cs typeface="Arial" pitchFamily="34" charset="0"/>
            </a:endParaRPr>
          </a:p>
          <a:p>
            <a:r>
              <a:rPr lang="es-AR" sz="2400" dirty="0" smtClean="0">
                <a:solidFill>
                  <a:srgbClr val="FFFF00"/>
                </a:solidFill>
              </a:rPr>
              <a:t>/* Estructura de Datos Registros */</a:t>
            </a:r>
            <a:endParaRPr lang="es-AR" sz="2400" dirty="0">
              <a:solidFill>
                <a:srgbClr val="FFFF00"/>
              </a:solidFill>
            </a:endParaRPr>
          </a:p>
        </p:txBody>
      </p: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Desarrollo de la clase 9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18921" y="1137691"/>
            <a:ext cx="86426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Introducción 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a Estructura de Datos Registro</a:t>
            </a:r>
          </a:p>
          <a:p>
            <a:endParaRPr lang="es-AR" sz="20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Ejemplo 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1 de Estructura de Datos Registro en programa</a:t>
            </a:r>
          </a:p>
          <a:p>
            <a:endParaRPr lang="es-AR" sz="20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Ejemplo 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2 de Estructura de Datos Registro en programa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Introducción a </a:t>
            </a:r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Modularización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: Procedimientos y Funciones</a:t>
            </a:r>
          </a:p>
          <a:p>
            <a:endParaRPr lang="es-AR" sz="2000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Ejemplo 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1 de </a:t>
            </a:r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Modularización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: Procedimientos y Funciones en programa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Ejercicios para resolver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Introducción Lenguaje C</a:t>
            </a:r>
          </a:p>
        </p:txBody>
      </p:sp>
    </p:spTree>
    <p:extLst>
      <p:ext uri="{BB962C8B-B14F-4D97-AF65-F5344CB8AC3E}">
        <p14:creationId xmlns:p14="http://schemas.microsoft.com/office/powerpoint/2010/main" val="7213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10713685" cy="867490"/>
            <a:chOff x="3687661" y="1203598"/>
            <a:chExt cx="362764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627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Datos REGISTRO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20" y="1161836"/>
            <a:ext cx="78894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 u="sng" dirty="0">
                <a:solidFill>
                  <a:srgbClr val="FFFF00"/>
                </a:solidFill>
                <a:latin typeface="Consolas" panose="020B0609020204030204" pitchFamily="49" charset="0"/>
              </a:rPr>
              <a:t>REGISTRO: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es una estructura de datos que permite guardar datos de distintos tipos agrupados en una misma variable, utilizando el manejo de campos para acceder a cada uno de los datos. </a:t>
            </a:r>
            <a:endParaRPr lang="es-AR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b="1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Programa </a:t>
            </a:r>
            <a:r>
              <a:rPr lang="es-AR" b="1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Nom</a:t>
            </a:r>
            <a:endParaRPr lang="es-AR" b="1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b="1" i="1" dirty="0">
                <a:solidFill>
                  <a:srgbClr val="FFFF00"/>
                </a:solidFill>
                <a:latin typeface="Consolas" panose="020B0609020204030204" pitchFamily="49" charset="0"/>
              </a:rPr>
              <a:t>  Tipos Estructurados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  	Empleado=Registro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	  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Nom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: Carácter 30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	  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Ape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: Carácter 30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	  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Leg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: Entero 6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	  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Ant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: Entero 2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	   Sueldo: Real 7,2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	Fin Registro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	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VecEjem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=Arreglo [4]: Empleado</a:t>
            </a:r>
          </a:p>
          <a:p>
            <a:endParaRPr lang="es-A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s-AR" b="1" i="1" dirty="0">
                <a:solidFill>
                  <a:srgbClr val="FFFF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  V1:VecEjem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  I: entero 2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  E: </a:t>
            </a:r>
            <a:r>
              <a:rPr lang="es-AR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Empleado</a:t>
            </a:r>
            <a:endParaRPr lang="es-AR" i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78546"/>
              </p:ext>
            </p:extLst>
          </p:nvPr>
        </p:nvGraphicFramePr>
        <p:xfrm>
          <a:off x="9334847" y="1213297"/>
          <a:ext cx="1080120" cy="5486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188"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Felix</a:t>
                      </a:r>
                      <a:endParaRPr lang="es-AR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Paternoster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223344</a:t>
                      </a:r>
                      <a:endParaRPr lang="es-AR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20</a:t>
                      </a:r>
                      <a:endParaRPr lang="es-AR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500000,00</a:t>
                      </a:r>
                      <a:endParaRPr lang="es-AR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endParaRPr lang="es-AR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endParaRPr lang="es-AR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endParaRPr lang="es-AR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endParaRPr lang="es-AR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endParaRPr lang="es-AR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endParaRPr lang="es-AR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endParaRPr lang="es-AR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endParaRPr lang="es-AR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endParaRPr lang="es-AR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endParaRPr lang="es-AR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endParaRPr lang="es-AR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endParaRPr lang="es-AR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endParaRPr lang="es-AR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endParaRPr lang="es-AR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endParaRPr lang="es-AR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1" name="Rectángulo 10"/>
          <p:cNvSpPr/>
          <p:nvPr/>
        </p:nvSpPr>
        <p:spPr>
          <a:xfrm>
            <a:off x="9301033" y="1174574"/>
            <a:ext cx="1152128" cy="13883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9297077" y="2580744"/>
            <a:ext cx="1152128" cy="13725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9297077" y="3971109"/>
            <a:ext cx="1152128" cy="13407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9297077" y="5329646"/>
            <a:ext cx="1152128" cy="138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1"/>
              </a:solidFill>
            </a:endParaRPr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48280"/>
              </p:ext>
            </p:extLst>
          </p:nvPr>
        </p:nvGraphicFramePr>
        <p:xfrm>
          <a:off x="7453336" y="2855817"/>
          <a:ext cx="1080120" cy="13716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/>
                  </a:outerShdw>
                </a:effectLst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188"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Felix</a:t>
                      </a:r>
                      <a:endParaRPr lang="es-AR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Paternoster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223344</a:t>
                      </a:r>
                      <a:endParaRPr lang="es-AR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20</a:t>
                      </a:r>
                      <a:endParaRPr lang="es-AR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r>
                        <a:rPr lang="es-ES" sz="12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500000,00</a:t>
                      </a:r>
                      <a:endParaRPr lang="es-AR" sz="12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Rectángulo 16"/>
          <p:cNvSpPr/>
          <p:nvPr/>
        </p:nvSpPr>
        <p:spPr>
          <a:xfrm>
            <a:off x="7417332" y="2874874"/>
            <a:ext cx="1152128" cy="13883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8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10713685" cy="867490"/>
            <a:chOff x="3687661" y="1203598"/>
            <a:chExt cx="362764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627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Datos REGISTRO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161836"/>
            <a:ext cx="1186054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 u="sng" dirty="0">
                <a:solidFill>
                  <a:srgbClr val="FFFF00"/>
                </a:solidFill>
                <a:latin typeface="Consolas" panose="020B0609020204030204" pitchFamily="49" charset="0"/>
              </a:rPr>
              <a:t>REGISTRO: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es una estructura de datos que permite guardar datos de distintos tipos agrupados en una misma variable, utilizando el manejo de campos para acceder a cada uno de los datos.  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b="1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Programa </a:t>
            </a:r>
            <a:r>
              <a:rPr lang="es-AR" sz="1600" b="1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Nom</a:t>
            </a:r>
            <a:endParaRPr lang="es-AR" sz="1600" b="1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  Tipos Estructurados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  	Empleado=Registro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	   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Nom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: Carácter 30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	   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Ape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: Carácter 30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	   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Leg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: Entero 6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	   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Ant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: Entero 2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	   Sueldo: Real 7,2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	Fin Registro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	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VecEjem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=Arreglo [4]: Empleado</a:t>
            </a:r>
          </a:p>
          <a:p>
            <a:endParaRPr lang="es-AR" sz="1600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s-AR" sz="16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  V1:VecEjem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  I: entero 2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  E: </a:t>
            </a:r>
            <a:r>
              <a:rPr lang="es-AR" sz="1600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Empleado</a:t>
            </a:r>
            <a:endParaRPr lang="es-AR" sz="1600" i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990011" y="1869087"/>
            <a:ext cx="748501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s-AR" sz="1600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s-AR" sz="1600" b="1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Hacer</a:t>
            </a:r>
            <a:endParaRPr lang="es-AR" sz="1600" b="1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s-AR" sz="1600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 Repetir 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para I:=1, 4</a:t>
            </a:r>
          </a:p>
          <a:p>
            <a:pPr lvl="1" algn="just"/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 </a:t>
            </a:r>
            <a:r>
              <a:rPr lang="es-AR" sz="1600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	Imprimir: “Ingrese Nombre del empleado”</a:t>
            </a:r>
          </a:p>
          <a:p>
            <a:pPr lvl="1" algn="just"/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 		</a:t>
            </a:r>
            <a:r>
              <a:rPr lang="es-AR" sz="1600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Leer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: V1[I].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Nom</a:t>
            </a:r>
            <a:endParaRPr lang="es-AR" sz="1600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	</a:t>
            </a:r>
            <a:r>
              <a:rPr lang="es-AR" sz="1600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Imprimir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: “Ingrese Apellido del empleado”</a:t>
            </a:r>
          </a:p>
          <a:p>
            <a:pPr lvl="1" algn="just"/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	</a:t>
            </a:r>
            <a:r>
              <a:rPr lang="es-AR" sz="1600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Leer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: V1[I].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Ape</a:t>
            </a:r>
            <a:endParaRPr lang="es-AR" sz="1600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	</a:t>
            </a:r>
            <a:r>
              <a:rPr lang="es-AR" sz="1600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Imprimir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: “Ingrese Legajo del empleado”</a:t>
            </a:r>
          </a:p>
          <a:p>
            <a:pPr lvl="1" algn="just"/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	</a:t>
            </a:r>
            <a:r>
              <a:rPr lang="es-AR" sz="1600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Leer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: V1[I].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Leg</a:t>
            </a:r>
            <a:endParaRPr lang="es-AR" sz="1600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	</a:t>
            </a:r>
            <a:r>
              <a:rPr lang="es-AR" sz="1600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Imprimir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: “Ingrese Antigüedad del empleado”</a:t>
            </a:r>
          </a:p>
          <a:p>
            <a:pPr lvl="1" algn="just"/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	</a:t>
            </a:r>
            <a:r>
              <a:rPr lang="es-AR" sz="1600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Leer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: V1[I].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Ant</a:t>
            </a:r>
            <a:endParaRPr lang="es-AR" sz="1600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	</a:t>
            </a:r>
            <a:r>
              <a:rPr lang="es-AR" sz="1600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Imprimir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: “Ingrese Sueldo del empleado”</a:t>
            </a:r>
          </a:p>
          <a:p>
            <a:pPr lvl="1" algn="just"/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	</a:t>
            </a:r>
            <a:r>
              <a:rPr lang="es-AR" sz="1600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Leer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: V1[I].Sueldo</a:t>
            </a:r>
          </a:p>
          <a:p>
            <a:pPr lvl="1" algn="just"/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 </a:t>
            </a:r>
            <a:r>
              <a:rPr lang="es-AR" sz="1600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Fin 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repetir para</a:t>
            </a:r>
          </a:p>
          <a:p>
            <a:pPr lvl="1" algn="just"/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endParaRPr lang="es-AR" sz="1600" i="1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s-AR" sz="1600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   //</a:t>
            </a:r>
            <a:r>
              <a:rPr lang="es-AR" sz="1600" i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Asignacion</a:t>
            </a:r>
            <a:r>
              <a:rPr lang="es-AR" sz="1600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a </a:t>
            </a:r>
            <a:r>
              <a:rPr lang="es-AR" sz="1600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registro</a:t>
            </a:r>
          </a:p>
          <a:p>
            <a:pPr lvl="1" algn="just"/>
            <a:r>
              <a:rPr lang="es-AR" sz="1600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   </a:t>
            </a:r>
            <a:r>
              <a:rPr lang="es-AR" sz="1600" i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E.Nom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:= “</a:t>
            </a:r>
            <a:r>
              <a:rPr lang="es-AR" sz="1600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Felix”</a:t>
            </a:r>
          </a:p>
          <a:p>
            <a:pPr lvl="1" algn="just"/>
            <a:r>
              <a:rPr lang="es-AR" sz="1600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   Imprimir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: “Ingrese </a:t>
            </a:r>
            <a:r>
              <a:rPr lang="es-AR" sz="1600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Apellido”</a:t>
            </a:r>
          </a:p>
          <a:p>
            <a:pPr lvl="1" algn="just"/>
            <a:r>
              <a:rPr lang="es-AR" sz="1600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   Leer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: </a:t>
            </a:r>
            <a:r>
              <a:rPr lang="es-AR" sz="1600" i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E.Ape</a:t>
            </a:r>
            <a:endParaRPr lang="es-AR" sz="1600" i="1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s-ES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s-ES" sz="1600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s-AR" sz="1600" b="1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Fin </a:t>
            </a:r>
            <a:r>
              <a:rPr lang="es-AR" sz="16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Hacer</a:t>
            </a:r>
          </a:p>
          <a:p>
            <a:pPr lvl="1" algn="just"/>
            <a:r>
              <a:rPr lang="es-AR" sz="16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Fin Programa</a:t>
            </a:r>
            <a:endParaRPr lang="es-AR" sz="1600" b="1" i="1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1 de Estructura de Datos Registro en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Programa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161836"/>
            <a:ext cx="11860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Un local tiene 10 vendedores, se conoce el nombre de cada vendedor. </a:t>
            </a:r>
            <a:endParaRPr lang="es-AR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Se realizan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ventas y se acumula el importe a cada vendedor. Una vez que no hay </a:t>
            </a: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mas</a:t>
            </a: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ventas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se requiere: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1) imprimir el numero y nombre del vendedor que mas vendió.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2) imprimir la venta total.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91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156943"/>
            <a:ext cx="10188498" cy="867490"/>
            <a:chOff x="3687661" y="1203598"/>
            <a:chExt cx="3449819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449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1 de Estructura de Datos Registro en Programa 1/3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618606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618607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717694"/>
            <a:ext cx="1186054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 Ventas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TIPOS ESTRUCTURADOS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Vendedores=Arreglo [10]: Vendedor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Vendedor=Registro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Carácter 30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Venta: Real 7,2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Fin Registro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Total: Real 8,2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V: Vendedores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i: Entero 2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V_Max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2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Monto_Max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7,2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Carácter 1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V: Entero 2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Venta: Real 7,2</a:t>
            </a:r>
          </a:p>
        </p:txBody>
      </p:sp>
      <p:sp>
        <p:nvSpPr>
          <p:cNvPr id="10" name="TextBox 8"/>
          <p:cNvSpPr txBox="1"/>
          <p:nvPr/>
        </p:nvSpPr>
        <p:spPr>
          <a:xfrm>
            <a:off x="5949773" y="744202"/>
            <a:ext cx="573572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 Ventas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TIPOS ESTRUCTURADOS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Nombre_Vendedor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=Arreglo [10]: Carácter 30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Ventas_Vendedor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=Arreglo [10]: Real 7,2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endParaRPr lang="es-AR" sz="1600" i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Total: Real 8,2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VV: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Ventas_Vendedor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NV: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Nombre_Vendedor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i: Entero 2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V_Max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2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Monto_Max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7,2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Carácter 1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V: Entero 2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Venta: Real 7,2</a:t>
            </a:r>
          </a:p>
        </p:txBody>
      </p:sp>
    </p:spTree>
    <p:extLst>
      <p:ext uri="{BB962C8B-B14F-4D97-AF65-F5344CB8AC3E}">
        <p14:creationId xmlns:p14="http://schemas.microsoft.com/office/powerpoint/2010/main" val="21494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52084</TotalTime>
  <Words>2028</Words>
  <Application>Microsoft Office PowerPoint</Application>
  <PresentationFormat>Panorámica</PresentationFormat>
  <Paragraphs>577</Paragraphs>
  <Slides>34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34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Courier New</vt:lpstr>
      <vt:lpstr>Rajdhani Medium</vt:lpstr>
      <vt:lpstr>Times New Roman</vt:lpstr>
      <vt:lpstr>Tema de Office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R</dc:creator>
  <cp:lastModifiedBy>Paternoster, Felix</cp:lastModifiedBy>
  <cp:revision>552</cp:revision>
  <dcterms:created xsi:type="dcterms:W3CDTF">2020-06-08T21:17:52Z</dcterms:created>
  <dcterms:modified xsi:type="dcterms:W3CDTF">2024-07-31T03:47:06Z</dcterms:modified>
</cp:coreProperties>
</file>