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1515"/>
    <a:srgbClr val="232ED8"/>
    <a:srgbClr val="0000FF"/>
    <a:srgbClr val="0508F4"/>
    <a:srgbClr val="3C53AF"/>
    <a:srgbClr val="3D5AA3"/>
    <a:srgbClr val="202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1DD9C2-BA2C-4BD0-A146-878CEBB1F6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PROGRAMACION EN LENGUAJE 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10729B-50EC-415A-B9C7-31F3427FDA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s-419" dirty="0"/>
              <a:t>Algoritmos y 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346204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95536-6BC1-4333-928B-DA3CFC51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3046"/>
            <a:ext cx="9905998" cy="919641"/>
          </a:xfrm>
        </p:spPr>
        <p:txBody>
          <a:bodyPr/>
          <a:lstStyle/>
          <a:p>
            <a:r>
              <a:rPr lang="es-419" dirty="0"/>
              <a:t>Estructura de control: for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B7725F3-D3B3-4BC6-9FD4-1F3E009F312B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D825E8DA-8006-4D9D-B361-7C05F3AB9FE5}"/>
              </a:ext>
            </a:extLst>
          </p:cNvPr>
          <p:cNvSpPr txBox="1"/>
          <p:nvPr/>
        </p:nvSpPr>
        <p:spPr>
          <a:xfrm>
            <a:off x="1141412" y="15599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678346-BFE7-43E2-B57C-DDB045CB8563}"/>
              </a:ext>
            </a:extLst>
          </p:cNvPr>
          <p:cNvSpPr/>
          <p:nvPr/>
        </p:nvSpPr>
        <p:spPr>
          <a:xfrm>
            <a:off x="6297414" y="2583622"/>
            <a:ext cx="47499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i=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i&lt;</a:t>
            </a:r>
            <a:r>
              <a:rPr lang="nn-NO" sz="2400" dirty="0">
                <a:solidFill>
                  <a:srgbClr val="09885A"/>
                </a:solidFill>
                <a:latin typeface="Consolas" panose="020B0609020204030204" pitchFamily="49" charset="0"/>
              </a:rPr>
              <a:t>11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i++){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nn-NO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"Valor: %d\n"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, i);</a:t>
            </a:r>
          </a:p>
          <a:p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n-NO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C837ED-7C65-474C-AFE8-4316C9F76C58}"/>
              </a:ext>
            </a:extLst>
          </p:cNvPr>
          <p:cNvSpPr/>
          <p:nvPr/>
        </p:nvSpPr>
        <p:spPr>
          <a:xfrm>
            <a:off x="463463" y="2583620"/>
            <a:ext cx="573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Repetir Para 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(valIni,valFin,paso)  	Imprimir(</a:t>
            </a:r>
            <a:r>
              <a:rPr lang="nn-NO" sz="2400" dirty="0">
                <a:solidFill>
                  <a:srgbClr val="A31515"/>
                </a:solidFill>
                <a:latin typeface="Consolas" panose="020B0609020204030204" pitchFamily="49" charset="0"/>
              </a:rPr>
              <a:t>"Valor: "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, i)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Fin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Repetir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Para</a:t>
            </a:r>
            <a:endParaRPr lang="nn-NO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67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C95536-6BC1-4333-928B-DA3CFC51C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63046"/>
            <a:ext cx="9905998" cy="919641"/>
          </a:xfrm>
        </p:spPr>
        <p:txBody>
          <a:bodyPr/>
          <a:lstStyle/>
          <a:p>
            <a:r>
              <a:rPr lang="es-419" dirty="0"/>
              <a:t>Estructura de control: while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B7725F3-D3B3-4BC6-9FD4-1F3E009F312B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D825E8DA-8006-4D9D-B361-7C05F3AB9FE5}"/>
              </a:ext>
            </a:extLst>
          </p:cNvPr>
          <p:cNvSpPr txBox="1"/>
          <p:nvPr/>
        </p:nvSpPr>
        <p:spPr>
          <a:xfrm>
            <a:off x="1141412" y="15599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6C837ED-7C65-474C-AFE8-4316C9F76C58}"/>
              </a:ext>
            </a:extLst>
          </p:cNvPr>
          <p:cNvSpPr/>
          <p:nvPr/>
        </p:nvSpPr>
        <p:spPr>
          <a:xfrm>
            <a:off x="463463" y="2583620"/>
            <a:ext cx="57369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Repetir Mientras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(condicion)  	Imprimir(</a:t>
            </a:r>
            <a:r>
              <a:rPr lang="es-419" sz="24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nn-NO" sz="2400" dirty="0">
                <a:solidFill>
                  <a:srgbClr val="A31515"/>
                </a:solidFill>
                <a:latin typeface="Consolas" panose="020B0609020204030204" pitchFamily="49" charset="0"/>
              </a:rPr>
              <a:t>Loop infinito"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Fin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Repetir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Mientras</a:t>
            </a:r>
            <a:endParaRPr lang="nn-NO" sz="2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A8BDBA2-5C14-4B23-B17C-73804DB03BDD}"/>
              </a:ext>
            </a:extLst>
          </p:cNvPr>
          <p:cNvSpPr/>
          <p:nvPr/>
        </p:nvSpPr>
        <p:spPr>
          <a:xfrm>
            <a:off x="6297414" y="2583620"/>
            <a:ext cx="47499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){  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 printf(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</a:rPr>
              <a:t>"Loop infinito"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27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ARReglos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3BA36E3F-94C2-4D68-84EC-7FB21962A3F1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62D0B3E-F69A-416C-84F3-080C968EA50A}"/>
              </a:ext>
            </a:extLst>
          </p:cNvPr>
          <p:cNvSpPr txBox="1"/>
          <p:nvPr/>
        </p:nvSpPr>
        <p:spPr>
          <a:xfrm>
            <a:off x="814193" y="1559989"/>
            <a:ext cx="3351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48EADAB-7931-479C-8562-BEBED989E19F}"/>
              </a:ext>
            </a:extLst>
          </p:cNvPr>
          <p:cNvSpPr/>
          <p:nvPr/>
        </p:nvSpPr>
        <p:spPr>
          <a:xfrm>
            <a:off x="6297415" y="2332977"/>
            <a:ext cx="4333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vNumeros[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mNumeros[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5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  <a:endParaRPr lang="es-A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DC882A3-B2B2-4363-86D1-15A4CE772F7D}"/>
              </a:ext>
            </a:extLst>
          </p:cNvPr>
          <p:cNvSpPr/>
          <p:nvPr/>
        </p:nvSpPr>
        <p:spPr>
          <a:xfrm>
            <a:off x="814193" y="2206320"/>
            <a:ext cx="492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Tipo Estructurado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vec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arreglo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85A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entero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mat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arreglo(10,5)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entero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Variables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vNumeros: vec;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mNumeros: mat;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07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Registros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3BA36E3F-94C2-4D68-84EC-7FB21962A3F1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462D0B3E-F69A-416C-84F3-080C968EA50A}"/>
              </a:ext>
            </a:extLst>
          </p:cNvPr>
          <p:cNvSpPr txBox="1"/>
          <p:nvPr/>
        </p:nvSpPr>
        <p:spPr>
          <a:xfrm>
            <a:off x="1141412" y="15599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5E4061-0D5C-4817-85AE-EF25F71EFA04}"/>
              </a:ext>
            </a:extLst>
          </p:cNvPr>
          <p:cNvSpPr/>
          <p:nvPr/>
        </p:nvSpPr>
        <p:spPr>
          <a:xfrm>
            <a:off x="6297415" y="2206320"/>
            <a:ext cx="475158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Persona{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nombre[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apellido[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        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edad;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Persona p1;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95E8FA-EABB-47C5-BC63-C60946BBD645}"/>
              </a:ext>
            </a:extLst>
          </p:cNvPr>
          <p:cNvSpPr/>
          <p:nvPr/>
        </p:nvSpPr>
        <p:spPr>
          <a:xfrm>
            <a:off x="1141411" y="2313610"/>
            <a:ext cx="475158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Persona = </a:t>
            </a:r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registro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	nombre: </a:t>
            </a:r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carácter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	apellido: </a:t>
            </a:r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carácter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[15]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	edad: </a:t>
            </a:r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entero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Fin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232ED8"/>
                </a:solidFill>
                <a:latin typeface="Consolas" panose="020B0609020204030204" pitchFamily="49" charset="0"/>
              </a:rPr>
              <a:t>Registro</a:t>
            </a:r>
            <a:endParaRPr lang="es-AR" sz="2400" b="0" dirty="0">
              <a:solidFill>
                <a:srgbClr val="232ED8"/>
              </a:solidFill>
              <a:effectLst/>
              <a:latin typeface="Consolas" panose="020B0609020204030204" pitchFamily="49" charset="0"/>
            </a:endParaRPr>
          </a:p>
          <a:p>
            <a:endParaRPr lang="it-IT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it-IT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400" dirty="0">
                <a:solidFill>
                  <a:srgbClr val="232ED8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	p1:Persona</a:t>
            </a:r>
            <a:endParaRPr lang="it-IT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00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Procedimientos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5587347-41A9-406D-96B0-10184239761E}"/>
              </a:ext>
            </a:extLst>
          </p:cNvPr>
          <p:cNvSpPr/>
          <p:nvPr/>
        </p:nvSpPr>
        <p:spPr>
          <a:xfrm>
            <a:off x="1143000" y="1202499"/>
            <a:ext cx="10030215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//-- Módulos prototipados o definidos antes de Main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moduloA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(unParam, otroParam);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//Modulo prototipado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moduloB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(unParam, otroParam){ </a:t>
            </a: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//Modulo definido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//-- Main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 de main]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2000" dirty="0">
                <a:solidFill>
                  <a:srgbClr val="008000"/>
                </a:solidFill>
                <a:latin typeface="Consolas" panose="020B0609020204030204" pitchFamily="49" charset="0"/>
              </a:rPr>
              <a:t>//-- Definición de módulos prototipados</a:t>
            </a:r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moduloA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(unParam, otroParam){ 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 del modulo]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357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PASAJE DE PARAMETROS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7A16FBD-77E3-4DE5-A20F-13371DF61F27}"/>
              </a:ext>
            </a:extLst>
          </p:cNvPr>
          <p:cNvSpPr/>
          <p:nvPr/>
        </p:nvSpPr>
        <p:spPr>
          <a:xfrm>
            <a:off x="1143002" y="1536174"/>
            <a:ext cx="990599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latin typeface="Consolas" panose="020B0609020204030204" pitchFamily="49" charset="0"/>
              </a:rPr>
              <a:t>//Procedimiento que recibe dos números y devuelve la suma en "resul"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FF0000"/>
                </a:solidFill>
                <a:latin typeface="Consolas" panose="020B0609020204030204" pitchFamily="49" charset="0"/>
              </a:rPr>
              <a:t>unProcedimiento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param1,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param2, 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*resul){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*resul = param1 + param2;	</a:t>
            </a:r>
            <a:r>
              <a:rPr lang="es-AR" sz="2000" dirty="0">
                <a:latin typeface="Consolas" panose="020B0609020204030204" pitchFamily="49" charset="0"/>
              </a:rPr>
              <a:t>//Para usar el puntero, uso asterisco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b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s-MX" sz="2000" dirty="0">
                <a:latin typeface="Consolas" panose="020B0609020204030204" pitchFamily="49" charset="0"/>
              </a:rPr>
              <a:t>//..</a:t>
            </a:r>
          </a:p>
          <a:p>
            <a:r>
              <a:rPr lang="es-MX" sz="2000" dirty="0">
                <a:solidFill>
                  <a:srgbClr val="795E26"/>
                </a:solidFill>
                <a:latin typeface="Consolas" panose="020B0609020204030204" pitchFamily="49" charset="0"/>
              </a:rPr>
              <a:t> 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unModulo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(x,y,&amp;z); </a:t>
            </a:r>
            <a:r>
              <a:rPr lang="es-MX" sz="2000" dirty="0">
                <a:latin typeface="Consolas" panose="020B0609020204030204" pitchFamily="49" charset="0"/>
              </a:rPr>
              <a:t>//Invoco al procedimiento</a:t>
            </a:r>
          </a:p>
          <a:p>
            <a:r>
              <a:rPr lang="es-MX" sz="20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s-MX" sz="2000" dirty="0">
                <a:latin typeface="Consolas" panose="020B0609020204030204" pitchFamily="49" charset="0"/>
              </a:rPr>
              <a:t>//..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14DD1CA-E266-4154-BF0E-C4B96FF82A24}"/>
              </a:ext>
            </a:extLst>
          </p:cNvPr>
          <p:cNvSpPr/>
          <p:nvPr/>
        </p:nvSpPr>
        <p:spPr>
          <a:xfrm>
            <a:off x="1143000" y="5321826"/>
            <a:ext cx="99059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Consolas" panose="020B0609020204030204" pitchFamily="49" charset="0"/>
              </a:rPr>
              <a:t>Param1 y param2 son parámetros recibidos por valor.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dirty="0">
                <a:latin typeface="Consolas" panose="020B0609020204030204" pitchFamily="49" charset="0"/>
              </a:rPr>
              <a:t>Resul es un parámetro que se recibe por referencia.</a:t>
            </a:r>
            <a:endParaRPr lang="es-MX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7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PASAJE DE PARAMETROS - registro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5E8834F-DB1C-4F13-997C-D0F5CF7507FC}"/>
              </a:ext>
            </a:extLst>
          </p:cNvPr>
          <p:cNvSpPr/>
          <p:nvPr/>
        </p:nvSpPr>
        <p:spPr>
          <a:xfrm>
            <a:off x="1143000" y="1243786"/>
            <a:ext cx="1004274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onsolas" panose="020B0609020204030204" pitchFamily="49" charset="0"/>
              </a:rPr>
              <a:t>//Pasaje por referencia</a:t>
            </a:r>
          </a:p>
          <a:p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cargarPersona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*reg){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strcpy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(reg-&gt;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apellido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“Apellido"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strcpy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(reg-&gt;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nombre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“Nombre"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reg-&gt;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edad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MX" sz="2000" dirty="0">
                <a:solidFill>
                  <a:srgbClr val="09885A"/>
                </a:solidFill>
                <a:latin typeface="Consolas" panose="020B0609020204030204" pitchFamily="49" charset="0"/>
              </a:rPr>
              <a:t>24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//Pasaje por valor</a:t>
            </a:r>
            <a:b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mostrarPersona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Persona reg){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"Datos de la persona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------------------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\n\n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"Nombre: %s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, reg.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nombre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"Apellido: %s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, reg.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apellido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"edad: %d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\n</a:t>
            </a:r>
            <a:r>
              <a:rPr lang="es-MX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, reg.</a:t>
            </a:r>
            <a:r>
              <a:rPr lang="es-MX" sz="2000" dirty="0">
                <a:solidFill>
                  <a:srgbClr val="001080"/>
                </a:solidFill>
                <a:latin typeface="Consolas" panose="020B0609020204030204" pitchFamily="49" charset="0"/>
              </a:rPr>
              <a:t>edad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795E26"/>
                </a:solidFill>
                <a:latin typeface="Consolas" panose="020B0609020204030204" pitchFamily="49" charset="0"/>
              </a:rPr>
              <a:t>_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getch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0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67238-BC94-4687-BD49-6087C3969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17894"/>
            <a:ext cx="9905998" cy="884605"/>
          </a:xfrm>
        </p:spPr>
        <p:txBody>
          <a:bodyPr/>
          <a:lstStyle/>
          <a:p>
            <a:r>
              <a:rPr lang="es-419" dirty="0"/>
              <a:t>Funciones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02313D7-2BE3-4EA3-8B94-B7796A3FCA48}"/>
              </a:ext>
            </a:extLst>
          </p:cNvPr>
          <p:cNvSpPr/>
          <p:nvPr/>
        </p:nvSpPr>
        <p:spPr>
          <a:xfrm>
            <a:off x="1143000" y="1202499"/>
            <a:ext cx="990599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latin typeface="Consolas" panose="020B0609020204030204" pitchFamily="49" charset="0"/>
              </a:rPr>
              <a:t>//Función tipo entero que recibe dos números y retorna la suma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400" dirty="0">
                <a:solidFill>
                  <a:srgbClr val="FF0000"/>
                </a:solidFill>
                <a:latin typeface="Consolas" panose="020B0609020204030204" pitchFamily="49" charset="0"/>
              </a:rPr>
              <a:t>unaFuncion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param1, 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param2){</a:t>
            </a:r>
          </a:p>
          <a:p>
            <a:r>
              <a:rPr lang="es-AR" sz="2400" dirty="0">
                <a:solidFill>
                  <a:srgbClr val="AF00DB"/>
                </a:solidFill>
                <a:latin typeface="Consolas" panose="020B0609020204030204" pitchFamily="49" charset="0"/>
              </a:rPr>
              <a:t>  return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param1 + param2;	</a:t>
            </a:r>
            <a:r>
              <a:rPr lang="es-AR" sz="2400" dirty="0">
                <a:latin typeface="Consolas" panose="020B0609020204030204" pitchFamily="49" charset="0"/>
              </a:rPr>
              <a:t>//Retorno el resultado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x, y, z;</a:t>
            </a:r>
          </a:p>
          <a:p>
            <a:b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MX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400" dirty="0">
                <a:solidFill>
                  <a:srgbClr val="FF0000"/>
                </a:solidFill>
                <a:latin typeface="Consolas" panose="020B0609020204030204" pitchFamily="49" charset="0"/>
              </a:rPr>
              <a:t>main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MX" sz="2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s-MX" sz="2400" dirty="0">
                <a:latin typeface="Consolas" panose="020B0609020204030204" pitchFamily="49" charset="0"/>
              </a:rPr>
              <a:t>//..</a:t>
            </a:r>
          </a:p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 z = </a:t>
            </a:r>
            <a:r>
              <a:rPr lang="es-MX" sz="2400" dirty="0">
                <a:solidFill>
                  <a:srgbClr val="FF0000"/>
                </a:solidFill>
                <a:latin typeface="Consolas" panose="020B0609020204030204" pitchFamily="49" charset="0"/>
              </a:rPr>
              <a:t>unaFuncion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(x,y); </a:t>
            </a:r>
            <a:r>
              <a:rPr lang="es-MX" sz="2400" dirty="0">
                <a:latin typeface="Consolas" panose="020B0609020204030204" pitchFamily="49" charset="0"/>
              </a:rPr>
              <a:t>//Invoco a la función</a:t>
            </a:r>
          </a:p>
          <a:p>
            <a:r>
              <a:rPr lang="es-MX" sz="2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r>
              <a:rPr lang="es-MX" sz="2400" dirty="0">
                <a:latin typeface="Consolas" panose="020B0609020204030204" pitchFamily="49" charset="0"/>
              </a:rPr>
              <a:t>//..</a:t>
            </a:r>
          </a:p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020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94C0-ADE9-4025-8602-9B6815D0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033"/>
          </a:xfrm>
        </p:spPr>
        <p:txBody>
          <a:bodyPr/>
          <a:lstStyle/>
          <a:p>
            <a:r>
              <a:rPr lang="es-419" dirty="0"/>
              <a:t>LISTAS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AE72A1-4A8D-41F9-8E35-844DB32E939C}"/>
              </a:ext>
            </a:extLst>
          </p:cNvPr>
          <p:cNvSpPr/>
          <p:nvPr/>
        </p:nvSpPr>
        <p:spPr>
          <a:xfrm>
            <a:off x="1141412" y="1227551"/>
            <a:ext cx="9905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Producto{ </a:t>
            </a:r>
            <a:r>
              <a:rPr lang="es-AR" sz="2400" dirty="0">
                <a:latin typeface="Consolas" panose="020B0609020204030204" pitchFamily="49" charset="0"/>
              </a:rPr>
              <a:t>//Defino Producto, el registro de datos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codigo;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nombre[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stock;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Lista{           </a:t>
            </a:r>
            <a:r>
              <a:rPr lang="es-AR" sz="2400" dirty="0">
                <a:latin typeface="Consolas" panose="020B0609020204030204" pitchFamily="49" charset="0"/>
              </a:rPr>
              <a:t>//Defino el registro de la lista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Producto dato;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Lista *psig;	</a:t>
            </a:r>
            <a:endParaRPr lang="es-AR" sz="2400" dirty="0"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Lista *L; </a:t>
            </a:r>
            <a:r>
              <a:rPr lang="es-MX" sz="2400" dirty="0">
                <a:latin typeface="Consolas" panose="020B0609020204030204" pitchFamily="49" charset="0"/>
              </a:rPr>
              <a:t>	  //Declaro una variable tipo Lista</a:t>
            </a:r>
          </a:p>
        </p:txBody>
      </p:sp>
    </p:spTree>
    <p:extLst>
      <p:ext uri="{BB962C8B-B14F-4D97-AF65-F5344CB8AC3E}">
        <p14:creationId xmlns:p14="http://schemas.microsoft.com/office/powerpoint/2010/main" val="12382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922128-0B3E-4763-A1FA-1253D3B8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9449"/>
          </a:xfrm>
        </p:spPr>
        <p:txBody>
          <a:bodyPr/>
          <a:lstStyle/>
          <a:p>
            <a:r>
              <a:rPr lang="es-419" dirty="0"/>
              <a:t>NUEVO NODO DE LISTA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E71E864-4C7F-4A2C-931A-0FE7BE51AAB7}"/>
              </a:ext>
            </a:extLst>
          </p:cNvPr>
          <p:cNvSpPr txBox="1"/>
          <p:nvPr/>
        </p:nvSpPr>
        <p:spPr>
          <a:xfrm>
            <a:off x="1141413" y="3056351"/>
            <a:ext cx="9905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Lista *nuevo=</a:t>
            </a:r>
            <a:r>
              <a:rPr lang="es-AR" sz="2800" dirty="0">
                <a:solidFill>
                  <a:srgbClr val="795E26"/>
                </a:solidFill>
                <a:latin typeface="Consolas" panose="020B0609020204030204" pitchFamily="49" charset="0"/>
              </a:rPr>
              <a:t>malloc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2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800" dirty="0">
                <a:solidFill>
                  <a:srgbClr val="000000"/>
                </a:solidFill>
                <a:latin typeface="Consolas" panose="020B0609020204030204" pitchFamily="49" charset="0"/>
              </a:rPr>
              <a:t> Lista));</a:t>
            </a:r>
          </a:p>
        </p:txBody>
      </p:sp>
    </p:spTree>
    <p:extLst>
      <p:ext uri="{BB962C8B-B14F-4D97-AF65-F5344CB8AC3E}">
        <p14:creationId xmlns:p14="http://schemas.microsoft.com/office/powerpoint/2010/main" val="276002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1FA94F-0335-45E2-9DB6-2EBF01741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Librerías	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683D9-D9D1-47A5-8F5D-0EA3B902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0051"/>
            <a:ext cx="9905997" cy="4132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altLang="ko-KR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Nos aportan funciones elementales para poder resolver las distintas problemáticas. </a:t>
            </a:r>
          </a:p>
          <a:p>
            <a:pPr marL="0" indent="0">
              <a:buNone/>
            </a:pPr>
            <a:r>
              <a:rPr lang="es-419" dirty="0"/>
              <a:t>Se invocan con la sentencia “#include &lt;&gt;”, al inicio del programa.</a:t>
            </a:r>
          </a:p>
          <a:p>
            <a:pPr marL="0" indent="0">
              <a:buNone/>
            </a:pPr>
            <a:r>
              <a:rPr lang="es-419" dirty="0"/>
              <a:t>Las librerías que usamos son:</a:t>
            </a:r>
          </a:p>
          <a:p>
            <a:pPr marL="0" indent="0">
              <a:buNone/>
            </a:pPr>
            <a:r>
              <a:rPr lang="es-419" dirty="0"/>
              <a:t> &lt;stdio.h&gt;  : Provee las operaciones más elementales como lectura y escritura.</a:t>
            </a:r>
          </a:p>
          <a:p>
            <a:pPr marL="0" indent="0">
              <a:buNone/>
            </a:pPr>
            <a:r>
              <a:rPr lang="es-419" dirty="0"/>
              <a:t> &lt;conio.h&gt; : Provee funciones únicas para la consola de Windows. </a:t>
            </a:r>
          </a:p>
          <a:p>
            <a:pPr marL="0" indent="0">
              <a:buNone/>
            </a:pPr>
            <a:r>
              <a:rPr lang="es-419" dirty="0"/>
              <a:t> &lt;string.h&gt; : Provee las operaciones necesarias para poder manejar strings.</a:t>
            </a:r>
          </a:p>
          <a:p>
            <a:pPr marL="0" indent="0">
              <a:buNone/>
            </a:pPr>
            <a:r>
              <a:rPr lang="es-419" dirty="0"/>
              <a:t> &lt;stdlib.h&gt; : Provee las operaciones necesarias para poder manejar listas.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588710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BFA9F-8751-4428-93E0-C1EFA86A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93050"/>
            <a:ext cx="9905998" cy="1047444"/>
          </a:xfrm>
        </p:spPr>
        <p:txBody>
          <a:bodyPr/>
          <a:lstStyle/>
          <a:p>
            <a:r>
              <a:rPr lang="es-419" dirty="0"/>
              <a:t>PASAJE DE LISTA POR PARAMETRO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4C7A9DA-A0B1-42D7-9370-0CD3B6E35F89}"/>
              </a:ext>
            </a:extLst>
          </p:cNvPr>
          <p:cNvSpPr/>
          <p:nvPr/>
        </p:nvSpPr>
        <p:spPr>
          <a:xfrm>
            <a:off x="1141411" y="1440494"/>
            <a:ext cx="990599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latin typeface="Consolas" panose="020B0609020204030204" pitchFamily="49" charset="0"/>
              </a:rPr>
              <a:t>//Pasaje por referencia</a:t>
            </a:r>
            <a:b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porReferencia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TipoReg **lista){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//Invocacion</a:t>
            </a:r>
          </a:p>
          <a:p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porReferencia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(&amp;lista);       </a:t>
            </a:r>
          </a:p>
          <a:p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latin typeface="Consolas" panose="020B0609020204030204" pitchFamily="49" charset="0"/>
              </a:rPr>
              <a:t>//Pasaje por copia</a:t>
            </a:r>
          </a:p>
          <a:p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porCopia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TipoReg *lista){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MX" sz="2000" dirty="0">
                <a:latin typeface="Consolas" panose="020B0609020204030204" pitchFamily="49" charset="0"/>
              </a:rPr>
              <a:t>//Invocacion</a:t>
            </a:r>
            <a:endParaRPr lang="es-MX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000" dirty="0">
                <a:solidFill>
                  <a:srgbClr val="FF0000"/>
                </a:solidFill>
                <a:latin typeface="Consolas" panose="020B0609020204030204" pitchFamily="49" charset="0"/>
              </a:rPr>
              <a:t>porCopia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(lista); </a:t>
            </a:r>
            <a:endParaRPr lang="es-MX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10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4494C0-ADE9-4025-8602-9B6815D0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09033"/>
          </a:xfrm>
        </p:spPr>
        <p:txBody>
          <a:bodyPr/>
          <a:lstStyle/>
          <a:p>
            <a:r>
              <a:rPr lang="es-419" dirty="0"/>
              <a:t>PILA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DAE72A1-4A8D-41F9-8E35-844DB32E939C}"/>
              </a:ext>
            </a:extLst>
          </p:cNvPr>
          <p:cNvSpPr/>
          <p:nvPr/>
        </p:nvSpPr>
        <p:spPr>
          <a:xfrm>
            <a:off x="1141412" y="1227551"/>
            <a:ext cx="990599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Producto{ </a:t>
            </a:r>
            <a:r>
              <a:rPr lang="es-AR" sz="2400" dirty="0">
                <a:latin typeface="Consolas" panose="020B0609020204030204" pitchFamily="49" charset="0"/>
              </a:rPr>
              <a:t>//Defino Producto, el registro de datos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codigo;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nombre[</a:t>
            </a:r>
            <a:r>
              <a:rPr lang="es-AR" sz="24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stock;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Pila{            </a:t>
            </a:r>
            <a:r>
              <a:rPr lang="es-AR" sz="2400" dirty="0">
                <a:solidFill>
                  <a:srgbClr val="008000"/>
                </a:solidFill>
                <a:latin typeface="Consolas" panose="020B0609020204030204" pitchFamily="49" charset="0"/>
              </a:rPr>
              <a:t>//Definicion de pila</a:t>
            </a:r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Producto dato;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Pila *psig;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s-A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MX" sz="24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 Pila *pila; </a:t>
            </a:r>
            <a:r>
              <a:rPr lang="es-MX" sz="2400" dirty="0">
                <a:latin typeface="Consolas" panose="020B0609020204030204" pitchFamily="49" charset="0"/>
              </a:rPr>
              <a:t>	  //Declaro una variable tipo Lista</a:t>
            </a:r>
          </a:p>
        </p:txBody>
      </p:sp>
    </p:spTree>
    <p:extLst>
      <p:ext uri="{BB962C8B-B14F-4D97-AF65-F5344CB8AC3E}">
        <p14:creationId xmlns:p14="http://schemas.microsoft.com/office/powerpoint/2010/main" val="313580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F4E4E-37DF-4749-A4A0-6F574BD35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47235"/>
          </a:xfrm>
        </p:spPr>
        <p:txBody>
          <a:bodyPr/>
          <a:lstStyle/>
          <a:p>
            <a:r>
              <a:rPr lang="es-419" dirty="0"/>
              <a:t>COLA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A38F759-5388-4013-9A93-CBEEE0EC8E6A}"/>
              </a:ext>
            </a:extLst>
          </p:cNvPr>
          <p:cNvSpPr/>
          <p:nvPr/>
        </p:nvSpPr>
        <p:spPr>
          <a:xfrm>
            <a:off x="1141412" y="1565753"/>
            <a:ext cx="990599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Proceso{         </a:t>
            </a:r>
            <a:r>
              <a:rPr lang="es-MX" sz="2000" dirty="0">
                <a:latin typeface="Consolas" panose="020B0609020204030204" pitchFamily="49" charset="0"/>
              </a:rPr>
              <a:t>//Registro del proceso que almacena la cola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nombre[</a:t>
            </a:r>
            <a:r>
              <a:rPr lang="es-MX" sz="2000" dirty="0">
                <a:solidFill>
                  <a:srgbClr val="09885A"/>
                </a:solidFill>
                <a:latin typeface="Consolas" panose="020B0609020204030204" pitchFamily="49" charset="0"/>
              </a:rPr>
              <a:t>20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prioridad[</a:t>
            </a:r>
            <a:r>
              <a:rPr lang="es-MX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MX" sz="20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 estado[</a:t>
            </a:r>
            <a:r>
              <a:rPr lang="es-MX" sz="2000" dirty="0">
                <a:solidFill>
                  <a:srgbClr val="09885A"/>
                </a:solidFill>
                <a:latin typeface="Consolas" panose="020B0609020204030204" pitchFamily="49" charset="0"/>
              </a:rPr>
              <a:t>15</a:t>
            </a:r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s-MX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lCola{           </a:t>
            </a:r>
            <a:r>
              <a:rPr lang="es-AR" sz="2000" dirty="0">
                <a:latin typeface="Consolas" panose="020B0609020204030204" pitchFamily="49" charset="0"/>
              </a:rPr>
              <a:t>//Definición de la lista de la cola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Proceso dato;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lCola *psig;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Cola{            </a:t>
            </a:r>
            <a:r>
              <a:rPr lang="es-AR" sz="2000" dirty="0">
                <a:latin typeface="Consolas" panose="020B0609020204030204" pitchFamily="49" charset="0"/>
              </a:rPr>
              <a:t>//El registro que maneja los punteros de cola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lCola *pini; </a:t>
            </a:r>
            <a:r>
              <a:rPr lang="es-AR" sz="2000" dirty="0">
                <a:latin typeface="Consolas" panose="020B0609020204030204" pitchFamily="49" charset="0"/>
              </a:rPr>
              <a:t>// Puntero inicial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lCola *pfin; </a:t>
            </a:r>
            <a:r>
              <a:rPr lang="es-AR" sz="2000" dirty="0">
                <a:latin typeface="Consolas" panose="020B0609020204030204" pitchFamily="49" charset="0"/>
              </a:rPr>
              <a:t>// Puntero final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85644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9AF08-6AE4-4BAC-8C39-A56A0EFD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67" y="150776"/>
            <a:ext cx="9905998" cy="600568"/>
          </a:xfrm>
        </p:spPr>
        <p:txBody>
          <a:bodyPr/>
          <a:lstStyle/>
          <a:p>
            <a:pPr algn="ctr"/>
            <a:r>
              <a:rPr lang="es-419" dirty="0"/>
              <a:t>RESUMEN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325F09F-3FDE-4F4F-950D-FE20906B7DBE}"/>
              </a:ext>
            </a:extLst>
          </p:cNvPr>
          <p:cNvSpPr/>
          <p:nvPr/>
        </p:nvSpPr>
        <p:spPr>
          <a:xfrm>
            <a:off x="1141411" y="751344"/>
            <a:ext cx="470452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//Librerias a usar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#include &lt;stdio.h&gt;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#include &lt;conio.h&gt;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#include &lt;string.h&gt;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#include &lt;stdlib.h&gt;</a:t>
            </a:r>
          </a:p>
          <a:p>
            <a:b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//Declaracion de variables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int entero;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char caracter;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char string[tamaño];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float real;</a:t>
            </a:r>
          </a:p>
          <a:p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//Funciones para operar strings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strcpy([destino],[fuente]);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strcmp([primerString],[segundoString]);</a:t>
            </a:r>
          </a:p>
          <a:p>
            <a:endParaRPr lang="es-A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5055001-A23F-4BD3-AAFE-5BBF5CF74B5B}"/>
              </a:ext>
            </a:extLst>
          </p:cNvPr>
          <p:cNvSpPr/>
          <p:nvPr/>
        </p:nvSpPr>
        <p:spPr>
          <a:xfrm>
            <a:off x="5790066" y="751344"/>
            <a:ext cx="51451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FFFF00"/>
                </a:solidFill>
                <a:latin typeface="Consolas" panose="020B0609020204030204" pitchFamily="49" charset="0"/>
              </a:rPr>
              <a:t>//Definir un registro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struct nomRegistro{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 [campos]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</a:p>
          <a:p>
            <a:br>
              <a:rPr lang="es-AR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//Declaracion de variables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int entero;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char caracter;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char string[tamaño];</a:t>
            </a:r>
          </a:p>
          <a:p>
            <a:r>
              <a:rPr lang="es-AR" sz="1600" dirty="0">
                <a:latin typeface="Consolas" panose="020B0609020204030204" pitchFamily="49" charset="0"/>
              </a:rPr>
              <a:t>float real;</a:t>
            </a:r>
          </a:p>
          <a:p>
            <a:endParaRPr lang="es-A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s-AR" sz="1600" dirty="0">
                <a:solidFill>
                  <a:srgbClr val="FFFF00"/>
                </a:solidFill>
                <a:latin typeface="Consolas" panose="020B0609020204030204" pitchFamily="49" charset="0"/>
              </a:rPr>
              <a:t>//Definir un nodo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struct [TipoReg] *NomVar=malloc(sizeof(struct [TipoReg]));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78363D-372F-4E8B-89D7-20DD1C418442}"/>
              </a:ext>
            </a:extLst>
          </p:cNvPr>
          <p:cNvSpPr/>
          <p:nvPr/>
        </p:nvSpPr>
        <p:spPr>
          <a:xfrm>
            <a:off x="1141411" y="4682462"/>
            <a:ext cx="1010696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rgbClr val="FFFF00"/>
                </a:solidFill>
                <a:latin typeface="Consolas" panose="020B0609020204030204" pitchFamily="49" charset="0"/>
              </a:rPr>
              <a:t>//Pasaje por copia y por referencia de un elemeno NO LISTA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void porReferencia([tipoDato] *nomVariable); void porCopia([tipoDato] lista);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porReferencia(&amp;variable);                    porCopia(variable); </a:t>
            </a:r>
          </a:p>
          <a:p>
            <a:br>
              <a:rPr lang="es-MX" sz="1600" dirty="0">
                <a:latin typeface="Consolas" panose="020B0609020204030204" pitchFamily="49" charset="0"/>
              </a:rPr>
            </a:br>
            <a:r>
              <a:rPr lang="es-MX" sz="1600" dirty="0">
                <a:solidFill>
                  <a:srgbClr val="FFFF00"/>
                </a:solidFill>
                <a:latin typeface="Consolas" panose="020B0609020204030204" pitchFamily="49" charset="0"/>
              </a:rPr>
              <a:t>//Pasaje por copia y por referencia de una lista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void porReferencia(struct TipoReg **lista); void porCopia(struct TipoReg *lista);</a:t>
            </a:r>
          </a:p>
          <a:p>
            <a:r>
              <a:rPr lang="es-MX" sz="1600" dirty="0">
                <a:latin typeface="Consolas" panose="020B0609020204030204" pitchFamily="49" charset="0"/>
              </a:rPr>
              <a:t>porReferencia(&amp;lista);                      porCopia(lista); </a:t>
            </a:r>
            <a:endParaRPr lang="es-MX" sz="16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5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0F1AF-02AF-4464-9255-79797B20F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Tipos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7BD979-E360-490B-A022-4A9C4ED0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825636"/>
          </a:xfrm>
        </p:spPr>
        <p:txBody>
          <a:bodyPr>
            <a:normAutofit fontScale="85000" lnSpcReduction="10000"/>
          </a:bodyPr>
          <a:lstStyle/>
          <a:p>
            <a:r>
              <a:rPr lang="es-419" dirty="0"/>
              <a:t>int  : El tipo entero, su carácter identificador es “d”. </a:t>
            </a:r>
          </a:p>
          <a:p>
            <a:r>
              <a:rPr lang="es-419" dirty="0"/>
              <a:t>char : El tipo carácter, su carácter identificador es “c”.</a:t>
            </a:r>
          </a:p>
          <a:p>
            <a:r>
              <a:rPr lang="es-419" dirty="0"/>
              <a:t>float : El tipo flotante o real, su carácter identificador es “.xf”, siendo ‘x’ los decimales. </a:t>
            </a:r>
          </a:p>
          <a:p>
            <a:r>
              <a:rPr lang="es-419" dirty="0"/>
              <a:t>Los tipos restantes (booleano y cadena de caracteres) se definen de la siguiente forma:</a:t>
            </a:r>
          </a:p>
          <a:p>
            <a:r>
              <a:rPr lang="es-419" dirty="0"/>
              <a:t>Booleano : Se simula con el tipo int, dando el valor 0 para FALSE y cualquier número distinto de 0 para TRUE.</a:t>
            </a:r>
          </a:p>
          <a:p>
            <a:r>
              <a:rPr lang="es-419" dirty="0"/>
              <a:t>String : Se forma mediante un arreglo de caracteres. El carácter identificador para esta construcción es “s”.</a:t>
            </a:r>
          </a:p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3043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EC1F72-EC00-411F-873B-C86855994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Operadores lógicos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683047"/>
              </p:ext>
            </p:extLst>
          </p:nvPr>
        </p:nvGraphicFramePr>
        <p:xfrm>
          <a:off x="1141412" y="1882885"/>
          <a:ext cx="9905998" cy="4192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952999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4952999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Operador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Símbolo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4204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Igual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==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Distinto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!=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Not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!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Menor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&lt; 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Menor o igual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&lt;=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Mayor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&gt; 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Mayor o igual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&gt;=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AND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&amp;&amp;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4190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OR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2400" dirty="0">
                          <a:effectLst/>
                        </a:rPr>
                        <a:t>||</a:t>
                      </a:r>
                      <a:endParaRPr lang="es-AR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68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239A36-7423-43A1-AF6F-636E1E67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Declaración de variables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077DFAFC-0950-42C5-9DFD-6BE316CF96A2}"/>
              </a:ext>
            </a:extLst>
          </p:cNvPr>
          <p:cNvSpPr txBox="1"/>
          <p:nvPr/>
        </p:nvSpPr>
        <p:spPr>
          <a:xfrm>
            <a:off x="7114784" y="1977592"/>
            <a:ext cx="3719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414C565-6D89-4BF1-A8B7-04F6B785E317}"/>
              </a:ext>
            </a:extLst>
          </p:cNvPr>
          <p:cNvSpPr/>
          <p:nvPr/>
        </p:nvSpPr>
        <p:spPr>
          <a:xfrm>
            <a:off x="7114784" y="2831532"/>
            <a:ext cx="41836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variableEntera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variableCaracter      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variableFlotante    </a:t>
            </a:r>
          </a:p>
          <a:p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variableString[</a:t>
            </a:r>
            <a:r>
              <a:rPr lang="es-AR" sz="2400" dirty="0">
                <a:latin typeface="Consolas" panose="020B0609020204030204" pitchFamily="49" charset="0"/>
              </a:rPr>
              <a:t>10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s-A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1A16BE06-7DD6-407D-8B6C-C11D031C09BC}"/>
              </a:ext>
            </a:extLst>
          </p:cNvPr>
          <p:cNvSpPr txBox="1"/>
          <p:nvPr/>
        </p:nvSpPr>
        <p:spPr>
          <a:xfrm>
            <a:off x="1357531" y="2097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E628FAB-8552-4A95-B999-878C85491366}"/>
              </a:ext>
            </a:extLst>
          </p:cNvPr>
          <p:cNvSpPr/>
          <p:nvPr/>
        </p:nvSpPr>
        <p:spPr>
          <a:xfrm>
            <a:off x="1357530" y="2831532"/>
            <a:ext cx="514347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variableEntera: </a:t>
            </a:r>
            <a:r>
              <a:rPr lang="es-AR" sz="2400" dirty="0">
                <a:solidFill>
                  <a:srgbClr val="202CD7"/>
                </a:solidFill>
                <a:latin typeface="Consolas" panose="020B0609020204030204" pitchFamily="49" charset="0"/>
              </a:rPr>
              <a:t>entero</a:t>
            </a:r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[3]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variableCaracter: </a:t>
            </a:r>
            <a:r>
              <a:rPr lang="es-AR" sz="2400" dirty="0">
                <a:solidFill>
                  <a:srgbClr val="202CD7"/>
                </a:solidFill>
                <a:latin typeface="Consolas" panose="020B0609020204030204" pitchFamily="49" charset="0"/>
              </a:rPr>
              <a:t>carácter</a:t>
            </a:r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[1]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variableFlotante: </a:t>
            </a:r>
            <a:r>
              <a:rPr lang="es-AR" sz="2400" dirty="0">
                <a:solidFill>
                  <a:srgbClr val="202CD7"/>
                </a:solidFill>
                <a:latin typeface="Consolas" panose="020B0609020204030204" pitchFamily="49" charset="0"/>
              </a:rPr>
              <a:t>real</a:t>
            </a:r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[5,2]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variableString: </a:t>
            </a:r>
            <a:r>
              <a:rPr lang="es-AR" sz="2400" dirty="0">
                <a:solidFill>
                  <a:srgbClr val="202CD7"/>
                </a:solidFill>
                <a:latin typeface="Consolas" panose="020B0609020204030204" pitchFamily="49" charset="0"/>
              </a:rPr>
              <a:t>carácter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[1+n]</a:t>
            </a:r>
          </a:p>
        </p:txBody>
      </p:sp>
    </p:spTree>
    <p:extLst>
      <p:ext uri="{BB962C8B-B14F-4D97-AF65-F5344CB8AC3E}">
        <p14:creationId xmlns:p14="http://schemas.microsoft.com/office/powerpoint/2010/main" val="382397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444E3-A38D-4EF5-B613-0D0EC3DA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Declaración modulo principal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3347F5A9-7A79-41EE-A5D8-5A75A0661F16}"/>
              </a:ext>
            </a:extLst>
          </p:cNvPr>
          <p:cNvSpPr txBox="1"/>
          <p:nvPr/>
        </p:nvSpPr>
        <p:spPr>
          <a:xfrm>
            <a:off x="6501008" y="2097087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6E01744-E66A-4857-8DEF-237388578BEF}"/>
              </a:ext>
            </a:extLst>
          </p:cNvPr>
          <p:cNvSpPr/>
          <p:nvPr/>
        </p:nvSpPr>
        <p:spPr>
          <a:xfrm>
            <a:off x="6501008" y="2831532"/>
            <a:ext cx="4797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b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EC6A080-8A14-4944-B365-2A050CF4EE01}"/>
              </a:ext>
            </a:extLst>
          </p:cNvPr>
          <p:cNvSpPr txBox="1"/>
          <p:nvPr/>
        </p:nvSpPr>
        <p:spPr>
          <a:xfrm>
            <a:off x="1357531" y="209708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1CB96C-A878-4E17-9C88-33E1DFC3E395}"/>
              </a:ext>
            </a:extLst>
          </p:cNvPr>
          <p:cNvSpPr/>
          <p:nvPr/>
        </p:nvSpPr>
        <p:spPr>
          <a:xfrm>
            <a:off x="1357530" y="2831532"/>
            <a:ext cx="479746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Programa: nombrePrograma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	.	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[Declaración de variables]</a:t>
            </a:r>
            <a:endParaRPr lang="es-AR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Hacer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	.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Fin hacer</a:t>
            </a:r>
          </a:p>
          <a:p>
            <a:r>
              <a:rPr lang="es-AR" sz="2400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14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D36823-79BC-4BAB-A377-C10BAEDB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21975"/>
          </a:xfrm>
        </p:spPr>
        <p:txBody>
          <a:bodyPr/>
          <a:lstStyle/>
          <a:p>
            <a:r>
              <a:rPr lang="es-419" dirty="0"/>
              <a:t>Operaciones leer y escribir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FAC7AA8D-584F-48E2-8979-9643B1B7CD38}"/>
              </a:ext>
            </a:extLst>
          </p:cNvPr>
          <p:cNvSpPr txBox="1"/>
          <p:nvPr/>
        </p:nvSpPr>
        <p:spPr>
          <a:xfrm>
            <a:off x="6229612" y="158412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4EA5A35-071C-4C91-9C12-904F64DF6AB5}"/>
              </a:ext>
            </a:extLst>
          </p:cNvPr>
          <p:cNvSpPr/>
          <p:nvPr/>
        </p:nvSpPr>
        <p:spPr>
          <a:xfrm>
            <a:off x="6229612" y="2374082"/>
            <a:ext cx="546969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MX" sz="2400" dirty="0">
                <a:solidFill>
                  <a:srgbClr val="A31515"/>
                </a:solidFill>
                <a:latin typeface="Consolas" panose="020B0609020204030204" pitchFamily="49" charset="0"/>
              </a:rPr>
              <a:t>"Ingrese un dato entero: "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scanf(</a:t>
            </a:r>
            <a:r>
              <a:rPr lang="es-MX" sz="24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, &amp;valor); </a:t>
            </a:r>
          </a:p>
          <a:p>
            <a:endParaRPr lang="es-MX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printf(</a:t>
            </a:r>
            <a:r>
              <a:rPr lang="es-MX" sz="2400" dirty="0">
                <a:solidFill>
                  <a:srgbClr val="A31515"/>
                </a:solidFill>
                <a:latin typeface="Consolas" panose="020B0609020204030204" pitchFamily="49" charset="0"/>
              </a:rPr>
              <a:t>"\nIngreso: $d"</a:t>
            </a:r>
            <a:r>
              <a:rPr lang="es-MX" sz="2400" dirty="0">
                <a:solidFill>
                  <a:srgbClr val="000000"/>
                </a:solidFill>
                <a:latin typeface="Consolas" panose="020B0609020204030204" pitchFamily="49" charset="0"/>
              </a:rPr>
              <a:t>, valor);</a:t>
            </a:r>
            <a:endParaRPr lang="es-MX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5F178E39-75BA-4E47-BD10-FBC7567B3AB0}"/>
              </a:ext>
            </a:extLst>
          </p:cNvPr>
          <p:cNvSpPr txBox="1"/>
          <p:nvPr/>
        </p:nvSpPr>
        <p:spPr>
          <a:xfrm>
            <a:off x="1357531" y="158412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91E2AA-CED8-4BCA-9B9A-911E756B8C10}"/>
              </a:ext>
            </a:extLst>
          </p:cNvPr>
          <p:cNvSpPr/>
          <p:nvPr/>
        </p:nvSpPr>
        <p:spPr>
          <a:xfrm>
            <a:off x="1357532" y="2374082"/>
            <a:ext cx="47384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Imprimir(“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</a:rPr>
              <a:t>Ingrese un dato entero: 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</a:p>
          <a:p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Leer(valor)</a:t>
            </a:r>
          </a:p>
          <a:p>
            <a:endParaRPr lang="es-A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Imprimir(“</a:t>
            </a:r>
            <a:r>
              <a:rPr lang="es-AR" sz="2400" dirty="0">
                <a:solidFill>
                  <a:srgbClr val="A31515"/>
                </a:solidFill>
                <a:latin typeface="Consolas" panose="020B0609020204030204" pitchFamily="49" charset="0"/>
              </a:rPr>
              <a:t>Ingreso:</a:t>
            </a:r>
            <a:r>
              <a:rPr lang="es-AR" sz="2400" dirty="0">
                <a:solidFill>
                  <a:srgbClr val="000000"/>
                </a:solidFill>
                <a:latin typeface="Consolas" panose="020B0609020204030204" pitchFamily="49" charset="0"/>
              </a:rPr>
              <a:t> ”,valor)</a:t>
            </a:r>
          </a:p>
        </p:txBody>
      </p:sp>
    </p:spTree>
    <p:extLst>
      <p:ext uri="{BB962C8B-B14F-4D97-AF65-F5344CB8AC3E}">
        <p14:creationId xmlns:p14="http://schemas.microsoft.com/office/powerpoint/2010/main" val="1272642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8010CE-EE1A-4ADD-88B0-F310CB805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42946"/>
            <a:ext cx="9905998" cy="959761"/>
          </a:xfrm>
        </p:spPr>
        <p:txBody>
          <a:bodyPr/>
          <a:lstStyle/>
          <a:p>
            <a:r>
              <a:rPr lang="es-419" dirty="0"/>
              <a:t>Estructura de decisión	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C110DE98-5AF4-4C6C-B45A-785F7298660D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C4581FF7-1347-46D2-85D1-414FFD242DD1}"/>
              </a:ext>
            </a:extLst>
          </p:cNvPr>
          <p:cNvSpPr txBox="1"/>
          <p:nvPr/>
        </p:nvSpPr>
        <p:spPr>
          <a:xfrm>
            <a:off x="1141412" y="15599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EAADED9-046F-475B-8A53-3734BB13E642}"/>
              </a:ext>
            </a:extLst>
          </p:cNvPr>
          <p:cNvSpPr/>
          <p:nvPr/>
        </p:nvSpPr>
        <p:spPr>
          <a:xfrm>
            <a:off x="6297415" y="2463602"/>
            <a:ext cx="4333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F6F931D-437E-446F-AFEE-5445738F88E7}"/>
              </a:ext>
            </a:extLst>
          </p:cNvPr>
          <p:cNvSpPr/>
          <p:nvPr/>
        </p:nvSpPr>
        <p:spPr>
          <a:xfrm>
            <a:off x="1141412" y="2463602"/>
            <a:ext cx="43334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3C53AF"/>
                </a:solidFill>
                <a:latin typeface="Consolas" panose="020B0609020204030204" pitchFamily="49" charset="0"/>
              </a:rPr>
              <a:t>Si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(a != b) </a:t>
            </a:r>
            <a:r>
              <a:rPr lang="pt-BR" sz="2400" dirty="0">
                <a:solidFill>
                  <a:srgbClr val="3C53AF"/>
                </a:solidFill>
                <a:latin typeface="Consolas" panose="020B0609020204030204" pitchFamily="49" charset="0"/>
              </a:rPr>
              <a:t>Entonces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2400" dirty="0">
                <a:solidFill>
                  <a:srgbClr val="3C53AF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sz="2400" dirty="0">
                <a:solidFill>
                  <a:srgbClr val="3C53AF"/>
                </a:solidFill>
                <a:latin typeface="Consolas" panose="020B0609020204030204" pitchFamily="49" charset="0"/>
              </a:rPr>
              <a:t>Fin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3C53AF"/>
                </a:solidFill>
                <a:latin typeface="Consolas" panose="020B0609020204030204" pitchFamily="49" charset="0"/>
              </a:rPr>
              <a:t>Si</a:t>
            </a:r>
            <a:endParaRPr lang="pt-BR" sz="2400" b="0" dirty="0">
              <a:solidFill>
                <a:srgbClr val="3C53AF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08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AEAAC-7CF4-4FB9-BD37-69880CAE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0211"/>
            <a:ext cx="9905998" cy="959761"/>
          </a:xfrm>
        </p:spPr>
        <p:txBody>
          <a:bodyPr/>
          <a:lstStyle/>
          <a:p>
            <a:r>
              <a:rPr lang="es-419" dirty="0"/>
              <a:t>Estructura de caso</a:t>
            </a: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4EEBC63F-3874-483E-B083-779BF5AF5974}"/>
              </a:ext>
            </a:extLst>
          </p:cNvPr>
          <p:cNvSpPr txBox="1"/>
          <p:nvPr/>
        </p:nvSpPr>
        <p:spPr>
          <a:xfrm>
            <a:off x="6297415" y="1559989"/>
            <a:ext cx="4333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C359D1EF-2AFF-4871-A64C-F3C81274CCBB}"/>
              </a:ext>
            </a:extLst>
          </p:cNvPr>
          <p:cNvSpPr txBox="1"/>
          <p:nvPr/>
        </p:nvSpPr>
        <p:spPr>
          <a:xfrm>
            <a:off x="1141412" y="1559989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3"/>
                </a:solidFill>
                <a:cs typeface="Arial" pitchFamily="34" charset="0"/>
              </a:rPr>
              <a:t>Pseudocodigo</a:t>
            </a:r>
            <a:endParaRPr lang="ko-KR" altLang="en-US" sz="36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09ABC8B-1F2F-4A2A-99FD-5CF8E2A46439}"/>
              </a:ext>
            </a:extLst>
          </p:cNvPr>
          <p:cNvSpPr/>
          <p:nvPr/>
        </p:nvSpPr>
        <p:spPr>
          <a:xfrm>
            <a:off x="6297415" y="2206320"/>
            <a:ext cx="433346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switch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(valor){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1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"2"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3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"3"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printf(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"Rama falsa"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 break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1D25D1C-C33F-4867-A992-586460DBA10B}"/>
              </a:ext>
            </a:extLst>
          </p:cNvPr>
          <p:cNvSpPr/>
          <p:nvPr/>
        </p:nvSpPr>
        <p:spPr>
          <a:xfrm>
            <a:off x="1141412" y="2226584"/>
            <a:ext cx="433346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Caso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(valor)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	1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Imprimir(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"1"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	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	 Imprimir(“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2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</a:p>
          <a:p>
            <a:r>
              <a:rPr lang="es-AR" sz="2000" dirty="0">
                <a:solidFill>
                  <a:srgbClr val="09885A"/>
                </a:solidFill>
                <a:latin typeface="Consolas" panose="020B0609020204030204" pitchFamily="49" charset="0"/>
              </a:rPr>
              <a:t>	3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	 Imprimir(“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3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”)</a:t>
            </a:r>
          </a:p>
          <a:p>
            <a:r>
              <a:rPr lang="es-AR" sz="2000" dirty="0">
                <a:solidFill>
                  <a:srgbClr val="0000FF"/>
                </a:solidFill>
                <a:latin typeface="Consolas" panose="020B0609020204030204" pitchFamily="49" charset="0"/>
              </a:rPr>
              <a:t>   EnOtroCaso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Imprimir(</a:t>
            </a:r>
            <a:r>
              <a:rPr lang="es-AR" sz="2000" dirty="0">
                <a:solidFill>
                  <a:srgbClr val="A31515"/>
                </a:solidFill>
                <a:latin typeface="Consolas" panose="020B0609020204030204" pitchFamily="49" charset="0"/>
              </a:rPr>
              <a:t>"Rama falsa"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s-AR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0508F4"/>
                </a:solidFill>
                <a:latin typeface="Consolas" panose="020B0609020204030204" pitchFamily="49" charset="0"/>
              </a:rPr>
              <a:t>Fin</a:t>
            </a:r>
            <a:r>
              <a:rPr lang="es-A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>
                <a:solidFill>
                  <a:srgbClr val="0508F4"/>
                </a:solidFill>
                <a:latin typeface="Consolas" panose="020B0609020204030204" pitchFamily="49" charset="0"/>
              </a:rPr>
              <a:t>Caso</a:t>
            </a:r>
          </a:p>
          <a:p>
            <a:endParaRPr lang="es-AR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30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70</TotalTime>
  <Words>864</Words>
  <Application>Microsoft Office PowerPoint</Application>
  <PresentationFormat>Panorámica</PresentationFormat>
  <Paragraphs>312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Consolas</vt:lpstr>
      <vt:lpstr>Tw Cen MT</vt:lpstr>
      <vt:lpstr>Circuito</vt:lpstr>
      <vt:lpstr>PROGRAMACION EN LENGUAJE c</vt:lpstr>
      <vt:lpstr>Librerías </vt:lpstr>
      <vt:lpstr>Tipos de datos</vt:lpstr>
      <vt:lpstr>Operadores lógicos</vt:lpstr>
      <vt:lpstr>Declaración de variables</vt:lpstr>
      <vt:lpstr>Declaración modulo principal</vt:lpstr>
      <vt:lpstr>Operaciones leer y escribir</vt:lpstr>
      <vt:lpstr>Estructura de decisión </vt:lpstr>
      <vt:lpstr>Estructura de caso</vt:lpstr>
      <vt:lpstr>Estructura de control: for</vt:lpstr>
      <vt:lpstr>Estructura de control: while</vt:lpstr>
      <vt:lpstr>ARReglos</vt:lpstr>
      <vt:lpstr>Registros</vt:lpstr>
      <vt:lpstr>Procedimientos </vt:lpstr>
      <vt:lpstr>PASAJE DE PARAMETROS</vt:lpstr>
      <vt:lpstr>PASAJE DE PARAMETROS - registro</vt:lpstr>
      <vt:lpstr>Funciones </vt:lpstr>
      <vt:lpstr>LISTAS</vt:lpstr>
      <vt:lpstr>NUEVO NODO DE LISTA</vt:lpstr>
      <vt:lpstr>PASAJE DE LISTA POR PARAMETRO</vt:lpstr>
      <vt:lpstr>PILA</vt:lpstr>
      <vt:lpstr>COLA</vt:lpstr>
      <vt:lpstr>RESUMEN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EN LENGUAJE c</dc:title>
  <dc:creator>Matias Agustin Area</dc:creator>
  <cp:lastModifiedBy>Matias Agustin Area</cp:lastModifiedBy>
  <cp:revision>10</cp:revision>
  <dcterms:created xsi:type="dcterms:W3CDTF">2019-11-26T23:53:49Z</dcterms:created>
  <dcterms:modified xsi:type="dcterms:W3CDTF">2019-11-27T02:03:34Z</dcterms:modified>
</cp:coreProperties>
</file>