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Finger Paint" panose="020B0604020202020204" charset="0"/>
      <p:regular r:id="rId14"/>
    </p:embeddedFont>
    <p:embeddedFont>
      <p:font typeface="Open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03" d="100"/>
          <a:sy n="103" d="100"/>
        </p:scale>
        <p:origin x="534" y="1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5547" y="-56927"/>
            <a:ext cx="16916906" cy="9685103"/>
            <a:chOff x="0" y="0"/>
            <a:chExt cx="22555875" cy="12913471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954333"/>
              <a:ext cx="22555875" cy="11959138"/>
              <a:chOff x="0" y="0"/>
              <a:chExt cx="4455482" cy="2362299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4455482" cy="2362299"/>
              </a:xfrm>
              <a:custGeom>
                <a:avLst/>
                <a:gdLst/>
                <a:ahLst/>
                <a:cxnLst/>
                <a:rect l="l" t="t" r="r" b="b"/>
                <a:pathLst>
                  <a:path w="4455482" h="2362299">
                    <a:moveTo>
                      <a:pt x="0" y="0"/>
                    </a:moveTo>
                    <a:lnTo>
                      <a:pt x="4455482" y="0"/>
                    </a:lnTo>
                    <a:lnTo>
                      <a:pt x="4455482" y="2362299"/>
                    </a:lnTo>
                    <a:lnTo>
                      <a:pt x="0" y="2362299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4455482" cy="240039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7" name="Freeform 7"/>
            <p:cNvSpPr/>
            <p:nvPr/>
          </p:nvSpPr>
          <p:spPr>
            <a:xfrm>
              <a:off x="686904" y="1749421"/>
              <a:ext cx="1908666" cy="652201"/>
            </a:xfrm>
            <a:custGeom>
              <a:avLst/>
              <a:gdLst/>
              <a:ahLst/>
              <a:cxnLst/>
              <a:rect l="l" t="t" r="r" b="b"/>
              <a:pathLst>
                <a:path w="1908666" h="652201">
                  <a:moveTo>
                    <a:pt x="0" y="0"/>
                  </a:moveTo>
                  <a:lnTo>
                    <a:pt x="1908666" y="0"/>
                  </a:lnTo>
                  <a:lnTo>
                    <a:pt x="1908666" y="652202"/>
                  </a:lnTo>
                  <a:lnTo>
                    <a:pt x="0" y="6522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5000"/>
              </a:blip>
              <a:stretch>
                <a:fillRect l="-36507" r="-36507"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5400000">
              <a:off x="1430061" y="764907"/>
              <a:ext cx="2182016" cy="652201"/>
            </a:xfrm>
            <a:custGeom>
              <a:avLst/>
              <a:gdLst/>
              <a:ahLst/>
              <a:cxnLst/>
              <a:rect l="l" t="t" r="r" b="b"/>
              <a:pathLst>
                <a:path w="2182016" h="652201">
                  <a:moveTo>
                    <a:pt x="0" y="0"/>
                  </a:moveTo>
                  <a:lnTo>
                    <a:pt x="2182016" y="0"/>
                  </a:lnTo>
                  <a:lnTo>
                    <a:pt x="2182016" y="652202"/>
                  </a:lnTo>
                  <a:lnTo>
                    <a:pt x="0" y="6522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35000"/>
              </a:blip>
              <a:stretch>
                <a:fillRect l="-19406" r="-31934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-5400000" flipH="1">
              <a:off x="-307370" y="764907"/>
              <a:ext cx="2182016" cy="652201"/>
            </a:xfrm>
            <a:custGeom>
              <a:avLst/>
              <a:gdLst/>
              <a:ahLst/>
              <a:cxnLst/>
              <a:rect l="l" t="t" r="r" b="b"/>
              <a:pathLst>
                <a:path w="2182016" h="652201">
                  <a:moveTo>
                    <a:pt x="2182017" y="0"/>
                  </a:moveTo>
                  <a:lnTo>
                    <a:pt x="0" y="0"/>
                  </a:lnTo>
                  <a:lnTo>
                    <a:pt x="0" y="652202"/>
                  </a:lnTo>
                  <a:lnTo>
                    <a:pt x="2182017" y="652202"/>
                  </a:lnTo>
                  <a:lnTo>
                    <a:pt x="2182017" y="0"/>
                  </a:lnTo>
                  <a:close/>
                </a:path>
              </a:pathLst>
            </a:custGeom>
            <a:blipFill>
              <a:blip r:embed="rId3">
                <a:alphaModFix amt="35000"/>
              </a:blip>
              <a:stretch>
                <a:fillRect l="-31934" r="-19406"/>
              </a:stretch>
            </a:blipFill>
          </p:spPr>
        </p:sp>
        <p:grpSp>
          <p:nvGrpSpPr>
            <p:cNvPr id="10" name="Group 10"/>
            <p:cNvGrpSpPr/>
            <p:nvPr/>
          </p:nvGrpSpPr>
          <p:grpSpPr>
            <a:xfrm>
              <a:off x="686904" y="75902"/>
              <a:ext cx="1908666" cy="2106114"/>
              <a:chOff x="0" y="0"/>
              <a:chExt cx="7366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366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36600" h="812800">
                    <a:moveTo>
                      <a:pt x="736600" y="0"/>
                    </a:moveTo>
                    <a:lnTo>
                      <a:pt x="736600" y="812800"/>
                    </a:lnTo>
                    <a:lnTo>
                      <a:pt x="368300" y="685800"/>
                    </a:lnTo>
                    <a:lnTo>
                      <a:pt x="0" y="812800"/>
                    </a:lnTo>
                    <a:lnTo>
                      <a:pt x="0" y="0"/>
                    </a:lnTo>
                    <a:lnTo>
                      <a:pt x="73660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736600" cy="723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1318718" y="480262"/>
              <a:ext cx="645038" cy="418481"/>
            </a:xfrm>
            <a:custGeom>
              <a:avLst/>
              <a:gdLst/>
              <a:ahLst/>
              <a:cxnLst/>
              <a:rect l="l" t="t" r="r" b="b"/>
              <a:pathLst>
                <a:path w="645038" h="418481">
                  <a:moveTo>
                    <a:pt x="0" y="0"/>
                  </a:moveTo>
                  <a:lnTo>
                    <a:pt x="645038" y="0"/>
                  </a:lnTo>
                  <a:lnTo>
                    <a:pt x="645038" y="418481"/>
                  </a:lnTo>
                  <a:lnTo>
                    <a:pt x="0" y="4184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1007667" y="1053253"/>
              <a:ext cx="1267141" cy="5321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93"/>
                </a:lnSpc>
              </a:pPr>
              <a:r>
                <a:rPr lang="en-US" sz="1274" b="1">
                  <a:solidFill>
                    <a:srgbClr val="0D776C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Instituto</a:t>
              </a:r>
            </a:p>
            <a:p>
              <a:pPr algn="ctr">
                <a:lnSpc>
                  <a:spcPts val="1593"/>
                </a:lnSpc>
              </a:pPr>
              <a:r>
                <a:rPr lang="en-US" sz="1274" b="1">
                  <a:solidFill>
                    <a:srgbClr val="0D776C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académico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391653" y="2820667"/>
            <a:ext cx="13478700" cy="1828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67"/>
              </a:lnSpc>
            </a:pPr>
            <a:r>
              <a:rPr lang="en-US" sz="11653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Impulsá Tu Nota</a:t>
            </a:r>
          </a:p>
        </p:txBody>
      </p:sp>
      <p:sp>
        <p:nvSpPr>
          <p:cNvPr id="16" name="Freeform 16"/>
          <p:cNvSpPr/>
          <p:nvPr/>
        </p:nvSpPr>
        <p:spPr>
          <a:xfrm>
            <a:off x="6856354" y="6522784"/>
            <a:ext cx="4575291" cy="1306038"/>
          </a:xfrm>
          <a:custGeom>
            <a:avLst/>
            <a:gdLst/>
            <a:ahLst/>
            <a:cxnLst/>
            <a:rect l="l" t="t" r="r" b="b"/>
            <a:pathLst>
              <a:path w="4575291" h="1306038">
                <a:moveTo>
                  <a:pt x="0" y="0"/>
                </a:moveTo>
                <a:lnTo>
                  <a:pt x="4575292" y="0"/>
                </a:lnTo>
                <a:lnTo>
                  <a:pt x="4575292" y="1306038"/>
                </a:lnTo>
                <a:lnTo>
                  <a:pt x="0" y="13060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105842" y="1028700"/>
            <a:ext cx="5971373" cy="1783948"/>
          </a:xfrm>
          <a:custGeom>
            <a:avLst/>
            <a:gdLst/>
            <a:ahLst/>
            <a:cxnLst/>
            <a:rect l="l" t="t" r="r" b="b"/>
            <a:pathLst>
              <a:path w="5971373" h="1783948">
                <a:moveTo>
                  <a:pt x="0" y="0"/>
                </a:moveTo>
                <a:lnTo>
                  <a:pt x="5971373" y="0"/>
                </a:lnTo>
                <a:lnTo>
                  <a:pt x="5971373" y="1783948"/>
                </a:lnTo>
                <a:lnTo>
                  <a:pt x="0" y="178394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7625434" y="6892118"/>
            <a:ext cx="3011137" cy="5578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3"/>
              </a:lnSpc>
            </a:pPr>
            <a:r>
              <a:rPr lang="en-US" sz="3650" b="1">
                <a:solidFill>
                  <a:srgbClr val="0D776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Grupo 10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00725" y="8381272"/>
            <a:ext cx="15781607" cy="567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3600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Integrantes: Pedro Fiuza, Máximo Carpignano, Joaquín Montes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820924" y="4810643"/>
            <a:ext cx="13182664" cy="1401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73"/>
              </a:lnSpc>
            </a:pPr>
            <a:r>
              <a:rPr lang="en-US" sz="4459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Presentación modelo entidad relacion, modelo relacion y normalizacion de datos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5547" y="658823"/>
            <a:ext cx="16916906" cy="8969354"/>
            <a:chOff x="0" y="0"/>
            <a:chExt cx="4455482" cy="23622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55482" cy="2362299"/>
            </a:xfrm>
            <a:custGeom>
              <a:avLst/>
              <a:gdLst/>
              <a:ahLst/>
              <a:cxnLst/>
              <a:rect l="l" t="t" r="r" b="b"/>
              <a:pathLst>
                <a:path w="4455482" h="2362299">
                  <a:moveTo>
                    <a:pt x="0" y="0"/>
                  </a:moveTo>
                  <a:lnTo>
                    <a:pt x="4455482" y="0"/>
                  </a:lnTo>
                  <a:lnTo>
                    <a:pt x="4455482" y="2362299"/>
                  </a:lnTo>
                  <a:lnTo>
                    <a:pt x="0" y="23622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55482" cy="2400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06458" y="3672446"/>
            <a:ext cx="17275084" cy="28944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34"/>
              </a:lnSpc>
            </a:pPr>
            <a:r>
              <a:rPr lang="en-US" sz="9227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Fase 3 - Diagrama de Entidad-Relación</a:t>
            </a:r>
          </a:p>
        </p:txBody>
      </p:sp>
      <p:sp>
        <p:nvSpPr>
          <p:cNvPr id="7" name="Freeform 7"/>
          <p:cNvSpPr/>
          <p:nvPr/>
        </p:nvSpPr>
        <p:spPr>
          <a:xfrm>
            <a:off x="1200725" y="1255139"/>
            <a:ext cx="1431500" cy="489151"/>
          </a:xfrm>
          <a:custGeom>
            <a:avLst/>
            <a:gdLst/>
            <a:ahLst/>
            <a:cxnLst/>
            <a:rect l="l" t="t" r="r" b="b"/>
            <a:pathLst>
              <a:path w="1431500" h="489151">
                <a:moveTo>
                  <a:pt x="0" y="0"/>
                </a:moveTo>
                <a:lnTo>
                  <a:pt x="1431499" y="0"/>
                </a:lnTo>
                <a:lnTo>
                  <a:pt x="1431499" y="489152"/>
                </a:lnTo>
                <a:lnTo>
                  <a:pt x="0" y="489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-36507" r="-36507"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758092" y="516754"/>
            <a:ext cx="1636512" cy="489151"/>
          </a:xfrm>
          <a:custGeom>
            <a:avLst/>
            <a:gdLst/>
            <a:ahLst/>
            <a:cxnLst/>
            <a:rect l="l" t="t" r="r" b="b"/>
            <a:pathLst>
              <a:path w="1636512" h="489151">
                <a:moveTo>
                  <a:pt x="0" y="0"/>
                </a:moveTo>
                <a:lnTo>
                  <a:pt x="1636512" y="0"/>
                </a:lnTo>
                <a:lnTo>
                  <a:pt x="1636512" y="489151"/>
                </a:lnTo>
                <a:lnTo>
                  <a:pt x="0" y="489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</a:blip>
            <a:stretch>
              <a:fillRect l="-19406" r="-31934"/>
            </a:stretch>
          </a:blipFill>
        </p:spPr>
      </p:sp>
      <p:sp>
        <p:nvSpPr>
          <p:cNvPr id="9" name="Freeform 9"/>
          <p:cNvSpPr/>
          <p:nvPr/>
        </p:nvSpPr>
        <p:spPr>
          <a:xfrm rot="-5400000" flipH="1">
            <a:off x="455019" y="516754"/>
            <a:ext cx="1636512" cy="489151"/>
          </a:xfrm>
          <a:custGeom>
            <a:avLst/>
            <a:gdLst/>
            <a:ahLst/>
            <a:cxnLst/>
            <a:rect l="l" t="t" r="r" b="b"/>
            <a:pathLst>
              <a:path w="1636512" h="489151">
                <a:moveTo>
                  <a:pt x="1636513" y="0"/>
                </a:moveTo>
                <a:lnTo>
                  <a:pt x="0" y="0"/>
                </a:lnTo>
                <a:lnTo>
                  <a:pt x="0" y="489151"/>
                </a:lnTo>
                <a:lnTo>
                  <a:pt x="1636513" y="489151"/>
                </a:lnTo>
                <a:lnTo>
                  <a:pt x="1636513" y="0"/>
                </a:lnTo>
                <a:close/>
              </a:path>
            </a:pathLst>
          </a:custGeom>
          <a:blipFill>
            <a:blip r:embed="rId3">
              <a:alphaModFix amt="35000"/>
            </a:blip>
            <a:stretch>
              <a:fillRect l="-31934" r="-19406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200725" y="0"/>
            <a:ext cx="1431500" cy="1579586"/>
            <a:chOff x="0" y="0"/>
            <a:chExt cx="7366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7366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74585" y="303270"/>
            <a:ext cx="483779" cy="313861"/>
          </a:xfrm>
          <a:custGeom>
            <a:avLst/>
            <a:gdLst/>
            <a:ahLst/>
            <a:cxnLst/>
            <a:rect l="l" t="t" r="r" b="b"/>
            <a:pathLst>
              <a:path w="483779" h="313861">
                <a:moveTo>
                  <a:pt x="0" y="0"/>
                </a:moveTo>
                <a:lnTo>
                  <a:pt x="483779" y="0"/>
                </a:lnTo>
                <a:lnTo>
                  <a:pt x="483779" y="313861"/>
                </a:lnTo>
                <a:lnTo>
                  <a:pt x="0" y="3138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41297" y="730632"/>
            <a:ext cx="950356" cy="40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3"/>
              </a:lnSpc>
            </a:pPr>
            <a:r>
              <a:rPr lang="en-US" sz="1274" b="1">
                <a:solidFill>
                  <a:srgbClr val="0D776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Instituto</a:t>
            </a:r>
          </a:p>
          <a:p>
            <a:pPr algn="ctr">
              <a:lnSpc>
                <a:spcPts val="1593"/>
              </a:lnSpc>
            </a:pPr>
            <a:r>
              <a:rPr lang="en-US" sz="1274" b="1">
                <a:solidFill>
                  <a:srgbClr val="0D776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académico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24815" y="647432"/>
            <a:ext cx="18537630" cy="9639568"/>
          </a:xfrm>
          <a:custGeom>
            <a:avLst/>
            <a:gdLst/>
            <a:ahLst/>
            <a:cxnLst/>
            <a:rect l="l" t="t" r="r" b="b"/>
            <a:pathLst>
              <a:path w="18537630" h="9639568">
                <a:moveTo>
                  <a:pt x="0" y="0"/>
                </a:moveTo>
                <a:lnTo>
                  <a:pt x="18537630" y="0"/>
                </a:lnTo>
                <a:lnTo>
                  <a:pt x="18537630" y="9639568"/>
                </a:lnTo>
                <a:lnTo>
                  <a:pt x="0" y="9639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99949" y="101969"/>
            <a:ext cx="18088101" cy="7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Diagrama de Entidad-Relación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5547" y="658823"/>
            <a:ext cx="16916906" cy="8969354"/>
            <a:chOff x="0" y="0"/>
            <a:chExt cx="4455482" cy="23622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55482" cy="2362299"/>
            </a:xfrm>
            <a:custGeom>
              <a:avLst/>
              <a:gdLst/>
              <a:ahLst/>
              <a:cxnLst/>
              <a:rect l="l" t="t" r="r" b="b"/>
              <a:pathLst>
                <a:path w="4455482" h="2362299">
                  <a:moveTo>
                    <a:pt x="0" y="0"/>
                  </a:moveTo>
                  <a:lnTo>
                    <a:pt x="4455482" y="0"/>
                  </a:lnTo>
                  <a:lnTo>
                    <a:pt x="4455482" y="2362299"/>
                  </a:lnTo>
                  <a:lnTo>
                    <a:pt x="0" y="23622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55482" cy="2400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359622" y="2473401"/>
            <a:ext cx="13568756" cy="5292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71"/>
              </a:lnSpc>
            </a:pPr>
            <a:r>
              <a:rPr lang="en-US" sz="1125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Fase 4/5 - Modelo relacional y normalización</a:t>
            </a:r>
          </a:p>
        </p:txBody>
      </p:sp>
      <p:sp>
        <p:nvSpPr>
          <p:cNvPr id="7" name="Freeform 7"/>
          <p:cNvSpPr/>
          <p:nvPr/>
        </p:nvSpPr>
        <p:spPr>
          <a:xfrm>
            <a:off x="1200725" y="1255139"/>
            <a:ext cx="1431500" cy="489151"/>
          </a:xfrm>
          <a:custGeom>
            <a:avLst/>
            <a:gdLst/>
            <a:ahLst/>
            <a:cxnLst/>
            <a:rect l="l" t="t" r="r" b="b"/>
            <a:pathLst>
              <a:path w="1431500" h="489151">
                <a:moveTo>
                  <a:pt x="0" y="0"/>
                </a:moveTo>
                <a:lnTo>
                  <a:pt x="1431499" y="0"/>
                </a:lnTo>
                <a:lnTo>
                  <a:pt x="1431499" y="489152"/>
                </a:lnTo>
                <a:lnTo>
                  <a:pt x="0" y="489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-36507" r="-36507"/>
            </a:stretch>
          </a:blipFill>
        </p:spPr>
      </p:sp>
      <p:sp>
        <p:nvSpPr>
          <p:cNvPr id="8" name="Freeform 8"/>
          <p:cNvSpPr/>
          <p:nvPr/>
        </p:nvSpPr>
        <p:spPr>
          <a:xfrm rot="-5400000">
            <a:off x="1758092" y="516754"/>
            <a:ext cx="1636512" cy="489151"/>
          </a:xfrm>
          <a:custGeom>
            <a:avLst/>
            <a:gdLst/>
            <a:ahLst/>
            <a:cxnLst/>
            <a:rect l="l" t="t" r="r" b="b"/>
            <a:pathLst>
              <a:path w="1636512" h="489151">
                <a:moveTo>
                  <a:pt x="0" y="0"/>
                </a:moveTo>
                <a:lnTo>
                  <a:pt x="1636512" y="0"/>
                </a:lnTo>
                <a:lnTo>
                  <a:pt x="1636512" y="489151"/>
                </a:lnTo>
                <a:lnTo>
                  <a:pt x="0" y="489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</a:blip>
            <a:stretch>
              <a:fillRect l="-19406" r="-31934"/>
            </a:stretch>
          </a:blipFill>
        </p:spPr>
      </p:sp>
      <p:sp>
        <p:nvSpPr>
          <p:cNvPr id="9" name="Freeform 9"/>
          <p:cNvSpPr/>
          <p:nvPr/>
        </p:nvSpPr>
        <p:spPr>
          <a:xfrm rot="-5400000" flipH="1">
            <a:off x="455019" y="516754"/>
            <a:ext cx="1636512" cy="489151"/>
          </a:xfrm>
          <a:custGeom>
            <a:avLst/>
            <a:gdLst/>
            <a:ahLst/>
            <a:cxnLst/>
            <a:rect l="l" t="t" r="r" b="b"/>
            <a:pathLst>
              <a:path w="1636512" h="489151">
                <a:moveTo>
                  <a:pt x="1636513" y="0"/>
                </a:moveTo>
                <a:lnTo>
                  <a:pt x="0" y="0"/>
                </a:lnTo>
                <a:lnTo>
                  <a:pt x="0" y="489151"/>
                </a:lnTo>
                <a:lnTo>
                  <a:pt x="1636513" y="489151"/>
                </a:lnTo>
                <a:lnTo>
                  <a:pt x="1636513" y="0"/>
                </a:lnTo>
                <a:close/>
              </a:path>
            </a:pathLst>
          </a:custGeom>
          <a:blipFill>
            <a:blip r:embed="rId3">
              <a:alphaModFix amt="35000"/>
            </a:blip>
            <a:stretch>
              <a:fillRect l="-31934" r="-19406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200725" y="0"/>
            <a:ext cx="1431500" cy="1579586"/>
            <a:chOff x="0" y="0"/>
            <a:chExt cx="7366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7366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74585" y="303270"/>
            <a:ext cx="483779" cy="313861"/>
          </a:xfrm>
          <a:custGeom>
            <a:avLst/>
            <a:gdLst/>
            <a:ahLst/>
            <a:cxnLst/>
            <a:rect l="l" t="t" r="r" b="b"/>
            <a:pathLst>
              <a:path w="483779" h="313861">
                <a:moveTo>
                  <a:pt x="0" y="0"/>
                </a:moveTo>
                <a:lnTo>
                  <a:pt x="483779" y="0"/>
                </a:lnTo>
                <a:lnTo>
                  <a:pt x="483779" y="313861"/>
                </a:lnTo>
                <a:lnTo>
                  <a:pt x="0" y="3138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41297" y="730632"/>
            <a:ext cx="950356" cy="401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3"/>
              </a:lnSpc>
            </a:pPr>
            <a:r>
              <a:rPr lang="en-US" sz="1274" b="1">
                <a:solidFill>
                  <a:srgbClr val="0D776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Instituto</a:t>
            </a:r>
          </a:p>
          <a:p>
            <a:pPr algn="ctr">
              <a:lnSpc>
                <a:spcPts val="1593"/>
              </a:lnSpc>
            </a:pPr>
            <a:r>
              <a:rPr lang="en-US" sz="1274" b="1">
                <a:solidFill>
                  <a:srgbClr val="0D776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académico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5547" y="658823"/>
            <a:ext cx="16916906" cy="9275988"/>
            <a:chOff x="0" y="0"/>
            <a:chExt cx="4455482" cy="2443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55482" cy="2443058"/>
            </a:xfrm>
            <a:custGeom>
              <a:avLst/>
              <a:gdLst/>
              <a:ahLst/>
              <a:cxnLst/>
              <a:rect l="l" t="t" r="r" b="b"/>
              <a:pathLst>
                <a:path w="4455482" h="2443058">
                  <a:moveTo>
                    <a:pt x="0" y="0"/>
                  </a:moveTo>
                  <a:lnTo>
                    <a:pt x="4455482" y="0"/>
                  </a:lnTo>
                  <a:lnTo>
                    <a:pt x="4455482" y="2443058"/>
                  </a:lnTo>
                  <a:lnTo>
                    <a:pt x="0" y="24430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55482" cy="2481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-66675"/>
            <a:ext cx="18088101" cy="7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Modelo relacional / Normalización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6415" y="1019175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Alumno = (</a:t>
            </a:r>
            <a:r>
              <a:rPr lang="en-US" sz="2926" u="sng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DNI</a:t>
            </a: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</a:t>
            </a:r>
            <a:r>
              <a:rPr lang="en-US" sz="2926" u="sng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legajo</a:t>
            </a: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apellido, sexo, fechaNac, promedio, regularidad)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6415" y="2314311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Profesor = (</a:t>
            </a:r>
            <a:r>
              <a:rPr lang="en-US" sz="2926" u="sng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DNI</a:t>
            </a: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nombre, apellido, sexo, fechaNac)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06415" y="2962477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Mail = (</a:t>
            </a:r>
            <a:r>
              <a:rPr lang="en-US" sz="2926" u="sng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DNI, dirección</a:t>
            </a: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2616" y="1666146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PK = {DNI + legajo}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52616" y="3610642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PK = {DNI + dirección}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2616" y="4258808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DNI: FOREING KEY de Profesor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6415" y="4906973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Teléfono = (</a:t>
            </a:r>
            <a:r>
              <a:rPr lang="en-US" sz="2926" u="sng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DNI, número</a:t>
            </a: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)  PK = {DNI + número}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52616" y="5555139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DNI: FOREING KEY de Profesor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06415" y="6203304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Materia = (</a:t>
            </a:r>
            <a:r>
              <a:rPr lang="en-US" sz="2926" u="sng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#materia</a:t>
            </a: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nombre, descripción, fechaInicio, fechaFin, faltasMáx)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6415" y="6851470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requisitosPrevios = (</a:t>
            </a:r>
            <a:r>
              <a:rPr lang="en-US" sz="2926" u="sng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#materia, descripción</a:t>
            </a: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)  PK = {#materia + descripción}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52616" y="7499635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#materia: FOREING KEY de Materia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5547" y="8147800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profesor_dicta_materia = (</a:t>
            </a:r>
            <a:r>
              <a:rPr lang="en-US" sz="2926" u="sng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#materia, DNI</a:t>
            </a: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52616" y="8657486"/>
            <a:ext cx="16006684" cy="90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PK = {#materia + DNI}  DNI: FOREING KEY de Profesor  #materia: FOREING KEY DE Materia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5547" y="720725"/>
            <a:ext cx="16916906" cy="9275988"/>
            <a:chOff x="0" y="0"/>
            <a:chExt cx="4455482" cy="2443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55482" cy="2443058"/>
            </a:xfrm>
            <a:custGeom>
              <a:avLst/>
              <a:gdLst/>
              <a:ahLst/>
              <a:cxnLst/>
              <a:rect l="l" t="t" r="r" b="b"/>
              <a:pathLst>
                <a:path w="4455482" h="2443058">
                  <a:moveTo>
                    <a:pt x="0" y="0"/>
                  </a:moveTo>
                  <a:lnTo>
                    <a:pt x="4455482" y="0"/>
                  </a:lnTo>
                  <a:lnTo>
                    <a:pt x="4455482" y="2443058"/>
                  </a:lnTo>
                  <a:lnTo>
                    <a:pt x="0" y="24430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55482" cy="2481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-66675"/>
            <a:ext cx="18088101" cy="7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Modelo relacional / Normalización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6415" y="1019175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Alumno_cursa_materia = (</a:t>
            </a:r>
            <a:r>
              <a:rPr lang="en-US" sz="2926" u="sng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#materia</a:t>
            </a: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</a:t>
            </a:r>
            <a:r>
              <a:rPr lang="en-US" sz="2926" u="sng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legajo</a:t>
            </a: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notaFinal, cantFaltas)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06415" y="3593095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Evaluación = (</a:t>
            </a:r>
            <a:r>
              <a:rPr lang="en-US" sz="2926" u="sng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idEvaluación</a:t>
            </a: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fecha, observaciones, tipo, #materia)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1666146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PK = {#materia + legajo}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2314311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#materia: FOREING KEY de Materia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962477"/>
            <a:ext cx="6757690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legajo: FOREING KEY de Alumno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241260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#materia: FOREING KEY de Materia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85547" y="4889426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Alumno_rinde_evaluación = (</a:t>
            </a:r>
            <a:r>
              <a:rPr lang="en-US" sz="2926" u="sng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idEvaluación, legajo</a:t>
            </a: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nota)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5537591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idEvaluación: FOREING KEY de Evaluación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6185756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legajo: FOREING KEY de Alumno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06415" y="6833922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Grupo = (</a:t>
            </a:r>
            <a:r>
              <a:rPr lang="en-US" sz="2926" u="sng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#grupo</a:t>
            </a: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sigla, #materia)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7482087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#materia: FOREING KEY de Materia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85547" y="8130253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Alumno_inscribe_grupo = (</a:t>
            </a:r>
            <a:r>
              <a:rPr lang="en-US" sz="2926" u="sng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legajo, #grupo</a:t>
            </a: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. fechaInsc, estadoInsc)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64575" y="8778418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#materia: FOREING KEY de Materia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64575" y="9350384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u="none" strike="noStrike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legajo: FOREING KEY de Alumno</a:t>
            </a:r>
          </a:p>
        </p:txBody>
      </p:sp>
      <p:sp>
        <p:nvSpPr>
          <p:cNvPr id="21" name="Freeform 21"/>
          <p:cNvSpPr/>
          <p:nvPr/>
        </p:nvSpPr>
        <p:spPr>
          <a:xfrm>
            <a:off x="14314650" y="6195281"/>
            <a:ext cx="2944650" cy="3226211"/>
          </a:xfrm>
          <a:custGeom>
            <a:avLst/>
            <a:gdLst/>
            <a:ahLst/>
            <a:cxnLst/>
            <a:rect l="l" t="t" r="r" b="b"/>
            <a:pathLst>
              <a:path w="2944650" h="3226211">
                <a:moveTo>
                  <a:pt x="0" y="0"/>
                </a:moveTo>
                <a:lnTo>
                  <a:pt x="2944650" y="0"/>
                </a:lnTo>
                <a:lnTo>
                  <a:pt x="2944650" y="3226211"/>
                </a:lnTo>
                <a:lnTo>
                  <a:pt x="0" y="32262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2623631" y="4686067"/>
            <a:ext cx="4366414" cy="90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58"/>
              </a:lnSpc>
              <a:spcBef>
                <a:spcPct val="0"/>
              </a:spcBef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PK = {idEvaluación + legajo}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5547" y="720725"/>
            <a:ext cx="16916906" cy="9275988"/>
            <a:chOff x="0" y="0"/>
            <a:chExt cx="4455482" cy="24430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55482" cy="2443058"/>
            </a:xfrm>
            <a:custGeom>
              <a:avLst/>
              <a:gdLst/>
              <a:ahLst/>
              <a:cxnLst/>
              <a:rect l="l" t="t" r="r" b="b"/>
              <a:pathLst>
                <a:path w="4455482" h="2443058">
                  <a:moveTo>
                    <a:pt x="0" y="0"/>
                  </a:moveTo>
                  <a:lnTo>
                    <a:pt x="4455482" y="0"/>
                  </a:lnTo>
                  <a:lnTo>
                    <a:pt x="4455482" y="2443058"/>
                  </a:lnTo>
                  <a:lnTo>
                    <a:pt x="0" y="244305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55482" cy="24811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0" y="-66675"/>
            <a:ext cx="18088101" cy="787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0"/>
              </a:lnSpc>
            </a:pPr>
            <a:r>
              <a:rPr lang="en-US" sz="5000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Modelo relacional / Normalización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6415" y="1019175"/>
            <a:ext cx="15582869" cy="90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Clase= (</a:t>
            </a:r>
            <a:r>
              <a:rPr lang="en-US" sz="2926" u="sng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idClase</a:t>
            </a: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#grupo, nroAula, DNI, horaInicio, horaFin, fecha, modalidad, diaSemanal)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121356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#grupo: FOREING KEY de Grupo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769521"/>
            <a:ext cx="6896100" cy="468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1875" lvl="1" indent="-315938" algn="ctr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dirty="0" err="1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nroAula</a:t>
            </a:r>
            <a:r>
              <a:rPr lang="en-US" sz="2926" dirty="0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: FOREING KEY de Aula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417686"/>
            <a:ext cx="6743700" cy="4684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31875" lvl="1" indent="-315938" algn="ctr">
              <a:lnSpc>
                <a:spcPts val="3658"/>
              </a:lnSpc>
              <a:spcBef>
                <a:spcPct val="0"/>
              </a:spcBef>
              <a:buFont typeface="Arial"/>
              <a:buChar char="•"/>
            </a:pPr>
            <a:r>
              <a:rPr lang="en-US" sz="2926" dirty="0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DNI: FOREING KEY de </a:t>
            </a:r>
            <a:r>
              <a:rPr lang="en-US" sz="2926" dirty="0" err="1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Profesor</a:t>
            </a:r>
            <a:endParaRPr lang="en-US" sz="2926" dirty="0">
              <a:solidFill>
                <a:srgbClr val="FFFFFF"/>
              </a:solidFill>
              <a:latin typeface="Finger Paint"/>
              <a:ea typeface="Finger Paint"/>
              <a:cs typeface="Finger Paint"/>
              <a:sym typeface="Finger Paint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06415" y="4065852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 dirty="0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Aula= (</a:t>
            </a:r>
            <a:r>
              <a:rPr lang="en-US" sz="2926" u="sng" dirty="0" err="1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nroAula</a:t>
            </a:r>
            <a:r>
              <a:rPr lang="en-US" sz="2926" dirty="0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</a:t>
            </a:r>
            <a:r>
              <a:rPr lang="en-US" sz="2926" dirty="0" err="1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idSede</a:t>
            </a:r>
            <a:r>
              <a:rPr lang="en-US" sz="2926" dirty="0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disponible)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714017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idSede: FOREING KEY de Sede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06415" y="5349194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Sede = (</a:t>
            </a:r>
            <a:r>
              <a:rPr lang="en-US" sz="2926" u="sng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idSede</a:t>
            </a: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nombre, cantAulas)</a:t>
            </a:r>
          </a:p>
        </p:txBody>
      </p:sp>
      <p:sp>
        <p:nvSpPr>
          <p:cNvPr id="14" name="Freeform 14"/>
          <p:cNvSpPr/>
          <p:nvPr/>
        </p:nvSpPr>
        <p:spPr>
          <a:xfrm flipH="1">
            <a:off x="12620811" y="7302284"/>
            <a:ext cx="5667189" cy="1734623"/>
          </a:xfrm>
          <a:custGeom>
            <a:avLst/>
            <a:gdLst/>
            <a:ahLst/>
            <a:cxnLst/>
            <a:rect l="l" t="t" r="r" b="b"/>
            <a:pathLst>
              <a:path w="5667189" h="1734623">
                <a:moveTo>
                  <a:pt x="5667189" y="0"/>
                </a:moveTo>
                <a:lnTo>
                  <a:pt x="0" y="0"/>
                </a:lnTo>
                <a:lnTo>
                  <a:pt x="0" y="1734623"/>
                </a:lnTo>
                <a:lnTo>
                  <a:pt x="5667189" y="1734623"/>
                </a:lnTo>
                <a:lnTo>
                  <a:pt x="566718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606415" y="5987834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Alumno_asiste_clase= (</a:t>
            </a:r>
            <a:r>
              <a:rPr lang="en-US" sz="2926" u="sng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legajo, idClase</a:t>
            </a: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, estado)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6626475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PK = {legajo + idClase}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7265115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#legajo: FOREING KEY de Alumno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7903756"/>
            <a:ext cx="15582869" cy="448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1875" lvl="1" indent="-315938" algn="l">
              <a:lnSpc>
                <a:spcPts val="3658"/>
              </a:lnSpc>
              <a:buFont typeface="Arial"/>
              <a:buChar char="•"/>
            </a:pPr>
            <a:r>
              <a:rPr lang="en-US" sz="2926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#idClase: FOREING KEY de Clase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85547" y="658823"/>
            <a:ext cx="16916906" cy="8969354"/>
            <a:chOff x="0" y="0"/>
            <a:chExt cx="4455482" cy="23622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455482" cy="2362299"/>
            </a:xfrm>
            <a:custGeom>
              <a:avLst/>
              <a:gdLst/>
              <a:ahLst/>
              <a:cxnLst/>
              <a:rect l="l" t="t" r="r" b="b"/>
              <a:pathLst>
                <a:path w="4455482" h="2362299">
                  <a:moveTo>
                    <a:pt x="0" y="0"/>
                  </a:moveTo>
                  <a:lnTo>
                    <a:pt x="4455482" y="0"/>
                  </a:lnTo>
                  <a:lnTo>
                    <a:pt x="4455482" y="2362299"/>
                  </a:lnTo>
                  <a:lnTo>
                    <a:pt x="0" y="23622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455482" cy="2400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200725" y="1255139"/>
            <a:ext cx="1431500" cy="489151"/>
          </a:xfrm>
          <a:custGeom>
            <a:avLst/>
            <a:gdLst/>
            <a:ahLst/>
            <a:cxnLst/>
            <a:rect l="l" t="t" r="r" b="b"/>
            <a:pathLst>
              <a:path w="1431500" h="489151">
                <a:moveTo>
                  <a:pt x="0" y="0"/>
                </a:moveTo>
                <a:lnTo>
                  <a:pt x="1431499" y="0"/>
                </a:lnTo>
                <a:lnTo>
                  <a:pt x="1431499" y="489152"/>
                </a:lnTo>
                <a:lnTo>
                  <a:pt x="0" y="4891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5000"/>
            </a:blip>
            <a:stretch>
              <a:fillRect l="-36507" r="-36507"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758092" y="516754"/>
            <a:ext cx="1636512" cy="489151"/>
          </a:xfrm>
          <a:custGeom>
            <a:avLst/>
            <a:gdLst/>
            <a:ahLst/>
            <a:cxnLst/>
            <a:rect l="l" t="t" r="r" b="b"/>
            <a:pathLst>
              <a:path w="1636512" h="489151">
                <a:moveTo>
                  <a:pt x="0" y="0"/>
                </a:moveTo>
                <a:lnTo>
                  <a:pt x="1636512" y="0"/>
                </a:lnTo>
                <a:lnTo>
                  <a:pt x="1636512" y="489151"/>
                </a:lnTo>
                <a:lnTo>
                  <a:pt x="0" y="489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5000"/>
            </a:blip>
            <a:stretch>
              <a:fillRect l="-19406" r="-31934"/>
            </a:stretch>
          </a:blipFill>
        </p:spPr>
      </p:sp>
      <p:sp>
        <p:nvSpPr>
          <p:cNvPr id="8" name="Freeform 8"/>
          <p:cNvSpPr/>
          <p:nvPr/>
        </p:nvSpPr>
        <p:spPr>
          <a:xfrm rot="-5400000" flipH="1">
            <a:off x="455019" y="516754"/>
            <a:ext cx="1636512" cy="489151"/>
          </a:xfrm>
          <a:custGeom>
            <a:avLst/>
            <a:gdLst/>
            <a:ahLst/>
            <a:cxnLst/>
            <a:rect l="l" t="t" r="r" b="b"/>
            <a:pathLst>
              <a:path w="1636512" h="489151">
                <a:moveTo>
                  <a:pt x="1636513" y="0"/>
                </a:moveTo>
                <a:lnTo>
                  <a:pt x="0" y="0"/>
                </a:lnTo>
                <a:lnTo>
                  <a:pt x="0" y="489151"/>
                </a:lnTo>
                <a:lnTo>
                  <a:pt x="1636513" y="489151"/>
                </a:lnTo>
                <a:lnTo>
                  <a:pt x="1636513" y="0"/>
                </a:lnTo>
                <a:close/>
              </a:path>
            </a:pathLst>
          </a:custGeom>
          <a:blipFill>
            <a:blip r:embed="rId3">
              <a:alphaModFix amt="35000"/>
            </a:blip>
            <a:stretch>
              <a:fillRect l="-31934" r="-19406"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200725" y="0"/>
            <a:ext cx="1431500" cy="1579586"/>
            <a:chOff x="0" y="0"/>
            <a:chExt cx="7366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7366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674585" y="501893"/>
            <a:ext cx="483779" cy="313861"/>
          </a:xfrm>
          <a:custGeom>
            <a:avLst/>
            <a:gdLst/>
            <a:ahLst/>
            <a:cxnLst/>
            <a:rect l="l" t="t" r="r" b="b"/>
            <a:pathLst>
              <a:path w="483779" h="313861">
                <a:moveTo>
                  <a:pt x="0" y="0"/>
                </a:moveTo>
                <a:lnTo>
                  <a:pt x="483779" y="0"/>
                </a:lnTo>
                <a:lnTo>
                  <a:pt x="483779" y="313861"/>
                </a:lnTo>
                <a:lnTo>
                  <a:pt x="0" y="31386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92846" y="2580585"/>
            <a:ext cx="17102309" cy="4973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17"/>
              </a:lnSpc>
            </a:pPr>
            <a:r>
              <a:rPr lang="en-US" sz="31693">
                <a:solidFill>
                  <a:srgbClr val="FFFFFF"/>
                </a:solidFill>
                <a:latin typeface="Finger Paint"/>
                <a:ea typeface="Finger Paint"/>
                <a:cs typeface="Finger Paint"/>
                <a:sym typeface="Finger Paint"/>
              </a:rPr>
              <a:t>FIN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4957236" y="2710269"/>
            <a:ext cx="1653180" cy="1811253"/>
          </a:xfrm>
          <a:custGeom>
            <a:avLst/>
            <a:gdLst/>
            <a:ahLst/>
            <a:cxnLst/>
            <a:rect l="l" t="t" r="r" b="b"/>
            <a:pathLst>
              <a:path w="1653180" h="1811253">
                <a:moveTo>
                  <a:pt x="0" y="0"/>
                </a:moveTo>
                <a:lnTo>
                  <a:pt x="1653180" y="0"/>
                </a:lnTo>
                <a:lnTo>
                  <a:pt x="1653180" y="1811252"/>
                </a:lnTo>
                <a:lnTo>
                  <a:pt x="0" y="18112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flipH="1">
            <a:off x="1674585" y="2710269"/>
            <a:ext cx="1653180" cy="1811253"/>
          </a:xfrm>
          <a:custGeom>
            <a:avLst/>
            <a:gdLst/>
            <a:ahLst/>
            <a:cxnLst/>
            <a:rect l="l" t="t" r="r" b="b"/>
            <a:pathLst>
              <a:path w="1653180" h="1811253">
                <a:moveTo>
                  <a:pt x="1653180" y="0"/>
                </a:moveTo>
                <a:lnTo>
                  <a:pt x="0" y="0"/>
                </a:lnTo>
                <a:lnTo>
                  <a:pt x="0" y="1811252"/>
                </a:lnTo>
                <a:lnTo>
                  <a:pt x="1653180" y="1811252"/>
                </a:lnTo>
                <a:lnTo>
                  <a:pt x="165318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0" y="7167563"/>
            <a:ext cx="4117066" cy="1260159"/>
          </a:xfrm>
          <a:custGeom>
            <a:avLst/>
            <a:gdLst/>
            <a:ahLst/>
            <a:cxnLst/>
            <a:rect l="l" t="t" r="r" b="b"/>
            <a:pathLst>
              <a:path w="4117066" h="1260159">
                <a:moveTo>
                  <a:pt x="0" y="0"/>
                </a:moveTo>
                <a:lnTo>
                  <a:pt x="4117066" y="0"/>
                </a:lnTo>
                <a:lnTo>
                  <a:pt x="4117066" y="1260159"/>
                </a:lnTo>
                <a:lnTo>
                  <a:pt x="0" y="12601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 flipH="1">
            <a:off x="14170934" y="7167563"/>
            <a:ext cx="4117066" cy="1260159"/>
          </a:xfrm>
          <a:custGeom>
            <a:avLst/>
            <a:gdLst/>
            <a:ahLst/>
            <a:cxnLst/>
            <a:rect l="l" t="t" r="r" b="b"/>
            <a:pathLst>
              <a:path w="4117066" h="1260159">
                <a:moveTo>
                  <a:pt x="4117066" y="0"/>
                </a:moveTo>
                <a:lnTo>
                  <a:pt x="0" y="0"/>
                </a:lnTo>
                <a:lnTo>
                  <a:pt x="0" y="1260159"/>
                </a:lnTo>
                <a:lnTo>
                  <a:pt x="4117066" y="1260159"/>
                </a:lnTo>
                <a:lnTo>
                  <a:pt x="411706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Personalizado</PresentationFormat>
  <Paragraphs>56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Open Sans Bold</vt:lpstr>
      <vt:lpstr>Finger Paint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</dc:title>
  <cp:lastModifiedBy>Pedro Fiuza</cp:lastModifiedBy>
  <cp:revision>2</cp:revision>
  <dcterms:created xsi:type="dcterms:W3CDTF">2006-08-16T00:00:00Z</dcterms:created>
  <dcterms:modified xsi:type="dcterms:W3CDTF">2025-04-28T02:32:05Z</dcterms:modified>
  <dc:identifier>DAGl3vr-cMo</dc:identifier>
</cp:coreProperties>
</file>