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69" r:id="rId6"/>
    <p:sldId id="270" r:id="rId7"/>
    <p:sldId id="275" r:id="rId8"/>
    <p:sldId id="287" r:id="rId9"/>
    <p:sldId id="279" r:id="rId10"/>
    <p:sldId id="280" r:id="rId11"/>
    <p:sldId id="281" r:id="rId12"/>
    <p:sldId id="283" r:id="rId13"/>
    <p:sldId id="284" r:id="rId14"/>
    <p:sldId id="266" r:id="rId15"/>
    <p:sldId id="268" r:id="rId16"/>
    <p:sldId id="267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AF3"/>
    <a:srgbClr val="FAE8E9"/>
    <a:srgbClr val="FCBD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3"/>
  </p:normalViewPr>
  <p:slideViewPr>
    <p:cSldViewPr snapToGrid="0">
      <p:cViewPr varScale="1">
        <p:scale>
          <a:sx n="79" d="100"/>
          <a:sy n="79" d="100"/>
        </p:scale>
        <p:origin x="1387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8BEAD-5C76-4963-BA1B-25E7C89571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AAFB-48E9-41F9-AACE-18ACDDFF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5C8C-367F-4C67-8A4F-51E50CC6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E4A74-E81D-4B7F-90C1-6ED32234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8133-5175-4214-B886-8FF2D96A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6F4-5854-4BB1-9723-95F659F579FA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B8CA-0D94-4827-9B99-0F904B8D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03D7-B971-4A67-A1C8-C09779A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4B50-0190-4839-B684-CF89585B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BFC1-E981-4E37-A572-2218795B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6E15-3B81-46A8-8D16-C433076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64EA-A797-45CA-9CEC-95A2F8E49F8E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609E-8419-472A-8A20-73F37957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8DC9-1C51-4359-964E-7E00CAEA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E9235-5657-4F28-97AA-F05E69171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3F36A-A019-49AB-BBB9-6C96F10B1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EB01-C910-4A19-8C55-F6FA4781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9D4-6302-4B6D-AA15-DD6BC25D6543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E4C2-CE09-4C87-A3BC-9DB79868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BBF0-163B-4BC4-8156-D9F85E49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77E6-7553-425B-92E1-A9DF4857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5B30-A4CB-4B6E-84D3-805BD81D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64D7-AC29-482F-9C69-3E16B865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CDBC-F9CE-40CD-837D-76409743DB5F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C184-659D-448D-BD92-3758AF4A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57E8-9FA8-4EDB-849B-5C188EF5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FFB5-549C-4F81-AC45-81CC4168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DFFE-9FAA-4967-80B6-A766D5A41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003B-81B1-4F85-BB32-9D45FB88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C7EC-8209-4E99-8D9E-BF0E2F3C2475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BE34-7D87-41E3-B866-6E1EAA37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E9AE-669E-48FA-B550-7EBDFB51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23F8-5291-4658-8F99-5322CEDF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D154-3203-4CFC-9682-8E3463A85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6A87-80F8-4EFF-8BBC-0DBC0485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7625-0B38-49F8-BD31-C526A6AC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F263-DB9D-4B5B-9367-39BA2278F553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7DD0A-DB73-4D68-8DB1-8D026EEF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F707-ECDB-4786-92BD-BDA150D3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4100-5D68-43DB-B896-B5BDB9D1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73B0-E5A9-458A-838E-0CDB0812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F6148-EF59-4F27-B313-4CF6ED00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5E3E0-1C7C-46B9-B02D-020995C62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EBEC5-646A-47C7-9BBA-39AFAB153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0C2D6-57B9-4053-97EB-CA80FBA0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2B59-9447-4009-98D3-23DA6573BDC1}" type="datetime1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280ED-D27B-4F89-8699-DC8C60BB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AE27B-9F67-4F3B-945E-0883218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8EE3-7FC8-4A59-9825-8DE6085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BEB38-9EFC-43A2-BB30-60B0B655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0014-A862-4BA6-91CD-10F699995D10}" type="datetime1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86EE-942B-4214-9619-86F916DC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E4EC-ABEE-4BB2-A0BB-EFC0F9AF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1C818-D82E-4697-81A9-35F90E9F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83B-1977-4218-8509-D72EFE309FF8}" type="datetime1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D70C9-1B3E-41CC-8753-21747CC7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90F7-EBC2-4435-81D2-63AC1125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F784-4AF0-4F8F-BF7A-35C536D2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8714-5A57-4FE4-BF72-A3D30BB3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38497-79FE-467E-B887-24E47E60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421F-29D7-4624-9364-DEE4801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B5A9-1F24-4252-B420-B0EC791B0B74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D464-5851-4066-831D-AAE3BF5A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324D-FA01-4CE2-81BE-FB8AB4E1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25CA-B378-4304-8010-8B04AB69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52C7B-C18E-478F-97E4-7DE77893F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17A5-FA9D-4355-A856-D6AADC844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0EC3D-D68C-4D46-94E4-D26A74D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50A1-E569-48C4-A001-CFFA0ACB9744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A6F77-517F-4F08-B124-06A161A9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F81B-DC42-4BA3-8F06-C958A9E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51DBD-8BDB-472C-8D7E-037704B2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34AD-0CB6-4B1E-BBFB-B7D28754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FDEA-0EBA-4C37-9CB4-DBD8C9396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66B0-4461-4DA7-8764-C111C8616521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98D2-31D4-4EC3-B287-3A8BD942D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56FF-4C47-405B-B64F-BF3F210D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CC42-178E-43BB-BB9E-930ADD0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153" y="1734580"/>
            <a:ext cx="6365694" cy="2012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Basic Memory Structure &amp; Binary Exploitation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6772" y="4117294"/>
            <a:ext cx="5314950" cy="564795"/>
          </a:xfr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Buffer overflows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CB59-8CDD-4C48-B6AF-46BDB4F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Stack Frame For Function(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0933" y="1810491"/>
            <a:ext cx="3429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Example code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void </a:t>
            </a:r>
            <a:r>
              <a:rPr lang="en-US" sz="2000" i="1" dirty="0" err="1">
                <a:solidFill>
                  <a:schemeClr val="bg1"/>
                </a:solidFill>
              </a:rPr>
              <a:t>func</a:t>
            </a:r>
            <a:r>
              <a:rPr lang="en-US" sz="2000" i="1" dirty="0">
                <a:solidFill>
                  <a:schemeClr val="bg1"/>
                </a:solidFill>
              </a:rPr>
              <a:t>(char * </a:t>
            </a:r>
            <a:r>
              <a:rPr lang="en-US" sz="2000" i="1" dirty="0" err="1">
                <a:solidFill>
                  <a:schemeClr val="bg1"/>
                </a:solidFill>
              </a:rPr>
              <a:t>arg</a:t>
            </a:r>
            <a:r>
              <a:rPr lang="en-US" sz="2000" i="1" dirty="0">
                <a:solidFill>
                  <a:schemeClr val="bg1"/>
                </a:solidFill>
              </a:rPr>
              <a:t>){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char variable1 [4];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</a:t>
            </a:r>
            <a:r>
              <a:rPr lang="en-US" sz="2000" b="1" i="1" dirty="0" err="1">
                <a:solidFill>
                  <a:schemeClr val="bg1"/>
                </a:solidFill>
              </a:rPr>
              <a:t>strcpy</a:t>
            </a:r>
            <a:r>
              <a:rPr lang="en-US" sz="2000" b="1" i="1" dirty="0">
                <a:solidFill>
                  <a:schemeClr val="bg1"/>
                </a:solidFill>
              </a:rPr>
              <a:t>(variable1, </a:t>
            </a:r>
            <a:r>
              <a:rPr lang="en-US" sz="2000" b="1" i="1" dirty="0" err="1">
                <a:solidFill>
                  <a:schemeClr val="bg1"/>
                </a:solidFill>
              </a:rPr>
              <a:t>arg</a:t>
            </a:r>
            <a:r>
              <a:rPr lang="en-US" sz="2000" b="1" i="1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</a:t>
            </a:r>
            <a:r>
              <a:rPr lang="en-US" sz="2000" i="1" dirty="0" err="1">
                <a:solidFill>
                  <a:schemeClr val="bg1"/>
                </a:solidFill>
              </a:rPr>
              <a:t>int</a:t>
            </a:r>
            <a:r>
              <a:rPr lang="en-US" sz="2000" i="1" dirty="0">
                <a:solidFill>
                  <a:schemeClr val="bg1"/>
                </a:solidFill>
              </a:rPr>
              <a:t> variable2 = 2;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3661"/>
              </p:ext>
            </p:extLst>
          </p:nvPr>
        </p:nvGraphicFramePr>
        <p:xfrm>
          <a:off x="3942806" y="2259921"/>
          <a:ext cx="4833258" cy="3037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7917">
                  <a:extLst>
                    <a:ext uri="{9D8B030D-6E8A-4147-A177-3AD203B41FA5}">
                      <a16:colId xmlns:a16="http://schemas.microsoft.com/office/drawing/2014/main" val="1396900002"/>
                    </a:ext>
                  </a:extLst>
                </a:gridCol>
                <a:gridCol w="1425341">
                  <a:extLst>
                    <a:ext uri="{9D8B030D-6E8A-4147-A177-3AD203B41FA5}">
                      <a16:colId xmlns:a16="http://schemas.microsoft.com/office/drawing/2014/main" val="348706056"/>
                    </a:ext>
                  </a:extLst>
                </a:gridCol>
              </a:tblGrid>
              <a:tr h="243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func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stack frame)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Contents</a:t>
                      </a: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3555552549"/>
                  </a:ext>
                </a:extLst>
              </a:tr>
              <a:tr h="243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2 (int)</a:t>
                      </a: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1614151247"/>
                  </a:ext>
                </a:extLst>
              </a:tr>
              <a:tr h="243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1 (string)</a:t>
                      </a: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AAAA</a:t>
                      </a: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1702384320"/>
                  </a:ext>
                </a:extLst>
              </a:tr>
              <a:tr h="24366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3280992255"/>
                  </a:ext>
                </a:extLst>
              </a:tr>
              <a:tr h="243661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3779625508"/>
                  </a:ext>
                </a:extLst>
              </a:tr>
              <a:tr h="243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EBP</a:t>
                      </a: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3503827317"/>
                  </a:ext>
                </a:extLst>
              </a:tr>
              <a:tr h="68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Return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address (caller location) - EIP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0x12345678</a:t>
                      </a: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2741693562"/>
                  </a:ext>
                </a:extLst>
              </a:tr>
              <a:tr h="68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Bottom</a:t>
                      </a:r>
                      <a:r>
                        <a:rPr lang="en-US" sz="1800" u="none" strike="noStrike" baseline="0" dirty="0">
                          <a:effectLst/>
                          <a:latin typeface="+mj-lt"/>
                        </a:rPr>
                        <a:t> of S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tack 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(higher memory locations)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973" marR="6973" marT="3936" marB="0" anchor="ctr"/>
                </a:tc>
                <a:extLst>
                  <a:ext uri="{0D108BD9-81ED-4DB2-BD59-A6C34878D82A}">
                    <a16:rowId xmlns:a16="http://schemas.microsoft.com/office/drawing/2014/main" val="119929272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580C8-371A-46B5-A23C-566A165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4D134F8-A836-4596-8965-EAA35593B9E5}"/>
              </a:ext>
            </a:extLst>
          </p:cNvPr>
          <p:cNvSpPr/>
          <p:nvPr/>
        </p:nvSpPr>
        <p:spPr>
          <a:xfrm>
            <a:off x="304800" y="146208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94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3785"/>
            <a:ext cx="7886700" cy="74824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Uhh</a:t>
            </a:r>
            <a:r>
              <a:rPr lang="en-US" dirty="0">
                <a:solidFill>
                  <a:schemeClr val="bg1"/>
                </a:solidFill>
              </a:rPr>
              <a:t>… wait what?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846" y="2274838"/>
            <a:ext cx="3429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Example code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void </a:t>
            </a:r>
            <a:r>
              <a:rPr lang="en-US" i="1" dirty="0" err="1">
                <a:solidFill>
                  <a:schemeClr val="bg1"/>
                </a:solidFill>
              </a:rPr>
              <a:t>func</a:t>
            </a:r>
            <a:r>
              <a:rPr lang="en-US" i="1" dirty="0">
                <a:solidFill>
                  <a:schemeClr val="bg1"/>
                </a:solidFill>
              </a:rPr>
              <a:t>(char * </a:t>
            </a:r>
            <a:r>
              <a:rPr lang="en-US" i="1" dirty="0" err="1">
                <a:solidFill>
                  <a:schemeClr val="bg1"/>
                </a:solidFill>
              </a:rPr>
              <a:t>arg</a:t>
            </a:r>
            <a:r>
              <a:rPr lang="en-US" i="1" dirty="0">
                <a:solidFill>
                  <a:schemeClr val="bg1"/>
                </a:solidFill>
              </a:rPr>
              <a:t>){</a:t>
            </a:r>
          </a:p>
          <a:p>
            <a:r>
              <a:rPr lang="en-US" i="1" dirty="0">
                <a:solidFill>
                  <a:schemeClr val="bg1"/>
                </a:solidFill>
              </a:rPr>
              <a:t>	char variable1 [4];</a:t>
            </a:r>
          </a:p>
          <a:p>
            <a:r>
              <a:rPr lang="en-US" i="1" dirty="0">
                <a:solidFill>
                  <a:schemeClr val="bg1"/>
                </a:solidFill>
              </a:rPr>
              <a:t>	</a:t>
            </a:r>
            <a:r>
              <a:rPr lang="en-US" i="1" dirty="0" err="1">
                <a:solidFill>
                  <a:schemeClr val="bg1"/>
                </a:solidFill>
              </a:rPr>
              <a:t>strcpy</a:t>
            </a:r>
            <a:r>
              <a:rPr lang="en-US" i="1" dirty="0">
                <a:solidFill>
                  <a:schemeClr val="bg1"/>
                </a:solidFill>
              </a:rPr>
              <a:t>(variable1, </a:t>
            </a:r>
            <a:r>
              <a:rPr lang="en-US" i="1" dirty="0" err="1">
                <a:solidFill>
                  <a:schemeClr val="bg1"/>
                </a:solidFill>
              </a:rPr>
              <a:t>arg</a:t>
            </a:r>
            <a:r>
              <a:rPr lang="en-US" i="1" dirty="0">
                <a:solidFill>
                  <a:schemeClr val="bg1"/>
                </a:solidFill>
              </a:rPr>
              <a:t>);</a:t>
            </a:r>
          </a:p>
          <a:p>
            <a:r>
              <a:rPr lang="en-US" i="1" dirty="0">
                <a:solidFill>
                  <a:schemeClr val="bg1"/>
                </a:solidFill>
              </a:rPr>
              <a:t>	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variable2 = 2;</a:t>
            </a:r>
          </a:p>
          <a:p>
            <a:r>
              <a:rPr lang="en-US" i="1" dirty="0">
                <a:solidFill>
                  <a:schemeClr val="bg1"/>
                </a:solidFill>
              </a:rPr>
              <a:t>	</a:t>
            </a: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26498"/>
              </p:ext>
            </p:extLst>
          </p:nvPr>
        </p:nvGraphicFramePr>
        <p:xfrm>
          <a:off x="4166146" y="1736216"/>
          <a:ext cx="4639008" cy="3385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7408">
                  <a:extLst>
                    <a:ext uri="{9D8B030D-6E8A-4147-A177-3AD203B41FA5}">
                      <a16:colId xmlns:a16="http://schemas.microsoft.com/office/drawing/2014/main" val="139690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0686581"/>
                    </a:ext>
                  </a:extLst>
                </a:gridCol>
              </a:tblGrid>
              <a:tr h="306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func</a:t>
                      </a:r>
                      <a:r>
                        <a:rPr lang="en-US" sz="20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stack frame)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Contents</a:t>
                      </a: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3555552549"/>
                  </a:ext>
                </a:extLst>
              </a:tr>
              <a:tr h="306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2 (int)</a:t>
                      </a: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1614151247"/>
                  </a:ext>
                </a:extLst>
              </a:tr>
              <a:tr h="306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1 (string)</a:t>
                      </a: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AAAA</a:t>
                      </a: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1702384320"/>
                  </a:ext>
                </a:extLst>
              </a:tr>
              <a:tr h="306991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AAAA</a:t>
                      </a: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3280992255"/>
                  </a:ext>
                </a:extLst>
              </a:tr>
              <a:tr h="306991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AAAA</a:t>
                      </a: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3779625508"/>
                  </a:ext>
                </a:extLst>
              </a:tr>
              <a:tr h="306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EBP</a:t>
                      </a: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AAAA</a:t>
                      </a: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3503827317"/>
                  </a:ext>
                </a:extLst>
              </a:tr>
              <a:tr h="608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Return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address (caller location) - EIP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AAAA</a:t>
                      </a: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2741693562"/>
                  </a:ext>
                </a:extLst>
              </a:tr>
              <a:tr h="910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Bottom</a:t>
                      </a:r>
                      <a:r>
                        <a:rPr lang="en-US" sz="2000" u="none" strike="noStrike" baseline="0" dirty="0">
                          <a:effectLst/>
                          <a:latin typeface="+mj-lt"/>
                        </a:rPr>
                        <a:t> of S</a:t>
                      </a:r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tack 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(higher memory locations)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39" marR="6339" marT="523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39" marR="6339" marT="5239" marB="0" anchor="ctr"/>
                </a:tc>
                <a:extLst>
                  <a:ext uri="{0D108BD9-81ED-4DB2-BD59-A6C34878D82A}">
                    <a16:rowId xmlns:a16="http://schemas.microsoft.com/office/drawing/2014/main" val="119929272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7DE4C1E-D434-8442-AAE1-7C3C1E1B8624}"/>
              </a:ext>
            </a:extLst>
          </p:cNvPr>
          <p:cNvSpPr/>
          <p:nvPr/>
        </p:nvSpPr>
        <p:spPr>
          <a:xfrm>
            <a:off x="628650" y="5944047"/>
            <a:ext cx="5376884" cy="34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New return address to section of code we wish to execute next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3C2C4-83CB-F641-8C6B-46D3EDC69F2D}"/>
              </a:ext>
            </a:extLst>
          </p:cNvPr>
          <p:cNvCxnSpPr>
            <a:cxnSpLocks/>
          </p:cNvCxnSpPr>
          <p:nvPr/>
        </p:nvCxnSpPr>
        <p:spPr>
          <a:xfrm flipV="1">
            <a:off x="2133598" y="4073060"/>
            <a:ext cx="1922605" cy="17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7B057-87EF-4A78-96BE-001CF20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6630652-DA2C-471B-9340-3DF0F203A105}"/>
              </a:ext>
            </a:extLst>
          </p:cNvPr>
          <p:cNvSpPr/>
          <p:nvPr/>
        </p:nvSpPr>
        <p:spPr>
          <a:xfrm>
            <a:off x="304800" y="146208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217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Classic </a:t>
            </a:r>
            <a:r>
              <a:rPr lang="en-US" dirty="0" err="1">
                <a:solidFill>
                  <a:schemeClr val="bg1"/>
                </a:solidFill>
              </a:rPr>
              <a:t>Nop</a:t>
            </a:r>
            <a:r>
              <a:rPr lang="en-US" dirty="0">
                <a:solidFill>
                  <a:schemeClr val="bg1"/>
                </a:solidFill>
              </a:rPr>
              <a:t> Sled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07269"/>
              </p:ext>
            </p:extLst>
          </p:nvPr>
        </p:nvGraphicFramePr>
        <p:xfrm>
          <a:off x="375943" y="2402604"/>
          <a:ext cx="3936790" cy="2227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395">
                  <a:extLst>
                    <a:ext uri="{9D8B030D-6E8A-4147-A177-3AD203B41FA5}">
                      <a16:colId xmlns:a16="http://schemas.microsoft.com/office/drawing/2014/main" val="2597320052"/>
                    </a:ext>
                  </a:extLst>
                </a:gridCol>
                <a:gridCol w="1968395">
                  <a:extLst>
                    <a:ext uri="{9D8B030D-6E8A-4147-A177-3AD203B41FA5}">
                      <a16:colId xmlns:a16="http://schemas.microsoft.com/office/drawing/2014/main" val="3741841523"/>
                    </a:ext>
                  </a:extLst>
                </a:gridCol>
              </a:tblGrid>
              <a:tr h="141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stack frame)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77567024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2 (int)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12271576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1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(string)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\x90\x90\x90\x90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02256630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Hacker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63658106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94943322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58679639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address (caller location) - EIP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789447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346188" y="3095094"/>
            <a:ext cx="1296330" cy="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32946" y="2870223"/>
            <a:ext cx="3035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Nop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sled (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nop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= no operation 		instruction)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346188" y="3685259"/>
            <a:ext cx="1296330" cy="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8977" y="3508777"/>
            <a:ext cx="3035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Shell code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346188" y="4445374"/>
            <a:ext cx="1296330" cy="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68977" y="4034041"/>
            <a:ext cx="3035111" cy="839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New return address pointing into the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nop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sled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(still only 4 bytes long)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00911-8D57-47D9-A46C-6524E244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7BB05DE0-02A0-4D92-A808-F1E0955FC3E7}"/>
              </a:ext>
            </a:extLst>
          </p:cNvPr>
          <p:cNvSpPr/>
          <p:nvPr/>
        </p:nvSpPr>
        <p:spPr>
          <a:xfrm>
            <a:off x="304800" y="146208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28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297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input is un-checked (or arrays are copied incorrectly)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This enables us to ‘overflow’ the buffer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Programmers should ALWAYS check that one buffer can fit into the other!!!</a:t>
            </a:r>
          </a:p>
          <a:p>
            <a:pPr marL="3429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we can get a </a:t>
            </a:r>
            <a:r>
              <a:rPr lang="en-US" dirty="0" err="1">
                <a:solidFill>
                  <a:schemeClr val="bg1"/>
                </a:solidFill>
              </a:rPr>
              <a:t>segfault</a:t>
            </a:r>
            <a:r>
              <a:rPr lang="en-US" dirty="0">
                <a:solidFill>
                  <a:schemeClr val="bg1"/>
                </a:solidFill>
              </a:rPr>
              <a:t>, we may be able to redirect the flow of the program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can attempt to inject our own code into the buffer and set the return address into the stack to enable us to execute code with the program’s permissions</a:t>
            </a:r>
          </a:p>
          <a:p>
            <a:pPr marL="342900" lvl="1" indent="0">
              <a:buNone/>
            </a:pPr>
            <a:endParaRPr lang="en-US" sz="1650" dirty="0">
              <a:solidFill>
                <a:schemeClr val="bg1"/>
              </a:solidFill>
            </a:endParaRPr>
          </a:p>
          <a:p>
            <a:pPr lvl="1"/>
            <a:endParaRPr lang="en-US" sz="165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15A1B-215B-46EC-A22D-C3E01596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E22951-ABBE-4414-9688-E8235DEBA58F}"/>
              </a:ext>
            </a:extLst>
          </p:cNvPr>
          <p:cNvSpPr/>
          <p:nvPr/>
        </p:nvSpPr>
        <p:spPr>
          <a:xfrm>
            <a:off x="304800" y="146208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39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68058A-BC1D-4721-9D36-32AAE49DA397}"/>
              </a:ext>
            </a:extLst>
          </p:cNvPr>
          <p:cNvSpPr/>
          <p:nvPr/>
        </p:nvSpPr>
        <p:spPr>
          <a:xfrm>
            <a:off x="0" y="891939"/>
            <a:ext cx="2577830" cy="321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281"/>
            <a:ext cx="7886700" cy="618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take a look at </a:t>
            </a:r>
            <a:r>
              <a:rPr lang="en-US" dirty="0" err="1">
                <a:solidFill>
                  <a:schemeClr val="bg1"/>
                </a:solidFill>
              </a:rPr>
              <a:t>gdb</a:t>
            </a:r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" y="891939"/>
            <a:ext cx="8675370" cy="567422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Common commands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Break &lt;*</a:t>
            </a:r>
            <a:r>
              <a:rPr lang="en-US" dirty="0" err="1">
                <a:solidFill>
                  <a:schemeClr val="bg1"/>
                </a:solidFill>
              </a:rPr>
              <a:t>instructionLocation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sets a break point at the designated place to stop program flow at that point</a:t>
            </a:r>
          </a:p>
          <a:p>
            <a:pPr marL="685800" lvl="2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Info register &lt;register name&gt;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can shorten to ‘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r &lt;register&gt;’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c just use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r (info register) to show all register states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see what is stored in a register, can be used with the break command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x/&lt;format specifier&gt; &lt;memory address&gt;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used to examine (x) the information at the location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Common format specifiers (e.g. x/100wx $esp-100 – show 100 words starting from (stack pointer – 100)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o – octal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h – hex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u – unsigned base 10 representation</a:t>
            </a:r>
          </a:p>
          <a:p>
            <a:pPr lvl="3"/>
            <a:r>
              <a:rPr lang="en-US" sz="1800" b="1" dirty="0">
                <a:solidFill>
                  <a:schemeClr val="bg1"/>
                </a:solidFill>
              </a:rPr>
              <a:t>s </a:t>
            </a:r>
            <a:r>
              <a:rPr lang="en-US" sz="1800" dirty="0">
                <a:solidFill>
                  <a:schemeClr val="bg1"/>
                </a:solidFill>
              </a:rPr>
              <a:t>- string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T – binary</a:t>
            </a:r>
          </a:p>
          <a:p>
            <a:pPr lvl="3"/>
            <a:r>
              <a:rPr lang="en-US" sz="1800" b="1" dirty="0">
                <a:solidFill>
                  <a:schemeClr val="bg1"/>
                </a:solidFill>
              </a:rPr>
              <a:t>&lt;number&gt;</a:t>
            </a:r>
            <a:r>
              <a:rPr lang="en-US" sz="1800" b="1" dirty="0" err="1">
                <a:solidFill>
                  <a:schemeClr val="bg1"/>
                </a:solidFill>
              </a:rPr>
              <a:t>wx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– show &lt;number&gt; locations after the given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57C2C-275A-4673-90F6-1D7D97D5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AA57D65-4F62-493B-9502-0ACBA88CB145}"/>
              </a:ext>
            </a:extLst>
          </p:cNvPr>
          <p:cNvSpPr/>
          <p:nvPr/>
        </p:nvSpPr>
        <p:spPr>
          <a:xfrm>
            <a:off x="304800" y="80060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81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770" y="981530"/>
            <a:ext cx="5966460" cy="2101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Crafting an exploit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80586" y="3107072"/>
            <a:ext cx="2300329" cy="321928"/>
          </a:xfrm>
          <a:solidFill>
            <a:schemeClr val="bg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Putting it all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CA10-0C67-4159-948E-D850928A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503"/>
            <a:ext cx="7886700" cy="618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tools/commands we will be using</a:t>
            </a:r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input large strings fast we can use inline python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program takes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&lt;program&gt; $(python –c “print </a:t>
            </a:r>
            <a:r>
              <a:rPr lang="en-US" i="1" dirty="0">
                <a:solidFill>
                  <a:schemeClr val="bg1"/>
                </a:solidFill>
              </a:rPr>
              <a:t>‘stuff to print’</a:t>
            </a:r>
            <a:r>
              <a:rPr lang="en-US" dirty="0">
                <a:solidFill>
                  <a:schemeClr val="bg1"/>
                </a:solidFill>
              </a:rPr>
              <a:t>”)</a:t>
            </a:r>
          </a:p>
          <a:p>
            <a:pPr marL="6858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generate our payload (use shell not bash)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msfvenom</a:t>
            </a:r>
            <a:r>
              <a:rPr lang="en-US" dirty="0">
                <a:solidFill>
                  <a:schemeClr val="bg1"/>
                </a:solidFill>
              </a:rPr>
              <a:t> –p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/x86/exec CMD=/bin/</a:t>
            </a:r>
            <a:r>
              <a:rPr lang="en-US" dirty="0" err="1">
                <a:solidFill>
                  <a:schemeClr val="bg1"/>
                </a:solidFill>
              </a:rPr>
              <a:t>sh</a:t>
            </a:r>
            <a:r>
              <a:rPr lang="en-US" dirty="0">
                <a:solidFill>
                  <a:schemeClr val="bg1"/>
                </a:solidFill>
              </a:rPr>
              <a:t> –f python –b ‘\x00’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this appears to sometimes generate bad shellcode so if things don’t work out when you go to run your payload try re-generating the shellcode.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6858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Plus the </a:t>
            </a:r>
            <a:r>
              <a:rPr lang="en-US" dirty="0" err="1">
                <a:solidFill>
                  <a:schemeClr val="bg1"/>
                </a:solidFill>
              </a:rPr>
              <a:t>gdb</a:t>
            </a:r>
            <a:r>
              <a:rPr lang="en-US" dirty="0">
                <a:solidFill>
                  <a:schemeClr val="bg1"/>
                </a:solidFill>
              </a:rPr>
              <a:t> stuff mentioned earlier!</a:t>
            </a:r>
          </a:p>
          <a:p>
            <a:pPr marL="6858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B0440-8B04-4B94-93AB-D075784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28BDFF8-4BAD-4D20-B0F8-05747A268A87}"/>
              </a:ext>
            </a:extLst>
          </p:cNvPr>
          <p:cNvSpPr/>
          <p:nvPr/>
        </p:nvSpPr>
        <p:spPr>
          <a:xfrm>
            <a:off x="304800" y="800606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03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770" y="981530"/>
            <a:ext cx="5966460" cy="2101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Lets try one (or two)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86C61-71AF-4E35-A7B5-12A61F41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9D8D5C-367B-47A6-A7D2-7E733A7D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586" y="3107072"/>
            <a:ext cx="2300329" cy="321928"/>
          </a:xfrm>
          <a:solidFill>
            <a:schemeClr val="bg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37995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Layout &amp; Purpose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2139454-7490-4AB1-99B6-86D319CCFB85}"/>
              </a:ext>
            </a:extLst>
          </p:cNvPr>
          <p:cNvSpPr txBox="1">
            <a:spLocks/>
          </p:cNvSpPr>
          <p:nvPr/>
        </p:nvSpPr>
        <p:spPr>
          <a:xfrm>
            <a:off x="790168" y="4562476"/>
            <a:ext cx="5314950" cy="5647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ysClr val="windowText" lastClr="000000"/>
                </a:solidFill>
              </a:rPr>
              <a:t>Memory Segment Concepts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5517A-1657-4436-8CE8-64FE7ADF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365" y="298014"/>
            <a:ext cx="558927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 Memory </a:t>
            </a:r>
            <a:r>
              <a:rPr lang="en-US" dirty="0" err="1">
                <a:solidFill>
                  <a:schemeClr val="bg1"/>
                </a:solidFill>
              </a:rPr>
              <a:t>Organisation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26035"/>
              </p:ext>
            </p:extLst>
          </p:nvPr>
        </p:nvGraphicFramePr>
        <p:xfrm>
          <a:off x="2916147" y="2391486"/>
          <a:ext cx="2572727" cy="3467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2727">
                  <a:extLst>
                    <a:ext uri="{9D8B030D-6E8A-4147-A177-3AD203B41FA5}">
                      <a16:colId xmlns:a16="http://schemas.microsoft.com/office/drawing/2014/main" val="762784003"/>
                    </a:ext>
                  </a:extLst>
                </a:gridCol>
              </a:tblGrid>
              <a:tr h="469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kernel text and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432186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User text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34791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User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10280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Heap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00981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↓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042224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↓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472387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↓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8606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↑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6068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↑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88781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↑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141007"/>
                  </a:ext>
                </a:extLst>
              </a:tr>
              <a:tr h="252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Stack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944564"/>
                  </a:ext>
                </a:extLst>
              </a:tr>
              <a:tr h="469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Kernel virtual memory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54" marR="4754" marT="357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232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96447"/>
              </p:ext>
            </p:extLst>
          </p:nvPr>
        </p:nvGraphicFramePr>
        <p:xfrm>
          <a:off x="5710003" y="2391486"/>
          <a:ext cx="2351924" cy="704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924">
                  <a:extLst>
                    <a:ext uri="{9D8B030D-6E8A-4147-A177-3AD203B41FA5}">
                      <a16:colId xmlns:a16="http://schemas.microsoft.com/office/drawing/2014/main" val="461733111"/>
                    </a:ext>
                  </a:extLst>
                </a:gridCol>
              </a:tblGrid>
              <a:tr h="142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 TEXT</a:t>
                      </a: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46863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fixed by the 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05904"/>
                  </a:ext>
                </a:extLst>
              </a:tr>
              <a:tr h="27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contains instructions (code) to be executed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6943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read-only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5073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88904"/>
              </p:ext>
            </p:extLst>
          </p:nvPr>
        </p:nvGraphicFramePr>
        <p:xfrm>
          <a:off x="5710003" y="3214688"/>
          <a:ext cx="2351924" cy="70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924">
                  <a:extLst>
                    <a:ext uri="{9D8B030D-6E8A-4147-A177-3AD203B41FA5}">
                      <a16:colId xmlns:a16="http://schemas.microsoft.com/office/drawing/2014/main" val="3965971827"/>
                    </a:ext>
                  </a:extLst>
                </a:gridCol>
              </a:tblGrid>
              <a:tr h="142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25396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contains (un)</a:t>
                      </a:r>
                      <a:r>
                        <a:rPr lang="en-US" sz="900" u="none" strike="noStrike" dirty="0" err="1">
                          <a:effectLst/>
                          <a:latin typeface="+mj-lt"/>
                        </a:rPr>
                        <a:t>initialised</a:t>
                      </a: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25336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static variables (static</a:t>
                      </a:r>
                      <a:r>
                        <a:rPr lang="en-US" sz="9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900" u="none" strike="noStrike" baseline="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900" u="none" strike="noStrike" baseline="0" dirty="0">
                          <a:effectLst/>
                          <a:latin typeface="+mj-lt"/>
                        </a:rPr>
                        <a:t> x)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63789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corresponds to data-</a:t>
                      </a:r>
                      <a:r>
                        <a:rPr lang="en-US" sz="900" u="none" strike="noStrike" dirty="0" err="1">
                          <a:effectLst/>
                          <a:latin typeface="+mj-lt"/>
                        </a:rPr>
                        <a:t>bss</a:t>
                      </a:r>
                      <a:r>
                        <a:rPr lang="en-US" sz="900" u="none" strike="noStrike" dirty="0">
                          <a:effectLst/>
                          <a:latin typeface="+mj-lt"/>
                        </a:rPr>
                        <a:t> section of an executable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4848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36640" y="2099396"/>
            <a:ext cx="13746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0x00000000</a:t>
            </a:r>
            <a:r>
              <a:rPr lang="en-US" sz="1013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5195" y="6098796"/>
            <a:ext cx="1374633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13" dirty="0">
                <a:solidFill>
                  <a:schemeClr val="bg1"/>
                </a:solidFill>
                <a:latin typeface="Calibri" panose="020F0502020204030204" pitchFamily="34" charset="0"/>
              </a:rPr>
              <a:t>0xffffffff</a:t>
            </a:r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636" y="3063649"/>
            <a:ext cx="18882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+mj-lt"/>
              </a:rPr>
              <a:t> known at compile 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467" y="3809230"/>
            <a:ext cx="1865520" cy="230832"/>
          </a:xfrm>
          <a:prstGeom prst="rect">
            <a:avLst/>
          </a:prstGeom>
          <a:solidFill>
            <a:srgbClr val="FAE8E9"/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+mj-lt"/>
              </a:rPr>
              <a:t> defined at runtime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3467" y="4008935"/>
            <a:ext cx="186552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↑            ↑</a:t>
            </a: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15" name="Straight Arrow Connector 14"/>
          <p:cNvCxnSpPr>
            <a:cxnSpLocks/>
            <a:stCxn id="5" idx="1"/>
          </p:cNvCxnSpPr>
          <p:nvPr/>
        </p:nvCxnSpPr>
        <p:spPr>
          <a:xfrm flipH="1">
            <a:off x="4723991" y="2743607"/>
            <a:ext cx="986012" cy="3040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 flipV="1">
            <a:off x="4723991" y="3201094"/>
            <a:ext cx="986012" cy="36710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884617" y="4803011"/>
            <a:ext cx="1030550" cy="10195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</p:cNvCxnSpPr>
          <p:nvPr/>
        </p:nvCxnSpPr>
        <p:spPr>
          <a:xfrm flipV="1">
            <a:off x="2388921" y="2944282"/>
            <a:ext cx="1060340" cy="3040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 flipV="1">
            <a:off x="2388921" y="3202259"/>
            <a:ext cx="1077309" cy="460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255546" y="4200890"/>
            <a:ext cx="989508" cy="49742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</p:cNvCxnSpPr>
          <p:nvPr/>
        </p:nvCxnSpPr>
        <p:spPr>
          <a:xfrm flipV="1">
            <a:off x="2368987" y="3532571"/>
            <a:ext cx="1080274" cy="3920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76996"/>
              </p:ext>
            </p:extLst>
          </p:nvPr>
        </p:nvGraphicFramePr>
        <p:xfrm>
          <a:off x="5744204" y="4809680"/>
          <a:ext cx="2351922" cy="1127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922">
                  <a:extLst>
                    <a:ext uri="{9D8B030D-6E8A-4147-A177-3AD203B41FA5}">
                      <a16:colId xmlns:a16="http://schemas.microsoft.com/office/drawing/2014/main" val="3482842342"/>
                    </a:ext>
                  </a:extLst>
                </a:gridCol>
              </a:tblGrid>
              <a:tr h="142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STACK PROPERTIES</a:t>
                      </a:r>
                    </a:p>
                  </a:txBody>
                  <a:tcPr marL="4754" marR="4754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82469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Abstract data 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04318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  <a:latin typeface="+mj-lt"/>
                        </a:rPr>
                        <a:t>- Last in first out property (LIFO)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09127"/>
                  </a:ext>
                </a:extLst>
              </a:tr>
              <a:tr h="2806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contiguous block of memory containing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12804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Stores local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variables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94490"/>
                  </a:ext>
                </a:extLst>
              </a:tr>
              <a:tr h="27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  <a:latin typeface="+mj-lt"/>
                        </a:rPr>
                        <a:t>- the focus for a basic buffer overflow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9972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29090"/>
              </p:ext>
            </p:extLst>
          </p:nvPr>
        </p:nvGraphicFramePr>
        <p:xfrm>
          <a:off x="5710003" y="4033142"/>
          <a:ext cx="2386123" cy="673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123">
                  <a:extLst>
                    <a:ext uri="{9D8B030D-6E8A-4147-A177-3AD203B41FA5}">
                      <a16:colId xmlns:a16="http://schemas.microsoft.com/office/drawing/2014/main" val="3965971827"/>
                    </a:ext>
                  </a:extLst>
                </a:gridCol>
              </a:tblGrid>
              <a:tr h="170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HEAP</a:t>
                      </a:r>
                    </a:p>
                  </a:txBody>
                  <a:tcPr marL="4754" marR="4754" marT="3572" marB="0" anchor="b">
                    <a:solidFill>
                      <a:srgbClr val="FA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25396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rgbClr val="FA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25336"/>
                  </a:ext>
                </a:extLst>
              </a:tr>
              <a:tr h="33283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- Larger blocks</a:t>
                      </a:r>
                      <a:r>
                        <a:rPr lang="en-US" sz="900" u="none" strike="noStrike" baseline="0" dirty="0">
                          <a:effectLst/>
                          <a:latin typeface="+mj-lt"/>
                        </a:rPr>
                        <a:t> of memory assigned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54" marR="4754" marT="3572" marB="0" anchor="b">
                    <a:solidFill>
                      <a:srgbClr val="FA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63789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cxnSpLocks/>
            <a:stCxn id="24" idx="1"/>
          </p:cNvCxnSpPr>
          <p:nvPr/>
        </p:nvCxnSpPr>
        <p:spPr>
          <a:xfrm flipH="1" flipV="1">
            <a:off x="4723993" y="3555157"/>
            <a:ext cx="986010" cy="8146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:a16="http://schemas.microsoft.com/office/drawing/2014/main" id="{6222409C-D5E9-214F-B014-610B0DC77880}"/>
              </a:ext>
            </a:extLst>
          </p:cNvPr>
          <p:cNvSpPr/>
          <p:nvPr/>
        </p:nvSpPr>
        <p:spPr>
          <a:xfrm>
            <a:off x="304800" y="142602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EE8CE-2433-47CB-B047-DE1C528B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66"/>
            <a:ext cx="7886700" cy="68022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Stack Control Mechanisms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554614"/>
              </p:ext>
            </p:extLst>
          </p:nvPr>
        </p:nvGraphicFramePr>
        <p:xfrm>
          <a:off x="1797175" y="3745359"/>
          <a:ext cx="2474380" cy="1900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4380">
                  <a:extLst>
                    <a:ext uri="{9D8B030D-6E8A-4147-A177-3AD203B41FA5}">
                      <a16:colId xmlns:a16="http://schemas.microsoft.com/office/drawing/2014/main" val="2597320052"/>
                    </a:ext>
                  </a:extLst>
                </a:gridCol>
              </a:tblGrid>
              <a:tr h="3181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77567024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12271576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58679639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7894479"/>
                  </a:ext>
                </a:extLst>
              </a:tr>
              <a:tr h="628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Bottom</a:t>
                      </a:r>
                      <a:r>
                        <a:rPr lang="en-US" sz="1600" u="none" strike="noStrike" baseline="0" dirty="0">
                          <a:effectLst/>
                        </a:rPr>
                        <a:t> of S</a:t>
                      </a:r>
                      <a:r>
                        <a:rPr lang="en-US" sz="1600" u="none" strike="noStrike" dirty="0">
                          <a:effectLst/>
                        </a:rPr>
                        <a:t>tack 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(higher memory locations)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720226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4767" y="2253064"/>
            <a:ext cx="40103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+mj-lt"/>
              </a:rPr>
              <a:t>Control mechanisms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Push 	– add to the top of the stack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Pop 	– remove from the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829" y="4805998"/>
            <a:ext cx="1495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Stack pointer </a:t>
            </a:r>
            <a:r>
              <a:rPr lang="en-US" sz="1600" dirty="0">
                <a:solidFill>
                  <a:schemeClr val="bg1"/>
                </a:solidFill>
              </a:rPr>
              <a:t>→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64259"/>
              </p:ext>
            </p:extLst>
          </p:nvPr>
        </p:nvGraphicFramePr>
        <p:xfrm>
          <a:off x="4872445" y="1926771"/>
          <a:ext cx="3916787" cy="427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6787">
                  <a:extLst>
                    <a:ext uri="{9D8B030D-6E8A-4147-A177-3AD203B41FA5}">
                      <a16:colId xmlns:a16="http://schemas.microsoft.com/office/drawing/2014/main" val="1078429974"/>
                    </a:ext>
                  </a:extLst>
                </a:gridCol>
              </a:tblGrid>
              <a:tr h="536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STACK PROPERTIES</a:t>
                      </a:r>
                    </a:p>
                  </a:txBody>
                  <a:tcPr marL="3572" marR="3572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18862"/>
                  </a:ext>
                </a:extLst>
              </a:tr>
              <a:tr h="5363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- Abstract data 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75728"/>
                  </a:ext>
                </a:extLst>
              </a:tr>
              <a:tr h="5363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+mj-lt"/>
                        </a:rPr>
                        <a:t>- Last in first out property (LIFO)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22481"/>
                  </a:ext>
                </a:extLst>
              </a:tr>
              <a:tr h="106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j-lt"/>
                        </a:rPr>
                        <a:t>- contiguous block of memory containing 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93496"/>
                  </a:ext>
                </a:extLst>
              </a:tr>
              <a:tr h="5363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Stores local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variables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43137"/>
                  </a:ext>
                </a:extLst>
              </a:tr>
              <a:tr h="106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effectLst/>
                          <a:latin typeface="+mj-lt"/>
                        </a:rPr>
                        <a:t>- the focus for a basic buffer overflow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76101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E7F84F82-CFC5-5249-9FAB-CDF66027952B}"/>
              </a:ext>
            </a:extLst>
          </p:cNvPr>
          <p:cNvSpPr/>
          <p:nvPr/>
        </p:nvSpPr>
        <p:spPr>
          <a:xfrm>
            <a:off x="354767" y="1338943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736B8-DD48-4B4E-B4EC-FCE527C4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Stack Control Mechanisms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Push Mechanism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2145" y="5777535"/>
            <a:ext cx="635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- Push (add) a value to the stack (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example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- Increase the stack pointer to represent the new top of the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252003"/>
            <a:ext cx="1686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New stack pointer </a:t>
            </a:r>
            <a:r>
              <a:rPr lang="en-US" sz="1400" dirty="0">
                <a:solidFill>
                  <a:schemeClr val="bg1"/>
                </a:solidFill>
              </a:rPr>
              <a:t>→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5396" y="2217098"/>
            <a:ext cx="37246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+mj-lt"/>
              </a:rPr>
              <a:t>Control mechanisms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Push 	– add to the top of the stack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Pop 	– remove from the stack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09859"/>
              </p:ext>
            </p:extLst>
          </p:nvPr>
        </p:nvGraphicFramePr>
        <p:xfrm>
          <a:off x="2209388" y="3453325"/>
          <a:ext cx="2229396" cy="2120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9396">
                  <a:extLst>
                    <a:ext uri="{9D8B030D-6E8A-4147-A177-3AD203B41FA5}">
                      <a16:colId xmlns:a16="http://schemas.microsoft.com/office/drawing/2014/main" val="2597320052"/>
                    </a:ext>
                  </a:extLst>
                </a:gridCol>
              </a:tblGrid>
              <a:tr h="304607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77567024"/>
                  </a:ext>
                </a:extLst>
              </a:tr>
              <a:tr h="304607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12271576"/>
                  </a:ext>
                </a:extLst>
              </a:tr>
              <a:tr h="304607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58679639"/>
                  </a:ext>
                </a:extLst>
              </a:tr>
              <a:tr h="304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07894479"/>
                  </a:ext>
                </a:extLst>
              </a:tr>
              <a:tr h="90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Bottom</a:t>
                      </a:r>
                      <a:r>
                        <a:rPr lang="en-US" sz="1800" u="none" strike="noStrike" baseline="0" dirty="0">
                          <a:effectLst/>
                        </a:rPr>
                        <a:t> of S</a:t>
                      </a:r>
                      <a:r>
                        <a:rPr lang="en-US" sz="1800" u="none" strike="noStrike" dirty="0">
                          <a:effectLst/>
                        </a:rPr>
                        <a:t>tack 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(higher memory locations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7202264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072903F6-4518-4F49-A259-654510BB03DF}"/>
              </a:ext>
            </a:extLst>
          </p:cNvPr>
          <p:cNvSpPr/>
          <p:nvPr/>
        </p:nvSpPr>
        <p:spPr>
          <a:xfrm>
            <a:off x="304800" y="169068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A2C5-2149-44D9-B4DF-0433F5E2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Stack Control Mechanisms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Pop Mechanism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887" y="5583168"/>
            <a:ext cx="7846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- Pop (retrieve) the top value for processing (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example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- Decrease the stack pointer to represent the new top of the 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671" y="4357868"/>
            <a:ext cx="2288283" cy="391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New stack pointer </a:t>
            </a:r>
            <a:r>
              <a:rPr lang="en-US" dirty="0">
                <a:solidFill>
                  <a:schemeClr val="bg1"/>
                </a:solidFill>
              </a:rPr>
              <a:t>→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650" y="1935091"/>
            <a:ext cx="37246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Control mechanisms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Push 	– add to the top of the stack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Pop 	– remove from the stack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667357"/>
              </p:ext>
            </p:extLst>
          </p:nvPr>
        </p:nvGraphicFramePr>
        <p:xfrm>
          <a:off x="2337743" y="3385927"/>
          <a:ext cx="2775289" cy="1669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5289">
                  <a:extLst>
                    <a:ext uri="{9D8B030D-6E8A-4147-A177-3AD203B41FA5}">
                      <a16:colId xmlns:a16="http://schemas.microsoft.com/office/drawing/2014/main" val="2597320052"/>
                    </a:ext>
                  </a:extLst>
                </a:gridCol>
              </a:tblGrid>
              <a:tr h="14192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9" marR="6339" marT="4763" marB="0" anchor="b"/>
                </a:tc>
                <a:extLst>
                  <a:ext uri="{0D108BD9-81ED-4DB2-BD59-A6C34878D82A}">
                    <a16:rowId xmlns:a16="http://schemas.microsoft.com/office/drawing/2014/main" val="1677567024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9" marR="6339" marT="4763" marB="0" anchor="b"/>
                </a:tc>
                <a:extLst>
                  <a:ext uri="{0D108BD9-81ED-4DB2-BD59-A6C34878D82A}">
                    <a16:rowId xmlns:a16="http://schemas.microsoft.com/office/drawing/2014/main" val="2112271576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9" marR="6339" marT="4763" marB="0" anchor="b"/>
                </a:tc>
                <a:extLst>
                  <a:ext uri="{0D108BD9-81ED-4DB2-BD59-A6C34878D82A}">
                    <a16:rowId xmlns:a16="http://schemas.microsoft.com/office/drawing/2014/main" val="3058679639"/>
                  </a:ext>
                </a:extLst>
              </a:tr>
              <a:tr h="14192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sng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6339" marR="6339" marT="4763" marB="0" anchor="b"/>
                </a:tc>
                <a:extLst>
                  <a:ext uri="{0D108BD9-81ED-4DB2-BD59-A6C34878D82A}">
                    <a16:rowId xmlns:a16="http://schemas.microsoft.com/office/drawing/2014/main" val="2907894479"/>
                  </a:ext>
                </a:extLst>
              </a:tr>
              <a:tr h="279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Bottom</a:t>
                      </a:r>
                      <a:r>
                        <a:rPr lang="en-US" sz="1800" u="none" strike="noStrike" baseline="0" dirty="0">
                          <a:effectLst/>
                        </a:rPr>
                        <a:t> of S</a:t>
                      </a:r>
                      <a:r>
                        <a:rPr lang="en-US" sz="1800" u="none" strike="noStrike" dirty="0">
                          <a:effectLst/>
                        </a:rPr>
                        <a:t>tack 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(higher memory locations)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9" marR="6339" marT="4763" marB="0" anchor="b"/>
                </a:tc>
                <a:extLst>
                  <a:ext uri="{0D108BD9-81ED-4DB2-BD59-A6C34878D82A}">
                    <a16:rowId xmlns:a16="http://schemas.microsoft.com/office/drawing/2014/main" val="2327202264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51EA7B59-8599-1247-9C78-D398A19BDAAB}"/>
              </a:ext>
            </a:extLst>
          </p:cNvPr>
          <p:cNvSpPr/>
          <p:nvPr/>
        </p:nvSpPr>
        <p:spPr>
          <a:xfrm>
            <a:off x="304800" y="169068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E555-D353-4BF2-9489-6D2FEA53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Stack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stack is an abstract data type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Has a last in first out system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Stores local variables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Contains return memory locations for program flow</a:t>
            </a:r>
          </a:p>
          <a:p>
            <a:r>
              <a:rPr lang="en-US" sz="2400" dirty="0">
                <a:solidFill>
                  <a:schemeClr val="bg1"/>
                </a:solidFill>
              </a:rPr>
              <a:t>Each function has it’s own stack frame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E9F9883-3B22-EC43-B94A-DAD04F0CB265}"/>
              </a:ext>
            </a:extLst>
          </p:cNvPr>
          <p:cNvSpPr/>
          <p:nvPr/>
        </p:nvSpPr>
        <p:spPr>
          <a:xfrm>
            <a:off x="304800" y="15600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A244-6C6F-4B50-8237-BE3A658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842167"/>
            <a:ext cx="7886700" cy="28527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Stack Frames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76DD6-B659-4AB5-95F1-68F35D0E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Stack Frame For Function(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4286" y="2556582"/>
            <a:ext cx="3429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Example code</a:t>
            </a:r>
          </a:p>
          <a:p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void </a:t>
            </a:r>
            <a:r>
              <a:rPr lang="en-US" sz="2000" i="1" dirty="0" err="1">
                <a:solidFill>
                  <a:schemeClr val="bg1"/>
                </a:solidFill>
              </a:rPr>
              <a:t>func</a:t>
            </a:r>
            <a:r>
              <a:rPr lang="en-US" sz="2000" i="1" dirty="0">
                <a:solidFill>
                  <a:schemeClr val="bg1"/>
                </a:solidFill>
              </a:rPr>
              <a:t>(char * </a:t>
            </a:r>
            <a:r>
              <a:rPr lang="en-US" sz="2000" i="1" dirty="0" err="1">
                <a:solidFill>
                  <a:schemeClr val="bg1"/>
                </a:solidFill>
              </a:rPr>
              <a:t>arg</a:t>
            </a:r>
            <a:r>
              <a:rPr lang="en-US" sz="2000" i="1" dirty="0">
                <a:solidFill>
                  <a:schemeClr val="bg1"/>
                </a:solidFill>
              </a:rPr>
              <a:t>){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</a:t>
            </a:r>
            <a:r>
              <a:rPr lang="en-US" sz="2000" b="1" i="1" dirty="0">
                <a:solidFill>
                  <a:schemeClr val="bg1"/>
                </a:solidFill>
              </a:rPr>
              <a:t>char variable1 [4];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</a:t>
            </a:r>
            <a:r>
              <a:rPr lang="en-US" sz="2000" i="1" dirty="0" err="1">
                <a:solidFill>
                  <a:schemeClr val="bg1"/>
                </a:solidFill>
              </a:rPr>
              <a:t>strcpy</a:t>
            </a:r>
            <a:r>
              <a:rPr lang="en-US" sz="2000" i="1" dirty="0">
                <a:solidFill>
                  <a:schemeClr val="bg1"/>
                </a:solidFill>
              </a:rPr>
              <a:t>(variable1, </a:t>
            </a:r>
            <a:r>
              <a:rPr lang="en-US" sz="2000" i="1" dirty="0" err="1">
                <a:solidFill>
                  <a:schemeClr val="bg1"/>
                </a:solidFill>
              </a:rPr>
              <a:t>arg</a:t>
            </a:r>
            <a:r>
              <a:rPr lang="en-US" sz="2000" i="1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</a:t>
            </a:r>
            <a:r>
              <a:rPr lang="en-US" sz="2000" i="1" dirty="0" err="1">
                <a:solidFill>
                  <a:schemeClr val="bg1"/>
                </a:solidFill>
              </a:rPr>
              <a:t>int</a:t>
            </a:r>
            <a:r>
              <a:rPr lang="en-US" sz="2000" i="1" dirty="0">
                <a:solidFill>
                  <a:schemeClr val="bg1"/>
                </a:solidFill>
              </a:rPr>
              <a:t> variable2 = 2;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819519"/>
              </p:ext>
            </p:extLst>
          </p:nvPr>
        </p:nvGraphicFramePr>
        <p:xfrm>
          <a:off x="7476419" y="2768038"/>
          <a:ext cx="1171498" cy="2826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498">
                  <a:extLst>
                    <a:ext uri="{9D8B030D-6E8A-4147-A177-3AD203B41FA5}">
                      <a16:colId xmlns:a16="http://schemas.microsoft.com/office/drawing/2014/main" val="2597320052"/>
                    </a:ext>
                  </a:extLst>
                </a:gridCol>
              </a:tblGrid>
              <a:tr h="284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contents</a:t>
                      </a:r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1677567024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2112271576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junk</a:t>
                      </a:r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3302256630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4263658106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2794943322"/>
                  </a:ext>
                </a:extLst>
              </a:tr>
              <a:tr h="28406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3058679639"/>
                  </a:ext>
                </a:extLst>
              </a:tr>
              <a:tr h="5611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0x12345678</a:t>
                      </a:r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2907894479"/>
                  </a:ext>
                </a:extLst>
              </a:tr>
              <a:tr h="56115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marL="8437" marR="8437" marT="6973" marB="0" anchor="b"/>
                </a:tc>
                <a:extLst>
                  <a:ext uri="{0D108BD9-81ED-4DB2-BD59-A6C34878D82A}">
                    <a16:rowId xmlns:a16="http://schemas.microsoft.com/office/drawing/2014/main" val="232720226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958330"/>
              </p:ext>
            </p:extLst>
          </p:nvPr>
        </p:nvGraphicFramePr>
        <p:xfrm>
          <a:off x="4758974" y="2777108"/>
          <a:ext cx="2697158" cy="2798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7158">
                  <a:extLst>
                    <a:ext uri="{9D8B030D-6E8A-4147-A177-3AD203B41FA5}">
                      <a16:colId xmlns:a16="http://schemas.microsoft.com/office/drawing/2014/main" val="2597320052"/>
                    </a:ext>
                  </a:extLst>
                </a:gridCol>
              </a:tblGrid>
              <a:tr h="281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func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stack frame)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1677567024"/>
                  </a:ext>
                </a:extLst>
              </a:tr>
              <a:tr h="281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2 (int)</a:t>
                      </a: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2112271576"/>
                  </a:ext>
                </a:extLst>
              </a:tr>
              <a:tr h="281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variable 1 (String)</a:t>
                      </a: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3302256630"/>
                  </a:ext>
                </a:extLst>
              </a:tr>
              <a:tr h="28129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4263658106"/>
                  </a:ext>
                </a:extLst>
              </a:tr>
              <a:tr h="28129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2794943322"/>
                  </a:ext>
                </a:extLst>
              </a:tr>
              <a:tr h="281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EBP</a:t>
                      </a: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3058679639"/>
                  </a:ext>
                </a:extLst>
              </a:tr>
              <a:tr h="555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Return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address (caller location) - EIP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2907894479"/>
                  </a:ext>
                </a:extLst>
              </a:tr>
              <a:tr h="555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Bottom</a:t>
                      </a:r>
                      <a:r>
                        <a:rPr lang="en-US" sz="1800" u="none" strike="noStrike" baseline="0" dirty="0">
                          <a:effectLst/>
                          <a:latin typeface="+mj-lt"/>
                        </a:rPr>
                        <a:t> of S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tack 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(higher memory locations)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63" marR="5763" marT="6973" marB="0" anchor="b"/>
                </a:tc>
                <a:extLst>
                  <a:ext uri="{0D108BD9-81ED-4DB2-BD59-A6C34878D82A}">
                    <a16:rowId xmlns:a16="http://schemas.microsoft.com/office/drawing/2014/main" val="232720226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564376" y="3531140"/>
            <a:ext cx="1727471" cy="20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453319" y="3200400"/>
            <a:ext cx="1838528" cy="11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3">
            <a:extLst>
              <a:ext uri="{FF2B5EF4-FFF2-40B4-BE49-F238E27FC236}">
                <a16:creationId xmlns:a16="http://schemas.microsoft.com/office/drawing/2014/main" id="{3BB930FA-6E37-1248-B548-F0324B1560C1}"/>
              </a:ext>
            </a:extLst>
          </p:cNvPr>
          <p:cNvSpPr/>
          <p:nvPr/>
        </p:nvSpPr>
        <p:spPr>
          <a:xfrm>
            <a:off x="304800" y="1462089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5BBA2-7BB4-42AA-97E5-65BA306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APU - CBE : 20 February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</TotalTime>
  <Words>1138</Words>
  <Application>Microsoft Office PowerPoint</Application>
  <PresentationFormat>On-screen Show (4:3)</PresentationFormat>
  <Paragraphs>218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Office Theme</vt:lpstr>
      <vt:lpstr>Basic Memory Structure &amp; Binary Exploitation</vt:lpstr>
      <vt:lpstr>Memory Layout &amp; Purpose</vt:lpstr>
      <vt:lpstr>Process Memory Organisation</vt:lpstr>
      <vt:lpstr>Stack Control Mechanisms</vt:lpstr>
      <vt:lpstr>Stack Control Mechanisms Push Mechanism</vt:lpstr>
      <vt:lpstr>Stack Control Mechanisms Pop Mechanism</vt:lpstr>
      <vt:lpstr>Stack Key Concepts</vt:lpstr>
      <vt:lpstr>Stack Frames</vt:lpstr>
      <vt:lpstr>Example Stack Frame For Function(func)</vt:lpstr>
      <vt:lpstr>Example Stack Frame For Function(func)</vt:lpstr>
      <vt:lpstr>Uhh… wait what?</vt:lpstr>
      <vt:lpstr>The Classic Nop Sled</vt:lpstr>
      <vt:lpstr>Key concepts</vt:lpstr>
      <vt:lpstr>Let’s take a look at gdb</vt:lpstr>
      <vt:lpstr>Crafting an exploit</vt:lpstr>
      <vt:lpstr>Basic tools/commands we will be using</vt:lpstr>
      <vt:lpstr>Lets try one (or two)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runtime memory workings &amp; binary exploitation fundamentals</dc:title>
  <dc:creator>Jessica</dc:creator>
  <cp:lastModifiedBy>Hannan Othman</cp:lastModifiedBy>
  <cp:revision>113</cp:revision>
  <dcterms:created xsi:type="dcterms:W3CDTF">2016-09-21T04:36:50Z</dcterms:created>
  <dcterms:modified xsi:type="dcterms:W3CDTF">2020-02-21T21:55:10Z</dcterms:modified>
</cp:coreProperties>
</file>