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01"/>
  </p:notesMasterIdLst>
  <p:sldIdLst>
    <p:sldId id="422" r:id="rId2"/>
    <p:sldId id="423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49" r:id="rId29"/>
    <p:sldId id="450" r:id="rId30"/>
    <p:sldId id="451" r:id="rId31"/>
    <p:sldId id="452" r:id="rId32"/>
    <p:sldId id="453" r:id="rId33"/>
    <p:sldId id="454" r:id="rId34"/>
    <p:sldId id="455" r:id="rId35"/>
    <p:sldId id="456" r:id="rId36"/>
    <p:sldId id="457" r:id="rId37"/>
    <p:sldId id="458" r:id="rId38"/>
    <p:sldId id="459" r:id="rId39"/>
    <p:sldId id="460" r:id="rId40"/>
    <p:sldId id="461" r:id="rId41"/>
    <p:sldId id="462" r:id="rId42"/>
    <p:sldId id="463" r:id="rId43"/>
    <p:sldId id="464" r:id="rId44"/>
    <p:sldId id="465" r:id="rId45"/>
    <p:sldId id="466" r:id="rId46"/>
    <p:sldId id="467" r:id="rId47"/>
    <p:sldId id="468" r:id="rId48"/>
    <p:sldId id="469" r:id="rId49"/>
    <p:sldId id="470" r:id="rId50"/>
    <p:sldId id="471" r:id="rId51"/>
    <p:sldId id="472" r:id="rId52"/>
    <p:sldId id="473" r:id="rId53"/>
    <p:sldId id="474" r:id="rId54"/>
    <p:sldId id="475" r:id="rId55"/>
    <p:sldId id="476" r:id="rId56"/>
    <p:sldId id="477" r:id="rId57"/>
    <p:sldId id="478" r:id="rId58"/>
    <p:sldId id="480" r:id="rId59"/>
    <p:sldId id="481" r:id="rId60"/>
    <p:sldId id="482" r:id="rId61"/>
    <p:sldId id="483" r:id="rId62"/>
    <p:sldId id="484" r:id="rId63"/>
    <p:sldId id="485" r:id="rId64"/>
    <p:sldId id="486" r:id="rId65"/>
    <p:sldId id="487" r:id="rId66"/>
    <p:sldId id="488" r:id="rId67"/>
    <p:sldId id="489" r:id="rId68"/>
    <p:sldId id="490" r:id="rId69"/>
    <p:sldId id="491" r:id="rId70"/>
    <p:sldId id="492" r:id="rId71"/>
    <p:sldId id="493" r:id="rId72"/>
    <p:sldId id="494" r:id="rId73"/>
    <p:sldId id="495" r:id="rId74"/>
    <p:sldId id="496" r:id="rId75"/>
    <p:sldId id="498" r:id="rId76"/>
    <p:sldId id="499" r:id="rId77"/>
    <p:sldId id="503" r:id="rId78"/>
    <p:sldId id="504" r:id="rId79"/>
    <p:sldId id="505" r:id="rId80"/>
    <p:sldId id="506" r:id="rId81"/>
    <p:sldId id="507" r:id="rId82"/>
    <p:sldId id="508" r:id="rId83"/>
    <p:sldId id="509" r:id="rId84"/>
    <p:sldId id="510" r:id="rId85"/>
    <p:sldId id="511" r:id="rId86"/>
    <p:sldId id="512" r:id="rId87"/>
    <p:sldId id="513" r:id="rId88"/>
    <p:sldId id="514" r:id="rId89"/>
    <p:sldId id="515" r:id="rId90"/>
    <p:sldId id="516" r:id="rId91"/>
    <p:sldId id="517" r:id="rId92"/>
    <p:sldId id="518" r:id="rId93"/>
    <p:sldId id="519" r:id="rId94"/>
    <p:sldId id="520" r:id="rId95"/>
    <p:sldId id="521" r:id="rId96"/>
    <p:sldId id="522" r:id="rId97"/>
    <p:sldId id="523" r:id="rId98"/>
    <p:sldId id="524" r:id="rId99"/>
    <p:sldId id="525" r:id="rId10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63"/>
  </p:normalViewPr>
  <p:slideViewPr>
    <p:cSldViewPr>
      <p:cViewPr varScale="1">
        <p:scale>
          <a:sx n="117" d="100"/>
          <a:sy n="117" d="100"/>
        </p:scale>
        <p:origin x="124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E4785-6A1D-3047-B4BE-5DC7305A466F}" type="datetimeFigureOut">
              <a:rPr lang="en-US" smtClean="0"/>
              <a:t>2/22/20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21D93-1425-6145-82C3-3D0C957EE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71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64D8-0583-8248-9AF8-2792D24E0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10D28-95EE-7841-B8EC-0D9BD58F6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C5C74-CDB9-EF4F-850B-2689EC92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MY" smtClean="0"/>
              <a:pPr marL="25400">
                <a:lnSpc>
                  <a:spcPts val="1240"/>
                </a:lnSpc>
              </a:pPr>
              <a:t>‹#›</a:t>
            </a:fld>
            <a:endParaRPr lang="en-MY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C4BAF42-8373-43EF-9F84-DBDC2085F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MY" spc="-5" dirty="0"/>
              <a:t>APU - CBE : 22 February 2020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441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0ACE-78BA-FF40-853A-9AA45B65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D569F-D6EA-4246-B44C-B3BE79162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53D8A-1A0E-A74A-A364-5C305AC0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MY" smtClean="0"/>
              <a:t>‹#›</a:t>
            </a:fld>
            <a:endParaRPr lang="en-MY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23E6D4A-561C-43CA-BAFE-F4B9243D2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MY" spc="-5" dirty="0"/>
              <a:t>APU - CBE : 22 February 2020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5699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CE4CB-231B-D04A-ADF9-CD2177083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E99CD-979C-0A40-A50B-D9B11419A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81777-D0D8-7949-A60A-7B052565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MY" smtClean="0"/>
              <a:t>‹#›</a:t>
            </a:fld>
            <a:endParaRPr lang="en-MY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D709E61-AFDF-48BB-ADC4-55252260B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MY" spc="-5" dirty="0"/>
              <a:t>APU - CBE : 22 February 2020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87617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0253F5-73D7-4B40-9603-C78FA3E135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MY" spc="-5" dirty="0"/>
              <a:t>APU - CBE : 22 February 2020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80953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81" y="0"/>
                </a:lnTo>
                <a:lnTo>
                  <a:pt x="9143981" y="6857986"/>
                </a:lnTo>
                <a:lnTo>
                  <a:pt x="0" y="68579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486389" y="29669"/>
            <a:ext cx="3657592" cy="6828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9524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0223" y="477706"/>
            <a:ext cx="808355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CF42EC1-F2F6-4D5A-9D9F-661CF1324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MY" spc="-5"/>
              <a:t>APU - CBE : 22 February 2020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1828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D523D-3753-0347-8AC0-977184B48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1B2CBB-4755-5941-9B06-70BAC923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CCCC84-39A3-1B45-9175-EFD13AB1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MY" smtClean="0"/>
              <a:pPr marL="25400">
                <a:lnSpc>
                  <a:spcPts val="1240"/>
                </a:lnSpc>
              </a:pPr>
              <a:t>‹#›</a:t>
            </a:fld>
            <a:endParaRPr lang="en-MY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E7CFD5C-F2C2-4FEE-8149-D34EBC7B0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MY" spc="-5" dirty="0"/>
              <a:t>APU - CBE : 22 February 2020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3840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DDC6-9814-8D4B-ADBE-D3E2A377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C8CAC-F7C2-6843-90BB-3151C976D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25F99-6C89-194F-A205-B079F4D4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MY" smtClean="0"/>
              <a:t>‹#›</a:t>
            </a:fld>
            <a:endParaRPr lang="en-MY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6203142-E75E-4A21-BEFB-3C2D5591B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MY" spc="-5" dirty="0"/>
              <a:t>APU - CBE : 22 February 2020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8603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3753-AC9D-EE4D-BD0D-28A715FE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CECB-4DF4-6940-9CC1-0F7ED268D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CC6CE-F75A-1243-9212-E8432B487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8FC71-E273-1649-9671-F87B23C9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MY" smtClean="0"/>
              <a:t>‹#›</a:t>
            </a:fld>
            <a:endParaRPr lang="en-MY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BDF4870-F561-484A-A255-0C79EDE76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MY" spc="-5" dirty="0"/>
              <a:t>APU - CBE : 22 February 2020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2696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775F-7A77-A941-BCDB-4AD9D356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7F538-1747-4643-A76F-F1BF4B099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A08E5-1EA6-C643-AC70-9235113BB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3CF4A-D8C9-C248-89C7-413B8CA18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B0563-DA76-AD4D-AE57-462695292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F10B8-D1C6-2544-85B8-D8429611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MY" smtClean="0"/>
              <a:t>‹#›</a:t>
            </a:fld>
            <a:endParaRPr lang="en-MY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9A1C187-BA3D-4CB2-A14D-D5FC5B7004C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MY" spc="-5" dirty="0"/>
              <a:t>APU - CBE : 22 February 2020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8331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163F-B555-2D43-B543-CDAF7477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611B5-60C9-6C4E-B869-F7760064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MY" smtClean="0"/>
              <a:t>‹#›</a:t>
            </a:fld>
            <a:endParaRPr lang="en-MY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D909716-0487-4801-9CDE-12F8AD784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MY" spc="-5" dirty="0"/>
              <a:t>APU - CBE : 22 February 2020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9727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9FFAE-DE4C-5D46-9150-D9FD0F67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MY" smtClean="0"/>
              <a:t>‹#›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A56D9-D18C-4947-AB48-0E6CCA173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MY" spc="-5" dirty="0"/>
              <a:t>APU - CBE : 22 February 2020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3707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1694-58A0-A14B-96B1-8596F9EF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61B5-FAA5-854F-93E0-6154A08BC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B54BD-BAA3-994C-9FE2-69A50BE70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4D498-6B6D-FE49-813E-89400F75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MY" smtClean="0"/>
              <a:t>‹#›</a:t>
            </a:fld>
            <a:endParaRPr lang="en-MY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2B1D0BC-8E4C-4312-B74C-846347108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MY" spc="-5" dirty="0"/>
              <a:t>APU - CBE : 22 February 2020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0293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0088-EC06-1C44-AB88-4FB51875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56894-D9E8-FB49-B5A3-322D6A556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9B7B9-17FC-314F-AA09-D0545B496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C6CA9-0EA7-744F-8790-88795C31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MY" smtClean="0"/>
              <a:t>‹#›</a:t>
            </a:fld>
            <a:endParaRPr lang="en-MY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5ED8385-40B8-4F5D-8FEA-F34A8949F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MY" spc="-5" dirty="0"/>
              <a:t>APU - CBE : 22 February 2020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0186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73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8D474-6B8E-8541-A6E8-5F4F16C2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2589B-6E08-864A-83B8-71CA9A8AD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4BB9-EBFD-B346-A7A6-1E516CB9B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MY" spc="-5" dirty="0"/>
              <a:t>APU - CBE : 22 February 2020</a:t>
            </a:r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59C95-F4BF-DB4A-BE50-49EBE07BB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MY" smtClean="0"/>
              <a:pPr marL="25400">
                <a:lnSpc>
                  <a:spcPts val="1240"/>
                </a:lnSpc>
              </a:pPr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0760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ploitfun.wordpress.com/2015/02/10/understanding-glibc-malloc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373379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10254" y="2365050"/>
            <a:ext cx="55206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Heap</a:t>
            </a:r>
            <a:r>
              <a:rPr sz="6000" spc="-95" dirty="0"/>
              <a:t> </a:t>
            </a:r>
            <a:r>
              <a:rPr sz="6000" spc="-5" dirty="0"/>
              <a:t>Exploitation</a:t>
            </a:r>
            <a:endParaRPr sz="60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56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52133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</a:t>
            </a:r>
            <a:r>
              <a:rPr spc="-90" dirty="0"/>
              <a:t> </a:t>
            </a:r>
            <a:r>
              <a:rPr spc="-5" dirty="0"/>
              <a:t>Implementations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178" y="1527903"/>
            <a:ext cx="7477125" cy="208343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glibc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2.19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we have on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45" dirty="0">
                <a:solidFill>
                  <a:srgbClr val="C00000"/>
                </a:solidFill>
                <a:latin typeface="Calibri"/>
                <a:cs typeface="Calibri"/>
              </a:rPr>
              <a:t>binary</a:t>
            </a:r>
            <a:endParaRPr sz="32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694690" lvl="1" indent="-30607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69469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Default for Ubuntu 14.04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(32bit)</a:t>
            </a:r>
            <a:endParaRPr sz="2800" dirty="0">
              <a:latin typeface="Calibri"/>
              <a:cs typeface="Calibri"/>
            </a:endParaRPr>
          </a:p>
          <a:p>
            <a:pPr marL="694690" lvl="1" indent="-30607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69469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Its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heap implementation is based on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FF00"/>
                </a:solidFill>
                <a:latin typeface="Calibri"/>
                <a:cs typeface="Calibri"/>
              </a:rPr>
              <a:t>ptmalloc2</a:t>
            </a:r>
            <a:endParaRPr sz="2800" dirty="0">
              <a:latin typeface="Calibri"/>
              <a:cs typeface="Calibri"/>
            </a:endParaRPr>
          </a:p>
          <a:p>
            <a:pPr marL="694690" lvl="1" indent="-30607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69469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Very fast, low fragmentation,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thread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safe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D7AEDBB5-E369-4728-812B-3B7C5273263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5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5591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 Thy</a:t>
            </a:r>
            <a:r>
              <a:rPr spc="-90" dirty="0"/>
              <a:t> </a:t>
            </a:r>
            <a:r>
              <a:rPr spc="-5" dirty="0"/>
              <a:t>Heap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178" y="1609336"/>
            <a:ext cx="7904480" cy="205168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2575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Everyone uses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heap (dynamic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memory) 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but few usually know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much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about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3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internals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294640" indent="-282575">
              <a:lnSpc>
                <a:spcPct val="100000"/>
              </a:lnSpc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Do you even know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the cost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of your</a:t>
            </a:r>
            <a:r>
              <a:rPr sz="32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mallocs?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894C4819-13AC-4AD2-B0F7-DCFD5AB7AE7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1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A66528-DB71-476A-BDC0-5472F80B28D7}"/>
              </a:ext>
            </a:extLst>
          </p:cNvPr>
          <p:cNvSpPr/>
          <p:nvPr/>
        </p:nvSpPr>
        <p:spPr>
          <a:xfrm>
            <a:off x="3733800" y="1834918"/>
            <a:ext cx="4945862" cy="76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2921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Malloc</a:t>
            </a:r>
            <a:r>
              <a:rPr spc="-90" dirty="0"/>
              <a:t> </a:t>
            </a:r>
            <a:r>
              <a:rPr spc="-5" dirty="0"/>
              <a:t>Trivia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1969" y="1842004"/>
            <a:ext cx="4748530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45134" marR="5080" indent="-43307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How many bytes on the heap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24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your  malloc chunks really taking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up?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178" y="1609336"/>
            <a:ext cx="21659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malloc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32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1188" y="2671688"/>
            <a:ext cx="2165985" cy="2646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malloc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"/>
              <a:buChar char="•"/>
            </a:pPr>
            <a:endParaRPr sz="3950">
              <a:latin typeface="Times New Roman"/>
              <a:cs typeface="Times New Roman"/>
            </a:endParaRPr>
          </a:p>
          <a:p>
            <a:pPr marL="294640" indent="-282575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malloc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20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"/>
              <a:buChar char="•"/>
            </a:pPr>
            <a:endParaRPr sz="3950">
              <a:latin typeface="Times New Roman"/>
              <a:cs typeface="Times New Roman"/>
            </a:endParaRPr>
          </a:p>
          <a:p>
            <a:pPr marL="294640" indent="-282575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malloc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346042D7-0A73-485D-B486-01758A89205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25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424CC29-B706-4D8E-888B-C84B3A97ACE9}"/>
              </a:ext>
            </a:extLst>
          </p:cNvPr>
          <p:cNvSpPr/>
          <p:nvPr/>
        </p:nvSpPr>
        <p:spPr>
          <a:xfrm>
            <a:off x="3733800" y="1834918"/>
            <a:ext cx="4945862" cy="76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2921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Malloc</a:t>
            </a:r>
            <a:r>
              <a:rPr spc="-90" dirty="0"/>
              <a:t> </a:t>
            </a:r>
            <a:r>
              <a:rPr spc="-5" dirty="0"/>
              <a:t>Trivia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1969" y="1842004"/>
            <a:ext cx="4748530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45134" marR="5080" indent="-43307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How many bytes on the heap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24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your  malloc chunks really taking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up?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178" y="1527903"/>
            <a:ext cx="2165985" cy="165735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740"/>
              </a:spcBef>
              <a:buClr>
                <a:srgbClr val="FFFFFF"/>
              </a:buClr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malloc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32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3200">
              <a:latin typeface="Calibri"/>
              <a:cs typeface="Calibri"/>
            </a:endParaRPr>
          </a:p>
          <a:p>
            <a:pPr marR="241300" algn="r">
              <a:lnSpc>
                <a:spcPct val="100000"/>
              </a:lnSpc>
              <a:spcBef>
                <a:spcPts val="560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40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bytes</a:t>
            </a:r>
            <a:endParaRPr sz="2800">
              <a:latin typeface="Calibri"/>
              <a:cs typeface="Calibri"/>
            </a:endParaRPr>
          </a:p>
          <a:p>
            <a:pPr marL="294640" marR="210820" indent="-295275" algn="r">
              <a:lnSpc>
                <a:spcPct val="100000"/>
              </a:lnSpc>
              <a:spcBef>
                <a:spcPts val="605"/>
              </a:spcBef>
              <a:buClr>
                <a:srgbClr val="FFFFFF"/>
              </a:buClr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mallo</a:t>
            </a:r>
            <a:r>
              <a:rPr sz="3200" spc="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1188" y="3738498"/>
            <a:ext cx="216598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malloc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20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"/>
              <a:buChar char="•"/>
            </a:pPr>
            <a:endParaRPr sz="3950">
              <a:latin typeface="Times New Roman"/>
              <a:cs typeface="Times New Roman"/>
            </a:endParaRPr>
          </a:p>
          <a:p>
            <a:pPr marL="294640" indent="-282575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malloc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B2E927FD-F39D-4102-8AD2-631885E192E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340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CB8FE5-7188-49DD-A973-924ED5457856}"/>
              </a:ext>
            </a:extLst>
          </p:cNvPr>
          <p:cNvSpPr/>
          <p:nvPr/>
        </p:nvSpPr>
        <p:spPr>
          <a:xfrm>
            <a:off x="3733800" y="1834918"/>
            <a:ext cx="4945862" cy="76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2921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Malloc</a:t>
            </a:r>
            <a:r>
              <a:rPr spc="-90" dirty="0"/>
              <a:t> </a:t>
            </a:r>
            <a:r>
              <a:rPr spc="-5" dirty="0"/>
              <a:t>Trivia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1969" y="1842004"/>
            <a:ext cx="4748530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45134" marR="5080" indent="-43307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How many bytes on the heap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24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your  malloc chunks really taking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up?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178" y="1527903"/>
            <a:ext cx="2165985" cy="272415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740"/>
              </a:spcBef>
              <a:buClr>
                <a:srgbClr val="FFFFFF"/>
              </a:buClr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malloc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32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3200">
              <a:latin typeface="Calibri"/>
              <a:cs typeface="Calibri"/>
            </a:endParaRPr>
          </a:p>
          <a:p>
            <a:pPr marL="306070" marR="241300" lvl="1" indent="-306070" algn="r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30607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40</a:t>
            </a:r>
            <a:r>
              <a:rPr sz="28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bytes</a:t>
            </a:r>
            <a:endParaRPr sz="2800">
              <a:latin typeface="Calibri"/>
              <a:cs typeface="Calibri"/>
            </a:endParaRPr>
          </a:p>
          <a:p>
            <a:pPr marL="294640" marR="210820" indent="-295275" algn="r">
              <a:lnSpc>
                <a:spcPct val="100000"/>
              </a:lnSpc>
              <a:spcBef>
                <a:spcPts val="605"/>
              </a:spcBef>
              <a:buClr>
                <a:srgbClr val="FFFFFF"/>
              </a:buClr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mallo</a:t>
            </a:r>
            <a:r>
              <a:rPr sz="3200" spc="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3200">
              <a:latin typeface="Calibri"/>
              <a:cs typeface="Calibri"/>
            </a:endParaRPr>
          </a:p>
          <a:p>
            <a:pPr marL="306070" marR="241300" lvl="1" indent="-306070" algn="r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30607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16</a:t>
            </a:r>
            <a:r>
              <a:rPr sz="28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bytes</a:t>
            </a:r>
            <a:endParaRPr sz="2800">
              <a:latin typeface="Calibri"/>
              <a:cs typeface="Calibri"/>
            </a:endParaRPr>
          </a:p>
          <a:p>
            <a:pPr marL="294640" indent="-282575">
              <a:lnSpc>
                <a:spcPct val="100000"/>
              </a:lnSpc>
              <a:spcBef>
                <a:spcPts val="605"/>
              </a:spcBef>
              <a:buClr>
                <a:srgbClr val="FFFFFF"/>
              </a:buClr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malloc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20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1188" y="4805298"/>
            <a:ext cx="1960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malloc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D0A61765-BE1D-4EE3-BA62-C2636BBC625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8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9049AD-93F9-4C88-AED0-FFE017E9356A}"/>
              </a:ext>
            </a:extLst>
          </p:cNvPr>
          <p:cNvSpPr/>
          <p:nvPr/>
        </p:nvSpPr>
        <p:spPr>
          <a:xfrm>
            <a:off x="3733800" y="1834918"/>
            <a:ext cx="4945862" cy="76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2921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Malloc</a:t>
            </a:r>
            <a:r>
              <a:rPr spc="-90" dirty="0"/>
              <a:t> </a:t>
            </a:r>
            <a:r>
              <a:rPr spc="-5" dirty="0"/>
              <a:t>Trivia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1969" y="1842004"/>
            <a:ext cx="4748530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45134" marR="5080" indent="-43307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How many bytes on the heap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24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your  malloc chunks really taking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up?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178" y="1527903"/>
            <a:ext cx="2165985" cy="379095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740"/>
              </a:spcBef>
              <a:buClr>
                <a:srgbClr val="FFFFFF"/>
              </a:buClr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malloc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32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3200">
              <a:latin typeface="Calibri"/>
              <a:cs typeface="Calibri"/>
            </a:endParaRPr>
          </a:p>
          <a:p>
            <a:pPr marL="306070" marR="241300" lvl="1" indent="-306070" algn="r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30607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40</a:t>
            </a:r>
            <a:r>
              <a:rPr sz="28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bytes</a:t>
            </a:r>
            <a:endParaRPr sz="2800">
              <a:latin typeface="Calibri"/>
              <a:cs typeface="Calibri"/>
            </a:endParaRPr>
          </a:p>
          <a:p>
            <a:pPr marL="294640" marR="210820" indent="-295275" algn="r">
              <a:lnSpc>
                <a:spcPct val="100000"/>
              </a:lnSpc>
              <a:spcBef>
                <a:spcPts val="605"/>
              </a:spcBef>
              <a:buClr>
                <a:srgbClr val="FFFFFF"/>
              </a:buClr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mallo</a:t>
            </a:r>
            <a:r>
              <a:rPr sz="3200" spc="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3200">
              <a:latin typeface="Calibri"/>
              <a:cs typeface="Calibri"/>
            </a:endParaRPr>
          </a:p>
          <a:p>
            <a:pPr marL="306070" marR="241300" lvl="1" indent="-306070" algn="r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30607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16</a:t>
            </a:r>
            <a:r>
              <a:rPr sz="28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bytes</a:t>
            </a:r>
            <a:endParaRPr sz="2800">
              <a:latin typeface="Calibri"/>
              <a:cs typeface="Calibri"/>
            </a:endParaRPr>
          </a:p>
          <a:p>
            <a:pPr marL="294640" indent="-282575">
              <a:lnSpc>
                <a:spcPct val="100000"/>
              </a:lnSpc>
              <a:spcBef>
                <a:spcPts val="605"/>
              </a:spcBef>
              <a:buClr>
                <a:srgbClr val="FFFFFF"/>
              </a:buClr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malloc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20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3200">
              <a:latin typeface="Calibri"/>
              <a:cs typeface="Calibri"/>
            </a:endParaRPr>
          </a:p>
          <a:p>
            <a:pPr marL="306070" marR="241300" lvl="1" indent="-306070" algn="r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30607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24</a:t>
            </a:r>
            <a:r>
              <a:rPr sz="28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bytes</a:t>
            </a:r>
            <a:endParaRPr sz="2800">
              <a:latin typeface="Calibri"/>
              <a:cs typeface="Calibri"/>
            </a:endParaRPr>
          </a:p>
          <a:p>
            <a:pPr marL="294640" marR="210820" indent="-295275" algn="r">
              <a:lnSpc>
                <a:spcPct val="100000"/>
              </a:lnSpc>
              <a:spcBef>
                <a:spcPts val="605"/>
              </a:spcBef>
              <a:buClr>
                <a:srgbClr val="FFFFFF"/>
              </a:buClr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mallo</a:t>
            </a:r>
            <a:r>
              <a:rPr sz="3200" spc="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02440D66-FD5A-4AFB-B43C-075F45B7252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513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FC07B36-4157-4C81-86FD-80545B502024}"/>
              </a:ext>
            </a:extLst>
          </p:cNvPr>
          <p:cNvSpPr/>
          <p:nvPr/>
        </p:nvSpPr>
        <p:spPr>
          <a:xfrm>
            <a:off x="3733800" y="1834918"/>
            <a:ext cx="4945862" cy="76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2921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Malloc</a:t>
            </a:r>
            <a:r>
              <a:rPr spc="-90" dirty="0"/>
              <a:t> </a:t>
            </a:r>
            <a:r>
              <a:rPr spc="-5" dirty="0"/>
              <a:t>Trivia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1969" y="1842004"/>
            <a:ext cx="4748530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45134" marR="5080" indent="-43307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How many bytes on the heap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24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your  malloc chunks really taking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up?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178" y="1527903"/>
            <a:ext cx="2165985" cy="429323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740"/>
              </a:spcBef>
              <a:buClr>
                <a:srgbClr val="FFFFFF"/>
              </a:buClr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malloc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32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3200">
              <a:latin typeface="Calibri"/>
              <a:cs typeface="Calibri"/>
            </a:endParaRPr>
          </a:p>
          <a:p>
            <a:pPr marL="306070" marR="241300" lvl="1" indent="-306070" algn="r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30607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40</a:t>
            </a:r>
            <a:r>
              <a:rPr sz="28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bytes</a:t>
            </a:r>
            <a:endParaRPr sz="2800">
              <a:latin typeface="Calibri"/>
              <a:cs typeface="Calibri"/>
            </a:endParaRPr>
          </a:p>
          <a:p>
            <a:pPr marL="294640" marR="210820" indent="-295275" algn="r">
              <a:lnSpc>
                <a:spcPct val="100000"/>
              </a:lnSpc>
              <a:spcBef>
                <a:spcPts val="605"/>
              </a:spcBef>
              <a:buClr>
                <a:srgbClr val="FFFFFF"/>
              </a:buClr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mallo</a:t>
            </a:r>
            <a:r>
              <a:rPr sz="3200" spc="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3200">
              <a:latin typeface="Calibri"/>
              <a:cs typeface="Calibri"/>
            </a:endParaRPr>
          </a:p>
          <a:p>
            <a:pPr marL="306070" marR="241300" lvl="1" indent="-306070" algn="r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30607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16</a:t>
            </a:r>
            <a:r>
              <a:rPr sz="28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bytes</a:t>
            </a:r>
            <a:endParaRPr sz="2800">
              <a:latin typeface="Calibri"/>
              <a:cs typeface="Calibri"/>
            </a:endParaRPr>
          </a:p>
          <a:p>
            <a:pPr marL="294640" indent="-282575">
              <a:lnSpc>
                <a:spcPct val="100000"/>
              </a:lnSpc>
              <a:spcBef>
                <a:spcPts val="605"/>
              </a:spcBef>
              <a:buClr>
                <a:srgbClr val="FFFFFF"/>
              </a:buClr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malloc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20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3200">
              <a:latin typeface="Calibri"/>
              <a:cs typeface="Calibri"/>
            </a:endParaRPr>
          </a:p>
          <a:p>
            <a:pPr marL="306070" marR="241300" lvl="1" indent="-306070" algn="r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30607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24</a:t>
            </a:r>
            <a:r>
              <a:rPr sz="28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bytes</a:t>
            </a:r>
            <a:endParaRPr sz="2800">
              <a:latin typeface="Calibri"/>
              <a:cs typeface="Calibri"/>
            </a:endParaRPr>
          </a:p>
          <a:p>
            <a:pPr marL="294640" marR="210820" indent="-295275" algn="r">
              <a:lnSpc>
                <a:spcPct val="100000"/>
              </a:lnSpc>
              <a:spcBef>
                <a:spcPts val="605"/>
              </a:spcBef>
              <a:buClr>
                <a:srgbClr val="FFFFFF"/>
              </a:buClr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mallo</a:t>
            </a:r>
            <a:r>
              <a:rPr sz="3200" spc="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3200">
              <a:latin typeface="Calibri"/>
              <a:cs typeface="Calibri"/>
            </a:endParaRPr>
          </a:p>
          <a:p>
            <a:pPr marL="306070" marR="241300" lvl="1" indent="-306070" algn="r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30607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16</a:t>
            </a:r>
            <a:r>
              <a:rPr sz="28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bytes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17D91F9A-A97C-4743-A83D-9856A553F5C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58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93BDED4-628A-4994-A1DE-853F57103EBE}"/>
              </a:ext>
            </a:extLst>
          </p:cNvPr>
          <p:cNvSpPr/>
          <p:nvPr/>
        </p:nvSpPr>
        <p:spPr>
          <a:xfrm>
            <a:off x="3733800" y="1834918"/>
            <a:ext cx="4945862" cy="76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2921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Malloc</a:t>
            </a:r>
            <a:r>
              <a:rPr spc="-90" dirty="0"/>
              <a:t> </a:t>
            </a:r>
            <a:r>
              <a:rPr spc="-5" dirty="0"/>
              <a:t>Trivia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178" y="1527903"/>
            <a:ext cx="2165985" cy="429323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740"/>
              </a:spcBef>
              <a:buClr>
                <a:srgbClr val="FFFFFF"/>
              </a:buClr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malloc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32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3200">
              <a:latin typeface="Calibri"/>
              <a:cs typeface="Calibri"/>
            </a:endParaRPr>
          </a:p>
          <a:p>
            <a:pPr marL="306070" marR="241300" lvl="1" indent="-306070" algn="r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30607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40</a:t>
            </a:r>
            <a:r>
              <a:rPr sz="28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bytes</a:t>
            </a:r>
            <a:endParaRPr sz="2800">
              <a:latin typeface="Calibri"/>
              <a:cs typeface="Calibri"/>
            </a:endParaRPr>
          </a:p>
          <a:p>
            <a:pPr marL="294640" marR="210820" indent="-295275" algn="r">
              <a:lnSpc>
                <a:spcPct val="100000"/>
              </a:lnSpc>
              <a:spcBef>
                <a:spcPts val="605"/>
              </a:spcBef>
              <a:buClr>
                <a:srgbClr val="FFFFFF"/>
              </a:buClr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mallo</a:t>
            </a:r>
            <a:r>
              <a:rPr sz="3200" spc="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3200">
              <a:latin typeface="Calibri"/>
              <a:cs typeface="Calibri"/>
            </a:endParaRPr>
          </a:p>
          <a:p>
            <a:pPr marL="306070" marR="241300" lvl="1" indent="-306070" algn="r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30607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16</a:t>
            </a:r>
            <a:r>
              <a:rPr sz="28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bytes</a:t>
            </a:r>
            <a:endParaRPr sz="2800">
              <a:latin typeface="Calibri"/>
              <a:cs typeface="Calibri"/>
            </a:endParaRPr>
          </a:p>
          <a:p>
            <a:pPr marL="294640" indent="-282575">
              <a:lnSpc>
                <a:spcPct val="100000"/>
              </a:lnSpc>
              <a:spcBef>
                <a:spcPts val="605"/>
              </a:spcBef>
              <a:buClr>
                <a:srgbClr val="FFFFFF"/>
              </a:buClr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malloc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20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3200">
              <a:latin typeface="Calibri"/>
              <a:cs typeface="Calibri"/>
            </a:endParaRPr>
          </a:p>
          <a:p>
            <a:pPr marL="306070" marR="241300" lvl="1" indent="-306070" algn="r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30607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24</a:t>
            </a:r>
            <a:r>
              <a:rPr sz="28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bytes</a:t>
            </a:r>
            <a:endParaRPr sz="2800">
              <a:latin typeface="Calibri"/>
              <a:cs typeface="Calibri"/>
            </a:endParaRPr>
          </a:p>
          <a:p>
            <a:pPr marL="294640" marR="210820" indent="-295275" algn="r">
              <a:lnSpc>
                <a:spcPct val="100000"/>
              </a:lnSpc>
              <a:spcBef>
                <a:spcPts val="605"/>
              </a:spcBef>
              <a:buClr>
                <a:srgbClr val="FFFFFF"/>
              </a:buClr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mallo</a:t>
            </a:r>
            <a:r>
              <a:rPr sz="3200" spc="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3200">
              <a:latin typeface="Calibri"/>
              <a:cs typeface="Calibri"/>
            </a:endParaRPr>
          </a:p>
          <a:p>
            <a:pPr marL="306070" marR="241300" lvl="1" indent="-306070" algn="r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30607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16</a:t>
            </a:r>
            <a:r>
              <a:rPr sz="28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bytes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91525" y="5100308"/>
            <a:ext cx="19399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Calibri"/>
                <a:cs typeface="Calibri"/>
              </a:rPr>
              <a:t>lolwat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93549" y="5676515"/>
            <a:ext cx="940435" cy="38735"/>
          </a:xfrm>
          <a:custGeom>
            <a:avLst/>
            <a:gdLst/>
            <a:ahLst/>
            <a:cxnLst/>
            <a:rect l="l" t="t" r="r" b="b"/>
            <a:pathLst>
              <a:path w="940435" h="38735">
                <a:moveTo>
                  <a:pt x="940235" y="38462"/>
                </a:moveTo>
                <a:lnTo>
                  <a:pt x="0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99690" y="5616405"/>
            <a:ext cx="157472" cy="123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31969" y="1842004"/>
            <a:ext cx="4748530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45134" marR="5080" indent="-43307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How many bytes on the heap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24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your  malloc chunks really taking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up?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202C4D45-E588-43D9-8D4C-9A677BDB8E5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255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E978873-DDAF-4E20-984C-6DAEAB825B70}"/>
              </a:ext>
            </a:extLst>
          </p:cNvPr>
          <p:cNvSpPr/>
          <p:nvPr/>
        </p:nvSpPr>
        <p:spPr>
          <a:xfrm>
            <a:off x="3733303" y="2895600"/>
            <a:ext cx="4945862" cy="76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618F6E-3E9B-49AD-A7A1-B5B89F4EBFEC}"/>
              </a:ext>
            </a:extLst>
          </p:cNvPr>
          <p:cNvSpPr/>
          <p:nvPr/>
        </p:nvSpPr>
        <p:spPr>
          <a:xfrm>
            <a:off x="3733800" y="1834918"/>
            <a:ext cx="4945862" cy="76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2921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Malloc</a:t>
            </a:r>
            <a:r>
              <a:rPr spc="-90" dirty="0"/>
              <a:t> </a:t>
            </a:r>
            <a:r>
              <a:rPr spc="-5" dirty="0"/>
              <a:t>Trivia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178" y="1527903"/>
            <a:ext cx="2165985" cy="429323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740"/>
              </a:spcBef>
              <a:buClr>
                <a:srgbClr val="FFFFFF"/>
              </a:buClr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malloc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32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3200">
              <a:latin typeface="Calibri"/>
              <a:cs typeface="Calibri"/>
            </a:endParaRPr>
          </a:p>
          <a:p>
            <a:pPr marL="306070" marR="241300" lvl="1" indent="-306070" algn="r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30607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40</a:t>
            </a:r>
            <a:r>
              <a:rPr sz="28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bytes</a:t>
            </a:r>
            <a:endParaRPr sz="2800">
              <a:latin typeface="Calibri"/>
              <a:cs typeface="Calibri"/>
            </a:endParaRPr>
          </a:p>
          <a:p>
            <a:pPr marL="294640" marR="210820" indent="-295275" algn="r">
              <a:lnSpc>
                <a:spcPct val="100000"/>
              </a:lnSpc>
              <a:spcBef>
                <a:spcPts val="605"/>
              </a:spcBef>
              <a:buClr>
                <a:srgbClr val="FFFFFF"/>
              </a:buClr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mallo</a:t>
            </a:r>
            <a:r>
              <a:rPr sz="3200" spc="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3200">
              <a:latin typeface="Calibri"/>
              <a:cs typeface="Calibri"/>
            </a:endParaRPr>
          </a:p>
          <a:p>
            <a:pPr marL="306070" marR="241300" lvl="1" indent="-306070" algn="r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30607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16</a:t>
            </a:r>
            <a:r>
              <a:rPr sz="28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bytes</a:t>
            </a:r>
            <a:endParaRPr sz="2800">
              <a:latin typeface="Calibri"/>
              <a:cs typeface="Calibri"/>
            </a:endParaRPr>
          </a:p>
          <a:p>
            <a:pPr marL="294640" indent="-282575">
              <a:lnSpc>
                <a:spcPct val="100000"/>
              </a:lnSpc>
              <a:spcBef>
                <a:spcPts val="605"/>
              </a:spcBef>
              <a:buClr>
                <a:srgbClr val="FFFFFF"/>
              </a:buClr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malloc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20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3200">
              <a:latin typeface="Calibri"/>
              <a:cs typeface="Calibri"/>
            </a:endParaRPr>
          </a:p>
          <a:p>
            <a:pPr marL="306070" marR="241300" lvl="1" indent="-306070" algn="r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30607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24</a:t>
            </a:r>
            <a:r>
              <a:rPr sz="28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bytes</a:t>
            </a:r>
            <a:endParaRPr sz="2800">
              <a:latin typeface="Calibri"/>
              <a:cs typeface="Calibri"/>
            </a:endParaRPr>
          </a:p>
          <a:p>
            <a:pPr marL="294640" marR="210820" indent="-295275" algn="r">
              <a:lnSpc>
                <a:spcPct val="100000"/>
              </a:lnSpc>
              <a:spcBef>
                <a:spcPts val="605"/>
              </a:spcBef>
              <a:buClr>
                <a:srgbClr val="FFFFFF"/>
              </a:buClr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mallo</a:t>
            </a:r>
            <a:r>
              <a:rPr sz="3200" spc="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3200">
              <a:latin typeface="Calibri"/>
              <a:cs typeface="Calibri"/>
            </a:endParaRPr>
          </a:p>
          <a:p>
            <a:pPr marL="306070" marR="241300" lvl="1" indent="-306070" algn="r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30607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16</a:t>
            </a:r>
            <a:r>
              <a:rPr sz="28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bytes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91525" y="5100308"/>
            <a:ext cx="19399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Calibri"/>
                <a:cs typeface="Calibri"/>
              </a:rPr>
              <a:t>lolwat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93549" y="5676515"/>
            <a:ext cx="940435" cy="38735"/>
          </a:xfrm>
          <a:custGeom>
            <a:avLst/>
            <a:gdLst/>
            <a:ahLst/>
            <a:cxnLst/>
            <a:rect l="l" t="t" r="r" b="b"/>
            <a:pathLst>
              <a:path w="940435" h="38735">
                <a:moveTo>
                  <a:pt x="940235" y="38462"/>
                </a:moveTo>
                <a:lnTo>
                  <a:pt x="0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99690" y="5616405"/>
            <a:ext cx="157472" cy="123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31969" y="1842004"/>
            <a:ext cx="4748530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45134" marR="5080" indent="-43307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How many bytes on the heap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24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your  malloc chunks really taking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up?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12546" y="2927854"/>
            <a:ext cx="3589020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65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How many did you get</a:t>
            </a:r>
            <a:r>
              <a:rPr sz="24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right?</a:t>
            </a:r>
            <a:endParaRPr sz="2400" dirty="0">
              <a:latin typeface="Calibri"/>
              <a:cs typeface="Calibri"/>
            </a:endParaRPr>
          </a:p>
          <a:p>
            <a:pPr marL="1270" algn="ctr">
              <a:lnSpc>
                <a:spcPts val="2865"/>
              </a:lnSpc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Maybe one?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right?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17685AED-1775-4F7F-9086-9B222573621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80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3" y="477704"/>
            <a:ext cx="59626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AFEF"/>
                </a:solidFill>
                <a:latin typeface="Calibri"/>
                <a:cs typeface="Calibri"/>
              </a:rPr>
              <a:t>sizes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61" y="1609336"/>
            <a:ext cx="78111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prints distance between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mallocs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(size of</a:t>
            </a:r>
            <a:r>
              <a:rPr sz="3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chunk)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398" y="2666994"/>
            <a:ext cx="8307773" cy="2895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8B6033B9-FB8F-42A2-B412-6D10746869F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1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565356"/>
            <a:ext cx="400431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178" y="1529968"/>
            <a:ext cx="3772535" cy="265264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Heap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Overview</a:t>
            </a:r>
            <a:endParaRPr sz="3200" dirty="0">
              <a:latin typeface="Calibri"/>
              <a:cs typeface="Calibri"/>
            </a:endParaRPr>
          </a:p>
          <a:p>
            <a:pPr marL="294640" indent="-28257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Exploitation</a:t>
            </a:r>
            <a:endParaRPr sz="3200" dirty="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Overflows</a:t>
            </a:r>
            <a:endParaRPr sz="2800" dirty="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Use After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Free</a:t>
            </a:r>
            <a:endParaRPr sz="2800" dirty="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2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Spraying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09079948-43D4-498C-9DE2-AC0E3D55DC0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469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29895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</a:t>
            </a:r>
            <a:r>
              <a:rPr spc="-90" dirty="0"/>
              <a:t> </a:t>
            </a:r>
            <a:r>
              <a:rPr spc="-5" dirty="0"/>
              <a:t>Chunks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0214" y="1529968"/>
            <a:ext cx="650367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Consolas"/>
                <a:cs typeface="Consolas"/>
              </a:rPr>
              <a:t>unsigned int </a:t>
            </a:r>
            <a:r>
              <a:rPr sz="3200" dirty="0">
                <a:solidFill>
                  <a:srgbClr val="FFFFFF"/>
                </a:solidFill>
                <a:latin typeface="Consolas"/>
                <a:cs typeface="Consolas"/>
              </a:rPr>
              <a:t>* </a:t>
            </a:r>
            <a:r>
              <a:rPr sz="3200" spc="-10" dirty="0">
                <a:solidFill>
                  <a:srgbClr val="00FF00"/>
                </a:solidFill>
                <a:latin typeface="Consolas"/>
                <a:cs typeface="Consolas"/>
              </a:rPr>
              <a:t>buffer </a:t>
            </a:r>
            <a:r>
              <a:rPr sz="32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3200" spc="-5" dirty="0">
                <a:solidFill>
                  <a:srgbClr val="FF0000"/>
                </a:solidFill>
                <a:latin typeface="Consolas"/>
                <a:cs typeface="Consolas"/>
              </a:rPr>
              <a:t>NULL</a:t>
            </a:r>
            <a:r>
              <a:rPr sz="3200" spc="-5" dirty="0">
                <a:solidFill>
                  <a:srgbClr val="FFFFFF"/>
                </a:solidFill>
                <a:latin typeface="Consolas"/>
                <a:cs typeface="Consolas"/>
              </a:rPr>
              <a:t>;  </a:t>
            </a:r>
            <a:r>
              <a:rPr sz="3200" spc="-10" dirty="0">
                <a:solidFill>
                  <a:srgbClr val="00FF00"/>
                </a:solidFill>
                <a:latin typeface="Consolas"/>
                <a:cs typeface="Consolas"/>
              </a:rPr>
              <a:t>buffer </a:t>
            </a:r>
            <a:r>
              <a:rPr sz="3200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3200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200" spc="-5" dirty="0">
                <a:solidFill>
                  <a:srgbClr val="FFFF00"/>
                </a:solidFill>
                <a:latin typeface="Consolas"/>
                <a:cs typeface="Consolas"/>
              </a:rPr>
              <a:t>malloc</a:t>
            </a:r>
            <a:r>
              <a:rPr sz="32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3200" spc="-5" dirty="0">
                <a:solidFill>
                  <a:srgbClr val="FF0000"/>
                </a:solidFill>
                <a:latin typeface="Consolas"/>
                <a:cs typeface="Consolas"/>
              </a:rPr>
              <a:t>0x100</a:t>
            </a:r>
            <a:r>
              <a:rPr sz="3200" spc="-5" dirty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  <a:endParaRPr sz="3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solidFill>
                  <a:srgbClr val="00FF00"/>
                </a:solidFill>
                <a:latin typeface="Consolas"/>
                <a:cs typeface="Consolas"/>
              </a:rPr>
              <a:t>//Out comes </a:t>
            </a:r>
            <a:r>
              <a:rPr sz="3200" dirty="0">
                <a:solidFill>
                  <a:srgbClr val="00FF00"/>
                </a:solidFill>
                <a:latin typeface="Consolas"/>
                <a:cs typeface="Consolas"/>
              </a:rPr>
              <a:t>a </a:t>
            </a:r>
            <a:r>
              <a:rPr sz="3200" spc="-10" dirty="0">
                <a:solidFill>
                  <a:srgbClr val="00FF00"/>
                </a:solidFill>
                <a:latin typeface="Consolas"/>
                <a:cs typeface="Consolas"/>
              </a:rPr>
              <a:t>heap</a:t>
            </a:r>
            <a:r>
              <a:rPr sz="3200" spc="-55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3200" spc="-5" dirty="0">
                <a:solidFill>
                  <a:srgbClr val="00FF00"/>
                </a:solidFill>
                <a:latin typeface="Consolas"/>
                <a:cs typeface="Consolas"/>
              </a:rPr>
              <a:t>chunk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6374" y="4114783"/>
            <a:ext cx="8229600" cy="1295400"/>
          </a:xfrm>
          <a:custGeom>
            <a:avLst/>
            <a:gdLst/>
            <a:ahLst/>
            <a:cxnLst/>
            <a:rect l="l" t="t" r="r" b="b"/>
            <a:pathLst>
              <a:path w="8229600" h="1295400">
                <a:moveTo>
                  <a:pt x="0" y="0"/>
                </a:moveTo>
                <a:lnTo>
                  <a:pt x="8229583" y="0"/>
                </a:lnTo>
                <a:lnTo>
                  <a:pt x="8229583" y="1295397"/>
                </a:lnTo>
                <a:lnTo>
                  <a:pt x="0" y="1295397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6374" y="4114783"/>
            <a:ext cx="8229600" cy="1295400"/>
          </a:xfrm>
          <a:custGeom>
            <a:avLst/>
            <a:gdLst/>
            <a:ahLst/>
            <a:cxnLst/>
            <a:rect l="l" t="t" r="r" b="b"/>
            <a:pathLst>
              <a:path w="8229600" h="1295400">
                <a:moveTo>
                  <a:pt x="0" y="0"/>
                </a:moveTo>
                <a:lnTo>
                  <a:pt x="8229583" y="0"/>
                </a:lnTo>
                <a:lnTo>
                  <a:pt x="8229583" y="1295397"/>
                </a:lnTo>
                <a:lnTo>
                  <a:pt x="0" y="129539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95E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9074" y="4127483"/>
            <a:ext cx="8204200" cy="505459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07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Chunk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8019" y="4648181"/>
            <a:ext cx="1905000" cy="624205"/>
          </a:xfrm>
          <a:custGeom>
            <a:avLst/>
            <a:gdLst/>
            <a:ahLst/>
            <a:cxnLst/>
            <a:rect l="l" t="t" r="r" b="b"/>
            <a:pathLst>
              <a:path w="1905000" h="624204">
                <a:moveTo>
                  <a:pt x="0" y="0"/>
                </a:moveTo>
                <a:lnTo>
                  <a:pt x="1904996" y="0"/>
                </a:lnTo>
                <a:lnTo>
                  <a:pt x="1904996" y="624085"/>
                </a:lnTo>
                <a:lnTo>
                  <a:pt x="0" y="62408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B39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7069" y="4660343"/>
            <a:ext cx="1873250" cy="59880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40005" rIns="0" bIns="0" rtlCol="0">
            <a:spAutoFit/>
          </a:bodyPr>
          <a:lstStyle/>
          <a:p>
            <a:pPr marL="573405" marR="113030" indent="-461645">
              <a:lnSpc>
                <a:spcPct val="101600"/>
              </a:lnSpc>
              <a:spcBef>
                <a:spcPts val="31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Previous Chunk</a:t>
            </a:r>
            <a:r>
              <a:rPr sz="16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Size  (4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bytes)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29453" y="4646033"/>
            <a:ext cx="3886200" cy="624205"/>
          </a:xfrm>
          <a:custGeom>
            <a:avLst/>
            <a:gdLst/>
            <a:ahLst/>
            <a:cxnLst/>
            <a:rect l="l" t="t" r="r" b="b"/>
            <a:pathLst>
              <a:path w="3886200" h="624204">
                <a:moveTo>
                  <a:pt x="0" y="0"/>
                </a:moveTo>
                <a:lnTo>
                  <a:pt x="3886192" y="0"/>
                </a:lnTo>
                <a:lnTo>
                  <a:pt x="3886192" y="624085"/>
                </a:lnTo>
                <a:lnTo>
                  <a:pt x="0" y="62408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88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48503" y="4660343"/>
            <a:ext cx="3854450" cy="598805"/>
          </a:xfrm>
          <a:prstGeom prst="rect">
            <a:avLst/>
          </a:prstGeom>
          <a:solidFill>
            <a:srgbClr val="9BBA58"/>
          </a:solidFill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R="1270"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(8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/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8)*8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bytes)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02486" y="5728076"/>
            <a:ext cx="1002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*buffer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29453" y="4643885"/>
            <a:ext cx="0" cy="1275080"/>
          </a:xfrm>
          <a:custGeom>
            <a:avLst/>
            <a:gdLst/>
            <a:ahLst/>
            <a:cxnLst/>
            <a:rect l="l" t="t" r="r" b="b"/>
            <a:pathLst>
              <a:path h="1275079">
                <a:moveTo>
                  <a:pt x="0" y="1274871"/>
                </a:moveTo>
                <a:lnTo>
                  <a:pt x="0" y="0"/>
                </a:lnTo>
              </a:path>
            </a:pathLst>
          </a:custGeom>
          <a:ln w="380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29211" y="4648180"/>
            <a:ext cx="1905000" cy="624205"/>
          </a:xfrm>
          <a:custGeom>
            <a:avLst/>
            <a:gdLst/>
            <a:ahLst/>
            <a:cxnLst/>
            <a:rect l="l" t="t" r="r" b="b"/>
            <a:pathLst>
              <a:path w="1905000" h="624204">
                <a:moveTo>
                  <a:pt x="0" y="0"/>
                </a:moveTo>
                <a:lnTo>
                  <a:pt x="1904995" y="0"/>
                </a:lnTo>
                <a:lnTo>
                  <a:pt x="1904995" y="624085"/>
                </a:lnTo>
                <a:lnTo>
                  <a:pt x="0" y="62408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B56D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66378" y="4660343"/>
            <a:ext cx="1607820" cy="598805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2700" rIns="0" bIns="0" rtlCol="0">
            <a:spAutoFit/>
          </a:bodyPr>
          <a:lstStyle/>
          <a:p>
            <a:pPr marL="510540" marR="185420" indent="-95250">
              <a:lnSpc>
                <a:spcPct val="100699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Chunk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Size  (4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bytes)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1046" y="5745720"/>
            <a:ext cx="1559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*(buffer-2)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16437" y="5741426"/>
            <a:ext cx="1559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*(buffer-1)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43406" y="4643885"/>
            <a:ext cx="0" cy="1275080"/>
          </a:xfrm>
          <a:custGeom>
            <a:avLst/>
            <a:gdLst/>
            <a:ahLst/>
            <a:cxnLst/>
            <a:rect l="l" t="t" r="r" b="b"/>
            <a:pathLst>
              <a:path h="1275079">
                <a:moveTo>
                  <a:pt x="0" y="1274871"/>
                </a:moveTo>
                <a:lnTo>
                  <a:pt x="0" y="0"/>
                </a:lnTo>
              </a:path>
            </a:pathLst>
          </a:custGeom>
          <a:ln w="380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8019" y="4648178"/>
            <a:ext cx="0" cy="1275080"/>
          </a:xfrm>
          <a:custGeom>
            <a:avLst/>
            <a:gdLst/>
            <a:ahLst/>
            <a:cxnLst/>
            <a:rect l="l" t="t" r="r" b="b"/>
            <a:pathLst>
              <a:path h="1275079">
                <a:moveTo>
                  <a:pt x="0" y="1274871"/>
                </a:moveTo>
                <a:lnTo>
                  <a:pt x="0" y="0"/>
                </a:lnTo>
              </a:path>
            </a:pathLst>
          </a:custGeom>
          <a:ln w="380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86391" y="4650094"/>
            <a:ext cx="248285" cy="620395"/>
          </a:xfrm>
          <a:custGeom>
            <a:avLst/>
            <a:gdLst/>
            <a:ahLst/>
            <a:cxnLst/>
            <a:rect l="l" t="t" r="r" b="b"/>
            <a:pathLst>
              <a:path w="248285" h="620395">
                <a:moveTo>
                  <a:pt x="247810" y="0"/>
                </a:moveTo>
                <a:lnTo>
                  <a:pt x="247810" y="620024"/>
                </a:lnTo>
                <a:lnTo>
                  <a:pt x="0" y="620024"/>
                </a:lnTo>
                <a:lnTo>
                  <a:pt x="0" y="0"/>
                </a:lnTo>
                <a:lnTo>
                  <a:pt x="24781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86391" y="4650094"/>
            <a:ext cx="248285" cy="620395"/>
          </a:xfrm>
          <a:custGeom>
            <a:avLst/>
            <a:gdLst/>
            <a:ahLst/>
            <a:cxnLst/>
            <a:rect l="l" t="t" r="r" b="b"/>
            <a:pathLst>
              <a:path w="248285" h="620395">
                <a:moveTo>
                  <a:pt x="247810" y="0"/>
                </a:moveTo>
                <a:lnTo>
                  <a:pt x="247810" y="620024"/>
                </a:lnTo>
                <a:lnTo>
                  <a:pt x="0" y="620024"/>
                </a:lnTo>
                <a:lnTo>
                  <a:pt x="0" y="0"/>
                </a:lnTo>
                <a:lnTo>
                  <a:pt x="247810" y="0"/>
                </a:lnTo>
                <a:close/>
              </a:path>
            </a:pathLst>
          </a:custGeom>
          <a:ln w="25399">
            <a:solidFill>
              <a:srgbClr val="B56D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87242" y="4767068"/>
            <a:ext cx="203200" cy="38608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Flags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D45F90F9-7F7D-4AFA-B31B-525BB9AE672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370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29895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</a:t>
            </a:r>
            <a:r>
              <a:rPr spc="-90" dirty="0"/>
              <a:t> </a:t>
            </a:r>
            <a:r>
              <a:rPr spc="-5" dirty="0"/>
              <a:t>Chunks</a:t>
            </a:r>
          </a:p>
        </p:txBody>
      </p:sp>
      <p:sp>
        <p:nvSpPr>
          <p:cNvPr id="5" name="object 5"/>
          <p:cNvSpPr/>
          <p:nvPr/>
        </p:nvSpPr>
        <p:spPr>
          <a:xfrm>
            <a:off x="466374" y="4114783"/>
            <a:ext cx="8229600" cy="1295400"/>
          </a:xfrm>
          <a:custGeom>
            <a:avLst/>
            <a:gdLst/>
            <a:ahLst/>
            <a:cxnLst/>
            <a:rect l="l" t="t" r="r" b="b"/>
            <a:pathLst>
              <a:path w="8229600" h="1295400">
                <a:moveTo>
                  <a:pt x="0" y="0"/>
                </a:moveTo>
                <a:lnTo>
                  <a:pt x="8229583" y="0"/>
                </a:lnTo>
                <a:lnTo>
                  <a:pt x="8229583" y="1295397"/>
                </a:lnTo>
                <a:lnTo>
                  <a:pt x="0" y="1295397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374" y="4114783"/>
            <a:ext cx="8229600" cy="1295400"/>
          </a:xfrm>
          <a:custGeom>
            <a:avLst/>
            <a:gdLst/>
            <a:ahLst/>
            <a:cxnLst/>
            <a:rect l="l" t="t" r="r" b="b"/>
            <a:pathLst>
              <a:path w="8229600" h="1295400">
                <a:moveTo>
                  <a:pt x="0" y="0"/>
                </a:moveTo>
                <a:lnTo>
                  <a:pt x="8229583" y="0"/>
                </a:lnTo>
                <a:lnTo>
                  <a:pt x="8229583" y="1295397"/>
                </a:lnTo>
                <a:lnTo>
                  <a:pt x="0" y="129539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95E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9074" y="4127483"/>
            <a:ext cx="8204200" cy="505459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07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Chunk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8019" y="4648181"/>
            <a:ext cx="1905000" cy="624205"/>
          </a:xfrm>
          <a:custGeom>
            <a:avLst/>
            <a:gdLst/>
            <a:ahLst/>
            <a:cxnLst/>
            <a:rect l="l" t="t" r="r" b="b"/>
            <a:pathLst>
              <a:path w="1905000" h="624204">
                <a:moveTo>
                  <a:pt x="0" y="0"/>
                </a:moveTo>
                <a:lnTo>
                  <a:pt x="1904996" y="0"/>
                </a:lnTo>
                <a:lnTo>
                  <a:pt x="1904996" y="623998"/>
                </a:lnTo>
                <a:lnTo>
                  <a:pt x="0" y="62399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B39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7069" y="4660343"/>
            <a:ext cx="1873250" cy="59880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40005" rIns="0" bIns="0" rtlCol="0">
            <a:spAutoFit/>
          </a:bodyPr>
          <a:lstStyle/>
          <a:p>
            <a:pPr marL="573405" marR="113030" indent="-461645">
              <a:lnSpc>
                <a:spcPct val="101600"/>
              </a:lnSpc>
              <a:spcBef>
                <a:spcPts val="31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Previous Chunk</a:t>
            </a:r>
            <a:r>
              <a:rPr sz="16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Size  (4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bytes)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29453" y="4646033"/>
            <a:ext cx="3886200" cy="624205"/>
          </a:xfrm>
          <a:custGeom>
            <a:avLst/>
            <a:gdLst/>
            <a:ahLst/>
            <a:cxnLst/>
            <a:rect l="l" t="t" r="r" b="b"/>
            <a:pathLst>
              <a:path w="3886200" h="624204">
                <a:moveTo>
                  <a:pt x="0" y="0"/>
                </a:moveTo>
                <a:lnTo>
                  <a:pt x="3886192" y="0"/>
                </a:lnTo>
                <a:lnTo>
                  <a:pt x="3886192" y="623998"/>
                </a:lnTo>
                <a:lnTo>
                  <a:pt x="0" y="62399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88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48503" y="4660343"/>
            <a:ext cx="3854450" cy="598805"/>
          </a:xfrm>
          <a:prstGeom prst="rect">
            <a:avLst/>
          </a:prstGeom>
          <a:solidFill>
            <a:srgbClr val="9BBA58"/>
          </a:solidFill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R="1270"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(8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/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8)*8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bytes)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02486" y="5728076"/>
            <a:ext cx="1002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*buffer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29453" y="4643758"/>
            <a:ext cx="0" cy="1275080"/>
          </a:xfrm>
          <a:custGeom>
            <a:avLst/>
            <a:gdLst/>
            <a:ahLst/>
            <a:cxnLst/>
            <a:rect l="l" t="t" r="r" b="b"/>
            <a:pathLst>
              <a:path h="1275079">
                <a:moveTo>
                  <a:pt x="0" y="1274997"/>
                </a:moveTo>
                <a:lnTo>
                  <a:pt x="0" y="0"/>
                </a:lnTo>
              </a:path>
            </a:pathLst>
          </a:custGeom>
          <a:ln w="380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29211" y="4648180"/>
            <a:ext cx="1905000" cy="624205"/>
          </a:xfrm>
          <a:custGeom>
            <a:avLst/>
            <a:gdLst/>
            <a:ahLst/>
            <a:cxnLst/>
            <a:rect l="l" t="t" r="r" b="b"/>
            <a:pathLst>
              <a:path w="1905000" h="624204">
                <a:moveTo>
                  <a:pt x="0" y="0"/>
                </a:moveTo>
                <a:lnTo>
                  <a:pt x="1904995" y="0"/>
                </a:lnTo>
                <a:lnTo>
                  <a:pt x="1904995" y="623998"/>
                </a:lnTo>
                <a:lnTo>
                  <a:pt x="0" y="62399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B56D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66378" y="4660343"/>
            <a:ext cx="1607820" cy="598805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2065" rIns="0" bIns="0" rtlCol="0">
            <a:spAutoFit/>
          </a:bodyPr>
          <a:lstStyle/>
          <a:p>
            <a:pPr marL="510540" marR="185420" indent="-95250">
              <a:lnSpc>
                <a:spcPct val="100699"/>
              </a:lnSpc>
              <a:spcBef>
                <a:spcPts val="9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Chunk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Size  (4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bytes)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1046" y="5745720"/>
            <a:ext cx="1559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*(buffer-2)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16437" y="5741426"/>
            <a:ext cx="1559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*(buffer-1)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43406" y="4643758"/>
            <a:ext cx="0" cy="1275080"/>
          </a:xfrm>
          <a:custGeom>
            <a:avLst/>
            <a:gdLst/>
            <a:ahLst/>
            <a:cxnLst/>
            <a:rect l="l" t="t" r="r" b="b"/>
            <a:pathLst>
              <a:path h="1275079">
                <a:moveTo>
                  <a:pt x="0" y="1274997"/>
                </a:moveTo>
                <a:lnTo>
                  <a:pt x="0" y="0"/>
                </a:lnTo>
              </a:path>
            </a:pathLst>
          </a:custGeom>
          <a:ln w="380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8019" y="4648052"/>
            <a:ext cx="0" cy="1275080"/>
          </a:xfrm>
          <a:custGeom>
            <a:avLst/>
            <a:gdLst/>
            <a:ahLst/>
            <a:cxnLst/>
            <a:rect l="l" t="t" r="r" b="b"/>
            <a:pathLst>
              <a:path h="1275079">
                <a:moveTo>
                  <a:pt x="0" y="1274997"/>
                </a:moveTo>
                <a:lnTo>
                  <a:pt x="0" y="0"/>
                </a:lnTo>
              </a:path>
            </a:pathLst>
          </a:custGeom>
          <a:ln w="380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86402" y="4650094"/>
            <a:ext cx="248285" cy="620395"/>
          </a:xfrm>
          <a:custGeom>
            <a:avLst/>
            <a:gdLst/>
            <a:ahLst/>
            <a:cxnLst/>
            <a:rect l="l" t="t" r="r" b="b"/>
            <a:pathLst>
              <a:path w="248285" h="620395">
                <a:moveTo>
                  <a:pt x="247799" y="0"/>
                </a:moveTo>
                <a:lnTo>
                  <a:pt x="247799" y="620098"/>
                </a:lnTo>
                <a:lnTo>
                  <a:pt x="0" y="620098"/>
                </a:lnTo>
                <a:lnTo>
                  <a:pt x="0" y="0"/>
                </a:lnTo>
                <a:lnTo>
                  <a:pt x="24779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86402" y="4650094"/>
            <a:ext cx="248285" cy="620395"/>
          </a:xfrm>
          <a:custGeom>
            <a:avLst/>
            <a:gdLst/>
            <a:ahLst/>
            <a:cxnLst/>
            <a:rect l="l" t="t" r="r" b="b"/>
            <a:pathLst>
              <a:path w="248285" h="620395">
                <a:moveTo>
                  <a:pt x="247799" y="0"/>
                </a:moveTo>
                <a:lnTo>
                  <a:pt x="247799" y="620098"/>
                </a:lnTo>
                <a:lnTo>
                  <a:pt x="0" y="620098"/>
                </a:lnTo>
                <a:lnTo>
                  <a:pt x="0" y="0"/>
                </a:lnTo>
                <a:lnTo>
                  <a:pt x="247799" y="0"/>
                </a:lnTo>
                <a:close/>
              </a:path>
            </a:pathLst>
          </a:custGeom>
          <a:ln w="25399">
            <a:solidFill>
              <a:srgbClr val="B56D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87247" y="4767106"/>
            <a:ext cx="203200" cy="38608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Flags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1625" y="1550448"/>
            <a:ext cx="5923915" cy="180657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303530" algn="l"/>
                <a:tab pos="304800" algn="l"/>
              </a:tabLst>
            </a:pPr>
            <a:r>
              <a:rPr sz="2700" spc="-5" dirty="0">
                <a:solidFill>
                  <a:srgbClr val="C0504D"/>
                </a:solidFill>
                <a:latin typeface="Calibri"/>
                <a:cs typeface="Calibri"/>
              </a:rPr>
              <a:t>Previous Chunk</a:t>
            </a:r>
            <a:r>
              <a:rPr sz="2700" spc="-1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C0504D"/>
                </a:solidFill>
                <a:latin typeface="Calibri"/>
                <a:cs typeface="Calibri"/>
              </a:rPr>
              <a:t>Size</a:t>
            </a:r>
            <a:endParaRPr sz="2700">
              <a:latin typeface="Calibri"/>
              <a:cs typeface="Calibri"/>
            </a:endParaRPr>
          </a:p>
          <a:p>
            <a:pPr marL="704215" lvl="1" indent="-29654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03580" algn="l"/>
                <a:tab pos="704850" algn="l"/>
              </a:tabLst>
            </a:pP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Size of previous chunk (if prev chunk is</a:t>
            </a:r>
            <a:r>
              <a:rPr sz="23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free)</a:t>
            </a:r>
            <a:endParaRPr sz="2300">
              <a:latin typeface="Calibri"/>
              <a:cs typeface="Calibri"/>
            </a:endParaRPr>
          </a:p>
          <a:p>
            <a:pPr marL="304165" indent="-2921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303530" algn="l"/>
                <a:tab pos="304800" algn="l"/>
              </a:tabLst>
            </a:pPr>
            <a:r>
              <a:rPr sz="2700" spc="-5" dirty="0">
                <a:solidFill>
                  <a:srgbClr val="F79546"/>
                </a:solidFill>
                <a:latin typeface="Calibri"/>
                <a:cs typeface="Calibri"/>
              </a:rPr>
              <a:t>Chunk</a:t>
            </a:r>
            <a:r>
              <a:rPr sz="2700" spc="-1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79546"/>
                </a:solidFill>
                <a:latin typeface="Calibri"/>
                <a:cs typeface="Calibri"/>
              </a:rPr>
              <a:t>Size</a:t>
            </a:r>
            <a:endParaRPr sz="2700">
              <a:latin typeface="Calibri"/>
              <a:cs typeface="Calibri"/>
            </a:endParaRPr>
          </a:p>
          <a:p>
            <a:pPr marL="704215" lvl="1" indent="-296545">
              <a:lnSpc>
                <a:spcPct val="100000"/>
              </a:lnSpc>
              <a:spcBef>
                <a:spcPts val="465"/>
              </a:spcBef>
              <a:buFont typeface="Arial"/>
              <a:buChar char="–"/>
              <a:tabLst>
                <a:tab pos="703580" algn="l"/>
                <a:tab pos="704850" algn="l"/>
              </a:tabLst>
            </a:pP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Size of entire chunk including</a:t>
            </a:r>
            <a:r>
              <a:rPr sz="23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overhead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7D24CC6C-8259-4E0C-ABCE-E86DAB3E1C3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77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1625" y="1550448"/>
            <a:ext cx="7171055" cy="92075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303530" algn="l"/>
                <a:tab pos="304800" algn="l"/>
              </a:tabLst>
            </a:pPr>
            <a:r>
              <a:rPr sz="2700" spc="-5" dirty="0">
                <a:solidFill>
                  <a:srgbClr val="9BBA58"/>
                </a:solidFill>
                <a:latin typeface="Calibri"/>
                <a:cs typeface="Calibri"/>
              </a:rPr>
              <a:t>Data</a:t>
            </a:r>
            <a:endParaRPr sz="2700">
              <a:latin typeface="Calibri"/>
              <a:cs typeface="Calibri"/>
            </a:endParaRPr>
          </a:p>
          <a:p>
            <a:pPr marL="408305">
              <a:lnSpc>
                <a:spcPct val="100000"/>
              </a:lnSpc>
              <a:spcBef>
                <a:spcPts val="480"/>
              </a:spcBef>
              <a:tabLst>
                <a:tab pos="703580" algn="l"/>
              </a:tabLst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–	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Your newly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allocated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memory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/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ptr returned by</a:t>
            </a:r>
            <a:r>
              <a:rPr sz="23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malloc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29895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</a:t>
            </a:r>
            <a:r>
              <a:rPr spc="-90" dirty="0"/>
              <a:t> </a:t>
            </a:r>
            <a:r>
              <a:rPr spc="-5" dirty="0"/>
              <a:t>Chunks</a:t>
            </a:r>
          </a:p>
        </p:txBody>
      </p:sp>
      <p:sp>
        <p:nvSpPr>
          <p:cNvPr id="6" name="object 6"/>
          <p:cNvSpPr/>
          <p:nvPr/>
        </p:nvSpPr>
        <p:spPr>
          <a:xfrm>
            <a:off x="466374" y="4114783"/>
            <a:ext cx="8229600" cy="1295400"/>
          </a:xfrm>
          <a:custGeom>
            <a:avLst/>
            <a:gdLst/>
            <a:ahLst/>
            <a:cxnLst/>
            <a:rect l="l" t="t" r="r" b="b"/>
            <a:pathLst>
              <a:path w="8229600" h="1295400">
                <a:moveTo>
                  <a:pt x="0" y="0"/>
                </a:moveTo>
                <a:lnTo>
                  <a:pt x="8229583" y="0"/>
                </a:lnTo>
                <a:lnTo>
                  <a:pt x="8229583" y="1295397"/>
                </a:lnTo>
                <a:lnTo>
                  <a:pt x="0" y="1295397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6374" y="4114783"/>
            <a:ext cx="8229600" cy="1295400"/>
          </a:xfrm>
          <a:custGeom>
            <a:avLst/>
            <a:gdLst/>
            <a:ahLst/>
            <a:cxnLst/>
            <a:rect l="l" t="t" r="r" b="b"/>
            <a:pathLst>
              <a:path w="8229600" h="1295400">
                <a:moveTo>
                  <a:pt x="0" y="0"/>
                </a:moveTo>
                <a:lnTo>
                  <a:pt x="8229583" y="0"/>
                </a:lnTo>
                <a:lnTo>
                  <a:pt x="8229583" y="1295397"/>
                </a:lnTo>
                <a:lnTo>
                  <a:pt x="0" y="129539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95E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9074" y="4127483"/>
            <a:ext cx="8204200" cy="505459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07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Chunk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8019" y="4648181"/>
            <a:ext cx="1905000" cy="624205"/>
          </a:xfrm>
          <a:custGeom>
            <a:avLst/>
            <a:gdLst/>
            <a:ahLst/>
            <a:cxnLst/>
            <a:rect l="l" t="t" r="r" b="b"/>
            <a:pathLst>
              <a:path w="1905000" h="624204">
                <a:moveTo>
                  <a:pt x="0" y="0"/>
                </a:moveTo>
                <a:lnTo>
                  <a:pt x="1904996" y="0"/>
                </a:lnTo>
                <a:lnTo>
                  <a:pt x="1904996" y="623998"/>
                </a:lnTo>
                <a:lnTo>
                  <a:pt x="0" y="62399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B39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7069" y="4660343"/>
            <a:ext cx="1873250" cy="59880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40005" rIns="0" bIns="0" rtlCol="0">
            <a:spAutoFit/>
          </a:bodyPr>
          <a:lstStyle/>
          <a:p>
            <a:pPr marL="573405" marR="113030" indent="-461645">
              <a:lnSpc>
                <a:spcPct val="101600"/>
              </a:lnSpc>
              <a:spcBef>
                <a:spcPts val="31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Previous Chunk</a:t>
            </a:r>
            <a:r>
              <a:rPr sz="16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Size  (4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bytes)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29453" y="4646033"/>
            <a:ext cx="3886200" cy="624205"/>
          </a:xfrm>
          <a:custGeom>
            <a:avLst/>
            <a:gdLst/>
            <a:ahLst/>
            <a:cxnLst/>
            <a:rect l="l" t="t" r="r" b="b"/>
            <a:pathLst>
              <a:path w="3886200" h="624204">
                <a:moveTo>
                  <a:pt x="0" y="0"/>
                </a:moveTo>
                <a:lnTo>
                  <a:pt x="3886192" y="0"/>
                </a:lnTo>
                <a:lnTo>
                  <a:pt x="3886192" y="623998"/>
                </a:lnTo>
                <a:lnTo>
                  <a:pt x="0" y="62399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88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48503" y="4660343"/>
            <a:ext cx="3854450" cy="598805"/>
          </a:xfrm>
          <a:prstGeom prst="rect">
            <a:avLst/>
          </a:prstGeom>
          <a:solidFill>
            <a:srgbClr val="9BBA58"/>
          </a:solidFill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R="1270"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(8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/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8)*8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bytes)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02486" y="5728076"/>
            <a:ext cx="1002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*buffer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29453" y="4643758"/>
            <a:ext cx="0" cy="1275080"/>
          </a:xfrm>
          <a:custGeom>
            <a:avLst/>
            <a:gdLst/>
            <a:ahLst/>
            <a:cxnLst/>
            <a:rect l="l" t="t" r="r" b="b"/>
            <a:pathLst>
              <a:path h="1275079">
                <a:moveTo>
                  <a:pt x="0" y="1274997"/>
                </a:moveTo>
                <a:lnTo>
                  <a:pt x="0" y="0"/>
                </a:lnTo>
              </a:path>
            </a:pathLst>
          </a:custGeom>
          <a:ln w="380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29211" y="4648180"/>
            <a:ext cx="1905000" cy="624205"/>
          </a:xfrm>
          <a:custGeom>
            <a:avLst/>
            <a:gdLst/>
            <a:ahLst/>
            <a:cxnLst/>
            <a:rect l="l" t="t" r="r" b="b"/>
            <a:pathLst>
              <a:path w="1905000" h="624204">
                <a:moveTo>
                  <a:pt x="0" y="0"/>
                </a:moveTo>
                <a:lnTo>
                  <a:pt x="1904995" y="0"/>
                </a:lnTo>
                <a:lnTo>
                  <a:pt x="1904995" y="623998"/>
                </a:lnTo>
                <a:lnTo>
                  <a:pt x="0" y="62399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B56D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66378" y="4660343"/>
            <a:ext cx="1607820" cy="598805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2065" rIns="0" bIns="0" rtlCol="0">
            <a:spAutoFit/>
          </a:bodyPr>
          <a:lstStyle/>
          <a:p>
            <a:pPr marL="510540" marR="185420" indent="-95250">
              <a:lnSpc>
                <a:spcPct val="100699"/>
              </a:lnSpc>
              <a:spcBef>
                <a:spcPts val="9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Chunk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Size  (4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bytes)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1046" y="5745720"/>
            <a:ext cx="1559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*(buffer-2)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16437" y="5741426"/>
            <a:ext cx="1559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*(buffer-1)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43406" y="4643758"/>
            <a:ext cx="0" cy="1275080"/>
          </a:xfrm>
          <a:custGeom>
            <a:avLst/>
            <a:gdLst/>
            <a:ahLst/>
            <a:cxnLst/>
            <a:rect l="l" t="t" r="r" b="b"/>
            <a:pathLst>
              <a:path h="1275079">
                <a:moveTo>
                  <a:pt x="0" y="1274997"/>
                </a:moveTo>
                <a:lnTo>
                  <a:pt x="0" y="0"/>
                </a:lnTo>
              </a:path>
            </a:pathLst>
          </a:custGeom>
          <a:ln w="380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8019" y="4648052"/>
            <a:ext cx="0" cy="1275080"/>
          </a:xfrm>
          <a:custGeom>
            <a:avLst/>
            <a:gdLst/>
            <a:ahLst/>
            <a:cxnLst/>
            <a:rect l="l" t="t" r="r" b="b"/>
            <a:pathLst>
              <a:path h="1275079">
                <a:moveTo>
                  <a:pt x="0" y="1274997"/>
                </a:moveTo>
                <a:lnTo>
                  <a:pt x="0" y="0"/>
                </a:lnTo>
              </a:path>
            </a:pathLst>
          </a:custGeom>
          <a:ln w="380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86402" y="4650094"/>
            <a:ext cx="248285" cy="620395"/>
          </a:xfrm>
          <a:custGeom>
            <a:avLst/>
            <a:gdLst/>
            <a:ahLst/>
            <a:cxnLst/>
            <a:rect l="l" t="t" r="r" b="b"/>
            <a:pathLst>
              <a:path w="248285" h="620395">
                <a:moveTo>
                  <a:pt x="247799" y="0"/>
                </a:moveTo>
                <a:lnTo>
                  <a:pt x="247799" y="620098"/>
                </a:lnTo>
                <a:lnTo>
                  <a:pt x="0" y="620098"/>
                </a:lnTo>
                <a:lnTo>
                  <a:pt x="0" y="0"/>
                </a:lnTo>
                <a:lnTo>
                  <a:pt x="24779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86402" y="4650094"/>
            <a:ext cx="248285" cy="620395"/>
          </a:xfrm>
          <a:custGeom>
            <a:avLst/>
            <a:gdLst/>
            <a:ahLst/>
            <a:cxnLst/>
            <a:rect l="l" t="t" r="r" b="b"/>
            <a:pathLst>
              <a:path w="248285" h="620395">
                <a:moveTo>
                  <a:pt x="247799" y="0"/>
                </a:moveTo>
                <a:lnTo>
                  <a:pt x="247799" y="620098"/>
                </a:lnTo>
                <a:lnTo>
                  <a:pt x="0" y="620098"/>
                </a:lnTo>
                <a:lnTo>
                  <a:pt x="0" y="0"/>
                </a:lnTo>
                <a:lnTo>
                  <a:pt x="247799" y="0"/>
                </a:lnTo>
                <a:close/>
              </a:path>
            </a:pathLst>
          </a:custGeom>
          <a:ln w="25399">
            <a:solidFill>
              <a:srgbClr val="B56D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87247" y="4767106"/>
            <a:ext cx="203200" cy="38608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Flags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1AB92F65-BA74-4D5E-B141-F5C491E3721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43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0200" y="1598160"/>
            <a:ext cx="8027670" cy="205867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z="2700" spc="-5" dirty="0">
                <a:solidFill>
                  <a:srgbClr val="00AFEF"/>
                </a:solidFill>
                <a:latin typeface="Calibri"/>
                <a:cs typeface="Calibri"/>
              </a:rPr>
              <a:t>Flags</a:t>
            </a:r>
            <a:endParaRPr sz="2700">
              <a:latin typeface="Calibri"/>
              <a:cs typeface="Calibri"/>
            </a:endParaRPr>
          </a:p>
          <a:p>
            <a:pPr marL="704850" marR="5080" indent="-302260">
              <a:lnSpc>
                <a:spcPts val="2470"/>
              </a:lnSpc>
              <a:spcBef>
                <a:spcPts val="484"/>
              </a:spcBef>
              <a:tabLst>
                <a:tab pos="704215" algn="l"/>
              </a:tabLst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–	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Because of byte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alignment,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the lower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3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bits of the chunk size  field would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always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be zero. Instead they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used for flag</a:t>
            </a:r>
            <a:r>
              <a:rPr sz="23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bits.</a:t>
            </a:r>
            <a:endParaRPr sz="2300">
              <a:latin typeface="Calibri"/>
              <a:cs typeface="Calibri"/>
            </a:endParaRPr>
          </a:p>
          <a:p>
            <a:pPr marL="12700" marR="723265">
              <a:lnSpc>
                <a:spcPts val="2400"/>
              </a:lnSpc>
              <a:spcBef>
                <a:spcPts val="55"/>
              </a:spcBef>
            </a:pPr>
            <a:r>
              <a:rPr sz="1900" spc="-5" dirty="0">
                <a:solidFill>
                  <a:srgbClr val="FFFFFF"/>
                </a:solidFill>
                <a:latin typeface="Consolas"/>
                <a:cs typeface="Consolas"/>
              </a:rPr>
              <a:t>0x01 </a:t>
            </a:r>
            <a:r>
              <a:rPr sz="1900" spc="-5" dirty="0">
                <a:solidFill>
                  <a:srgbClr val="FFFF00"/>
                </a:solidFill>
                <a:latin typeface="Consolas"/>
                <a:cs typeface="Consolas"/>
              </a:rPr>
              <a:t>PREV_INUSE 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– </a:t>
            </a:r>
            <a:r>
              <a:rPr sz="1900" spc="-5" dirty="0">
                <a:solidFill>
                  <a:srgbClr val="FFFFFF"/>
                </a:solidFill>
                <a:latin typeface="Consolas"/>
                <a:cs typeface="Consolas"/>
              </a:rPr>
              <a:t>set when previous chunk is in use  0x02 </a:t>
            </a:r>
            <a:r>
              <a:rPr sz="1900" spc="-5" dirty="0">
                <a:solidFill>
                  <a:srgbClr val="FFFF00"/>
                </a:solidFill>
                <a:latin typeface="Consolas"/>
                <a:cs typeface="Consolas"/>
              </a:rPr>
              <a:t>IS_MMAPPED 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– </a:t>
            </a:r>
            <a:r>
              <a:rPr sz="1900" spc="-5" dirty="0">
                <a:solidFill>
                  <a:srgbClr val="FFFFFF"/>
                </a:solidFill>
                <a:latin typeface="Consolas"/>
                <a:cs typeface="Consolas"/>
              </a:rPr>
              <a:t>set if chunk was obtained with</a:t>
            </a:r>
            <a:r>
              <a:rPr sz="19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onsolas"/>
                <a:cs typeface="Consolas"/>
              </a:rPr>
              <a:t>mmap()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900" spc="-5" dirty="0">
                <a:solidFill>
                  <a:srgbClr val="FFFFFF"/>
                </a:solidFill>
                <a:latin typeface="Consolas"/>
                <a:cs typeface="Consolas"/>
              </a:rPr>
              <a:t>0x04 </a:t>
            </a:r>
            <a:r>
              <a:rPr sz="1900" spc="-5" dirty="0">
                <a:solidFill>
                  <a:srgbClr val="FFFF00"/>
                </a:solidFill>
                <a:latin typeface="Consolas"/>
                <a:cs typeface="Consolas"/>
              </a:rPr>
              <a:t>NON_MAIN_ARENA 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– </a:t>
            </a:r>
            <a:r>
              <a:rPr sz="1900" spc="-5" dirty="0">
                <a:solidFill>
                  <a:srgbClr val="FFFFFF"/>
                </a:solidFill>
                <a:latin typeface="Consolas"/>
                <a:cs typeface="Consolas"/>
              </a:rPr>
              <a:t>set if chunk belongs to 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a </a:t>
            </a:r>
            <a:r>
              <a:rPr sz="1900" spc="-5" dirty="0">
                <a:solidFill>
                  <a:srgbClr val="FFFFFF"/>
                </a:solidFill>
                <a:latin typeface="Consolas"/>
                <a:cs typeface="Consolas"/>
              </a:rPr>
              <a:t>thread</a:t>
            </a:r>
            <a:r>
              <a:rPr sz="19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onsolas"/>
                <a:cs typeface="Consolas"/>
              </a:rPr>
              <a:t>arena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29895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</a:t>
            </a:r>
            <a:r>
              <a:rPr spc="-90" dirty="0"/>
              <a:t> </a:t>
            </a:r>
            <a:r>
              <a:rPr spc="-5" dirty="0"/>
              <a:t>Chunks</a:t>
            </a:r>
          </a:p>
        </p:txBody>
      </p:sp>
      <p:sp>
        <p:nvSpPr>
          <p:cNvPr id="6" name="object 6"/>
          <p:cNvSpPr/>
          <p:nvPr/>
        </p:nvSpPr>
        <p:spPr>
          <a:xfrm>
            <a:off x="466374" y="4114783"/>
            <a:ext cx="8229600" cy="1295400"/>
          </a:xfrm>
          <a:custGeom>
            <a:avLst/>
            <a:gdLst/>
            <a:ahLst/>
            <a:cxnLst/>
            <a:rect l="l" t="t" r="r" b="b"/>
            <a:pathLst>
              <a:path w="8229600" h="1295400">
                <a:moveTo>
                  <a:pt x="0" y="0"/>
                </a:moveTo>
                <a:lnTo>
                  <a:pt x="8229583" y="0"/>
                </a:lnTo>
                <a:lnTo>
                  <a:pt x="8229583" y="1295397"/>
                </a:lnTo>
                <a:lnTo>
                  <a:pt x="0" y="1295397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6374" y="4114783"/>
            <a:ext cx="8229600" cy="1295400"/>
          </a:xfrm>
          <a:custGeom>
            <a:avLst/>
            <a:gdLst/>
            <a:ahLst/>
            <a:cxnLst/>
            <a:rect l="l" t="t" r="r" b="b"/>
            <a:pathLst>
              <a:path w="8229600" h="1295400">
                <a:moveTo>
                  <a:pt x="0" y="0"/>
                </a:moveTo>
                <a:lnTo>
                  <a:pt x="8229583" y="0"/>
                </a:lnTo>
                <a:lnTo>
                  <a:pt x="8229583" y="1295397"/>
                </a:lnTo>
                <a:lnTo>
                  <a:pt x="0" y="129539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95E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9074" y="4127483"/>
            <a:ext cx="8204200" cy="505459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07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Chunk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8019" y="4648181"/>
            <a:ext cx="1905000" cy="624205"/>
          </a:xfrm>
          <a:custGeom>
            <a:avLst/>
            <a:gdLst/>
            <a:ahLst/>
            <a:cxnLst/>
            <a:rect l="l" t="t" r="r" b="b"/>
            <a:pathLst>
              <a:path w="1905000" h="624204">
                <a:moveTo>
                  <a:pt x="0" y="0"/>
                </a:moveTo>
                <a:lnTo>
                  <a:pt x="1904996" y="0"/>
                </a:lnTo>
                <a:lnTo>
                  <a:pt x="1904996" y="623998"/>
                </a:lnTo>
                <a:lnTo>
                  <a:pt x="0" y="62399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B39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7069" y="4660343"/>
            <a:ext cx="1873250" cy="59880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40005" rIns="0" bIns="0" rtlCol="0">
            <a:spAutoFit/>
          </a:bodyPr>
          <a:lstStyle/>
          <a:p>
            <a:pPr marL="573405" marR="113030" indent="-461645">
              <a:lnSpc>
                <a:spcPct val="101600"/>
              </a:lnSpc>
              <a:spcBef>
                <a:spcPts val="31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Previous Chunk</a:t>
            </a:r>
            <a:r>
              <a:rPr sz="16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Size  (4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bytes)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29453" y="4646033"/>
            <a:ext cx="3886200" cy="624205"/>
          </a:xfrm>
          <a:custGeom>
            <a:avLst/>
            <a:gdLst/>
            <a:ahLst/>
            <a:cxnLst/>
            <a:rect l="l" t="t" r="r" b="b"/>
            <a:pathLst>
              <a:path w="3886200" h="624204">
                <a:moveTo>
                  <a:pt x="0" y="0"/>
                </a:moveTo>
                <a:lnTo>
                  <a:pt x="3886192" y="0"/>
                </a:lnTo>
                <a:lnTo>
                  <a:pt x="3886192" y="623998"/>
                </a:lnTo>
                <a:lnTo>
                  <a:pt x="0" y="62399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88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48503" y="4660343"/>
            <a:ext cx="3854450" cy="598805"/>
          </a:xfrm>
          <a:prstGeom prst="rect">
            <a:avLst/>
          </a:prstGeom>
          <a:solidFill>
            <a:srgbClr val="9BBA58"/>
          </a:solidFill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R="1270"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(8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/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8)*8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bytes)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02486" y="5728076"/>
            <a:ext cx="1002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*buffer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29453" y="4643758"/>
            <a:ext cx="0" cy="1275080"/>
          </a:xfrm>
          <a:custGeom>
            <a:avLst/>
            <a:gdLst/>
            <a:ahLst/>
            <a:cxnLst/>
            <a:rect l="l" t="t" r="r" b="b"/>
            <a:pathLst>
              <a:path h="1275079">
                <a:moveTo>
                  <a:pt x="0" y="1274997"/>
                </a:moveTo>
                <a:lnTo>
                  <a:pt x="0" y="0"/>
                </a:lnTo>
              </a:path>
            </a:pathLst>
          </a:custGeom>
          <a:ln w="380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29211" y="4648180"/>
            <a:ext cx="1905000" cy="624205"/>
          </a:xfrm>
          <a:custGeom>
            <a:avLst/>
            <a:gdLst/>
            <a:ahLst/>
            <a:cxnLst/>
            <a:rect l="l" t="t" r="r" b="b"/>
            <a:pathLst>
              <a:path w="1905000" h="624204">
                <a:moveTo>
                  <a:pt x="0" y="0"/>
                </a:moveTo>
                <a:lnTo>
                  <a:pt x="1904995" y="0"/>
                </a:lnTo>
                <a:lnTo>
                  <a:pt x="1904995" y="623998"/>
                </a:lnTo>
                <a:lnTo>
                  <a:pt x="0" y="62399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B56D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66378" y="4660343"/>
            <a:ext cx="1607820" cy="598805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2065" rIns="0" bIns="0" rtlCol="0">
            <a:spAutoFit/>
          </a:bodyPr>
          <a:lstStyle/>
          <a:p>
            <a:pPr marL="510540" marR="185420" indent="-95250">
              <a:lnSpc>
                <a:spcPct val="100699"/>
              </a:lnSpc>
              <a:spcBef>
                <a:spcPts val="9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Chunk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Size  (4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bytes)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1046" y="5745720"/>
            <a:ext cx="1559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*(buffer-2)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16437" y="5741426"/>
            <a:ext cx="1559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*(buffer-1)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43406" y="4643758"/>
            <a:ext cx="0" cy="1275080"/>
          </a:xfrm>
          <a:custGeom>
            <a:avLst/>
            <a:gdLst/>
            <a:ahLst/>
            <a:cxnLst/>
            <a:rect l="l" t="t" r="r" b="b"/>
            <a:pathLst>
              <a:path h="1275079">
                <a:moveTo>
                  <a:pt x="0" y="1274997"/>
                </a:moveTo>
                <a:lnTo>
                  <a:pt x="0" y="0"/>
                </a:lnTo>
              </a:path>
            </a:pathLst>
          </a:custGeom>
          <a:ln w="380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8019" y="4648052"/>
            <a:ext cx="0" cy="1275080"/>
          </a:xfrm>
          <a:custGeom>
            <a:avLst/>
            <a:gdLst/>
            <a:ahLst/>
            <a:cxnLst/>
            <a:rect l="l" t="t" r="r" b="b"/>
            <a:pathLst>
              <a:path h="1275079">
                <a:moveTo>
                  <a:pt x="0" y="1274997"/>
                </a:moveTo>
                <a:lnTo>
                  <a:pt x="0" y="0"/>
                </a:lnTo>
              </a:path>
            </a:pathLst>
          </a:custGeom>
          <a:ln w="380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86402" y="4650094"/>
            <a:ext cx="248285" cy="620395"/>
          </a:xfrm>
          <a:custGeom>
            <a:avLst/>
            <a:gdLst/>
            <a:ahLst/>
            <a:cxnLst/>
            <a:rect l="l" t="t" r="r" b="b"/>
            <a:pathLst>
              <a:path w="248285" h="620395">
                <a:moveTo>
                  <a:pt x="247799" y="0"/>
                </a:moveTo>
                <a:lnTo>
                  <a:pt x="247799" y="620098"/>
                </a:lnTo>
                <a:lnTo>
                  <a:pt x="0" y="620098"/>
                </a:lnTo>
                <a:lnTo>
                  <a:pt x="0" y="0"/>
                </a:lnTo>
                <a:lnTo>
                  <a:pt x="24779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86402" y="4650094"/>
            <a:ext cx="248285" cy="620395"/>
          </a:xfrm>
          <a:custGeom>
            <a:avLst/>
            <a:gdLst/>
            <a:ahLst/>
            <a:cxnLst/>
            <a:rect l="l" t="t" r="r" b="b"/>
            <a:pathLst>
              <a:path w="248285" h="620395">
                <a:moveTo>
                  <a:pt x="247799" y="0"/>
                </a:moveTo>
                <a:lnTo>
                  <a:pt x="247799" y="620098"/>
                </a:lnTo>
                <a:lnTo>
                  <a:pt x="0" y="620098"/>
                </a:lnTo>
                <a:lnTo>
                  <a:pt x="0" y="0"/>
                </a:lnTo>
                <a:lnTo>
                  <a:pt x="247799" y="0"/>
                </a:lnTo>
                <a:close/>
              </a:path>
            </a:pathLst>
          </a:custGeom>
          <a:ln w="25399">
            <a:solidFill>
              <a:srgbClr val="B56D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87247" y="4767106"/>
            <a:ext cx="203200" cy="38608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Flags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B6A62A61-17AC-4224-8185-895C79EB1E8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82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3" y="477704"/>
            <a:ext cx="78981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 err="1">
                <a:solidFill>
                  <a:srgbClr val="00AFEF"/>
                </a:solidFill>
                <a:latin typeface="Calibri"/>
                <a:cs typeface="Calibri"/>
              </a:rPr>
              <a:t>heap_chunks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0829" y="1609336"/>
            <a:ext cx="41160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prints heap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chunks</a:t>
            </a:r>
            <a:r>
              <a:rPr sz="3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fields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598" y="2514594"/>
            <a:ext cx="8229583" cy="2943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E9794855-E41D-4C30-B451-8C2524B9C7E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009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49168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Pseudo Memory</a:t>
            </a:r>
            <a:r>
              <a:rPr spc="-85" dirty="0"/>
              <a:t> </a:t>
            </a:r>
            <a:r>
              <a:rPr spc="-5" dirty="0"/>
              <a:t>Map</a:t>
            </a:r>
          </a:p>
        </p:txBody>
      </p:sp>
      <p:sp>
        <p:nvSpPr>
          <p:cNvPr id="4" name="object 4"/>
          <p:cNvSpPr/>
          <p:nvPr/>
        </p:nvSpPr>
        <p:spPr>
          <a:xfrm>
            <a:off x="3635755" y="1685918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62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41833" y="1624021"/>
            <a:ext cx="155820" cy="123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16416" y="1517511"/>
            <a:ext cx="3536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0x00000000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Start of</a:t>
            </a:r>
            <a:r>
              <a:rPr sz="1800" spc="-9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memory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35755" y="6105500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62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41833" y="6043603"/>
            <a:ext cx="155820" cy="123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35754" y="3200387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62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41832" y="3138490"/>
            <a:ext cx="155820" cy="123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16414" y="3031983"/>
            <a:ext cx="4413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0x08048000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Start of .text</a:t>
            </a:r>
            <a:r>
              <a:rPr sz="1800" spc="-9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Segment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35755" y="5486377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62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41833" y="5424481"/>
            <a:ext cx="155820" cy="123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054095" y="1673218"/>
          <a:ext cx="2362200" cy="4419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Runtime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Memory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95E89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Libraries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(libc)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ELF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Executable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.text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7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.data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9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395E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3635754" y="4806414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62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41832" y="4744518"/>
            <a:ext cx="155820" cy="123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2099" y="4638013"/>
            <a:ext cx="8559800" cy="1598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639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0xb7ff0000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Top of</a:t>
            </a:r>
            <a:r>
              <a:rPr sz="18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heap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136390">
              <a:lnSpc>
                <a:spcPct val="100000"/>
              </a:lnSpc>
              <a:spcBef>
                <a:spcPts val="1125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0xbfff0000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Top of</a:t>
            </a:r>
            <a:r>
              <a:rPr sz="18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stack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136390" algn="l"/>
                <a:tab pos="8546465" algn="l"/>
              </a:tabLst>
            </a:pPr>
            <a:r>
              <a:rPr sz="1800" u="sng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Consolas"/>
                <a:cs typeface="Consolas"/>
              </a:rPr>
              <a:t>0xFFFFFFFF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Consolas"/>
                <a:cs typeface="Consolas"/>
              </a:rPr>
              <a:t>– 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Consolas"/>
                <a:cs typeface="Consolas"/>
              </a:rPr>
              <a:t>End of</a:t>
            </a:r>
            <a:r>
              <a:rPr sz="1800" u="sng" spc="-90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Consolas"/>
                <a:cs typeface="Consolas"/>
              </a:rPr>
              <a:t> 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Consolas"/>
                <a:cs typeface="Consolas"/>
              </a:rPr>
              <a:t>memory	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C5EB74EB-ADF4-46CC-A1DF-21B2D17C9D8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77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62588" y="1653101"/>
            <a:ext cx="2313940" cy="4518660"/>
          </a:xfrm>
          <a:custGeom>
            <a:avLst/>
            <a:gdLst/>
            <a:ahLst/>
            <a:cxnLst/>
            <a:rect l="l" t="t" r="r" b="b"/>
            <a:pathLst>
              <a:path w="2313940" h="4518660">
                <a:moveTo>
                  <a:pt x="0" y="0"/>
                </a:moveTo>
                <a:lnTo>
                  <a:pt x="2313899" y="0"/>
                </a:lnTo>
                <a:lnTo>
                  <a:pt x="2313899" y="4518278"/>
                </a:lnTo>
                <a:lnTo>
                  <a:pt x="0" y="4518278"/>
                </a:lnTo>
                <a:lnTo>
                  <a:pt x="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62588" y="1653101"/>
            <a:ext cx="2313940" cy="4518660"/>
          </a:xfrm>
          <a:custGeom>
            <a:avLst/>
            <a:gdLst/>
            <a:ahLst/>
            <a:cxnLst/>
            <a:rect l="l" t="t" r="r" b="b"/>
            <a:pathLst>
              <a:path w="2313940" h="4518660">
                <a:moveTo>
                  <a:pt x="0" y="0"/>
                </a:moveTo>
                <a:lnTo>
                  <a:pt x="2313899" y="0"/>
                </a:lnTo>
                <a:lnTo>
                  <a:pt x="2313899" y="4518277"/>
                </a:lnTo>
                <a:lnTo>
                  <a:pt x="0" y="451827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5D4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53319" y="1668338"/>
            <a:ext cx="1532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28986" y="5257777"/>
            <a:ext cx="2013585" cy="862330"/>
          </a:xfrm>
          <a:custGeom>
            <a:avLst/>
            <a:gdLst/>
            <a:ahLst/>
            <a:cxnLst/>
            <a:rect l="l" t="t" r="r" b="b"/>
            <a:pathLst>
              <a:path w="2013585" h="862329">
                <a:moveTo>
                  <a:pt x="0" y="0"/>
                </a:moveTo>
                <a:lnTo>
                  <a:pt x="2013565" y="862195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67243" y="6044669"/>
            <a:ext cx="163182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8360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</a:t>
            </a:r>
            <a:r>
              <a:rPr spc="-90" dirty="0"/>
              <a:t> </a:t>
            </a:r>
            <a:r>
              <a:rPr spc="-5" dirty="0"/>
              <a:t>Allocations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78128" y="2164718"/>
          <a:ext cx="2059305" cy="1295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6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 Chunk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Chunk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54095" y="1673218"/>
          <a:ext cx="2362200" cy="4419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Runtime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Memory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95E89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Libraries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(libc)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ELF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Executable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.text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7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.data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9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395E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428986" y="1761173"/>
            <a:ext cx="2060575" cy="3039745"/>
          </a:xfrm>
          <a:custGeom>
            <a:avLst/>
            <a:gdLst/>
            <a:ahLst/>
            <a:cxnLst/>
            <a:rect l="l" t="t" r="r" b="b"/>
            <a:pathLst>
              <a:path w="2060575" h="3039745">
                <a:moveTo>
                  <a:pt x="0" y="3039407"/>
                </a:moveTo>
                <a:lnTo>
                  <a:pt x="2060331" y="0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755" y="1680153"/>
            <a:ext cx="139619" cy="159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42009" y="1713548"/>
            <a:ext cx="530225" cy="42926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4445" algn="ctr">
              <a:lnSpc>
                <a:spcPts val="1795"/>
              </a:lnSpc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Grows towards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higher</a:t>
            </a:r>
            <a:r>
              <a:rPr sz="18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memory</a:t>
            </a:r>
            <a:endParaRPr sz="18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---------------------------------&gt;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59557" y="1685918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5634" y="1624021"/>
            <a:ext cx="155820" cy="123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98615" y="1517511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0x00000000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59557" y="6072681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65634" y="6010785"/>
            <a:ext cx="155820" cy="123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98615" y="5904283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0xFFFFFFFF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3E6F989D-6151-4EB7-A75F-6613B7D76DB3}"/>
              </a:ext>
            </a:extLst>
          </p:cNvPr>
          <p:cNvSpPr txBox="1">
            <a:spLocks/>
          </p:cNvSpPr>
          <p:nvPr/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-17145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GB" spc="-5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lang="en-GB" spc="-5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F0B24F49-7FC3-4EDA-818C-C6D6CDC9F2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MY" spc="-5"/>
              <a:t>APU - CBE : 22 February 2020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13666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62588" y="1653101"/>
            <a:ext cx="2313940" cy="4518660"/>
          </a:xfrm>
          <a:custGeom>
            <a:avLst/>
            <a:gdLst/>
            <a:ahLst/>
            <a:cxnLst/>
            <a:rect l="l" t="t" r="r" b="b"/>
            <a:pathLst>
              <a:path w="2313940" h="4518660">
                <a:moveTo>
                  <a:pt x="0" y="0"/>
                </a:moveTo>
                <a:lnTo>
                  <a:pt x="2313899" y="0"/>
                </a:lnTo>
                <a:lnTo>
                  <a:pt x="2313899" y="4518278"/>
                </a:lnTo>
                <a:lnTo>
                  <a:pt x="0" y="4518278"/>
                </a:lnTo>
                <a:lnTo>
                  <a:pt x="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62588" y="1653101"/>
            <a:ext cx="2313940" cy="4518660"/>
          </a:xfrm>
          <a:custGeom>
            <a:avLst/>
            <a:gdLst/>
            <a:ahLst/>
            <a:cxnLst/>
            <a:rect l="l" t="t" r="r" b="b"/>
            <a:pathLst>
              <a:path w="2313940" h="4518660">
                <a:moveTo>
                  <a:pt x="0" y="0"/>
                </a:moveTo>
                <a:lnTo>
                  <a:pt x="2313899" y="0"/>
                </a:lnTo>
                <a:lnTo>
                  <a:pt x="2313899" y="4518277"/>
                </a:lnTo>
                <a:lnTo>
                  <a:pt x="0" y="451827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5D4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53319" y="1668338"/>
            <a:ext cx="1532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28986" y="5257777"/>
            <a:ext cx="2013585" cy="862330"/>
          </a:xfrm>
          <a:custGeom>
            <a:avLst/>
            <a:gdLst/>
            <a:ahLst/>
            <a:cxnLst/>
            <a:rect l="l" t="t" r="r" b="b"/>
            <a:pathLst>
              <a:path w="2013585" h="862329">
                <a:moveTo>
                  <a:pt x="0" y="0"/>
                </a:moveTo>
                <a:lnTo>
                  <a:pt x="2013565" y="862195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67243" y="6044669"/>
            <a:ext cx="163182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8360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</a:t>
            </a:r>
            <a:r>
              <a:rPr spc="-90" dirty="0"/>
              <a:t> </a:t>
            </a:r>
            <a:r>
              <a:rPr spc="-5" dirty="0"/>
              <a:t>Allocations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54095" y="1673218"/>
          <a:ext cx="2362200" cy="4419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Runtime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Memory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95E89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Libraries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(libc)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ELF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Executable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.text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7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.data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9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395E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428986" y="1761173"/>
            <a:ext cx="2060575" cy="3039745"/>
          </a:xfrm>
          <a:custGeom>
            <a:avLst/>
            <a:gdLst/>
            <a:ahLst/>
            <a:cxnLst/>
            <a:rect l="l" t="t" r="r" b="b"/>
            <a:pathLst>
              <a:path w="2060575" h="3039745">
                <a:moveTo>
                  <a:pt x="0" y="3039407"/>
                </a:moveTo>
                <a:lnTo>
                  <a:pt x="2060331" y="0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755" y="1680153"/>
            <a:ext cx="139619" cy="159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59557" y="1685918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65634" y="1624021"/>
            <a:ext cx="155820" cy="123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98615" y="1517511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0x00000000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59557" y="6072681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65634" y="6010785"/>
            <a:ext cx="155820" cy="123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98615" y="5904283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0xFFFFFFFF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42009" y="1713548"/>
            <a:ext cx="530225" cy="42926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4445" algn="ctr">
              <a:lnSpc>
                <a:spcPts val="1795"/>
              </a:lnSpc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Grows towards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higher</a:t>
            </a:r>
            <a:r>
              <a:rPr sz="18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memory</a:t>
            </a:r>
            <a:endParaRPr sz="18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---------------------------------&gt;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678128" y="2164718"/>
          <a:ext cx="2059305" cy="2608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6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 Chunk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Chunk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15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53975">
                      <a:solidFill>
                        <a:srgbClr val="8B3938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 Chunk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539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Chunk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0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object 7">
            <a:extLst>
              <a:ext uri="{FF2B5EF4-FFF2-40B4-BE49-F238E27FC236}">
                <a16:creationId xmlns:a16="http://schemas.microsoft.com/office/drawing/2014/main" id="{EBA335C2-B746-4DB6-B17A-3001831A3EA8}"/>
              </a:ext>
            </a:extLst>
          </p:cNvPr>
          <p:cNvSpPr txBox="1">
            <a:spLocks/>
          </p:cNvSpPr>
          <p:nvPr/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-17145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GB" spc="-5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lang="en-GB" spc="-5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F06F001F-D53A-4F14-962D-2DDC801296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MY" spc="-5"/>
              <a:t>APU - CBE : 22 February 2020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96907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8360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</a:t>
            </a:r>
            <a:r>
              <a:rPr spc="-90" dirty="0"/>
              <a:t> </a:t>
            </a:r>
            <a:r>
              <a:rPr spc="-5" dirty="0"/>
              <a:t>Allocations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5562577" y="1653098"/>
            <a:ext cx="2313940" cy="4518660"/>
          </a:xfrm>
          <a:custGeom>
            <a:avLst/>
            <a:gdLst/>
            <a:ahLst/>
            <a:cxnLst/>
            <a:rect l="l" t="t" r="r" b="b"/>
            <a:pathLst>
              <a:path w="2313940" h="4518660">
                <a:moveTo>
                  <a:pt x="0" y="0"/>
                </a:moveTo>
                <a:lnTo>
                  <a:pt x="2313899" y="0"/>
                </a:lnTo>
                <a:lnTo>
                  <a:pt x="2313899" y="4518278"/>
                </a:lnTo>
                <a:lnTo>
                  <a:pt x="0" y="4518278"/>
                </a:lnTo>
                <a:lnTo>
                  <a:pt x="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62577" y="1653098"/>
            <a:ext cx="2313940" cy="4518660"/>
          </a:xfrm>
          <a:custGeom>
            <a:avLst/>
            <a:gdLst/>
            <a:ahLst/>
            <a:cxnLst/>
            <a:rect l="l" t="t" r="r" b="b"/>
            <a:pathLst>
              <a:path w="2313940" h="4518660">
                <a:moveTo>
                  <a:pt x="0" y="0"/>
                </a:moveTo>
                <a:lnTo>
                  <a:pt x="2313899" y="0"/>
                </a:lnTo>
                <a:lnTo>
                  <a:pt x="2313899" y="4518277"/>
                </a:lnTo>
                <a:lnTo>
                  <a:pt x="0" y="451827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5D4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53319" y="1668338"/>
            <a:ext cx="1532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28986" y="5257777"/>
            <a:ext cx="2013585" cy="862330"/>
          </a:xfrm>
          <a:custGeom>
            <a:avLst/>
            <a:gdLst/>
            <a:ahLst/>
            <a:cxnLst/>
            <a:rect l="l" t="t" r="r" b="b"/>
            <a:pathLst>
              <a:path w="2013585" h="862329">
                <a:moveTo>
                  <a:pt x="0" y="0"/>
                </a:moveTo>
                <a:lnTo>
                  <a:pt x="2013565" y="862195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67243" y="6044669"/>
            <a:ext cx="163182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54095" y="1673218"/>
          <a:ext cx="2362200" cy="4419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Runtime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Memory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95E89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Libraries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(libc)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ELF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Executable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.text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7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.data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9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395E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428986" y="1761173"/>
            <a:ext cx="2060575" cy="3039745"/>
          </a:xfrm>
          <a:custGeom>
            <a:avLst/>
            <a:gdLst/>
            <a:ahLst/>
            <a:cxnLst/>
            <a:rect l="l" t="t" r="r" b="b"/>
            <a:pathLst>
              <a:path w="2060575" h="3039745">
                <a:moveTo>
                  <a:pt x="0" y="3039407"/>
                </a:moveTo>
                <a:lnTo>
                  <a:pt x="2060331" y="0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755" y="1680153"/>
            <a:ext cx="139619" cy="159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59557" y="1685918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65634" y="1624021"/>
            <a:ext cx="155820" cy="123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98615" y="1517511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0x00000000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59557" y="6072681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65634" y="6010785"/>
            <a:ext cx="155820" cy="123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98615" y="5904283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0xFFFFFFFF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10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  <p:sp>
        <p:nvSpPr>
          <p:cNvPr id="17" name="object 17"/>
          <p:cNvSpPr txBox="1"/>
          <p:nvPr/>
        </p:nvSpPr>
        <p:spPr>
          <a:xfrm>
            <a:off x="8042009" y="1713548"/>
            <a:ext cx="530225" cy="42926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4445" algn="ctr">
              <a:lnSpc>
                <a:spcPts val="1795"/>
              </a:lnSpc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Grows towards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higher</a:t>
            </a:r>
            <a:r>
              <a:rPr sz="18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memory</a:t>
            </a:r>
            <a:endParaRPr sz="18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---------------------------------&gt;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678128" y="2164718"/>
          <a:ext cx="2059305" cy="39269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6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 Chunk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Chunk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15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53975">
                      <a:solidFill>
                        <a:srgbClr val="8B3938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 Chunk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539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Chunk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56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53975">
                      <a:solidFill>
                        <a:srgbClr val="8B3938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 Chunk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539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Chunk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50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103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8709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Segment</a:t>
            </a:r>
            <a:r>
              <a:rPr spc="-90" dirty="0"/>
              <a:t> </a:t>
            </a:r>
            <a:r>
              <a:rPr spc="-5" dirty="0"/>
              <a:t>Growth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3545" y="1611375"/>
            <a:ext cx="3796029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2260" marR="5080" indent="-290195">
              <a:lnSpc>
                <a:spcPct val="100400"/>
              </a:lnSpc>
              <a:spcBef>
                <a:spcPts val="85"/>
              </a:spcBef>
              <a:buFont typeface="Arial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Heap grows DOWN 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towards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higher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536" y="2968373"/>
            <a:ext cx="3776345" cy="8763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02260" marR="5080" indent="-290195">
              <a:lnSpc>
                <a:spcPts val="3340"/>
              </a:lnSpc>
              <a:spcBef>
                <a:spcPts val="225"/>
              </a:spcBef>
              <a:buFont typeface="Arial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Stack grows UP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towards </a:t>
            </a:r>
            <a:r>
              <a:rPr sz="2800" spc="-1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2D050"/>
                </a:solidFill>
                <a:latin typeface="Calibri"/>
                <a:cs typeface="Calibri"/>
              </a:rPr>
              <a:t>lower</a:t>
            </a:r>
            <a:r>
              <a:rPr sz="2800" spc="-1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62577" y="1653099"/>
            <a:ext cx="2057400" cy="1797685"/>
          </a:xfrm>
          <a:custGeom>
            <a:avLst/>
            <a:gdLst/>
            <a:ahLst/>
            <a:cxnLst/>
            <a:rect l="l" t="t" r="r" b="b"/>
            <a:pathLst>
              <a:path w="2057400" h="1797685">
                <a:moveTo>
                  <a:pt x="0" y="0"/>
                </a:moveTo>
                <a:lnTo>
                  <a:pt x="2057395" y="0"/>
                </a:lnTo>
                <a:lnTo>
                  <a:pt x="2057395" y="1797304"/>
                </a:lnTo>
                <a:lnTo>
                  <a:pt x="0" y="1797304"/>
                </a:lnTo>
                <a:lnTo>
                  <a:pt x="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62577" y="1653099"/>
            <a:ext cx="2057400" cy="1797685"/>
          </a:xfrm>
          <a:custGeom>
            <a:avLst/>
            <a:gdLst/>
            <a:ahLst/>
            <a:cxnLst/>
            <a:rect l="l" t="t" r="r" b="b"/>
            <a:pathLst>
              <a:path w="2057400" h="1797685">
                <a:moveTo>
                  <a:pt x="0" y="0"/>
                </a:moveTo>
                <a:lnTo>
                  <a:pt x="2057395" y="0"/>
                </a:lnTo>
                <a:lnTo>
                  <a:pt x="2057395" y="1797304"/>
                </a:lnTo>
                <a:lnTo>
                  <a:pt x="0" y="1797304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5D4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75682" y="1670377"/>
            <a:ext cx="12312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04210" y="1722100"/>
            <a:ext cx="806450" cy="172148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795"/>
              </a:lnSpc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Grows</a:t>
            </a:r>
            <a:r>
              <a:rPr sz="1800" spc="-6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towards</a:t>
            </a:r>
            <a:endParaRPr sz="1800">
              <a:latin typeface="Consolas"/>
              <a:cs typeface="Consolas"/>
            </a:endParaRPr>
          </a:p>
          <a:p>
            <a:pPr marL="7493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higher</a:t>
            </a:r>
            <a:r>
              <a:rPr sz="1800" spc="-8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memory</a:t>
            </a:r>
            <a:endParaRPr sz="1800">
              <a:latin typeface="Consolas"/>
              <a:cs typeface="Consolas"/>
            </a:endParaRPr>
          </a:p>
          <a:p>
            <a:pPr marL="13779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----------&gt;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690787" y="1984202"/>
          <a:ext cx="1776730" cy="1295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6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5562577" y="4495782"/>
            <a:ext cx="2057400" cy="1675764"/>
          </a:xfrm>
          <a:custGeom>
            <a:avLst/>
            <a:gdLst/>
            <a:ahLst/>
            <a:cxnLst/>
            <a:rect l="l" t="t" r="r" b="b"/>
            <a:pathLst>
              <a:path w="2057400" h="1675764">
                <a:moveTo>
                  <a:pt x="0" y="0"/>
                </a:moveTo>
                <a:lnTo>
                  <a:pt x="2057395" y="0"/>
                </a:lnTo>
                <a:lnTo>
                  <a:pt x="2057395" y="1675588"/>
                </a:lnTo>
                <a:lnTo>
                  <a:pt x="0" y="1675588"/>
                </a:lnTo>
                <a:lnTo>
                  <a:pt x="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2577" y="4495782"/>
            <a:ext cx="2057400" cy="1675764"/>
          </a:xfrm>
          <a:custGeom>
            <a:avLst/>
            <a:gdLst/>
            <a:ahLst/>
            <a:cxnLst/>
            <a:rect l="l" t="t" r="r" b="b"/>
            <a:pathLst>
              <a:path w="2057400" h="1675764">
                <a:moveTo>
                  <a:pt x="0" y="0"/>
                </a:moveTo>
                <a:lnTo>
                  <a:pt x="2057395" y="0"/>
                </a:lnTo>
                <a:lnTo>
                  <a:pt x="2057395" y="1675588"/>
                </a:lnTo>
                <a:lnTo>
                  <a:pt x="0" y="167558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5D4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73054" y="5864805"/>
            <a:ext cx="12357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Stack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690787" y="4631492"/>
          <a:ext cx="1775460" cy="1237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38100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38100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7804210" y="4428135"/>
            <a:ext cx="806450" cy="16586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795"/>
              </a:lnSpc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Grows</a:t>
            </a:r>
            <a:r>
              <a:rPr sz="1800" spc="-1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towards</a:t>
            </a:r>
            <a:endParaRPr sz="1800">
              <a:latin typeface="Consolas"/>
              <a:cs typeface="Consolas"/>
            </a:endParaRPr>
          </a:p>
          <a:p>
            <a:pPr marL="13779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92D050"/>
                </a:solidFill>
                <a:latin typeface="Consolas"/>
                <a:cs typeface="Consolas"/>
              </a:rPr>
              <a:t>lower</a:t>
            </a:r>
            <a:r>
              <a:rPr sz="1800" spc="-90" dirty="0">
                <a:solidFill>
                  <a:srgbClr val="92D0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memory</a:t>
            </a:r>
            <a:endParaRPr sz="180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&lt;---------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32365" y="3450234"/>
            <a:ext cx="1118235" cy="317500"/>
          </a:xfrm>
          <a:custGeom>
            <a:avLst/>
            <a:gdLst/>
            <a:ahLst/>
            <a:cxnLst/>
            <a:rect l="l" t="t" r="r" b="b"/>
            <a:pathLst>
              <a:path w="1118234" h="317500">
                <a:moveTo>
                  <a:pt x="838359" y="158680"/>
                </a:moveTo>
                <a:lnTo>
                  <a:pt x="279453" y="158680"/>
                </a:lnTo>
                <a:lnTo>
                  <a:pt x="279453" y="0"/>
                </a:lnTo>
                <a:lnTo>
                  <a:pt x="838359" y="0"/>
                </a:lnTo>
                <a:lnTo>
                  <a:pt x="838359" y="158680"/>
                </a:lnTo>
                <a:close/>
              </a:path>
              <a:path w="1118234" h="317500">
                <a:moveTo>
                  <a:pt x="558906" y="317362"/>
                </a:moveTo>
                <a:lnTo>
                  <a:pt x="0" y="158680"/>
                </a:lnTo>
                <a:lnTo>
                  <a:pt x="1117813" y="158680"/>
                </a:lnTo>
                <a:lnTo>
                  <a:pt x="558906" y="3173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32365" y="3450234"/>
            <a:ext cx="1118235" cy="317500"/>
          </a:xfrm>
          <a:custGeom>
            <a:avLst/>
            <a:gdLst/>
            <a:ahLst/>
            <a:cxnLst/>
            <a:rect l="l" t="t" r="r" b="b"/>
            <a:pathLst>
              <a:path w="1118234" h="317500">
                <a:moveTo>
                  <a:pt x="558906" y="317362"/>
                </a:moveTo>
                <a:lnTo>
                  <a:pt x="0" y="158680"/>
                </a:lnTo>
                <a:lnTo>
                  <a:pt x="279453" y="158680"/>
                </a:lnTo>
                <a:lnTo>
                  <a:pt x="279453" y="0"/>
                </a:lnTo>
                <a:lnTo>
                  <a:pt x="838359" y="0"/>
                </a:lnTo>
                <a:lnTo>
                  <a:pt x="838359" y="158680"/>
                </a:lnTo>
                <a:lnTo>
                  <a:pt x="1117812" y="158680"/>
                </a:lnTo>
                <a:lnTo>
                  <a:pt x="558906" y="317362"/>
                </a:lnTo>
                <a:close/>
              </a:path>
            </a:pathLst>
          </a:custGeom>
          <a:ln w="25399">
            <a:solidFill>
              <a:srgbClr val="8B39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32364" y="4178420"/>
            <a:ext cx="1118235" cy="317500"/>
          </a:xfrm>
          <a:custGeom>
            <a:avLst/>
            <a:gdLst/>
            <a:ahLst/>
            <a:cxnLst/>
            <a:rect l="l" t="t" r="r" b="b"/>
            <a:pathLst>
              <a:path w="1118234" h="317500">
                <a:moveTo>
                  <a:pt x="1117812" y="158681"/>
                </a:moveTo>
                <a:lnTo>
                  <a:pt x="0" y="158681"/>
                </a:lnTo>
                <a:lnTo>
                  <a:pt x="558905" y="0"/>
                </a:lnTo>
                <a:lnTo>
                  <a:pt x="1117812" y="158681"/>
                </a:lnTo>
                <a:close/>
              </a:path>
              <a:path w="1118234" h="317500">
                <a:moveTo>
                  <a:pt x="838359" y="317362"/>
                </a:moveTo>
                <a:lnTo>
                  <a:pt x="279452" y="317362"/>
                </a:lnTo>
                <a:lnTo>
                  <a:pt x="279452" y="158681"/>
                </a:lnTo>
                <a:lnTo>
                  <a:pt x="838359" y="158681"/>
                </a:lnTo>
                <a:lnTo>
                  <a:pt x="838359" y="317362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32364" y="4178420"/>
            <a:ext cx="1118235" cy="317500"/>
          </a:xfrm>
          <a:custGeom>
            <a:avLst/>
            <a:gdLst/>
            <a:ahLst/>
            <a:cxnLst/>
            <a:rect l="l" t="t" r="r" b="b"/>
            <a:pathLst>
              <a:path w="1118234" h="317500">
                <a:moveTo>
                  <a:pt x="558905" y="0"/>
                </a:moveTo>
                <a:lnTo>
                  <a:pt x="1117812" y="158681"/>
                </a:lnTo>
                <a:lnTo>
                  <a:pt x="838359" y="158681"/>
                </a:lnTo>
                <a:lnTo>
                  <a:pt x="838359" y="317362"/>
                </a:lnTo>
                <a:lnTo>
                  <a:pt x="279452" y="317362"/>
                </a:lnTo>
                <a:lnTo>
                  <a:pt x="279452" y="158681"/>
                </a:lnTo>
                <a:lnTo>
                  <a:pt x="0" y="158681"/>
                </a:lnTo>
                <a:lnTo>
                  <a:pt x="558905" y="0"/>
                </a:lnTo>
                <a:close/>
              </a:path>
            </a:pathLst>
          </a:custGeom>
          <a:ln w="25399">
            <a:solidFill>
              <a:srgbClr val="7088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6302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5336" y="4299583"/>
            <a:ext cx="5748020" cy="9988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4000" b="1" spc="-10" dirty="0">
                <a:solidFill>
                  <a:srgbClr val="00AFEF"/>
                </a:solidFill>
                <a:latin typeface="Calibri"/>
                <a:cs typeface="Calibri"/>
              </a:rPr>
              <a:t>HEAP</a:t>
            </a:r>
            <a:r>
              <a:rPr sz="40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00AFEF"/>
                </a:solidFill>
                <a:latin typeface="Calibri"/>
                <a:cs typeface="Calibri"/>
              </a:rPr>
              <a:t>OVERVIEW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000" spc="-5" dirty="0">
                <a:solidFill>
                  <a:srgbClr val="00AFEF"/>
                </a:solidFill>
                <a:latin typeface="Calibri"/>
                <a:cs typeface="Calibri"/>
              </a:rPr>
              <a:t>Basic overview on dynamic memory </a:t>
            </a:r>
            <a:r>
              <a:rPr sz="2000" dirty="0">
                <a:solidFill>
                  <a:srgbClr val="00AFEF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00AFEF"/>
                </a:solidFill>
                <a:latin typeface="Calibri"/>
                <a:cs typeface="Calibri"/>
              </a:rPr>
              <a:t>heap</a:t>
            </a:r>
            <a:r>
              <a:rPr sz="2000" spc="-7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alibri"/>
                <a:cs typeface="Calibri"/>
              </a:rPr>
              <a:t>structure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B7E1E08-283B-43E0-9C06-B609EDBE304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514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8709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Segment</a:t>
            </a:r>
            <a:r>
              <a:rPr spc="-90" dirty="0"/>
              <a:t> </a:t>
            </a:r>
            <a:r>
              <a:rPr spc="-5" dirty="0"/>
              <a:t>Growth</a:t>
            </a:r>
          </a:p>
        </p:txBody>
      </p:sp>
      <p:sp>
        <p:nvSpPr>
          <p:cNvPr id="3" name="object 3"/>
          <p:cNvSpPr/>
          <p:nvPr/>
        </p:nvSpPr>
        <p:spPr>
          <a:xfrm>
            <a:off x="5562577" y="1653099"/>
            <a:ext cx="2057400" cy="1797685"/>
          </a:xfrm>
          <a:custGeom>
            <a:avLst/>
            <a:gdLst/>
            <a:ahLst/>
            <a:cxnLst/>
            <a:rect l="l" t="t" r="r" b="b"/>
            <a:pathLst>
              <a:path w="2057400" h="1797685">
                <a:moveTo>
                  <a:pt x="0" y="0"/>
                </a:moveTo>
                <a:lnTo>
                  <a:pt x="2057395" y="0"/>
                </a:lnTo>
                <a:lnTo>
                  <a:pt x="2057395" y="1797304"/>
                </a:lnTo>
                <a:lnTo>
                  <a:pt x="0" y="1797304"/>
                </a:lnTo>
                <a:lnTo>
                  <a:pt x="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62577" y="1653099"/>
            <a:ext cx="2057400" cy="1797685"/>
          </a:xfrm>
          <a:custGeom>
            <a:avLst/>
            <a:gdLst/>
            <a:ahLst/>
            <a:cxnLst/>
            <a:rect l="l" t="t" r="r" b="b"/>
            <a:pathLst>
              <a:path w="2057400" h="1797685">
                <a:moveTo>
                  <a:pt x="0" y="0"/>
                </a:moveTo>
                <a:lnTo>
                  <a:pt x="2057395" y="0"/>
                </a:lnTo>
                <a:lnTo>
                  <a:pt x="2057395" y="1797304"/>
                </a:lnTo>
                <a:lnTo>
                  <a:pt x="0" y="1797304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5D4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75682" y="1670377"/>
            <a:ext cx="12312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28986" y="5356647"/>
            <a:ext cx="2005330" cy="358775"/>
          </a:xfrm>
          <a:custGeom>
            <a:avLst/>
            <a:gdLst/>
            <a:ahLst/>
            <a:cxnLst/>
            <a:rect l="l" t="t" r="r" b="b"/>
            <a:pathLst>
              <a:path w="2005329" h="358775">
                <a:moveTo>
                  <a:pt x="0" y="358328"/>
                </a:moveTo>
                <a:lnTo>
                  <a:pt x="2005060" y="0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65276" y="5302958"/>
            <a:ext cx="161521" cy="122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54095" y="1673218"/>
          <a:ext cx="2362200" cy="4419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Runtime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Memory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95E89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Libraries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(libc)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ELF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Executable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.text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7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.data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2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5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9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395E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428986" y="2646433"/>
            <a:ext cx="2044064" cy="2153920"/>
          </a:xfrm>
          <a:custGeom>
            <a:avLst/>
            <a:gdLst/>
            <a:ahLst/>
            <a:cxnLst/>
            <a:rect l="l" t="t" r="r" b="b"/>
            <a:pathLst>
              <a:path w="2044064" h="2153920">
                <a:moveTo>
                  <a:pt x="0" y="2153779"/>
                </a:moveTo>
                <a:lnTo>
                  <a:pt x="2043719" y="0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93078" y="2573074"/>
            <a:ext cx="150210" cy="152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59557" y="1685918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65634" y="1624021"/>
            <a:ext cx="155820" cy="123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98615" y="1517511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2D050"/>
                </a:solidFill>
                <a:latin typeface="Consolas"/>
                <a:cs typeface="Consolas"/>
              </a:rPr>
              <a:t>0x00000000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59557" y="6072681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65634" y="6010785"/>
            <a:ext cx="155820" cy="123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98615" y="5904283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0xFFFFFFFF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04210" y="1722100"/>
            <a:ext cx="806450" cy="172148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795"/>
              </a:lnSpc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Grows</a:t>
            </a:r>
            <a:r>
              <a:rPr sz="1800" spc="-6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towards</a:t>
            </a:r>
            <a:endParaRPr sz="1800">
              <a:latin typeface="Consolas"/>
              <a:cs typeface="Consolas"/>
            </a:endParaRPr>
          </a:p>
          <a:p>
            <a:pPr marL="7493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higher</a:t>
            </a:r>
            <a:r>
              <a:rPr sz="1800" spc="-8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memory</a:t>
            </a:r>
            <a:endParaRPr sz="1800">
              <a:latin typeface="Consolas"/>
              <a:cs typeface="Consolas"/>
            </a:endParaRPr>
          </a:p>
          <a:p>
            <a:pPr marL="13779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----------&gt;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690787" y="1984202"/>
          <a:ext cx="1776730" cy="1295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6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5562577" y="4495782"/>
            <a:ext cx="2057400" cy="1675764"/>
          </a:xfrm>
          <a:custGeom>
            <a:avLst/>
            <a:gdLst/>
            <a:ahLst/>
            <a:cxnLst/>
            <a:rect l="l" t="t" r="r" b="b"/>
            <a:pathLst>
              <a:path w="2057400" h="1675764">
                <a:moveTo>
                  <a:pt x="0" y="0"/>
                </a:moveTo>
                <a:lnTo>
                  <a:pt x="2057395" y="0"/>
                </a:lnTo>
                <a:lnTo>
                  <a:pt x="2057395" y="1675588"/>
                </a:lnTo>
                <a:lnTo>
                  <a:pt x="0" y="1675588"/>
                </a:lnTo>
                <a:lnTo>
                  <a:pt x="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62577" y="4495782"/>
            <a:ext cx="2057400" cy="1675764"/>
          </a:xfrm>
          <a:custGeom>
            <a:avLst/>
            <a:gdLst/>
            <a:ahLst/>
            <a:cxnLst/>
            <a:rect l="l" t="t" r="r" b="b"/>
            <a:pathLst>
              <a:path w="2057400" h="1675764">
                <a:moveTo>
                  <a:pt x="0" y="0"/>
                </a:moveTo>
                <a:lnTo>
                  <a:pt x="2057395" y="0"/>
                </a:lnTo>
                <a:lnTo>
                  <a:pt x="2057395" y="1675588"/>
                </a:lnTo>
                <a:lnTo>
                  <a:pt x="0" y="167558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5D4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73054" y="5864805"/>
            <a:ext cx="12357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Stack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690787" y="4631492"/>
          <a:ext cx="1775460" cy="1237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38100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38100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7804210" y="4428135"/>
            <a:ext cx="806450" cy="16586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795"/>
              </a:lnSpc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Grows</a:t>
            </a:r>
            <a:r>
              <a:rPr sz="1800" spc="-1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towards</a:t>
            </a:r>
            <a:endParaRPr sz="1800">
              <a:latin typeface="Consolas"/>
              <a:cs typeface="Consolas"/>
            </a:endParaRPr>
          </a:p>
          <a:p>
            <a:pPr marL="13779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92D050"/>
                </a:solidFill>
                <a:latin typeface="Consolas"/>
                <a:cs typeface="Consolas"/>
              </a:rPr>
              <a:t>lower</a:t>
            </a:r>
            <a:r>
              <a:rPr sz="1800" spc="-90" dirty="0">
                <a:solidFill>
                  <a:srgbClr val="92D0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memory</a:t>
            </a:r>
            <a:endParaRPr sz="180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&lt;---------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32365" y="3450234"/>
            <a:ext cx="1118235" cy="317500"/>
          </a:xfrm>
          <a:custGeom>
            <a:avLst/>
            <a:gdLst/>
            <a:ahLst/>
            <a:cxnLst/>
            <a:rect l="l" t="t" r="r" b="b"/>
            <a:pathLst>
              <a:path w="1118234" h="317500">
                <a:moveTo>
                  <a:pt x="838359" y="158680"/>
                </a:moveTo>
                <a:lnTo>
                  <a:pt x="279453" y="158680"/>
                </a:lnTo>
                <a:lnTo>
                  <a:pt x="279453" y="0"/>
                </a:lnTo>
                <a:lnTo>
                  <a:pt x="838359" y="0"/>
                </a:lnTo>
                <a:lnTo>
                  <a:pt x="838359" y="158680"/>
                </a:lnTo>
                <a:close/>
              </a:path>
              <a:path w="1118234" h="317500">
                <a:moveTo>
                  <a:pt x="558906" y="317362"/>
                </a:moveTo>
                <a:lnTo>
                  <a:pt x="0" y="158680"/>
                </a:lnTo>
                <a:lnTo>
                  <a:pt x="1117813" y="158680"/>
                </a:lnTo>
                <a:lnTo>
                  <a:pt x="558906" y="3173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32365" y="3450234"/>
            <a:ext cx="1118235" cy="317500"/>
          </a:xfrm>
          <a:custGeom>
            <a:avLst/>
            <a:gdLst/>
            <a:ahLst/>
            <a:cxnLst/>
            <a:rect l="l" t="t" r="r" b="b"/>
            <a:pathLst>
              <a:path w="1118234" h="317500">
                <a:moveTo>
                  <a:pt x="558906" y="317362"/>
                </a:moveTo>
                <a:lnTo>
                  <a:pt x="0" y="158680"/>
                </a:lnTo>
                <a:lnTo>
                  <a:pt x="279453" y="158680"/>
                </a:lnTo>
                <a:lnTo>
                  <a:pt x="279453" y="0"/>
                </a:lnTo>
                <a:lnTo>
                  <a:pt x="838359" y="0"/>
                </a:lnTo>
                <a:lnTo>
                  <a:pt x="838359" y="158680"/>
                </a:lnTo>
                <a:lnTo>
                  <a:pt x="1117812" y="158680"/>
                </a:lnTo>
                <a:lnTo>
                  <a:pt x="558906" y="317362"/>
                </a:lnTo>
                <a:close/>
              </a:path>
            </a:pathLst>
          </a:custGeom>
          <a:ln w="25399">
            <a:solidFill>
              <a:srgbClr val="8B39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32364" y="4178420"/>
            <a:ext cx="1118235" cy="317500"/>
          </a:xfrm>
          <a:custGeom>
            <a:avLst/>
            <a:gdLst/>
            <a:ahLst/>
            <a:cxnLst/>
            <a:rect l="l" t="t" r="r" b="b"/>
            <a:pathLst>
              <a:path w="1118234" h="317500">
                <a:moveTo>
                  <a:pt x="1117812" y="158681"/>
                </a:moveTo>
                <a:lnTo>
                  <a:pt x="0" y="158681"/>
                </a:lnTo>
                <a:lnTo>
                  <a:pt x="558905" y="0"/>
                </a:lnTo>
                <a:lnTo>
                  <a:pt x="1117812" y="158681"/>
                </a:lnTo>
                <a:close/>
              </a:path>
              <a:path w="1118234" h="317500">
                <a:moveTo>
                  <a:pt x="838359" y="317362"/>
                </a:moveTo>
                <a:lnTo>
                  <a:pt x="279452" y="317362"/>
                </a:lnTo>
                <a:lnTo>
                  <a:pt x="279452" y="158681"/>
                </a:lnTo>
                <a:lnTo>
                  <a:pt x="838359" y="158681"/>
                </a:lnTo>
                <a:lnTo>
                  <a:pt x="838359" y="317362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32364" y="4178420"/>
            <a:ext cx="1118235" cy="317500"/>
          </a:xfrm>
          <a:custGeom>
            <a:avLst/>
            <a:gdLst/>
            <a:ahLst/>
            <a:cxnLst/>
            <a:rect l="l" t="t" r="r" b="b"/>
            <a:pathLst>
              <a:path w="1118234" h="317500">
                <a:moveTo>
                  <a:pt x="558905" y="0"/>
                </a:moveTo>
                <a:lnTo>
                  <a:pt x="1117812" y="158681"/>
                </a:lnTo>
                <a:lnTo>
                  <a:pt x="838359" y="158681"/>
                </a:lnTo>
                <a:lnTo>
                  <a:pt x="838359" y="317362"/>
                </a:lnTo>
                <a:lnTo>
                  <a:pt x="279452" y="317362"/>
                </a:lnTo>
                <a:lnTo>
                  <a:pt x="279452" y="158681"/>
                </a:lnTo>
                <a:lnTo>
                  <a:pt x="0" y="158681"/>
                </a:lnTo>
                <a:lnTo>
                  <a:pt x="558905" y="0"/>
                </a:lnTo>
                <a:close/>
              </a:path>
            </a:pathLst>
          </a:custGeom>
          <a:ln w="25399">
            <a:solidFill>
              <a:srgbClr val="7088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167E3C36-8F09-4C72-A965-11F184A2B26B}"/>
              </a:ext>
            </a:extLst>
          </p:cNvPr>
          <p:cNvSpPr txBox="1">
            <a:spLocks/>
          </p:cNvSpPr>
          <p:nvPr/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-17145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GB" spc="-5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lang="en-GB" spc="-5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7E5033CE-678A-446A-A8FA-C44D823920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MY" spc="-5"/>
              <a:t>APU - CBE : 22 February 2020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49109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8709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Segment</a:t>
            </a:r>
            <a:r>
              <a:rPr spc="-90" dirty="0"/>
              <a:t> </a:t>
            </a:r>
            <a:r>
              <a:rPr spc="-5" dirty="0"/>
              <a:t>Growth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3545" y="1611375"/>
            <a:ext cx="3796029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2260" marR="5080" indent="-290195">
              <a:lnSpc>
                <a:spcPct val="100400"/>
              </a:lnSpc>
              <a:spcBef>
                <a:spcPts val="85"/>
              </a:spcBef>
              <a:buFont typeface="Arial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Heap grows DOWN 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towards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higher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536" y="2968373"/>
            <a:ext cx="3776345" cy="180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02260" marR="5080" indent="-290195">
              <a:lnSpc>
                <a:spcPts val="3340"/>
              </a:lnSpc>
              <a:spcBef>
                <a:spcPts val="225"/>
              </a:spcBef>
              <a:buFont typeface="Arial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Stack grows UP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towards </a:t>
            </a:r>
            <a:r>
              <a:rPr sz="2800" spc="-1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2D050"/>
                </a:solidFill>
                <a:latin typeface="Calibri"/>
                <a:cs typeface="Calibri"/>
              </a:rPr>
              <a:t>lower</a:t>
            </a:r>
            <a:r>
              <a:rPr sz="2800" spc="-1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302260" indent="-290195">
              <a:lnSpc>
                <a:spcPct val="100000"/>
              </a:lnSpc>
              <a:buFont typeface="Arial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Any ideas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why?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62577" y="1653099"/>
            <a:ext cx="2057400" cy="1797685"/>
          </a:xfrm>
          <a:custGeom>
            <a:avLst/>
            <a:gdLst/>
            <a:ahLst/>
            <a:cxnLst/>
            <a:rect l="l" t="t" r="r" b="b"/>
            <a:pathLst>
              <a:path w="2057400" h="1797685">
                <a:moveTo>
                  <a:pt x="0" y="0"/>
                </a:moveTo>
                <a:lnTo>
                  <a:pt x="2057395" y="0"/>
                </a:lnTo>
                <a:lnTo>
                  <a:pt x="2057395" y="1797304"/>
                </a:lnTo>
                <a:lnTo>
                  <a:pt x="0" y="1797304"/>
                </a:lnTo>
                <a:lnTo>
                  <a:pt x="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62577" y="1653099"/>
            <a:ext cx="2057400" cy="1797685"/>
          </a:xfrm>
          <a:custGeom>
            <a:avLst/>
            <a:gdLst/>
            <a:ahLst/>
            <a:cxnLst/>
            <a:rect l="l" t="t" r="r" b="b"/>
            <a:pathLst>
              <a:path w="2057400" h="1797685">
                <a:moveTo>
                  <a:pt x="0" y="0"/>
                </a:moveTo>
                <a:lnTo>
                  <a:pt x="2057395" y="0"/>
                </a:lnTo>
                <a:lnTo>
                  <a:pt x="2057395" y="1797304"/>
                </a:lnTo>
                <a:lnTo>
                  <a:pt x="0" y="1797304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5D4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75682" y="1670377"/>
            <a:ext cx="12312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04210" y="1722100"/>
            <a:ext cx="806450" cy="172148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795"/>
              </a:lnSpc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Grows</a:t>
            </a:r>
            <a:r>
              <a:rPr sz="1800" spc="-6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towards</a:t>
            </a:r>
            <a:endParaRPr sz="1800">
              <a:latin typeface="Consolas"/>
              <a:cs typeface="Consolas"/>
            </a:endParaRPr>
          </a:p>
          <a:p>
            <a:pPr marL="7493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higher</a:t>
            </a:r>
            <a:r>
              <a:rPr sz="1800" spc="-8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memory</a:t>
            </a:r>
            <a:endParaRPr sz="1800">
              <a:latin typeface="Consolas"/>
              <a:cs typeface="Consolas"/>
            </a:endParaRPr>
          </a:p>
          <a:p>
            <a:pPr marL="13779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----------&gt;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690787" y="1984202"/>
          <a:ext cx="1776730" cy="1295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6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5562577" y="4495782"/>
            <a:ext cx="2057400" cy="1675764"/>
          </a:xfrm>
          <a:custGeom>
            <a:avLst/>
            <a:gdLst/>
            <a:ahLst/>
            <a:cxnLst/>
            <a:rect l="l" t="t" r="r" b="b"/>
            <a:pathLst>
              <a:path w="2057400" h="1675764">
                <a:moveTo>
                  <a:pt x="0" y="0"/>
                </a:moveTo>
                <a:lnTo>
                  <a:pt x="2057395" y="0"/>
                </a:lnTo>
                <a:lnTo>
                  <a:pt x="2057395" y="1675588"/>
                </a:lnTo>
                <a:lnTo>
                  <a:pt x="0" y="1675588"/>
                </a:lnTo>
                <a:lnTo>
                  <a:pt x="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2577" y="4495782"/>
            <a:ext cx="2057400" cy="1675764"/>
          </a:xfrm>
          <a:custGeom>
            <a:avLst/>
            <a:gdLst/>
            <a:ahLst/>
            <a:cxnLst/>
            <a:rect l="l" t="t" r="r" b="b"/>
            <a:pathLst>
              <a:path w="2057400" h="1675764">
                <a:moveTo>
                  <a:pt x="0" y="0"/>
                </a:moveTo>
                <a:lnTo>
                  <a:pt x="2057395" y="0"/>
                </a:lnTo>
                <a:lnTo>
                  <a:pt x="2057395" y="1675588"/>
                </a:lnTo>
                <a:lnTo>
                  <a:pt x="0" y="167558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5D4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73054" y="5864805"/>
            <a:ext cx="12357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Stack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690787" y="4631492"/>
          <a:ext cx="1775460" cy="1237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38100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38100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7804210" y="4428135"/>
            <a:ext cx="806450" cy="16586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795"/>
              </a:lnSpc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Grows</a:t>
            </a:r>
            <a:r>
              <a:rPr sz="1800" spc="-1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towards</a:t>
            </a:r>
            <a:endParaRPr sz="1800">
              <a:latin typeface="Consolas"/>
              <a:cs typeface="Consolas"/>
            </a:endParaRPr>
          </a:p>
          <a:p>
            <a:pPr marL="13779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92D050"/>
                </a:solidFill>
                <a:latin typeface="Consolas"/>
                <a:cs typeface="Consolas"/>
              </a:rPr>
              <a:t>lower</a:t>
            </a:r>
            <a:r>
              <a:rPr sz="1800" spc="-90" dirty="0">
                <a:solidFill>
                  <a:srgbClr val="92D0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memory</a:t>
            </a:r>
            <a:endParaRPr sz="180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&lt;---------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32365" y="3450234"/>
            <a:ext cx="1118235" cy="317500"/>
          </a:xfrm>
          <a:custGeom>
            <a:avLst/>
            <a:gdLst/>
            <a:ahLst/>
            <a:cxnLst/>
            <a:rect l="l" t="t" r="r" b="b"/>
            <a:pathLst>
              <a:path w="1118234" h="317500">
                <a:moveTo>
                  <a:pt x="838359" y="158680"/>
                </a:moveTo>
                <a:lnTo>
                  <a:pt x="279453" y="158680"/>
                </a:lnTo>
                <a:lnTo>
                  <a:pt x="279453" y="0"/>
                </a:lnTo>
                <a:lnTo>
                  <a:pt x="838359" y="0"/>
                </a:lnTo>
                <a:lnTo>
                  <a:pt x="838359" y="158680"/>
                </a:lnTo>
                <a:close/>
              </a:path>
              <a:path w="1118234" h="317500">
                <a:moveTo>
                  <a:pt x="558906" y="317362"/>
                </a:moveTo>
                <a:lnTo>
                  <a:pt x="0" y="158680"/>
                </a:lnTo>
                <a:lnTo>
                  <a:pt x="1117813" y="158680"/>
                </a:lnTo>
                <a:lnTo>
                  <a:pt x="558906" y="3173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32365" y="3450234"/>
            <a:ext cx="1118235" cy="317500"/>
          </a:xfrm>
          <a:custGeom>
            <a:avLst/>
            <a:gdLst/>
            <a:ahLst/>
            <a:cxnLst/>
            <a:rect l="l" t="t" r="r" b="b"/>
            <a:pathLst>
              <a:path w="1118234" h="317500">
                <a:moveTo>
                  <a:pt x="558906" y="317362"/>
                </a:moveTo>
                <a:lnTo>
                  <a:pt x="0" y="158680"/>
                </a:lnTo>
                <a:lnTo>
                  <a:pt x="279453" y="158680"/>
                </a:lnTo>
                <a:lnTo>
                  <a:pt x="279453" y="0"/>
                </a:lnTo>
                <a:lnTo>
                  <a:pt x="838359" y="0"/>
                </a:lnTo>
                <a:lnTo>
                  <a:pt x="838359" y="158680"/>
                </a:lnTo>
                <a:lnTo>
                  <a:pt x="1117812" y="158680"/>
                </a:lnTo>
                <a:lnTo>
                  <a:pt x="558906" y="317362"/>
                </a:lnTo>
                <a:close/>
              </a:path>
            </a:pathLst>
          </a:custGeom>
          <a:ln w="25399">
            <a:solidFill>
              <a:srgbClr val="8B39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32364" y="4178420"/>
            <a:ext cx="1118235" cy="317500"/>
          </a:xfrm>
          <a:custGeom>
            <a:avLst/>
            <a:gdLst/>
            <a:ahLst/>
            <a:cxnLst/>
            <a:rect l="l" t="t" r="r" b="b"/>
            <a:pathLst>
              <a:path w="1118234" h="317500">
                <a:moveTo>
                  <a:pt x="1117812" y="158681"/>
                </a:moveTo>
                <a:lnTo>
                  <a:pt x="0" y="158681"/>
                </a:lnTo>
                <a:lnTo>
                  <a:pt x="558905" y="0"/>
                </a:lnTo>
                <a:lnTo>
                  <a:pt x="1117812" y="158681"/>
                </a:lnTo>
                <a:close/>
              </a:path>
              <a:path w="1118234" h="317500">
                <a:moveTo>
                  <a:pt x="838359" y="317362"/>
                </a:moveTo>
                <a:lnTo>
                  <a:pt x="279452" y="317362"/>
                </a:lnTo>
                <a:lnTo>
                  <a:pt x="279452" y="158681"/>
                </a:lnTo>
                <a:lnTo>
                  <a:pt x="838359" y="158681"/>
                </a:lnTo>
                <a:lnTo>
                  <a:pt x="838359" y="317362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32364" y="4178420"/>
            <a:ext cx="1118235" cy="317500"/>
          </a:xfrm>
          <a:custGeom>
            <a:avLst/>
            <a:gdLst/>
            <a:ahLst/>
            <a:cxnLst/>
            <a:rect l="l" t="t" r="r" b="b"/>
            <a:pathLst>
              <a:path w="1118234" h="317500">
                <a:moveTo>
                  <a:pt x="558905" y="0"/>
                </a:moveTo>
                <a:lnTo>
                  <a:pt x="1117812" y="158681"/>
                </a:lnTo>
                <a:lnTo>
                  <a:pt x="838359" y="158681"/>
                </a:lnTo>
                <a:lnTo>
                  <a:pt x="838359" y="317362"/>
                </a:lnTo>
                <a:lnTo>
                  <a:pt x="279452" y="317362"/>
                </a:lnTo>
                <a:lnTo>
                  <a:pt x="279452" y="158681"/>
                </a:lnTo>
                <a:lnTo>
                  <a:pt x="0" y="158681"/>
                </a:lnTo>
                <a:lnTo>
                  <a:pt x="558905" y="0"/>
                </a:lnTo>
                <a:close/>
              </a:path>
            </a:pathLst>
          </a:custGeom>
          <a:ln w="25399">
            <a:solidFill>
              <a:srgbClr val="7088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EB1E663F-8D81-4EC4-AC74-D5DBADFEB27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05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8FF1E72-9DD4-4356-ADF3-963FDD0F9204}"/>
              </a:ext>
            </a:extLst>
          </p:cNvPr>
          <p:cNvSpPr/>
          <p:nvPr/>
        </p:nvSpPr>
        <p:spPr>
          <a:xfrm>
            <a:off x="838200" y="4790952"/>
            <a:ext cx="3378090" cy="92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8709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Segment</a:t>
            </a:r>
            <a:r>
              <a:rPr spc="-90" dirty="0"/>
              <a:t> </a:t>
            </a:r>
            <a:r>
              <a:rPr spc="-5" dirty="0"/>
              <a:t>Growth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3545" y="1611375"/>
            <a:ext cx="3796029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2260" marR="5080" indent="-290195">
              <a:lnSpc>
                <a:spcPct val="100400"/>
              </a:lnSpc>
              <a:spcBef>
                <a:spcPts val="85"/>
              </a:spcBef>
              <a:buFont typeface="Arial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Heap grows DOWN 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towards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higher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536" y="2968373"/>
            <a:ext cx="3776345" cy="8763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02260" marR="5080" indent="-290195">
              <a:lnSpc>
                <a:spcPts val="3340"/>
              </a:lnSpc>
              <a:spcBef>
                <a:spcPts val="225"/>
              </a:spcBef>
              <a:buFont typeface="Arial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Stack grows UP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towards </a:t>
            </a:r>
            <a:r>
              <a:rPr sz="2800" spc="-1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2D050"/>
                </a:solidFill>
                <a:latin typeface="Calibri"/>
                <a:cs typeface="Calibri"/>
              </a:rPr>
              <a:t>lower</a:t>
            </a:r>
            <a:r>
              <a:rPr sz="2800" spc="-1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536" y="4247670"/>
            <a:ext cx="3549015" cy="14890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02260" indent="-29019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Any ideas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why?</a:t>
            </a:r>
            <a:endParaRPr sz="2800">
              <a:latin typeface="Calibri"/>
              <a:cs typeface="Calibri"/>
            </a:endParaRPr>
          </a:p>
          <a:p>
            <a:pPr marL="702310" marR="5080" indent="-300355">
              <a:lnSpc>
                <a:spcPct val="99500"/>
              </a:lnSpc>
              <a:spcBef>
                <a:spcPts val="425"/>
              </a:spcBef>
              <a:tabLst>
                <a:tab pos="701675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–	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Probably historical</a:t>
            </a:r>
            <a:r>
              <a:rPr sz="20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reasons,  gave low memory systems  more room to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fluctuate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62577" y="1653099"/>
            <a:ext cx="2057400" cy="1797685"/>
          </a:xfrm>
          <a:custGeom>
            <a:avLst/>
            <a:gdLst/>
            <a:ahLst/>
            <a:cxnLst/>
            <a:rect l="l" t="t" r="r" b="b"/>
            <a:pathLst>
              <a:path w="2057400" h="1797685">
                <a:moveTo>
                  <a:pt x="0" y="0"/>
                </a:moveTo>
                <a:lnTo>
                  <a:pt x="2057395" y="0"/>
                </a:lnTo>
                <a:lnTo>
                  <a:pt x="2057395" y="1797304"/>
                </a:lnTo>
                <a:lnTo>
                  <a:pt x="0" y="1797304"/>
                </a:lnTo>
                <a:lnTo>
                  <a:pt x="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62577" y="1653099"/>
            <a:ext cx="2057400" cy="1797685"/>
          </a:xfrm>
          <a:custGeom>
            <a:avLst/>
            <a:gdLst/>
            <a:ahLst/>
            <a:cxnLst/>
            <a:rect l="l" t="t" r="r" b="b"/>
            <a:pathLst>
              <a:path w="2057400" h="1797685">
                <a:moveTo>
                  <a:pt x="0" y="0"/>
                </a:moveTo>
                <a:lnTo>
                  <a:pt x="2057395" y="0"/>
                </a:lnTo>
                <a:lnTo>
                  <a:pt x="2057395" y="1797304"/>
                </a:lnTo>
                <a:lnTo>
                  <a:pt x="0" y="1797304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5D4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75682" y="1670377"/>
            <a:ext cx="12312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04210" y="1722100"/>
            <a:ext cx="806450" cy="172148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795"/>
              </a:lnSpc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Grows</a:t>
            </a:r>
            <a:r>
              <a:rPr sz="1800" spc="-6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towards</a:t>
            </a:r>
            <a:endParaRPr sz="1800">
              <a:latin typeface="Consolas"/>
              <a:cs typeface="Consolas"/>
            </a:endParaRPr>
          </a:p>
          <a:p>
            <a:pPr marL="7493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higher</a:t>
            </a:r>
            <a:r>
              <a:rPr sz="1800" spc="-8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memory</a:t>
            </a:r>
            <a:endParaRPr sz="1800">
              <a:latin typeface="Consolas"/>
              <a:cs typeface="Consolas"/>
            </a:endParaRPr>
          </a:p>
          <a:p>
            <a:pPr marL="13779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----------&gt;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690787" y="1984202"/>
          <a:ext cx="1776730" cy="1295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6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5562577" y="4495782"/>
            <a:ext cx="2057400" cy="1675764"/>
          </a:xfrm>
          <a:custGeom>
            <a:avLst/>
            <a:gdLst/>
            <a:ahLst/>
            <a:cxnLst/>
            <a:rect l="l" t="t" r="r" b="b"/>
            <a:pathLst>
              <a:path w="2057400" h="1675764">
                <a:moveTo>
                  <a:pt x="0" y="0"/>
                </a:moveTo>
                <a:lnTo>
                  <a:pt x="2057395" y="0"/>
                </a:lnTo>
                <a:lnTo>
                  <a:pt x="2057395" y="1675588"/>
                </a:lnTo>
                <a:lnTo>
                  <a:pt x="0" y="1675588"/>
                </a:lnTo>
                <a:lnTo>
                  <a:pt x="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2577" y="4495782"/>
            <a:ext cx="2057400" cy="1675764"/>
          </a:xfrm>
          <a:custGeom>
            <a:avLst/>
            <a:gdLst/>
            <a:ahLst/>
            <a:cxnLst/>
            <a:rect l="l" t="t" r="r" b="b"/>
            <a:pathLst>
              <a:path w="2057400" h="1675764">
                <a:moveTo>
                  <a:pt x="0" y="0"/>
                </a:moveTo>
                <a:lnTo>
                  <a:pt x="2057395" y="0"/>
                </a:lnTo>
                <a:lnTo>
                  <a:pt x="2057395" y="1675588"/>
                </a:lnTo>
                <a:lnTo>
                  <a:pt x="0" y="167558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5D4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73054" y="5864805"/>
            <a:ext cx="12357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Stack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690787" y="4631492"/>
          <a:ext cx="1775460" cy="1237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38100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38100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7804210" y="4428135"/>
            <a:ext cx="806450" cy="16586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795"/>
              </a:lnSpc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Grows</a:t>
            </a:r>
            <a:r>
              <a:rPr sz="1800" spc="-1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towards</a:t>
            </a:r>
            <a:endParaRPr sz="1800">
              <a:latin typeface="Consolas"/>
              <a:cs typeface="Consolas"/>
            </a:endParaRPr>
          </a:p>
          <a:p>
            <a:pPr marL="13779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92D050"/>
                </a:solidFill>
                <a:latin typeface="Consolas"/>
                <a:cs typeface="Consolas"/>
              </a:rPr>
              <a:t>lower</a:t>
            </a:r>
            <a:r>
              <a:rPr sz="1800" spc="-90" dirty="0">
                <a:solidFill>
                  <a:srgbClr val="92D0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memory</a:t>
            </a:r>
            <a:endParaRPr sz="180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&lt;---------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32365" y="3450234"/>
            <a:ext cx="1118235" cy="317500"/>
          </a:xfrm>
          <a:custGeom>
            <a:avLst/>
            <a:gdLst/>
            <a:ahLst/>
            <a:cxnLst/>
            <a:rect l="l" t="t" r="r" b="b"/>
            <a:pathLst>
              <a:path w="1118234" h="317500">
                <a:moveTo>
                  <a:pt x="838359" y="158680"/>
                </a:moveTo>
                <a:lnTo>
                  <a:pt x="279453" y="158680"/>
                </a:lnTo>
                <a:lnTo>
                  <a:pt x="279453" y="0"/>
                </a:lnTo>
                <a:lnTo>
                  <a:pt x="838359" y="0"/>
                </a:lnTo>
                <a:lnTo>
                  <a:pt x="838359" y="158680"/>
                </a:lnTo>
                <a:close/>
              </a:path>
              <a:path w="1118234" h="317500">
                <a:moveTo>
                  <a:pt x="558906" y="317362"/>
                </a:moveTo>
                <a:lnTo>
                  <a:pt x="0" y="158680"/>
                </a:lnTo>
                <a:lnTo>
                  <a:pt x="1117813" y="158680"/>
                </a:lnTo>
                <a:lnTo>
                  <a:pt x="558906" y="3173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32365" y="3450234"/>
            <a:ext cx="1118235" cy="317500"/>
          </a:xfrm>
          <a:custGeom>
            <a:avLst/>
            <a:gdLst/>
            <a:ahLst/>
            <a:cxnLst/>
            <a:rect l="l" t="t" r="r" b="b"/>
            <a:pathLst>
              <a:path w="1118234" h="317500">
                <a:moveTo>
                  <a:pt x="558906" y="317362"/>
                </a:moveTo>
                <a:lnTo>
                  <a:pt x="0" y="158680"/>
                </a:lnTo>
                <a:lnTo>
                  <a:pt x="279453" y="158680"/>
                </a:lnTo>
                <a:lnTo>
                  <a:pt x="279453" y="0"/>
                </a:lnTo>
                <a:lnTo>
                  <a:pt x="838359" y="0"/>
                </a:lnTo>
                <a:lnTo>
                  <a:pt x="838359" y="158680"/>
                </a:lnTo>
                <a:lnTo>
                  <a:pt x="1117812" y="158680"/>
                </a:lnTo>
                <a:lnTo>
                  <a:pt x="558906" y="317362"/>
                </a:lnTo>
                <a:close/>
              </a:path>
            </a:pathLst>
          </a:custGeom>
          <a:ln w="25399">
            <a:solidFill>
              <a:srgbClr val="8B39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32364" y="4178420"/>
            <a:ext cx="1118235" cy="317500"/>
          </a:xfrm>
          <a:custGeom>
            <a:avLst/>
            <a:gdLst/>
            <a:ahLst/>
            <a:cxnLst/>
            <a:rect l="l" t="t" r="r" b="b"/>
            <a:pathLst>
              <a:path w="1118234" h="317500">
                <a:moveTo>
                  <a:pt x="1117812" y="158681"/>
                </a:moveTo>
                <a:lnTo>
                  <a:pt x="0" y="158681"/>
                </a:lnTo>
                <a:lnTo>
                  <a:pt x="558905" y="0"/>
                </a:lnTo>
                <a:lnTo>
                  <a:pt x="1117812" y="158681"/>
                </a:lnTo>
                <a:close/>
              </a:path>
              <a:path w="1118234" h="317500">
                <a:moveTo>
                  <a:pt x="838359" y="317362"/>
                </a:moveTo>
                <a:lnTo>
                  <a:pt x="279452" y="317362"/>
                </a:lnTo>
                <a:lnTo>
                  <a:pt x="279452" y="158681"/>
                </a:lnTo>
                <a:lnTo>
                  <a:pt x="838359" y="158681"/>
                </a:lnTo>
                <a:lnTo>
                  <a:pt x="838359" y="317362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32364" y="4178420"/>
            <a:ext cx="1118235" cy="317500"/>
          </a:xfrm>
          <a:custGeom>
            <a:avLst/>
            <a:gdLst/>
            <a:ahLst/>
            <a:cxnLst/>
            <a:rect l="l" t="t" r="r" b="b"/>
            <a:pathLst>
              <a:path w="1118234" h="317500">
                <a:moveTo>
                  <a:pt x="558905" y="0"/>
                </a:moveTo>
                <a:lnTo>
                  <a:pt x="1117812" y="158681"/>
                </a:lnTo>
                <a:lnTo>
                  <a:pt x="838359" y="158681"/>
                </a:lnTo>
                <a:lnTo>
                  <a:pt x="838359" y="317362"/>
                </a:lnTo>
                <a:lnTo>
                  <a:pt x="279452" y="317362"/>
                </a:lnTo>
                <a:lnTo>
                  <a:pt x="279452" y="158681"/>
                </a:lnTo>
                <a:lnTo>
                  <a:pt x="0" y="158681"/>
                </a:lnTo>
                <a:lnTo>
                  <a:pt x="558905" y="0"/>
                </a:lnTo>
                <a:close/>
              </a:path>
            </a:pathLst>
          </a:custGeom>
          <a:ln w="25399">
            <a:solidFill>
              <a:srgbClr val="7088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7">
            <a:extLst>
              <a:ext uri="{FF2B5EF4-FFF2-40B4-BE49-F238E27FC236}">
                <a16:creationId xmlns:a16="http://schemas.microsoft.com/office/drawing/2014/main" id="{C45018EB-814A-4297-A3ED-CF80BAF2E68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193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4932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 Chunks </a:t>
            </a:r>
            <a:r>
              <a:rPr dirty="0"/>
              <a:t>– </a:t>
            </a:r>
            <a:r>
              <a:rPr spc="-5" dirty="0"/>
              <a:t>In</a:t>
            </a:r>
            <a:r>
              <a:rPr spc="-105" dirty="0"/>
              <a:t> </a:t>
            </a:r>
            <a:r>
              <a:rPr spc="-5" dirty="0"/>
              <a:t>Use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178" y="1527904"/>
            <a:ext cx="5478145" cy="158813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Heap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chunks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exist in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3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states</a:t>
            </a:r>
            <a:endParaRPr sz="320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 use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(malloc’d)</a:t>
            </a:r>
            <a:endParaRPr sz="280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free’d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6374" y="4114783"/>
            <a:ext cx="8229600" cy="1295400"/>
          </a:xfrm>
          <a:custGeom>
            <a:avLst/>
            <a:gdLst/>
            <a:ahLst/>
            <a:cxnLst/>
            <a:rect l="l" t="t" r="r" b="b"/>
            <a:pathLst>
              <a:path w="8229600" h="1295400">
                <a:moveTo>
                  <a:pt x="0" y="0"/>
                </a:moveTo>
                <a:lnTo>
                  <a:pt x="8229583" y="0"/>
                </a:lnTo>
                <a:lnTo>
                  <a:pt x="8229583" y="1295397"/>
                </a:lnTo>
                <a:lnTo>
                  <a:pt x="0" y="1295397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6374" y="4114783"/>
            <a:ext cx="8229600" cy="1295400"/>
          </a:xfrm>
          <a:custGeom>
            <a:avLst/>
            <a:gdLst/>
            <a:ahLst/>
            <a:cxnLst/>
            <a:rect l="l" t="t" r="r" b="b"/>
            <a:pathLst>
              <a:path w="8229600" h="1295400">
                <a:moveTo>
                  <a:pt x="0" y="0"/>
                </a:moveTo>
                <a:lnTo>
                  <a:pt x="8229583" y="0"/>
                </a:lnTo>
                <a:lnTo>
                  <a:pt x="8229583" y="1295397"/>
                </a:lnTo>
                <a:lnTo>
                  <a:pt x="0" y="129539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95E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9074" y="4127483"/>
            <a:ext cx="8204200" cy="505459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07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Chunk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8019" y="4648181"/>
            <a:ext cx="1905000" cy="624205"/>
          </a:xfrm>
          <a:custGeom>
            <a:avLst/>
            <a:gdLst/>
            <a:ahLst/>
            <a:cxnLst/>
            <a:rect l="l" t="t" r="r" b="b"/>
            <a:pathLst>
              <a:path w="1905000" h="624204">
                <a:moveTo>
                  <a:pt x="0" y="0"/>
                </a:moveTo>
                <a:lnTo>
                  <a:pt x="1904996" y="0"/>
                </a:lnTo>
                <a:lnTo>
                  <a:pt x="1904996" y="624085"/>
                </a:lnTo>
                <a:lnTo>
                  <a:pt x="0" y="62408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B39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7069" y="4660343"/>
            <a:ext cx="1873250" cy="59880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40005" rIns="0" bIns="0" rtlCol="0">
            <a:spAutoFit/>
          </a:bodyPr>
          <a:lstStyle/>
          <a:p>
            <a:pPr marL="573405" marR="113030" indent="-461645">
              <a:lnSpc>
                <a:spcPct val="101600"/>
              </a:lnSpc>
              <a:spcBef>
                <a:spcPts val="31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Previous Chunk</a:t>
            </a:r>
            <a:r>
              <a:rPr sz="16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Size  (4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bytes)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29453" y="4646033"/>
            <a:ext cx="3886200" cy="624205"/>
          </a:xfrm>
          <a:custGeom>
            <a:avLst/>
            <a:gdLst/>
            <a:ahLst/>
            <a:cxnLst/>
            <a:rect l="l" t="t" r="r" b="b"/>
            <a:pathLst>
              <a:path w="3886200" h="624204">
                <a:moveTo>
                  <a:pt x="0" y="0"/>
                </a:moveTo>
                <a:lnTo>
                  <a:pt x="3886192" y="0"/>
                </a:lnTo>
                <a:lnTo>
                  <a:pt x="3886192" y="624085"/>
                </a:lnTo>
                <a:lnTo>
                  <a:pt x="0" y="62408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88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48503" y="4660343"/>
            <a:ext cx="3854450" cy="598805"/>
          </a:xfrm>
          <a:prstGeom prst="rect">
            <a:avLst/>
          </a:prstGeom>
          <a:solidFill>
            <a:srgbClr val="9BBA58"/>
          </a:solidFill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R="1270"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(8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/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8)*8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bytes)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02486" y="5728076"/>
            <a:ext cx="1002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*buffer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29453" y="4643885"/>
            <a:ext cx="0" cy="1275080"/>
          </a:xfrm>
          <a:custGeom>
            <a:avLst/>
            <a:gdLst/>
            <a:ahLst/>
            <a:cxnLst/>
            <a:rect l="l" t="t" r="r" b="b"/>
            <a:pathLst>
              <a:path h="1275079">
                <a:moveTo>
                  <a:pt x="0" y="1274871"/>
                </a:moveTo>
                <a:lnTo>
                  <a:pt x="0" y="0"/>
                </a:lnTo>
              </a:path>
            </a:pathLst>
          </a:custGeom>
          <a:ln w="380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29211" y="4648180"/>
            <a:ext cx="1905000" cy="624205"/>
          </a:xfrm>
          <a:custGeom>
            <a:avLst/>
            <a:gdLst/>
            <a:ahLst/>
            <a:cxnLst/>
            <a:rect l="l" t="t" r="r" b="b"/>
            <a:pathLst>
              <a:path w="1905000" h="624204">
                <a:moveTo>
                  <a:pt x="0" y="0"/>
                </a:moveTo>
                <a:lnTo>
                  <a:pt x="1904995" y="0"/>
                </a:lnTo>
                <a:lnTo>
                  <a:pt x="1904995" y="624085"/>
                </a:lnTo>
                <a:lnTo>
                  <a:pt x="0" y="62408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B56D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66378" y="4660343"/>
            <a:ext cx="1607820" cy="598805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2700" rIns="0" bIns="0" rtlCol="0">
            <a:spAutoFit/>
          </a:bodyPr>
          <a:lstStyle/>
          <a:p>
            <a:pPr marL="510540" marR="185420" indent="-95250">
              <a:lnSpc>
                <a:spcPct val="100699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Chunk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Size  (4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bytes)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1046" y="5745720"/>
            <a:ext cx="1559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*(buffer-2)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16437" y="5741426"/>
            <a:ext cx="1559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*(buffer-1)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43406" y="4643885"/>
            <a:ext cx="0" cy="1275080"/>
          </a:xfrm>
          <a:custGeom>
            <a:avLst/>
            <a:gdLst/>
            <a:ahLst/>
            <a:cxnLst/>
            <a:rect l="l" t="t" r="r" b="b"/>
            <a:pathLst>
              <a:path h="1275079">
                <a:moveTo>
                  <a:pt x="0" y="1274871"/>
                </a:moveTo>
                <a:lnTo>
                  <a:pt x="0" y="0"/>
                </a:lnTo>
              </a:path>
            </a:pathLst>
          </a:custGeom>
          <a:ln w="380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8019" y="4648178"/>
            <a:ext cx="0" cy="1275080"/>
          </a:xfrm>
          <a:custGeom>
            <a:avLst/>
            <a:gdLst/>
            <a:ahLst/>
            <a:cxnLst/>
            <a:rect l="l" t="t" r="r" b="b"/>
            <a:pathLst>
              <a:path h="1275079">
                <a:moveTo>
                  <a:pt x="0" y="1274871"/>
                </a:moveTo>
                <a:lnTo>
                  <a:pt x="0" y="0"/>
                </a:lnTo>
              </a:path>
            </a:pathLst>
          </a:custGeom>
          <a:ln w="380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86391" y="4650094"/>
            <a:ext cx="248285" cy="620395"/>
          </a:xfrm>
          <a:custGeom>
            <a:avLst/>
            <a:gdLst/>
            <a:ahLst/>
            <a:cxnLst/>
            <a:rect l="l" t="t" r="r" b="b"/>
            <a:pathLst>
              <a:path w="248285" h="620395">
                <a:moveTo>
                  <a:pt x="247810" y="0"/>
                </a:moveTo>
                <a:lnTo>
                  <a:pt x="247810" y="620024"/>
                </a:lnTo>
                <a:lnTo>
                  <a:pt x="0" y="620024"/>
                </a:lnTo>
                <a:lnTo>
                  <a:pt x="0" y="0"/>
                </a:lnTo>
                <a:lnTo>
                  <a:pt x="24781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86391" y="4650094"/>
            <a:ext cx="248285" cy="620395"/>
          </a:xfrm>
          <a:custGeom>
            <a:avLst/>
            <a:gdLst/>
            <a:ahLst/>
            <a:cxnLst/>
            <a:rect l="l" t="t" r="r" b="b"/>
            <a:pathLst>
              <a:path w="248285" h="620395">
                <a:moveTo>
                  <a:pt x="247810" y="0"/>
                </a:moveTo>
                <a:lnTo>
                  <a:pt x="247810" y="620024"/>
                </a:lnTo>
                <a:lnTo>
                  <a:pt x="0" y="620024"/>
                </a:lnTo>
                <a:lnTo>
                  <a:pt x="0" y="0"/>
                </a:lnTo>
                <a:lnTo>
                  <a:pt x="247810" y="0"/>
                </a:lnTo>
                <a:close/>
              </a:path>
            </a:pathLst>
          </a:custGeom>
          <a:ln w="25399">
            <a:solidFill>
              <a:srgbClr val="B56D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87242" y="4767068"/>
            <a:ext cx="203200" cy="38608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Flags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8BFE6119-D087-4986-84AC-F0EBA9486E5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289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48196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 Chunks </a:t>
            </a:r>
            <a:r>
              <a:rPr dirty="0"/>
              <a:t>–</a:t>
            </a:r>
            <a:r>
              <a:rPr spc="-95" dirty="0"/>
              <a:t> </a:t>
            </a:r>
            <a:r>
              <a:rPr spc="-5" dirty="0"/>
              <a:t>Freed</a:t>
            </a:r>
          </a:p>
        </p:txBody>
      </p:sp>
      <p:sp>
        <p:nvSpPr>
          <p:cNvPr id="5" name="object 5"/>
          <p:cNvSpPr/>
          <p:nvPr/>
        </p:nvSpPr>
        <p:spPr>
          <a:xfrm>
            <a:off x="466374" y="4114783"/>
            <a:ext cx="8229600" cy="1295400"/>
          </a:xfrm>
          <a:custGeom>
            <a:avLst/>
            <a:gdLst/>
            <a:ahLst/>
            <a:cxnLst/>
            <a:rect l="l" t="t" r="r" b="b"/>
            <a:pathLst>
              <a:path w="8229600" h="1295400">
                <a:moveTo>
                  <a:pt x="0" y="0"/>
                </a:moveTo>
                <a:lnTo>
                  <a:pt x="8229583" y="0"/>
                </a:lnTo>
                <a:lnTo>
                  <a:pt x="8229583" y="1295397"/>
                </a:lnTo>
                <a:lnTo>
                  <a:pt x="0" y="1295397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374" y="4114783"/>
            <a:ext cx="8229600" cy="1295400"/>
          </a:xfrm>
          <a:custGeom>
            <a:avLst/>
            <a:gdLst/>
            <a:ahLst/>
            <a:cxnLst/>
            <a:rect l="l" t="t" r="r" b="b"/>
            <a:pathLst>
              <a:path w="8229600" h="1295400">
                <a:moveTo>
                  <a:pt x="0" y="0"/>
                </a:moveTo>
                <a:lnTo>
                  <a:pt x="8229583" y="0"/>
                </a:lnTo>
                <a:lnTo>
                  <a:pt x="8229583" y="1295397"/>
                </a:lnTo>
                <a:lnTo>
                  <a:pt x="0" y="129539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95E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9074" y="4127483"/>
            <a:ext cx="8204200" cy="50673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07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Heap Chunk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(freed)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8019" y="4648181"/>
            <a:ext cx="1905000" cy="624205"/>
          </a:xfrm>
          <a:custGeom>
            <a:avLst/>
            <a:gdLst/>
            <a:ahLst/>
            <a:cxnLst/>
            <a:rect l="l" t="t" r="r" b="b"/>
            <a:pathLst>
              <a:path w="1905000" h="624204">
                <a:moveTo>
                  <a:pt x="0" y="0"/>
                </a:moveTo>
                <a:lnTo>
                  <a:pt x="1904996" y="0"/>
                </a:lnTo>
                <a:lnTo>
                  <a:pt x="1904996" y="624085"/>
                </a:lnTo>
                <a:lnTo>
                  <a:pt x="0" y="62408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B39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7069" y="4660705"/>
            <a:ext cx="1873250" cy="59880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39370" rIns="0" bIns="0" rtlCol="0">
            <a:spAutoFit/>
          </a:bodyPr>
          <a:lstStyle/>
          <a:p>
            <a:pPr marL="573405" marR="113030" indent="-461645">
              <a:lnSpc>
                <a:spcPct val="101600"/>
              </a:lnSpc>
              <a:spcBef>
                <a:spcPts val="31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Previous Chunk</a:t>
            </a:r>
            <a:r>
              <a:rPr sz="16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Size  (4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bytes)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02486" y="5728076"/>
            <a:ext cx="1002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*buffer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29211" y="4648180"/>
            <a:ext cx="1905000" cy="624205"/>
          </a:xfrm>
          <a:custGeom>
            <a:avLst/>
            <a:gdLst/>
            <a:ahLst/>
            <a:cxnLst/>
            <a:rect l="l" t="t" r="r" b="b"/>
            <a:pathLst>
              <a:path w="1905000" h="624204">
                <a:moveTo>
                  <a:pt x="0" y="0"/>
                </a:moveTo>
                <a:lnTo>
                  <a:pt x="1904995" y="0"/>
                </a:lnTo>
                <a:lnTo>
                  <a:pt x="1904995" y="624085"/>
                </a:lnTo>
                <a:lnTo>
                  <a:pt x="0" y="62408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B56D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66378" y="4660705"/>
            <a:ext cx="1607820" cy="598805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2065" rIns="0" bIns="0" rtlCol="0">
            <a:spAutoFit/>
          </a:bodyPr>
          <a:lstStyle/>
          <a:p>
            <a:pPr marL="510540" marR="185420" indent="-95250">
              <a:lnSpc>
                <a:spcPct val="100699"/>
              </a:lnSpc>
              <a:spcBef>
                <a:spcPts val="9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Chunk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Size  (4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bytes)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1046" y="5745720"/>
            <a:ext cx="1559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*(buffer-2)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16437" y="5741426"/>
            <a:ext cx="1559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*(buffer-1)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43406" y="4643885"/>
            <a:ext cx="0" cy="1275080"/>
          </a:xfrm>
          <a:custGeom>
            <a:avLst/>
            <a:gdLst/>
            <a:ahLst/>
            <a:cxnLst/>
            <a:rect l="l" t="t" r="r" b="b"/>
            <a:pathLst>
              <a:path h="1275079">
                <a:moveTo>
                  <a:pt x="0" y="1274871"/>
                </a:moveTo>
                <a:lnTo>
                  <a:pt x="0" y="0"/>
                </a:lnTo>
              </a:path>
            </a:pathLst>
          </a:custGeom>
          <a:ln w="380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8019" y="4648178"/>
            <a:ext cx="0" cy="1275080"/>
          </a:xfrm>
          <a:custGeom>
            <a:avLst/>
            <a:gdLst/>
            <a:ahLst/>
            <a:cxnLst/>
            <a:rect l="l" t="t" r="r" b="b"/>
            <a:pathLst>
              <a:path h="1275079">
                <a:moveTo>
                  <a:pt x="0" y="1274871"/>
                </a:moveTo>
                <a:lnTo>
                  <a:pt x="0" y="0"/>
                </a:lnTo>
              </a:path>
            </a:pathLst>
          </a:custGeom>
          <a:ln w="380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29453" y="4647477"/>
            <a:ext cx="1905000" cy="624205"/>
          </a:xfrm>
          <a:custGeom>
            <a:avLst/>
            <a:gdLst/>
            <a:ahLst/>
            <a:cxnLst/>
            <a:rect l="l" t="t" r="r" b="b"/>
            <a:pathLst>
              <a:path w="1905000" h="624204">
                <a:moveTo>
                  <a:pt x="0" y="0"/>
                </a:moveTo>
                <a:lnTo>
                  <a:pt x="1904996" y="0"/>
                </a:lnTo>
                <a:lnTo>
                  <a:pt x="1904996" y="624085"/>
                </a:lnTo>
                <a:lnTo>
                  <a:pt x="0" y="62408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5D4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48825" y="4660705"/>
            <a:ext cx="1873250" cy="598805"/>
          </a:xfrm>
          <a:prstGeom prst="rect">
            <a:avLst/>
          </a:prstGeom>
          <a:solidFill>
            <a:srgbClr val="8063A1"/>
          </a:solidFill>
        </p:spPr>
        <p:txBody>
          <a:bodyPr vert="horz" wrap="square" lIns="0" tIns="425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FD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(4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bytes)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10645" y="4647477"/>
            <a:ext cx="1905000" cy="624205"/>
          </a:xfrm>
          <a:custGeom>
            <a:avLst/>
            <a:gdLst/>
            <a:ahLst/>
            <a:cxnLst/>
            <a:rect l="l" t="t" r="r" b="b"/>
            <a:pathLst>
              <a:path w="1905000" h="624204">
                <a:moveTo>
                  <a:pt x="0" y="0"/>
                </a:moveTo>
                <a:lnTo>
                  <a:pt x="1904996" y="0"/>
                </a:lnTo>
                <a:lnTo>
                  <a:pt x="1904996" y="624085"/>
                </a:lnTo>
                <a:lnTo>
                  <a:pt x="0" y="62408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77D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47812" y="4660705"/>
            <a:ext cx="1855470" cy="598805"/>
          </a:xfrm>
          <a:prstGeom prst="rect">
            <a:avLst/>
          </a:prstGeom>
          <a:solidFill>
            <a:srgbClr val="4AACC5"/>
          </a:solidFill>
        </p:spPr>
        <p:txBody>
          <a:bodyPr vert="horz" wrap="square" lIns="0" tIns="13335" rIns="0" bIns="0" rtlCol="0">
            <a:spAutoFit/>
          </a:bodyPr>
          <a:lstStyle/>
          <a:p>
            <a:pPr marR="17145" algn="ctr">
              <a:lnSpc>
                <a:spcPct val="100000"/>
              </a:lnSpc>
              <a:spcBef>
                <a:spcPts val="10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BK</a:t>
            </a:r>
            <a:endParaRPr sz="1800">
              <a:latin typeface="Calibri"/>
              <a:cs typeface="Calibri"/>
            </a:endParaRPr>
          </a:p>
          <a:p>
            <a:pPr marR="17145"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(4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bytes)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97878" y="5740723"/>
            <a:ext cx="1559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*(buffer+1)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24840" y="4643181"/>
            <a:ext cx="0" cy="1275080"/>
          </a:xfrm>
          <a:custGeom>
            <a:avLst/>
            <a:gdLst/>
            <a:ahLst/>
            <a:cxnLst/>
            <a:rect l="l" t="t" r="r" b="b"/>
            <a:pathLst>
              <a:path h="1275079">
                <a:moveTo>
                  <a:pt x="0" y="1274871"/>
                </a:moveTo>
                <a:lnTo>
                  <a:pt x="0" y="0"/>
                </a:lnTo>
              </a:path>
            </a:pathLst>
          </a:custGeom>
          <a:ln w="380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29775" y="4643181"/>
            <a:ext cx="0" cy="1275080"/>
          </a:xfrm>
          <a:custGeom>
            <a:avLst/>
            <a:gdLst/>
            <a:ahLst/>
            <a:cxnLst/>
            <a:rect l="l" t="t" r="r" b="b"/>
            <a:pathLst>
              <a:path h="1275079">
                <a:moveTo>
                  <a:pt x="0" y="1274871"/>
                </a:moveTo>
                <a:lnTo>
                  <a:pt x="0" y="0"/>
                </a:lnTo>
              </a:path>
            </a:pathLst>
          </a:custGeom>
          <a:ln w="380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1625" y="1669058"/>
            <a:ext cx="5362575" cy="188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0">
              <a:lnSpc>
                <a:spcPts val="3035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nsolas"/>
                <a:cs typeface="Consolas"/>
              </a:rPr>
              <a:t>free</a:t>
            </a:r>
            <a:r>
              <a:rPr sz="28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28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2800" spc="-5" dirty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  <a:endParaRPr sz="2800">
              <a:latin typeface="Consolas"/>
              <a:cs typeface="Consolas"/>
            </a:endParaRPr>
          </a:p>
          <a:p>
            <a:pPr marL="304165" indent="-292100">
              <a:lnSpc>
                <a:spcPts val="2850"/>
              </a:lnSpc>
              <a:buFont typeface="Arial"/>
              <a:buChar char="•"/>
              <a:tabLst>
                <a:tab pos="303530" algn="l"/>
                <a:tab pos="304800" algn="l"/>
              </a:tabLst>
            </a:pPr>
            <a:r>
              <a:rPr sz="2700" spc="-5" dirty="0">
                <a:solidFill>
                  <a:srgbClr val="BE52FA"/>
                </a:solidFill>
                <a:latin typeface="Calibri"/>
                <a:cs typeface="Calibri"/>
              </a:rPr>
              <a:t>Forward</a:t>
            </a:r>
            <a:r>
              <a:rPr sz="2700" spc="-10" dirty="0">
                <a:solidFill>
                  <a:srgbClr val="BE52FA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BE52FA"/>
                </a:solidFill>
                <a:latin typeface="Calibri"/>
                <a:cs typeface="Calibri"/>
              </a:rPr>
              <a:t>Pointer</a:t>
            </a:r>
            <a:endParaRPr sz="2700">
              <a:latin typeface="Calibri"/>
              <a:cs typeface="Calibri"/>
            </a:endParaRPr>
          </a:p>
          <a:p>
            <a:pPr marL="704215" lvl="1" indent="-303530">
              <a:lnSpc>
                <a:spcPts val="2780"/>
              </a:lnSpc>
              <a:buFont typeface="Arial"/>
              <a:buChar char="–"/>
              <a:tabLst>
                <a:tab pos="703580" algn="l"/>
                <a:tab pos="70485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pointer to the next freed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chunk</a:t>
            </a:r>
            <a:endParaRPr sz="2400">
              <a:latin typeface="Calibri"/>
              <a:cs typeface="Calibri"/>
            </a:endParaRPr>
          </a:p>
          <a:p>
            <a:pPr marL="304165" indent="-292100">
              <a:lnSpc>
                <a:spcPts val="3145"/>
              </a:lnSpc>
              <a:buFont typeface="Arial"/>
              <a:buChar char="•"/>
              <a:tabLst>
                <a:tab pos="303530" algn="l"/>
                <a:tab pos="304800" algn="l"/>
              </a:tabLst>
            </a:pPr>
            <a:r>
              <a:rPr sz="2700" spc="-10" dirty="0">
                <a:solidFill>
                  <a:srgbClr val="41D0FC"/>
                </a:solidFill>
                <a:latin typeface="Calibri"/>
                <a:cs typeface="Calibri"/>
              </a:rPr>
              <a:t>Backwards</a:t>
            </a:r>
            <a:r>
              <a:rPr sz="2700" spc="-15" dirty="0">
                <a:solidFill>
                  <a:srgbClr val="41D0FC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41D0FC"/>
                </a:solidFill>
                <a:latin typeface="Calibri"/>
                <a:cs typeface="Calibri"/>
              </a:rPr>
              <a:t>Pointer</a:t>
            </a:r>
            <a:endParaRPr sz="2700">
              <a:latin typeface="Calibri"/>
              <a:cs typeface="Calibri"/>
            </a:endParaRPr>
          </a:p>
          <a:p>
            <a:pPr marL="704215" lvl="1" indent="-303530">
              <a:lnSpc>
                <a:spcPts val="2810"/>
              </a:lnSpc>
              <a:buFont typeface="Arial"/>
              <a:buChar char="–"/>
              <a:tabLst>
                <a:tab pos="703580" algn="l"/>
                <a:tab pos="70485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pointer to the previous freed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chunk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86391" y="4650094"/>
            <a:ext cx="248285" cy="620395"/>
          </a:xfrm>
          <a:custGeom>
            <a:avLst/>
            <a:gdLst/>
            <a:ahLst/>
            <a:cxnLst/>
            <a:rect l="l" t="t" r="r" b="b"/>
            <a:pathLst>
              <a:path w="248285" h="620395">
                <a:moveTo>
                  <a:pt x="247810" y="0"/>
                </a:moveTo>
                <a:lnTo>
                  <a:pt x="247810" y="620024"/>
                </a:lnTo>
                <a:lnTo>
                  <a:pt x="0" y="620024"/>
                </a:lnTo>
                <a:lnTo>
                  <a:pt x="0" y="0"/>
                </a:lnTo>
                <a:lnTo>
                  <a:pt x="24781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86391" y="4650094"/>
            <a:ext cx="248285" cy="620395"/>
          </a:xfrm>
          <a:custGeom>
            <a:avLst/>
            <a:gdLst/>
            <a:ahLst/>
            <a:cxnLst/>
            <a:rect l="l" t="t" r="r" b="b"/>
            <a:pathLst>
              <a:path w="248285" h="620395">
                <a:moveTo>
                  <a:pt x="247810" y="0"/>
                </a:moveTo>
                <a:lnTo>
                  <a:pt x="247810" y="620024"/>
                </a:lnTo>
                <a:lnTo>
                  <a:pt x="0" y="620024"/>
                </a:lnTo>
                <a:lnTo>
                  <a:pt x="0" y="0"/>
                </a:lnTo>
                <a:lnTo>
                  <a:pt x="247810" y="0"/>
                </a:lnTo>
                <a:close/>
              </a:path>
            </a:pathLst>
          </a:custGeom>
          <a:ln w="25399">
            <a:solidFill>
              <a:srgbClr val="B56D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287242" y="4767068"/>
            <a:ext cx="203200" cy="38608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Flags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44F21602-E325-44AB-B2A6-C800FFAF247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842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565356"/>
            <a:ext cx="741299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print_frees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142997" y="1743071"/>
            <a:ext cx="6715111" cy="4276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5B21510-4FC2-4BF4-B2A9-A9665D9DA81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395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3" y="477704"/>
            <a:ext cx="74129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 err="1">
                <a:solidFill>
                  <a:srgbClr val="00AFEF"/>
                </a:solidFill>
                <a:latin typeface="Calibri"/>
                <a:cs typeface="Calibri"/>
              </a:rPr>
              <a:t>print_frees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390" y="1609336"/>
            <a:ext cx="70300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prints heap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chunks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their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3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states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99" y="2438394"/>
            <a:ext cx="8551880" cy="2647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4C042350-2822-47D7-8F05-E1D3E983A4D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734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76098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From </a:t>
            </a:r>
            <a:r>
              <a:rPr spc="-10" dirty="0"/>
              <a:t>Glibc 2.19 </a:t>
            </a:r>
            <a:r>
              <a:rPr spc="-5" dirty="0"/>
              <a:t>Source</a:t>
            </a:r>
            <a:r>
              <a:rPr spc="-75" dirty="0"/>
              <a:t> </a:t>
            </a:r>
            <a:r>
              <a:rPr spc="-5" dirty="0"/>
              <a:t>(malloc.c)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1623" y="2074671"/>
            <a:ext cx="23710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struct 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malloc_chunk</a:t>
            </a:r>
            <a:r>
              <a:rPr sz="1600" spc="-45" dirty="0">
                <a:solidFill>
                  <a:srgbClr val="FFFF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733" y="2606800"/>
            <a:ext cx="169672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INTERNAL_SIZE_T  INTERNAL_SIZE_T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0563" y="2606800"/>
            <a:ext cx="582358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100"/>
              </a:spcBef>
              <a:tabLst>
                <a:tab pos="1352550" algn="l"/>
                <a:tab pos="5586730" algn="l"/>
              </a:tabLst>
            </a:pP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prev_siz</a:t>
            </a:r>
            <a:r>
              <a:rPr sz="1600" spc="5" dirty="0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;	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/</a:t>
            </a:r>
            <a:r>
              <a:rPr sz="1600" dirty="0">
                <a:solidFill>
                  <a:srgbClr val="00FF00"/>
                </a:solidFill>
                <a:latin typeface="Consolas"/>
                <a:cs typeface="Consolas"/>
              </a:rPr>
              <a:t>*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 Siz</a:t>
            </a:r>
            <a:r>
              <a:rPr sz="1600" dirty="0">
                <a:solidFill>
                  <a:srgbClr val="00FF00"/>
                </a:solidFill>
                <a:latin typeface="Consolas"/>
                <a:cs typeface="Consolas"/>
              </a:rPr>
              <a:t>e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 o</a:t>
            </a:r>
            <a:r>
              <a:rPr sz="1600" dirty="0">
                <a:solidFill>
                  <a:srgbClr val="00FF00"/>
                </a:solidFill>
                <a:latin typeface="Consolas"/>
                <a:cs typeface="Consolas"/>
              </a:rPr>
              <a:t>f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 previou</a:t>
            </a:r>
            <a:r>
              <a:rPr sz="1600" dirty="0">
                <a:solidFill>
                  <a:srgbClr val="00FF00"/>
                </a:solidFill>
                <a:latin typeface="Consolas"/>
                <a:cs typeface="Consolas"/>
              </a:rPr>
              <a:t>s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 chun</a:t>
            </a:r>
            <a:r>
              <a:rPr sz="1600" dirty="0">
                <a:solidFill>
                  <a:srgbClr val="00FF00"/>
                </a:solidFill>
                <a:latin typeface="Consolas"/>
                <a:cs typeface="Consolas"/>
              </a:rPr>
              <a:t>k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 (i</a:t>
            </a:r>
            <a:r>
              <a:rPr sz="1600" dirty="0">
                <a:solidFill>
                  <a:srgbClr val="00FF00"/>
                </a:solidFill>
                <a:latin typeface="Consolas"/>
                <a:cs typeface="Consolas"/>
              </a:rPr>
              <a:t>f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 free)</a:t>
            </a:r>
            <a:r>
              <a:rPr sz="1600" dirty="0">
                <a:solidFill>
                  <a:srgbClr val="00FF00"/>
                </a:solidFill>
                <a:latin typeface="Consolas"/>
                <a:cs typeface="Consolas"/>
              </a:rPr>
              <a:t>.	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*/  size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;	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/* Size in bytes, including overhead.</a:t>
            </a:r>
            <a:r>
              <a:rPr sz="1600" spc="-75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*/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0883" y="3505964"/>
            <a:ext cx="4483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/* double links -- used only if free.</a:t>
            </a:r>
            <a:r>
              <a:rPr sz="1600" spc="-65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*/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724" y="3464050"/>
            <a:ext cx="270637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172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struct 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malloc_chunk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* 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fd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;  struct 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malloc_chunk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*</a:t>
            </a:r>
            <a:r>
              <a:rPr sz="1600" spc="-5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bk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652" y="4321300"/>
            <a:ext cx="8503920" cy="11684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430"/>
              </a:spcBef>
              <a:tabLst>
                <a:tab pos="7032625" algn="l"/>
              </a:tabLst>
            </a:pP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/* Only used for large blocks: pointer to next</a:t>
            </a:r>
            <a:r>
              <a:rPr sz="1600" spc="35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larger</a:t>
            </a:r>
            <a:r>
              <a:rPr sz="1600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size.	*/</a:t>
            </a:r>
            <a:endParaRPr sz="1600">
              <a:latin typeface="Consolas"/>
              <a:cs typeface="Consolas"/>
            </a:endParaRPr>
          </a:p>
          <a:p>
            <a:pPr marL="235585" marR="5080" indent="-635">
              <a:lnSpc>
                <a:spcPct val="117200"/>
              </a:lnSpc>
            </a:pP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struct 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malloc_chunk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* 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fd_nextsize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; 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/* double links -- used only if free. */  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struct 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malloc_chunk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*</a:t>
            </a:r>
            <a:r>
              <a:rPr sz="1600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bk_nextsize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FF618B84-0BCB-4665-AEF2-B13DDD1D245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0757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52133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</a:t>
            </a:r>
            <a:r>
              <a:rPr spc="-90" dirty="0"/>
              <a:t> </a:t>
            </a:r>
            <a:r>
              <a:rPr spc="-5" dirty="0"/>
              <a:t>Implementations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169" y="1527903"/>
            <a:ext cx="7416165" cy="405257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Heaps go </a:t>
            </a:r>
            <a:r>
              <a:rPr sz="3200" spc="-10" dirty="0">
                <a:solidFill>
                  <a:srgbClr val="FF9900"/>
                </a:solidFill>
                <a:latin typeface="Calibri"/>
                <a:cs typeface="Calibri"/>
              </a:rPr>
              <a:t>way</a:t>
            </a:r>
            <a:r>
              <a:rPr sz="320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deeper</a:t>
            </a:r>
            <a:endParaRPr sz="320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Arenas,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Binning</a:t>
            </a:r>
            <a:endParaRPr sz="280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Chunk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coalescing</a:t>
            </a:r>
            <a:endParaRPr sz="280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Fragmentation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–"/>
            </a:pPr>
            <a:endParaRPr sz="3450">
              <a:latin typeface="Times New Roman"/>
              <a:cs typeface="Times New Roman"/>
            </a:endParaRPr>
          </a:p>
          <a:p>
            <a:pPr marL="294640" marR="5080" indent="-282575">
              <a:lnSpc>
                <a:spcPct val="100099"/>
              </a:lnSpc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 details regarding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these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heavily  implementation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reliant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, and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relevant 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when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attempting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to exploit heap</a:t>
            </a:r>
            <a:r>
              <a:rPr sz="32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metadata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26F9FB5-E344-4FC5-9E96-D625FA6B67D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565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52133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</a:t>
            </a:r>
            <a:r>
              <a:rPr spc="-90" dirty="0"/>
              <a:t> </a:t>
            </a:r>
            <a:r>
              <a:rPr spc="-5" dirty="0"/>
              <a:t>Implementations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1067" y="1634740"/>
            <a:ext cx="8000365" cy="3400546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54330" marR="400050" indent="-282575">
              <a:lnSpc>
                <a:spcPct val="100899"/>
              </a:lnSpc>
              <a:spcBef>
                <a:spcPts val="65"/>
              </a:spcBef>
              <a:buSzPct val="106666"/>
              <a:buFont typeface="Arial"/>
              <a:buChar char="•"/>
              <a:tabLst>
                <a:tab pos="354965" algn="l"/>
              </a:tabLst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If you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want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to read more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about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specifics of 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glibc heap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implementation...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3250" dirty="0">
              <a:latin typeface="Times New Roman"/>
              <a:cs typeface="Times New Roman"/>
            </a:endParaRPr>
          </a:p>
          <a:p>
            <a:pPr marL="354330" marR="5080" indent="-281940">
              <a:lnSpc>
                <a:spcPts val="3820"/>
              </a:lnSpc>
              <a:buClr>
                <a:srgbClr val="FFFFFF"/>
              </a:buClr>
              <a:buFont typeface="Arial"/>
              <a:buChar char="•"/>
              <a:tabLst>
                <a:tab pos="354965" algn="l"/>
              </a:tabLst>
            </a:pPr>
            <a:r>
              <a:rPr sz="3200" u="heavy" spc="-5" dirty="0">
                <a:solidFill>
                  <a:srgbClr val="00B0F0"/>
                </a:solidFill>
                <a:uFill>
                  <a:solidFill>
                    <a:srgbClr val="41D0FC"/>
                  </a:solidFill>
                </a:u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https://sploitfun.wordpress.  com/2015/02/10/understanding-glibc-malloc/</a:t>
            </a:r>
            <a:endParaRPr sz="3200" dirty="0">
              <a:solidFill>
                <a:srgbClr val="00B0F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354330" indent="-342265">
              <a:lnSpc>
                <a:spcPct val="100000"/>
              </a:lnSpc>
              <a:buChar char="•"/>
              <a:tabLst>
                <a:tab pos="354330" algn="l"/>
                <a:tab pos="35496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Or read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source!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F361FCC3-7CAC-46F9-9CD5-9420743D8BD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42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2182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90" dirty="0"/>
              <a:t> </a:t>
            </a:r>
            <a:r>
              <a:rPr spc="-5" dirty="0"/>
              <a:t>Heap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178" y="1609336"/>
            <a:ext cx="7848600" cy="19926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2575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 heap is pool of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memory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used for dynamic 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allocations at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runtime</a:t>
            </a:r>
            <a:endParaRPr sz="320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00"/>
                </a:solidFill>
                <a:latin typeface="Calibri"/>
                <a:cs typeface="Calibri"/>
              </a:rPr>
              <a:t>malloc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() grabs memory on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endParaRPr sz="280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540"/>
              </a:spcBef>
              <a:buClr>
                <a:srgbClr val="FFFFFF"/>
              </a:buClr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00"/>
                </a:solidFill>
                <a:latin typeface="Calibri"/>
                <a:cs typeface="Calibri"/>
              </a:rPr>
              <a:t>free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() releases memory on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2C6C44BB-7CD2-4085-893A-308AD1A9E63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4772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565356"/>
            <a:ext cx="400431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178" y="1529968"/>
            <a:ext cx="3772535" cy="265264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434343"/>
                </a:solidFill>
                <a:latin typeface="Calibri"/>
                <a:cs typeface="Calibri"/>
              </a:rPr>
              <a:t>Heap</a:t>
            </a:r>
            <a:r>
              <a:rPr sz="3200" spc="-1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34343"/>
                </a:solidFill>
                <a:latin typeface="Calibri"/>
                <a:cs typeface="Calibri"/>
              </a:rPr>
              <a:t>Overview</a:t>
            </a:r>
            <a:endParaRPr sz="3200" dirty="0">
              <a:latin typeface="Calibri"/>
              <a:cs typeface="Calibri"/>
            </a:endParaRPr>
          </a:p>
          <a:p>
            <a:pPr marL="294640" indent="-28257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Heap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Exploitation</a:t>
            </a:r>
            <a:endParaRPr sz="3200" dirty="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Overflows</a:t>
            </a:r>
            <a:endParaRPr sz="2800" dirty="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Use After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Free</a:t>
            </a:r>
            <a:endParaRPr sz="2800" dirty="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2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Spraying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1ADA5575-FF0C-4222-A0B3-C734F678EDF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251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5336" y="4299583"/>
            <a:ext cx="5684520" cy="9988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4000" b="1" spc="-10" dirty="0">
                <a:solidFill>
                  <a:srgbClr val="00AFEF"/>
                </a:solidFill>
                <a:latin typeface="Calibri"/>
                <a:cs typeface="Calibri"/>
              </a:rPr>
              <a:t>HEAP</a:t>
            </a:r>
            <a:r>
              <a:rPr sz="4000" b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00AFEF"/>
                </a:solidFill>
                <a:latin typeface="Calibri"/>
                <a:cs typeface="Calibri"/>
              </a:rPr>
              <a:t>EXPLOITATION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000" spc="-5" dirty="0">
                <a:solidFill>
                  <a:srgbClr val="00AFEF"/>
                </a:solidFill>
                <a:latin typeface="Calibri"/>
                <a:cs typeface="Calibri"/>
              </a:rPr>
              <a:t>Common heap related concepts </a:t>
            </a:r>
            <a:r>
              <a:rPr sz="2000" dirty="0">
                <a:solidFill>
                  <a:srgbClr val="00AFEF"/>
                </a:solidFill>
                <a:latin typeface="Calibri"/>
                <a:cs typeface="Calibri"/>
              </a:rPr>
              <a:t>as </a:t>
            </a:r>
            <a:r>
              <a:rPr sz="2000" spc="-5" dirty="0">
                <a:solidFill>
                  <a:srgbClr val="00AFEF"/>
                </a:solidFill>
                <a:latin typeface="Calibri"/>
                <a:cs typeface="Calibri"/>
              </a:rPr>
              <a:t>used in</a:t>
            </a:r>
            <a:r>
              <a:rPr sz="2000" spc="-7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alibri"/>
                <a:cs typeface="Calibri"/>
              </a:rPr>
              <a:t>exploitation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DA5136C-4C1F-4244-9EE2-BEF525ED185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349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4004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Lecture</a:t>
            </a:r>
            <a:r>
              <a:rPr spc="-9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178" y="1529968"/>
            <a:ext cx="3772535" cy="265264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434343"/>
                </a:solidFill>
                <a:latin typeface="Calibri"/>
                <a:cs typeface="Calibri"/>
              </a:rPr>
              <a:t>Heap</a:t>
            </a:r>
            <a:r>
              <a:rPr sz="3200" spc="-1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34343"/>
                </a:solidFill>
                <a:latin typeface="Calibri"/>
                <a:cs typeface="Calibri"/>
              </a:rPr>
              <a:t>Overview</a:t>
            </a:r>
            <a:endParaRPr sz="3200" dirty="0">
              <a:latin typeface="Calibri"/>
              <a:cs typeface="Calibri"/>
            </a:endParaRPr>
          </a:p>
          <a:p>
            <a:pPr marL="294640" indent="-28257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434343"/>
                </a:solidFill>
                <a:latin typeface="Calibri"/>
                <a:cs typeface="Calibri"/>
              </a:rPr>
              <a:t>Heap</a:t>
            </a:r>
            <a:r>
              <a:rPr sz="3200" spc="-2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34343"/>
                </a:solidFill>
                <a:latin typeface="Calibri"/>
                <a:cs typeface="Calibri"/>
              </a:rPr>
              <a:t>Exploitation</a:t>
            </a:r>
            <a:endParaRPr sz="3200" dirty="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Heap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Overflows</a:t>
            </a:r>
            <a:endParaRPr sz="2800" dirty="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Use After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Free</a:t>
            </a:r>
            <a:endParaRPr sz="2800" dirty="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2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Spraying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ED0349E9-DCA5-4C3D-9C12-B09FBFEE316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232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645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</a:t>
            </a:r>
            <a:r>
              <a:rPr spc="-90" dirty="0"/>
              <a:t> </a:t>
            </a:r>
            <a:r>
              <a:rPr spc="-5" dirty="0"/>
              <a:t>Overflows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178" y="1609336"/>
            <a:ext cx="7932420" cy="9988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2575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Buffer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overflows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basically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same on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00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FFFF"/>
                </a:solidFill>
                <a:latin typeface="Calibri"/>
                <a:cs typeface="Calibri"/>
              </a:rPr>
              <a:t>heap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they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FF"/>
                </a:solidFill>
                <a:latin typeface="Calibri"/>
                <a:cs typeface="Calibri"/>
              </a:rPr>
              <a:t>stack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308A607B-BAE4-44E1-BA5B-AF9383325D8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442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645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</a:t>
            </a:r>
            <a:r>
              <a:rPr spc="-90" dirty="0"/>
              <a:t> </a:t>
            </a:r>
            <a:r>
              <a:rPr spc="-5" dirty="0"/>
              <a:t>Overflows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178" y="1609336"/>
            <a:ext cx="7932420" cy="205168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2575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Buffer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overflows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basically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same on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00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FFFF"/>
                </a:solidFill>
                <a:latin typeface="Calibri"/>
                <a:cs typeface="Calibri"/>
              </a:rPr>
              <a:t>heap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they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FF"/>
                </a:solidFill>
                <a:latin typeface="Calibri"/>
                <a:cs typeface="Calibri"/>
              </a:rPr>
              <a:t>stack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294640" indent="-282575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00FFFF"/>
                </a:solidFill>
                <a:latin typeface="Calibri"/>
                <a:cs typeface="Calibri"/>
              </a:rPr>
              <a:t>Heap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cookies/canaries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aren’t a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B9DFAA7-9B14-41C6-AB08-A238C6D0E5B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7387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645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</a:t>
            </a:r>
            <a:r>
              <a:rPr spc="-90" dirty="0"/>
              <a:t> </a:t>
            </a:r>
            <a:r>
              <a:rPr spc="-5" dirty="0"/>
              <a:t>Overflows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178" y="1609336"/>
            <a:ext cx="7932420" cy="25546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2575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Buffer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overflows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basically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same on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00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FFFF"/>
                </a:solidFill>
                <a:latin typeface="Calibri"/>
                <a:cs typeface="Calibri"/>
              </a:rPr>
              <a:t>heap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they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FF"/>
                </a:solidFill>
                <a:latin typeface="Calibri"/>
                <a:cs typeface="Calibri"/>
              </a:rPr>
              <a:t>stack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294640" indent="-282575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00FFFF"/>
                </a:solidFill>
                <a:latin typeface="Calibri"/>
                <a:cs typeface="Calibri"/>
              </a:rPr>
              <a:t>Heap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cookies/canaries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aren’t a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thing</a:t>
            </a:r>
            <a:endParaRPr sz="3200">
              <a:latin typeface="Calibri"/>
              <a:cs typeface="Calibri"/>
            </a:endParaRPr>
          </a:p>
          <a:p>
            <a:pPr marL="388620">
              <a:lnSpc>
                <a:spcPct val="100000"/>
              </a:lnSpc>
              <a:spcBef>
                <a:spcPts val="595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No ‘return’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addresses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8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protect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A7E8E3F-C363-4A10-8A9C-1D74823E5A9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876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645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</a:t>
            </a:r>
            <a:r>
              <a:rPr spc="-90" dirty="0"/>
              <a:t> </a:t>
            </a:r>
            <a:r>
              <a:rPr spc="-5" dirty="0"/>
              <a:t>Overflows</a:t>
            </a:r>
          </a:p>
        </p:txBody>
      </p:sp>
      <p:sp>
        <p:nvSpPr>
          <p:cNvPr id="3" name="object 3"/>
          <p:cNvSpPr/>
          <p:nvPr/>
        </p:nvSpPr>
        <p:spPr>
          <a:xfrm>
            <a:off x="5562577" y="1653098"/>
            <a:ext cx="2313940" cy="4518660"/>
          </a:xfrm>
          <a:custGeom>
            <a:avLst/>
            <a:gdLst/>
            <a:ahLst/>
            <a:cxnLst/>
            <a:rect l="l" t="t" r="r" b="b"/>
            <a:pathLst>
              <a:path w="2313940" h="4518660">
                <a:moveTo>
                  <a:pt x="0" y="0"/>
                </a:moveTo>
                <a:lnTo>
                  <a:pt x="2313899" y="0"/>
                </a:lnTo>
                <a:lnTo>
                  <a:pt x="2313899" y="4518278"/>
                </a:lnTo>
                <a:lnTo>
                  <a:pt x="0" y="4518278"/>
                </a:lnTo>
                <a:lnTo>
                  <a:pt x="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62577" y="1653098"/>
            <a:ext cx="2313940" cy="4518660"/>
          </a:xfrm>
          <a:custGeom>
            <a:avLst/>
            <a:gdLst/>
            <a:ahLst/>
            <a:cxnLst/>
            <a:rect l="l" t="t" r="r" b="b"/>
            <a:pathLst>
              <a:path w="2313940" h="4518660">
                <a:moveTo>
                  <a:pt x="0" y="0"/>
                </a:moveTo>
                <a:lnTo>
                  <a:pt x="2313899" y="0"/>
                </a:lnTo>
                <a:lnTo>
                  <a:pt x="2313899" y="4518277"/>
                </a:lnTo>
                <a:lnTo>
                  <a:pt x="0" y="451827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5D4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53319" y="1668338"/>
            <a:ext cx="1532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28986" y="5257777"/>
            <a:ext cx="2013585" cy="862330"/>
          </a:xfrm>
          <a:custGeom>
            <a:avLst/>
            <a:gdLst/>
            <a:ahLst/>
            <a:cxnLst/>
            <a:rect l="l" t="t" r="r" b="b"/>
            <a:pathLst>
              <a:path w="2013585" h="862329">
                <a:moveTo>
                  <a:pt x="0" y="0"/>
                </a:moveTo>
                <a:lnTo>
                  <a:pt x="2013565" y="862195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67243" y="6044669"/>
            <a:ext cx="163182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54095" y="1673218"/>
          <a:ext cx="2362200" cy="4419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Runtime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Memory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95E89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Libraries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(libc)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ELF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Executable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.text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7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.data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9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395E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428986" y="1761173"/>
            <a:ext cx="2060575" cy="3039745"/>
          </a:xfrm>
          <a:custGeom>
            <a:avLst/>
            <a:gdLst/>
            <a:ahLst/>
            <a:cxnLst/>
            <a:rect l="l" t="t" r="r" b="b"/>
            <a:pathLst>
              <a:path w="2060575" h="3039745">
                <a:moveTo>
                  <a:pt x="0" y="3039407"/>
                </a:moveTo>
                <a:lnTo>
                  <a:pt x="2060331" y="0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755" y="1680153"/>
            <a:ext cx="139619" cy="159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59557" y="1685918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65634" y="1624021"/>
            <a:ext cx="155820" cy="123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98615" y="1517511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0x00000000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59557" y="6072681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65634" y="6010785"/>
            <a:ext cx="155820" cy="123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98615" y="5904283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0xFFFFFFFF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10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  <p:sp>
        <p:nvSpPr>
          <p:cNvPr id="17" name="object 17"/>
          <p:cNvSpPr txBox="1"/>
          <p:nvPr/>
        </p:nvSpPr>
        <p:spPr>
          <a:xfrm>
            <a:off x="8042009" y="1713548"/>
            <a:ext cx="530225" cy="42926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4445" algn="ctr">
              <a:lnSpc>
                <a:spcPts val="1795"/>
              </a:lnSpc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Grows towards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higher</a:t>
            </a:r>
            <a:r>
              <a:rPr sz="18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memory</a:t>
            </a:r>
            <a:endParaRPr sz="18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---------------------------------&gt;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678128" y="2164718"/>
          <a:ext cx="2059305" cy="39269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6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 Chunk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Chunk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15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53975">
                      <a:solidFill>
                        <a:srgbClr val="8B3938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 Chunk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539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Chunk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56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53975">
                      <a:solidFill>
                        <a:srgbClr val="8B3938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 Chunk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539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Chunk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50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056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645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</a:t>
            </a:r>
            <a:r>
              <a:rPr spc="-90" dirty="0"/>
              <a:t> </a:t>
            </a:r>
            <a:r>
              <a:rPr spc="-5" dirty="0"/>
              <a:t>Overflows</a:t>
            </a:r>
          </a:p>
        </p:txBody>
      </p:sp>
      <p:sp>
        <p:nvSpPr>
          <p:cNvPr id="3" name="object 3"/>
          <p:cNvSpPr/>
          <p:nvPr/>
        </p:nvSpPr>
        <p:spPr>
          <a:xfrm>
            <a:off x="5562577" y="1653098"/>
            <a:ext cx="2313940" cy="4518660"/>
          </a:xfrm>
          <a:custGeom>
            <a:avLst/>
            <a:gdLst/>
            <a:ahLst/>
            <a:cxnLst/>
            <a:rect l="l" t="t" r="r" b="b"/>
            <a:pathLst>
              <a:path w="2313940" h="4518660">
                <a:moveTo>
                  <a:pt x="0" y="0"/>
                </a:moveTo>
                <a:lnTo>
                  <a:pt x="2313899" y="0"/>
                </a:lnTo>
                <a:lnTo>
                  <a:pt x="2313899" y="4518278"/>
                </a:lnTo>
                <a:lnTo>
                  <a:pt x="0" y="4518278"/>
                </a:lnTo>
                <a:lnTo>
                  <a:pt x="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62577" y="1653098"/>
            <a:ext cx="2313940" cy="4518660"/>
          </a:xfrm>
          <a:custGeom>
            <a:avLst/>
            <a:gdLst/>
            <a:ahLst/>
            <a:cxnLst/>
            <a:rect l="l" t="t" r="r" b="b"/>
            <a:pathLst>
              <a:path w="2313940" h="4518660">
                <a:moveTo>
                  <a:pt x="0" y="0"/>
                </a:moveTo>
                <a:lnTo>
                  <a:pt x="2313899" y="0"/>
                </a:lnTo>
                <a:lnTo>
                  <a:pt x="2313899" y="4518277"/>
                </a:lnTo>
                <a:lnTo>
                  <a:pt x="0" y="451827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5D4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53319" y="1668338"/>
            <a:ext cx="1532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28986" y="5257777"/>
            <a:ext cx="2013585" cy="862330"/>
          </a:xfrm>
          <a:custGeom>
            <a:avLst/>
            <a:gdLst/>
            <a:ahLst/>
            <a:cxnLst/>
            <a:rect l="l" t="t" r="r" b="b"/>
            <a:pathLst>
              <a:path w="2013585" h="862329">
                <a:moveTo>
                  <a:pt x="0" y="0"/>
                </a:moveTo>
                <a:lnTo>
                  <a:pt x="2013565" y="862195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67243" y="6044669"/>
            <a:ext cx="163182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54095" y="1673218"/>
          <a:ext cx="2362200" cy="4419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Runtime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Memory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95E89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Libraries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(libc)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ELF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Executable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.text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7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.data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9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395E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428986" y="1761173"/>
            <a:ext cx="2060575" cy="3039745"/>
          </a:xfrm>
          <a:custGeom>
            <a:avLst/>
            <a:gdLst/>
            <a:ahLst/>
            <a:cxnLst/>
            <a:rect l="l" t="t" r="r" b="b"/>
            <a:pathLst>
              <a:path w="2060575" h="3039745">
                <a:moveTo>
                  <a:pt x="0" y="3039407"/>
                </a:moveTo>
                <a:lnTo>
                  <a:pt x="2060331" y="0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755" y="1680153"/>
            <a:ext cx="139619" cy="159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59557" y="1685918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65634" y="1624021"/>
            <a:ext cx="155820" cy="123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98615" y="1517511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0x00000000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59557" y="6072681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65634" y="6010785"/>
            <a:ext cx="155820" cy="123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98615" y="5904283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0xFFFFFFFF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10"/>
          </p:nvPr>
        </p:nvSpPr>
        <p:spPr>
          <a:xfrm>
            <a:off x="3028950" y="6465976"/>
            <a:ext cx="3086100" cy="1458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GB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42009" y="1713548"/>
            <a:ext cx="530225" cy="42926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4445" algn="ctr">
              <a:lnSpc>
                <a:spcPts val="1795"/>
              </a:lnSpc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Grows towards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higher</a:t>
            </a:r>
            <a:r>
              <a:rPr sz="18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memory</a:t>
            </a:r>
            <a:endParaRPr sz="18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---------------------------------&gt;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95374" y="3556783"/>
            <a:ext cx="1845310" cy="1056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Previous Chunk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Size</a:t>
            </a:r>
            <a:endParaRPr sz="18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49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Chunk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Size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571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678128" y="2164718"/>
          <a:ext cx="2060575" cy="3926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6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 Chunk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Chunk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8B3938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555">
                <a:tc>
                  <a:txBody>
                    <a:bodyPr/>
                    <a:lstStyle/>
                    <a:p>
                      <a:pPr marL="104139" marR="98425" algn="just">
                        <a:lnSpc>
                          <a:spcPct val="100699"/>
                        </a:lnSpc>
                        <a:spcBef>
                          <a:spcPts val="72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AAAAAAAAAAAAAA  AAAAAAAAAAAAAA  AAAAAAAAAAAAAA  AAAAAAAAAAAAAA  AAAAAAAAAAAAAA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heap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overflow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144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38100">
                      <a:solidFill>
                        <a:srgbClr val="8B3938"/>
                      </a:solidFill>
                      <a:prstDash val="solid"/>
                    </a:lnR>
                    <a:lnT w="539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C0504D">
                        <a:alpha val="827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582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 Chunk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Chunk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6721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645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</a:t>
            </a:r>
            <a:r>
              <a:rPr spc="-90" dirty="0"/>
              <a:t> </a:t>
            </a:r>
            <a:r>
              <a:rPr spc="-5" dirty="0"/>
              <a:t>Overflows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3545185" y="6478580"/>
            <a:ext cx="2053018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GB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178" y="1609336"/>
            <a:ext cx="7842884" cy="9988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2575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real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world,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lots of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cool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complex  things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like objects/structs end up on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97220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645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</a:t>
            </a:r>
            <a:r>
              <a:rPr spc="-90" dirty="0"/>
              <a:t> </a:t>
            </a:r>
            <a:r>
              <a:rPr spc="-5" dirty="0"/>
              <a:t>Overflows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3638504" y="6478580"/>
            <a:ext cx="186638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178" y="1609336"/>
            <a:ext cx="7907655" cy="19215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69215" indent="-282575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real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world,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lots of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cool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complex  things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like objects/structs end up on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endParaRPr sz="3200">
              <a:latin typeface="Calibri"/>
              <a:cs typeface="Calibri"/>
            </a:endParaRPr>
          </a:p>
          <a:p>
            <a:pPr marL="694690" marR="5080" indent="-306070">
              <a:lnSpc>
                <a:spcPts val="3340"/>
              </a:lnSpc>
              <a:spcBef>
                <a:spcPts val="560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Anything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handles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data you just corrupted  is now viable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attack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surface in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application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105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54095" y="1673218"/>
          <a:ext cx="2362200" cy="4419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Runtime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Memory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95E89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Libraries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(libc)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ELF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Executable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.text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7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.data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9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395E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559557" y="1685918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65634" y="1624021"/>
            <a:ext cx="155820" cy="123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98615" y="1517511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0x00000000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59557" y="6072681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65634" y="6010785"/>
            <a:ext cx="155820" cy="123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98615" y="5904283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0xFFFFFFFF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2182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90" dirty="0"/>
              <a:t> </a:t>
            </a:r>
            <a:r>
              <a:rPr spc="-5" dirty="0"/>
              <a:t>Heap</a:t>
            </a:r>
          </a:p>
        </p:txBody>
      </p:sp>
      <p:sp>
        <p:nvSpPr>
          <p:cNvPr id="12" name="object 12"/>
          <p:cNvSpPr/>
          <p:nvPr/>
        </p:nvSpPr>
        <p:spPr>
          <a:xfrm>
            <a:off x="3554433" y="4476729"/>
            <a:ext cx="1722755" cy="497205"/>
          </a:xfrm>
          <a:custGeom>
            <a:avLst/>
            <a:gdLst/>
            <a:ahLst/>
            <a:cxnLst/>
            <a:rect l="l" t="t" r="r" b="b"/>
            <a:pathLst>
              <a:path w="1722754" h="497204">
                <a:moveTo>
                  <a:pt x="1722181" y="0"/>
                </a:moveTo>
                <a:lnTo>
                  <a:pt x="0" y="497183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63450" y="4901813"/>
            <a:ext cx="163084" cy="120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66832" y="3906895"/>
            <a:ext cx="3631565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14020" marR="5080" indent="-401955">
              <a:lnSpc>
                <a:spcPct val="100400"/>
              </a:lnSpc>
              <a:spcBef>
                <a:spcPts val="85"/>
              </a:spcBef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It’s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just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another</a:t>
            </a:r>
            <a:r>
              <a:rPr sz="28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segment  in runtime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5B51C6F0-B333-4C9E-B24F-F100F80E7AC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115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645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</a:t>
            </a:r>
            <a:r>
              <a:rPr spc="-90" dirty="0"/>
              <a:t> </a:t>
            </a:r>
            <a:r>
              <a:rPr spc="-5" dirty="0"/>
              <a:t>Overflows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3545185" y="6478580"/>
            <a:ext cx="2053018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GB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178" y="1609336"/>
            <a:ext cx="7988934" cy="340867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151130" indent="-282575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real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world,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lots of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cool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complex  things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like objects/structs end up on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endParaRPr sz="3200">
              <a:latin typeface="Calibri"/>
              <a:cs typeface="Calibri"/>
            </a:endParaRPr>
          </a:p>
          <a:p>
            <a:pPr marL="694690" marR="86360" indent="-306070">
              <a:lnSpc>
                <a:spcPts val="3340"/>
              </a:lnSpc>
              <a:spcBef>
                <a:spcPts val="560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Anything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handles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data you just corrupted  is now viable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attack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surface in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application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Times New Roman"/>
              <a:cs typeface="Times New Roman"/>
            </a:endParaRPr>
          </a:p>
          <a:p>
            <a:pPr marL="294640" marR="5080" indent="-282575">
              <a:lnSpc>
                <a:spcPct val="100499"/>
              </a:lnSpc>
              <a:buFont typeface="Arial"/>
              <a:buChar char="•"/>
              <a:tabLst>
                <a:tab pos="295275" algn="l"/>
              </a:tabLst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It’s common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to put function pointers in structs 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generally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malloc’d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9064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645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</a:t>
            </a:r>
            <a:r>
              <a:rPr spc="-90" dirty="0"/>
              <a:t> </a:t>
            </a:r>
            <a:r>
              <a:rPr spc="-5" dirty="0"/>
              <a:t>Overflows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3545185" y="6478580"/>
            <a:ext cx="2053018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178" y="1609336"/>
            <a:ext cx="7988934" cy="433133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151130" indent="-282575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real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world,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lots of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cool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complex  things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like objects/structs end up on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endParaRPr sz="3200">
              <a:latin typeface="Calibri"/>
              <a:cs typeface="Calibri"/>
            </a:endParaRPr>
          </a:p>
          <a:p>
            <a:pPr marL="694690" marR="86360" lvl="1" indent="-306070">
              <a:lnSpc>
                <a:spcPts val="3340"/>
              </a:lnSpc>
              <a:spcBef>
                <a:spcPts val="560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Anything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handles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data you just corrupted  is now viable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attack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surface in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application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Arial"/>
              <a:buChar char="–"/>
            </a:pPr>
            <a:endParaRPr sz="3350">
              <a:latin typeface="Times New Roman"/>
              <a:cs typeface="Times New Roman"/>
            </a:endParaRPr>
          </a:p>
          <a:p>
            <a:pPr marL="294640" marR="5080" indent="-282575">
              <a:lnSpc>
                <a:spcPct val="100499"/>
              </a:lnSpc>
              <a:buFont typeface="Arial"/>
              <a:buChar char="•"/>
              <a:tabLst>
                <a:tab pos="295275" algn="l"/>
              </a:tabLst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It’s common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to put function pointers in structs 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generally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malloc’d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endParaRPr sz="3200">
              <a:latin typeface="Calibri"/>
              <a:cs typeface="Calibri"/>
            </a:endParaRPr>
          </a:p>
          <a:p>
            <a:pPr marL="694690" marR="612775" lvl="1" indent="-306070">
              <a:lnSpc>
                <a:spcPts val="3340"/>
              </a:lnSpc>
              <a:spcBef>
                <a:spcPts val="690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Overwrite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function pointer on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heap,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and 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force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codepath to call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object’s</a:t>
            </a:r>
            <a:r>
              <a:rPr sz="28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function!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29455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645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</a:t>
            </a:r>
            <a:r>
              <a:rPr spc="-90" dirty="0"/>
              <a:t> </a:t>
            </a:r>
            <a:r>
              <a:rPr spc="-5" dirty="0"/>
              <a:t>Overflows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3545185" y="6478580"/>
            <a:ext cx="2053018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223" y="2503449"/>
            <a:ext cx="7309484" cy="258953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3600" spc="-10" dirty="0">
                <a:solidFill>
                  <a:srgbClr val="FFFFFF"/>
                </a:solidFill>
                <a:latin typeface="Consolas"/>
                <a:cs typeface="Consolas"/>
              </a:rPr>
              <a:t>struct toystr</a:t>
            </a:r>
            <a:r>
              <a:rPr sz="360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3600">
              <a:latin typeface="Consolas"/>
              <a:cs typeface="Consolas"/>
            </a:endParaRPr>
          </a:p>
          <a:p>
            <a:pPr marL="1016635" marR="5080">
              <a:lnSpc>
                <a:spcPct val="116300"/>
              </a:lnSpc>
              <a:spcBef>
                <a:spcPts val="45"/>
              </a:spcBef>
            </a:pPr>
            <a:r>
              <a:rPr sz="3600" spc="-10" dirty="0">
                <a:solidFill>
                  <a:srgbClr val="FFFFFF"/>
                </a:solidFill>
                <a:latin typeface="Consolas"/>
                <a:cs typeface="Consolas"/>
              </a:rPr>
              <a:t>void </a:t>
            </a:r>
            <a:r>
              <a:rPr sz="3600" spc="-5" dirty="0">
                <a:solidFill>
                  <a:srgbClr val="FFFFFF"/>
                </a:solidFill>
                <a:latin typeface="Consolas"/>
                <a:cs typeface="Consolas"/>
              </a:rPr>
              <a:t>(* </a:t>
            </a:r>
            <a:r>
              <a:rPr sz="3600" spc="-5" dirty="0">
                <a:solidFill>
                  <a:srgbClr val="FFFF00"/>
                </a:solidFill>
                <a:latin typeface="Consolas"/>
                <a:cs typeface="Consolas"/>
              </a:rPr>
              <a:t>message</a:t>
            </a:r>
            <a:r>
              <a:rPr sz="3600" spc="-5" dirty="0">
                <a:solidFill>
                  <a:srgbClr val="FFFFFF"/>
                </a:solidFill>
                <a:latin typeface="Consolas"/>
                <a:cs typeface="Consolas"/>
              </a:rPr>
              <a:t>)(char *);  </a:t>
            </a:r>
            <a:r>
              <a:rPr sz="3600" spc="-10" dirty="0">
                <a:solidFill>
                  <a:srgbClr val="FFFFFF"/>
                </a:solidFill>
                <a:latin typeface="Consolas"/>
                <a:cs typeface="Consolas"/>
              </a:rPr>
              <a:t>char</a:t>
            </a:r>
            <a:r>
              <a:rPr sz="3600" spc="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6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3600" spc="-5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3600" spc="-5" dirty="0">
                <a:solidFill>
                  <a:srgbClr val="FF0000"/>
                </a:solidFill>
                <a:latin typeface="Consolas"/>
                <a:cs typeface="Consolas"/>
              </a:rPr>
              <a:t>20</a:t>
            </a:r>
            <a:r>
              <a:rPr sz="3600" spc="-5" dirty="0">
                <a:solidFill>
                  <a:srgbClr val="FFFFFF"/>
                </a:solidFill>
                <a:latin typeface="Consolas"/>
                <a:cs typeface="Consolas"/>
              </a:rPr>
              <a:t>];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600" spc="-5" dirty="0">
                <a:solidFill>
                  <a:srgbClr val="FFFFFF"/>
                </a:solidFill>
                <a:latin typeface="Consolas"/>
                <a:cs typeface="Consolas"/>
              </a:rPr>
              <a:t>};</a:t>
            </a:r>
            <a:endParaRPr sz="36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019199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645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</a:t>
            </a:r>
            <a:r>
              <a:rPr spc="-90" dirty="0"/>
              <a:t> </a:t>
            </a:r>
            <a:r>
              <a:rPr spc="-5" dirty="0"/>
              <a:t>Overflows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3638504" y="6478580"/>
            <a:ext cx="186638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GB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6965" y="1961165"/>
            <a:ext cx="5833745" cy="3836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1348740">
              <a:lnSpc>
                <a:spcPts val="1839"/>
              </a:lnSpc>
              <a:spcBef>
                <a:spcPts val="225"/>
              </a:spcBef>
            </a:pP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coolguy 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malloc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sizeof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(struct toystr));  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lameguy 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malloc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sizeof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(struct</a:t>
            </a:r>
            <a:r>
              <a:rPr sz="1600" spc="-6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toystr));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2350135">
              <a:lnSpc>
                <a:spcPts val="1880"/>
              </a:lnSpc>
            </a:pP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coolguy-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&gt;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message 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&amp;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print_cool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;  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lameguy-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&gt;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message 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1600" spc="-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&amp;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print_meh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72135">
              <a:lnSpc>
                <a:spcPts val="1870"/>
              </a:lnSpc>
              <a:spcBef>
                <a:spcPts val="5"/>
              </a:spcBef>
              <a:tabLst>
                <a:tab pos="4137660" algn="l"/>
              </a:tabLst>
            </a:pP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printf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"Input coolguy's name: </a:t>
            </a:r>
            <a:r>
              <a:rPr sz="1600" spc="10" dirty="0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sz="1600" spc="10" dirty="0">
                <a:solidFill>
                  <a:srgbClr val="FFFFFF"/>
                </a:solidFill>
                <a:latin typeface="Consolas"/>
                <a:cs typeface="Consolas"/>
              </a:rPr>
              <a:t>);  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fgets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coolguy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-&gt;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200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stdin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);	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//</a:t>
            </a:r>
            <a:r>
              <a:rPr sz="1600" spc="-95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oopz...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ts val="1825"/>
              </a:lnSpc>
            </a:pP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coolguy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-&gt;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strcspn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coolguy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-&gt;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"\n"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)] 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16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2015489">
              <a:lnSpc>
                <a:spcPts val="1880"/>
              </a:lnSpc>
            </a:pP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printf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"Input lameguy's name: </a:t>
            </a:r>
            <a:r>
              <a:rPr sz="1600" spc="10" dirty="0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sz="1600" spc="10" dirty="0">
                <a:solidFill>
                  <a:srgbClr val="FFFFFF"/>
                </a:solidFill>
                <a:latin typeface="Consolas"/>
                <a:cs typeface="Consolas"/>
              </a:rPr>
              <a:t>);  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fgets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lameguy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-&gt;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20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5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stdin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ts val="1814"/>
              </a:lnSpc>
            </a:pP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lameguy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-&gt;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strcspn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lameguy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-&gt;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"\n"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)] 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16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2015489">
              <a:lnSpc>
                <a:spcPts val="1880"/>
              </a:lnSpc>
            </a:pP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coolguy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-&gt;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message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coolguy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-&gt;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);  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lameguy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-&gt;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message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lameguy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-&gt;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017895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645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</a:t>
            </a:r>
            <a:r>
              <a:rPr spc="-90" dirty="0"/>
              <a:t> </a:t>
            </a:r>
            <a:r>
              <a:rPr spc="-5" dirty="0"/>
              <a:t>Overflows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6993" y="1961233"/>
            <a:ext cx="4490085" cy="50292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225"/>
              </a:spcBef>
            </a:pP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coolguy 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malloc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sizeof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(struct toystr));  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lameguy 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malloc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sizeof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(struct</a:t>
            </a:r>
            <a:r>
              <a:rPr sz="1600" spc="-6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toystr));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6984" y="2671160"/>
            <a:ext cx="3488054" cy="5073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195"/>
              </a:spcBef>
            </a:pP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coolguy-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&gt;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message 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&amp;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print_cool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;  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lameguy-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&gt;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message 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1600" spc="-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&amp;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print_meh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6965" y="3385535"/>
            <a:ext cx="5833745" cy="241236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72135">
              <a:lnSpc>
                <a:spcPts val="1870"/>
              </a:lnSpc>
              <a:spcBef>
                <a:spcPts val="200"/>
              </a:spcBef>
              <a:tabLst>
                <a:tab pos="4137660" algn="l"/>
              </a:tabLst>
            </a:pP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printf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"Input coolguy's name: </a:t>
            </a:r>
            <a:r>
              <a:rPr sz="1600" spc="10" dirty="0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sz="1600" spc="10" dirty="0">
                <a:solidFill>
                  <a:srgbClr val="FFFFFF"/>
                </a:solidFill>
                <a:latin typeface="Consolas"/>
                <a:cs typeface="Consolas"/>
              </a:rPr>
              <a:t>);  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fgets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coolguy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-&gt;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200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stdin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);	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//</a:t>
            </a:r>
            <a:r>
              <a:rPr sz="1600" spc="-95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oopz...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ts val="1825"/>
              </a:lnSpc>
            </a:pP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coolguy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-&gt;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strcspn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coolguy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-&gt;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"\n"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)] 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16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2015489">
              <a:lnSpc>
                <a:spcPts val="1880"/>
              </a:lnSpc>
            </a:pP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printf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"Input lameguy's name: </a:t>
            </a:r>
            <a:r>
              <a:rPr sz="1600" spc="10" dirty="0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sz="1600" spc="10" dirty="0">
                <a:solidFill>
                  <a:srgbClr val="FFFFFF"/>
                </a:solidFill>
                <a:latin typeface="Consolas"/>
                <a:cs typeface="Consolas"/>
              </a:rPr>
              <a:t>);  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fgets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lameguy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-&gt;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20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5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stdin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ts val="1814"/>
              </a:lnSpc>
            </a:pP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lameguy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-&gt;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strcspn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lameguy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-&gt;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"\n"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)] 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16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2015489">
              <a:lnSpc>
                <a:spcPts val="1880"/>
              </a:lnSpc>
            </a:pP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coolguy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-&gt;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message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coolguy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-&gt;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);  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lameguy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-&gt;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message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lameguy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-&gt;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14790" y="3422086"/>
            <a:ext cx="702310" cy="168275"/>
          </a:xfrm>
          <a:custGeom>
            <a:avLst/>
            <a:gdLst/>
            <a:ahLst/>
            <a:cxnLst/>
            <a:rect l="l" t="t" r="r" b="b"/>
            <a:pathLst>
              <a:path w="702309" h="168275">
                <a:moveTo>
                  <a:pt x="701954" y="0"/>
                </a:moveTo>
                <a:lnTo>
                  <a:pt x="0" y="167685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27573" y="3509512"/>
            <a:ext cx="220890" cy="160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47688" y="2826179"/>
            <a:ext cx="2948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Silly heap</a:t>
            </a:r>
            <a:r>
              <a:rPr sz="30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overflow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3"/>
          </p:nvPr>
        </p:nvSpPr>
        <p:spPr>
          <a:xfrm>
            <a:off x="3545185" y="6478580"/>
            <a:ext cx="2053018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3254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645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</a:t>
            </a:r>
            <a:r>
              <a:rPr spc="-90" dirty="0"/>
              <a:t> </a:t>
            </a:r>
            <a:r>
              <a:rPr spc="-5" dirty="0"/>
              <a:t>Overflows</a:t>
            </a:r>
          </a:p>
        </p:txBody>
      </p:sp>
      <p:sp>
        <p:nvSpPr>
          <p:cNvPr id="3" name="object 3"/>
          <p:cNvSpPr/>
          <p:nvPr/>
        </p:nvSpPr>
        <p:spPr>
          <a:xfrm>
            <a:off x="5562577" y="1653098"/>
            <a:ext cx="2313940" cy="4518660"/>
          </a:xfrm>
          <a:custGeom>
            <a:avLst/>
            <a:gdLst/>
            <a:ahLst/>
            <a:cxnLst/>
            <a:rect l="l" t="t" r="r" b="b"/>
            <a:pathLst>
              <a:path w="2313940" h="4518660">
                <a:moveTo>
                  <a:pt x="0" y="0"/>
                </a:moveTo>
                <a:lnTo>
                  <a:pt x="2313895" y="0"/>
                </a:lnTo>
                <a:lnTo>
                  <a:pt x="2313895" y="4518291"/>
                </a:lnTo>
                <a:lnTo>
                  <a:pt x="0" y="4518291"/>
                </a:lnTo>
                <a:lnTo>
                  <a:pt x="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62577" y="1653098"/>
            <a:ext cx="2313940" cy="4518660"/>
          </a:xfrm>
          <a:custGeom>
            <a:avLst/>
            <a:gdLst/>
            <a:ahLst/>
            <a:cxnLst/>
            <a:rect l="l" t="t" r="r" b="b"/>
            <a:pathLst>
              <a:path w="2313940" h="4518660">
                <a:moveTo>
                  <a:pt x="0" y="0"/>
                </a:moveTo>
                <a:lnTo>
                  <a:pt x="2313895" y="0"/>
                </a:lnTo>
                <a:lnTo>
                  <a:pt x="2313895" y="4518290"/>
                </a:lnTo>
                <a:lnTo>
                  <a:pt x="0" y="451829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5D4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53318" y="1668338"/>
            <a:ext cx="1532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28986" y="5257777"/>
            <a:ext cx="2013585" cy="862330"/>
          </a:xfrm>
          <a:custGeom>
            <a:avLst/>
            <a:gdLst/>
            <a:ahLst/>
            <a:cxnLst/>
            <a:rect l="l" t="t" r="r" b="b"/>
            <a:pathLst>
              <a:path w="2013585" h="862329">
                <a:moveTo>
                  <a:pt x="0" y="0"/>
                </a:moveTo>
                <a:lnTo>
                  <a:pt x="2013563" y="862106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67242" y="6044579"/>
            <a:ext cx="163182" cy="123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54095" y="1673218"/>
          <a:ext cx="2362200" cy="44195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Runtime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Memory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95E89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Libraries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(libc)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ELF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Executable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.text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7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.data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9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395E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428986" y="1761068"/>
            <a:ext cx="2060575" cy="3039745"/>
          </a:xfrm>
          <a:custGeom>
            <a:avLst/>
            <a:gdLst/>
            <a:ahLst/>
            <a:cxnLst/>
            <a:rect l="l" t="t" r="r" b="b"/>
            <a:pathLst>
              <a:path w="2060575" h="3039745">
                <a:moveTo>
                  <a:pt x="0" y="3039512"/>
                </a:moveTo>
                <a:lnTo>
                  <a:pt x="2060332" y="0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757" y="1680047"/>
            <a:ext cx="139618" cy="159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59555" y="1685918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7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65632" y="1624021"/>
            <a:ext cx="155820" cy="123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98615" y="1517511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0x00000000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59555" y="6072681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7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65632" y="6010785"/>
            <a:ext cx="155820" cy="123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98615" y="5904283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0xFFFFFFFF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10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  <p:sp>
        <p:nvSpPr>
          <p:cNvPr id="17" name="object 17"/>
          <p:cNvSpPr txBox="1"/>
          <p:nvPr/>
        </p:nvSpPr>
        <p:spPr>
          <a:xfrm>
            <a:off x="8042009" y="1713564"/>
            <a:ext cx="530225" cy="42926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4445" algn="ctr">
              <a:lnSpc>
                <a:spcPts val="1795"/>
              </a:lnSpc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Grows towards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higher</a:t>
            </a:r>
            <a:r>
              <a:rPr sz="18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memory</a:t>
            </a:r>
            <a:endParaRPr sz="18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---------------------------------&gt;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678128" y="2164718"/>
          <a:ext cx="2059305" cy="2608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5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 Chunk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Chunk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coolguy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53975">
                      <a:solidFill>
                        <a:srgbClr val="8B3938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7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 Chunk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539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Chunk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97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lameguy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9817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645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</a:t>
            </a:r>
            <a:r>
              <a:rPr spc="-90" dirty="0"/>
              <a:t> </a:t>
            </a:r>
            <a:r>
              <a:rPr spc="-5" dirty="0"/>
              <a:t>Overflows</a:t>
            </a:r>
          </a:p>
        </p:txBody>
      </p:sp>
      <p:sp>
        <p:nvSpPr>
          <p:cNvPr id="3" name="object 3"/>
          <p:cNvSpPr/>
          <p:nvPr/>
        </p:nvSpPr>
        <p:spPr>
          <a:xfrm>
            <a:off x="5562577" y="1653098"/>
            <a:ext cx="2313940" cy="4518660"/>
          </a:xfrm>
          <a:custGeom>
            <a:avLst/>
            <a:gdLst/>
            <a:ahLst/>
            <a:cxnLst/>
            <a:rect l="l" t="t" r="r" b="b"/>
            <a:pathLst>
              <a:path w="2313940" h="4518660">
                <a:moveTo>
                  <a:pt x="0" y="0"/>
                </a:moveTo>
                <a:lnTo>
                  <a:pt x="2313895" y="0"/>
                </a:lnTo>
                <a:lnTo>
                  <a:pt x="2313895" y="4518291"/>
                </a:lnTo>
                <a:lnTo>
                  <a:pt x="0" y="4518291"/>
                </a:lnTo>
                <a:lnTo>
                  <a:pt x="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62577" y="1653098"/>
            <a:ext cx="2313940" cy="4518660"/>
          </a:xfrm>
          <a:custGeom>
            <a:avLst/>
            <a:gdLst/>
            <a:ahLst/>
            <a:cxnLst/>
            <a:rect l="l" t="t" r="r" b="b"/>
            <a:pathLst>
              <a:path w="2313940" h="4518660">
                <a:moveTo>
                  <a:pt x="0" y="0"/>
                </a:moveTo>
                <a:lnTo>
                  <a:pt x="2313895" y="0"/>
                </a:lnTo>
                <a:lnTo>
                  <a:pt x="2313895" y="4518290"/>
                </a:lnTo>
                <a:lnTo>
                  <a:pt x="0" y="451829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5D4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53318" y="1668338"/>
            <a:ext cx="1532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28986" y="5257777"/>
            <a:ext cx="2013585" cy="862330"/>
          </a:xfrm>
          <a:custGeom>
            <a:avLst/>
            <a:gdLst/>
            <a:ahLst/>
            <a:cxnLst/>
            <a:rect l="l" t="t" r="r" b="b"/>
            <a:pathLst>
              <a:path w="2013585" h="862329">
                <a:moveTo>
                  <a:pt x="0" y="0"/>
                </a:moveTo>
                <a:lnTo>
                  <a:pt x="2013563" y="862106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67242" y="6044579"/>
            <a:ext cx="163182" cy="123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54095" y="1673218"/>
          <a:ext cx="2362200" cy="44195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Runtime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Memory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95E89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Libraries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(libc)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ELF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Executable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.text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7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.data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9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395E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428986" y="1761068"/>
            <a:ext cx="2060575" cy="3039745"/>
          </a:xfrm>
          <a:custGeom>
            <a:avLst/>
            <a:gdLst/>
            <a:ahLst/>
            <a:cxnLst/>
            <a:rect l="l" t="t" r="r" b="b"/>
            <a:pathLst>
              <a:path w="2060575" h="3039745">
                <a:moveTo>
                  <a:pt x="0" y="3039512"/>
                </a:moveTo>
                <a:lnTo>
                  <a:pt x="2060332" y="0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757" y="1680047"/>
            <a:ext cx="139618" cy="159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59555" y="1685918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7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65632" y="1624021"/>
            <a:ext cx="155820" cy="123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98615" y="1517511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0x00000000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59555" y="6072681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7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65632" y="6010785"/>
            <a:ext cx="155820" cy="123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98615" y="5904283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0xFFFFFFFF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10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  <p:sp>
        <p:nvSpPr>
          <p:cNvPr id="17" name="object 17"/>
          <p:cNvSpPr txBox="1"/>
          <p:nvPr/>
        </p:nvSpPr>
        <p:spPr>
          <a:xfrm>
            <a:off x="8042009" y="1713564"/>
            <a:ext cx="530225" cy="42926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4445" algn="ctr">
              <a:lnSpc>
                <a:spcPts val="1795"/>
              </a:lnSpc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Grows towards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higher</a:t>
            </a:r>
            <a:r>
              <a:rPr sz="18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memory</a:t>
            </a:r>
            <a:endParaRPr sz="18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---------------------------------&gt;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95374" y="3556761"/>
            <a:ext cx="1845310" cy="1056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Previous Chunk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Size</a:t>
            </a:r>
            <a:endParaRPr sz="18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49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Chunk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Size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508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lameguy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678127" y="2164718"/>
          <a:ext cx="2059305" cy="3190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5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 Chunk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Chunk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622"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coolguy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8595">
                <a:tc>
                  <a:txBody>
                    <a:bodyPr/>
                    <a:lstStyle/>
                    <a:p>
                      <a:pPr marL="104139" marR="96520" algn="just">
                        <a:lnSpc>
                          <a:spcPct val="100699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AAAAAAAAAAAAAA  AAAAAAAAAAAAAA  AAAAAAAAAAAAAA  AAAAAAAAAAAAAA  AAAAAAAAAAAAAA  AAAAAAAAAAAAAA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38100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C0504D">
                        <a:alpha val="8274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5811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645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</a:t>
            </a:r>
            <a:r>
              <a:rPr spc="-90" dirty="0"/>
              <a:t> </a:t>
            </a:r>
            <a:r>
              <a:rPr spc="-5" dirty="0"/>
              <a:t>Overflows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6993" y="1961233"/>
            <a:ext cx="4490085" cy="50292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225"/>
              </a:spcBef>
            </a:pP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coolguy 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malloc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sizeof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(struct toystr));  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lameguy 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malloc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sizeof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(struct</a:t>
            </a:r>
            <a:r>
              <a:rPr sz="1600" spc="-6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toystr));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6984" y="2671160"/>
            <a:ext cx="3488054" cy="5073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195"/>
              </a:spcBef>
            </a:pP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coolguy-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&gt;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message 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&amp;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print_cool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;  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lameguy-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&gt;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message 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1600" spc="-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&amp;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print_meh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6965" y="3385535"/>
            <a:ext cx="3934460" cy="50736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870"/>
              </a:lnSpc>
              <a:spcBef>
                <a:spcPts val="200"/>
              </a:spcBef>
            </a:pP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printf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"Input coolguy's name: </a:t>
            </a:r>
            <a:r>
              <a:rPr sz="1600" spc="10" dirty="0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sz="1600" spc="10" dirty="0">
                <a:solidFill>
                  <a:srgbClr val="FFFFFF"/>
                </a:solidFill>
                <a:latin typeface="Consolas"/>
                <a:cs typeface="Consolas"/>
              </a:rPr>
              <a:t>);  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fgets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coolguy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-&gt;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200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5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stdin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6974" y="3861785"/>
            <a:ext cx="5833745" cy="1221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coolguy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-&gt;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strcspn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coolguy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-&gt;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"\n"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)] 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16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2015489">
              <a:lnSpc>
                <a:spcPts val="1880"/>
              </a:lnSpc>
            </a:pP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printf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"Input lameguy's name: </a:t>
            </a:r>
            <a:r>
              <a:rPr sz="1600" spc="10" dirty="0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sz="1600" spc="10" dirty="0">
                <a:solidFill>
                  <a:srgbClr val="FFFFFF"/>
                </a:solidFill>
                <a:latin typeface="Consolas"/>
                <a:cs typeface="Consolas"/>
              </a:rPr>
              <a:t>);  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fgets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lameguy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-&gt;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20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5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stdin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ts val="1814"/>
              </a:lnSpc>
            </a:pP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lameguy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-&gt;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strcspn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lameguy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-&gt;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"\n"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)] 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16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6993" y="5290535"/>
            <a:ext cx="3822700" cy="5073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195"/>
              </a:spcBef>
            </a:pP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coolguy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-&gt;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message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coolguy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-&gt;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);  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lameguy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-&gt;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message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lameguy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-&gt;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14790" y="3510635"/>
            <a:ext cx="702310" cy="168275"/>
          </a:xfrm>
          <a:custGeom>
            <a:avLst/>
            <a:gdLst/>
            <a:ahLst/>
            <a:cxnLst/>
            <a:rect l="l" t="t" r="r" b="b"/>
            <a:pathLst>
              <a:path w="702309" h="168275">
                <a:moveTo>
                  <a:pt x="701954" y="0"/>
                </a:moveTo>
                <a:lnTo>
                  <a:pt x="0" y="167685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27573" y="3598062"/>
            <a:ext cx="220890" cy="160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02214" y="2914728"/>
            <a:ext cx="3493770" cy="978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algn="ctr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Silly heap</a:t>
            </a:r>
            <a:r>
              <a:rPr sz="30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overflow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//</a:t>
            </a:r>
            <a:r>
              <a:rPr sz="1600" spc="-10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FF00"/>
                </a:solidFill>
                <a:latin typeface="Consolas"/>
                <a:cs typeface="Consolas"/>
              </a:rPr>
              <a:t>oopz...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99836" y="5208098"/>
            <a:ext cx="1909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Overwritten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20608" y="5665298"/>
            <a:ext cx="2666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r>
              <a:rPr sz="30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pointer!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37529" y="5714901"/>
            <a:ext cx="723900" cy="10795"/>
          </a:xfrm>
          <a:custGeom>
            <a:avLst/>
            <a:gdLst/>
            <a:ahLst/>
            <a:cxnLst/>
            <a:rect l="l" t="t" r="r" b="b"/>
            <a:pathLst>
              <a:path w="723900" h="10795">
                <a:moveTo>
                  <a:pt x="723622" y="0"/>
                </a:moveTo>
                <a:lnTo>
                  <a:pt x="0" y="10487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45597" y="5643415"/>
            <a:ext cx="211894" cy="163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3"/>
          </p:nvPr>
        </p:nvSpPr>
        <p:spPr>
          <a:xfrm>
            <a:off x="3638504" y="6401636"/>
            <a:ext cx="1866380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6307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4004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Lecture</a:t>
            </a:r>
            <a:r>
              <a:rPr spc="-9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3638504" y="6401636"/>
            <a:ext cx="1866380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178" y="1529968"/>
            <a:ext cx="3772535" cy="265264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434343"/>
                </a:solidFill>
                <a:latin typeface="Calibri"/>
                <a:cs typeface="Calibri"/>
              </a:rPr>
              <a:t>Heap</a:t>
            </a:r>
            <a:r>
              <a:rPr sz="3200" spc="-1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34343"/>
                </a:solidFill>
                <a:latin typeface="Calibri"/>
                <a:cs typeface="Calibri"/>
              </a:rPr>
              <a:t>Overview</a:t>
            </a:r>
            <a:endParaRPr sz="3200" dirty="0">
              <a:latin typeface="Calibri"/>
              <a:cs typeface="Calibri"/>
            </a:endParaRPr>
          </a:p>
          <a:p>
            <a:pPr marL="294640" indent="-28257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434343"/>
                </a:solidFill>
                <a:latin typeface="Calibri"/>
                <a:cs typeface="Calibri"/>
              </a:rPr>
              <a:t>Heap</a:t>
            </a:r>
            <a:r>
              <a:rPr sz="3200" spc="-2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34343"/>
                </a:solidFill>
                <a:latin typeface="Calibri"/>
                <a:cs typeface="Calibri"/>
              </a:rPr>
              <a:t>Exploitation</a:t>
            </a:r>
            <a:endParaRPr sz="3200" dirty="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434343"/>
                </a:solidFill>
                <a:latin typeface="Calibri"/>
                <a:cs typeface="Calibri"/>
              </a:rPr>
              <a:t>Heap</a:t>
            </a:r>
            <a:r>
              <a:rPr sz="2800" spc="-1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34343"/>
                </a:solidFill>
                <a:latin typeface="Calibri"/>
                <a:cs typeface="Calibri"/>
              </a:rPr>
              <a:t>Overflows</a:t>
            </a:r>
            <a:endParaRPr sz="2800" dirty="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Use After</a:t>
            </a:r>
            <a:r>
              <a:rPr sz="2800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Free</a:t>
            </a:r>
            <a:endParaRPr sz="2800" dirty="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2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 err="1">
                <a:solidFill>
                  <a:srgbClr val="FFFFFF"/>
                </a:solidFill>
                <a:latin typeface="Calibri"/>
                <a:cs typeface="Calibri"/>
              </a:rPr>
              <a:t>Sprayin</a:t>
            </a:r>
            <a:r>
              <a:rPr lang="en-MY" sz="28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1845718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565356"/>
            <a:ext cx="457327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Terminology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3545185" y="6401636"/>
            <a:ext cx="2053018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178" y="1527903"/>
            <a:ext cx="8111490" cy="294068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C000"/>
                </a:solidFill>
                <a:latin typeface="Calibri"/>
                <a:cs typeface="Calibri"/>
              </a:rPr>
              <a:t>Use After</a:t>
            </a:r>
            <a:r>
              <a:rPr sz="3200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C000"/>
                </a:solidFill>
                <a:latin typeface="Calibri"/>
                <a:cs typeface="Calibri"/>
              </a:rPr>
              <a:t>Free</a:t>
            </a:r>
            <a:endParaRPr sz="3200">
              <a:latin typeface="Calibri"/>
              <a:cs typeface="Calibri"/>
            </a:endParaRPr>
          </a:p>
          <a:p>
            <a:pPr marL="694690" marR="5080" lvl="1" indent="-306070">
              <a:lnSpc>
                <a:spcPct val="99900"/>
              </a:lnSpc>
              <a:spcBef>
                <a:spcPts val="565"/>
              </a:spcBef>
              <a:buFont typeface="Arial"/>
              <a:buChar char="–"/>
              <a:tabLst>
                <a:tab pos="69532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class of vulnerability where data on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heap is  freed, but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leftover reference or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‘</a:t>
            </a:r>
            <a:r>
              <a:rPr sz="2800" dirty="0">
                <a:solidFill>
                  <a:srgbClr val="00FF00"/>
                </a:solidFill>
                <a:latin typeface="Calibri"/>
                <a:cs typeface="Calibri"/>
              </a:rPr>
              <a:t>dangling </a:t>
            </a:r>
            <a:r>
              <a:rPr sz="2800" spc="-5" dirty="0">
                <a:solidFill>
                  <a:srgbClr val="00FF00"/>
                </a:solidFill>
                <a:latin typeface="Calibri"/>
                <a:cs typeface="Calibri"/>
              </a:rPr>
              <a:t>pointer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’  is used by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code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data were still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valid</a:t>
            </a:r>
            <a:endParaRPr sz="280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Most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popular in Web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Browsers,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complex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programs</a:t>
            </a:r>
            <a:endParaRPr sz="280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Also known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UAF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82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61442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Basics </a:t>
            </a:r>
            <a:r>
              <a:rPr spc="-5" dirty="0"/>
              <a:t>of Dynamic</a:t>
            </a:r>
            <a:r>
              <a:rPr spc="-85" dirty="0"/>
              <a:t> </a:t>
            </a:r>
            <a:r>
              <a:rPr spc="-5" dirty="0"/>
              <a:t>Memory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0223" y="1616957"/>
            <a:ext cx="5928995" cy="3758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20"/>
              </a:lnSpc>
              <a:spcBef>
                <a:spcPts val="100"/>
              </a:spcBef>
            </a:pPr>
            <a:r>
              <a:rPr sz="1700" spc="-5" dirty="0">
                <a:solidFill>
                  <a:srgbClr val="FFFFFF"/>
                </a:solidFill>
                <a:latin typeface="Consolas"/>
                <a:cs typeface="Consolas"/>
              </a:rPr>
              <a:t>int </a:t>
            </a:r>
            <a:r>
              <a:rPr sz="1700" spc="-5" dirty="0">
                <a:solidFill>
                  <a:srgbClr val="FFFF00"/>
                </a:solidFill>
                <a:latin typeface="Consolas"/>
                <a:cs typeface="Consolas"/>
              </a:rPr>
              <a:t>main</a:t>
            </a:r>
            <a:r>
              <a:rPr sz="1700" spc="-5" dirty="0">
                <a:solidFill>
                  <a:srgbClr val="FFFFFF"/>
                </a:solidFill>
                <a:latin typeface="Consolas"/>
                <a:cs typeface="Consolas"/>
              </a:rPr>
              <a:t>()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ts val="1975"/>
              </a:lnSpc>
            </a:pPr>
            <a:r>
              <a:rPr sz="170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469265">
              <a:lnSpc>
                <a:spcPts val="1995"/>
              </a:lnSpc>
            </a:pPr>
            <a:r>
              <a:rPr sz="1700" spc="-5" dirty="0">
                <a:solidFill>
                  <a:srgbClr val="FFFFFF"/>
                </a:solidFill>
                <a:latin typeface="Consolas"/>
                <a:cs typeface="Consolas"/>
              </a:rPr>
              <a:t>char </a:t>
            </a:r>
            <a:r>
              <a:rPr sz="1700" dirty="0">
                <a:solidFill>
                  <a:srgbClr val="FFFFFF"/>
                </a:solidFill>
                <a:latin typeface="Consolas"/>
                <a:cs typeface="Consolas"/>
              </a:rPr>
              <a:t>* </a:t>
            </a:r>
            <a:r>
              <a:rPr sz="1700" spc="-5" dirty="0">
                <a:solidFill>
                  <a:srgbClr val="00FF00"/>
                </a:solidFill>
                <a:latin typeface="Consolas"/>
                <a:cs typeface="Consolas"/>
              </a:rPr>
              <a:t>buffer </a:t>
            </a:r>
            <a:r>
              <a:rPr sz="17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NULL</a:t>
            </a:r>
            <a:r>
              <a:rPr sz="17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469900" marR="1424940">
              <a:lnSpc>
                <a:spcPts val="1950"/>
              </a:lnSpc>
            </a:pPr>
            <a:r>
              <a:rPr sz="1700" spc="-5" dirty="0">
                <a:solidFill>
                  <a:srgbClr val="00FF00"/>
                </a:solidFill>
                <a:latin typeface="Consolas"/>
                <a:cs typeface="Consolas"/>
              </a:rPr>
              <a:t>/* allocate </a:t>
            </a:r>
            <a:r>
              <a:rPr sz="1700" dirty="0">
                <a:solidFill>
                  <a:srgbClr val="00FF00"/>
                </a:solidFill>
                <a:latin typeface="Consolas"/>
                <a:cs typeface="Consolas"/>
              </a:rPr>
              <a:t>a </a:t>
            </a:r>
            <a:r>
              <a:rPr sz="1700" spc="-5" dirty="0">
                <a:solidFill>
                  <a:srgbClr val="00FF00"/>
                </a:solidFill>
                <a:latin typeface="Consolas"/>
                <a:cs typeface="Consolas"/>
              </a:rPr>
              <a:t>0x100 byte buffer</a:t>
            </a:r>
            <a:r>
              <a:rPr sz="1700" spc="-85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1700" spc="-5" dirty="0">
                <a:solidFill>
                  <a:srgbClr val="00FF00"/>
                </a:solidFill>
                <a:latin typeface="Consolas"/>
                <a:cs typeface="Consolas"/>
              </a:rPr>
              <a:t>*/  buffer </a:t>
            </a:r>
            <a:r>
              <a:rPr sz="1700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700" spc="-5" dirty="0">
                <a:solidFill>
                  <a:srgbClr val="FFFF00"/>
                </a:solidFill>
                <a:latin typeface="Consolas"/>
                <a:cs typeface="Consolas"/>
              </a:rPr>
              <a:t>malloc</a:t>
            </a:r>
            <a:r>
              <a:rPr sz="17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0x100</a:t>
            </a:r>
            <a:r>
              <a:rPr sz="1700" spc="-5" dirty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469900" marR="1891664">
              <a:lnSpc>
                <a:spcPts val="1950"/>
              </a:lnSpc>
            </a:pPr>
            <a:r>
              <a:rPr sz="1700" spc="-5" dirty="0">
                <a:solidFill>
                  <a:srgbClr val="00FF00"/>
                </a:solidFill>
                <a:latin typeface="Consolas"/>
                <a:cs typeface="Consolas"/>
              </a:rPr>
              <a:t>/* read input and print it */  </a:t>
            </a:r>
            <a:r>
              <a:rPr sz="1700" spc="-5" dirty="0">
                <a:solidFill>
                  <a:srgbClr val="FFFF00"/>
                </a:solidFill>
                <a:latin typeface="Consolas"/>
                <a:cs typeface="Consolas"/>
              </a:rPr>
              <a:t>fgets</a:t>
            </a:r>
            <a:r>
              <a:rPr sz="17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stdin</a:t>
            </a:r>
            <a:r>
              <a:rPr sz="1700" spc="-5" dirty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sz="17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0x100</a:t>
            </a:r>
            <a:r>
              <a:rPr sz="1700" spc="-5" dirty="0">
                <a:solidFill>
                  <a:srgbClr val="FFFFFF"/>
                </a:solidFill>
                <a:latin typeface="Consolas"/>
                <a:cs typeface="Consolas"/>
              </a:rPr>
              <a:t>);  </a:t>
            </a:r>
            <a:r>
              <a:rPr sz="1700" spc="-5" dirty="0">
                <a:solidFill>
                  <a:srgbClr val="FFFF00"/>
                </a:solidFill>
                <a:latin typeface="Consolas"/>
                <a:cs typeface="Consolas"/>
              </a:rPr>
              <a:t>printf</a:t>
            </a:r>
            <a:r>
              <a:rPr sz="17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“Hello %s!\n”</a:t>
            </a:r>
            <a:r>
              <a:rPr sz="17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700" spc="-6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7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Times New Roman"/>
              <a:cs typeface="Times New Roman"/>
            </a:endParaRPr>
          </a:p>
          <a:p>
            <a:pPr marL="469900" marR="5080">
              <a:lnSpc>
                <a:spcPts val="1950"/>
              </a:lnSpc>
            </a:pPr>
            <a:r>
              <a:rPr sz="1700" spc="-5" dirty="0">
                <a:solidFill>
                  <a:srgbClr val="00FF00"/>
                </a:solidFill>
                <a:latin typeface="Consolas"/>
                <a:cs typeface="Consolas"/>
              </a:rPr>
              <a:t>/* destroy our dynamically allocated buffer */  </a:t>
            </a:r>
            <a:r>
              <a:rPr sz="1700" spc="-5" dirty="0">
                <a:solidFill>
                  <a:srgbClr val="FFFF00"/>
                </a:solidFill>
                <a:latin typeface="Consolas"/>
                <a:cs typeface="Consolas"/>
              </a:rPr>
              <a:t>free</a:t>
            </a:r>
            <a:r>
              <a:rPr sz="17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  <a:endParaRPr sz="1700">
              <a:latin typeface="Consolas"/>
              <a:cs typeface="Consolas"/>
            </a:endParaRPr>
          </a:p>
          <a:p>
            <a:pPr marL="469900">
              <a:lnSpc>
                <a:spcPts val="1855"/>
              </a:lnSpc>
            </a:pPr>
            <a:r>
              <a:rPr sz="1700" spc="-5" dirty="0">
                <a:solidFill>
                  <a:srgbClr val="FFFFFF"/>
                </a:solidFill>
                <a:latin typeface="Consolas"/>
                <a:cs typeface="Consolas"/>
              </a:rPr>
              <a:t>return</a:t>
            </a:r>
            <a:r>
              <a:rPr sz="1700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r>
              <a:rPr sz="17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ts val="1995"/>
              </a:lnSpc>
            </a:pPr>
            <a:r>
              <a:rPr sz="1700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D1890647-C367-49D0-A5D2-25A87F7E09A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672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288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Use After</a:t>
            </a:r>
            <a:r>
              <a:rPr spc="-85" dirty="0"/>
              <a:t> </a:t>
            </a:r>
            <a:r>
              <a:rPr spc="-5" dirty="0"/>
              <a:t>Free</a:t>
            </a:r>
          </a:p>
        </p:txBody>
      </p:sp>
      <p:sp>
        <p:nvSpPr>
          <p:cNvPr id="3" name="object 3"/>
          <p:cNvSpPr/>
          <p:nvPr/>
        </p:nvSpPr>
        <p:spPr>
          <a:xfrm>
            <a:off x="5562577" y="1653098"/>
            <a:ext cx="2313940" cy="4518660"/>
          </a:xfrm>
          <a:custGeom>
            <a:avLst/>
            <a:gdLst/>
            <a:ahLst/>
            <a:cxnLst/>
            <a:rect l="l" t="t" r="r" b="b"/>
            <a:pathLst>
              <a:path w="2313940" h="4518660">
                <a:moveTo>
                  <a:pt x="0" y="0"/>
                </a:moveTo>
                <a:lnTo>
                  <a:pt x="2313899" y="0"/>
                </a:lnTo>
                <a:lnTo>
                  <a:pt x="2313899" y="4518278"/>
                </a:lnTo>
                <a:lnTo>
                  <a:pt x="0" y="4518278"/>
                </a:lnTo>
                <a:lnTo>
                  <a:pt x="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62577" y="1653098"/>
            <a:ext cx="2313940" cy="4518660"/>
          </a:xfrm>
          <a:custGeom>
            <a:avLst/>
            <a:gdLst/>
            <a:ahLst/>
            <a:cxnLst/>
            <a:rect l="l" t="t" r="r" b="b"/>
            <a:pathLst>
              <a:path w="2313940" h="4518660">
                <a:moveTo>
                  <a:pt x="0" y="0"/>
                </a:moveTo>
                <a:lnTo>
                  <a:pt x="2313899" y="0"/>
                </a:lnTo>
                <a:lnTo>
                  <a:pt x="2313899" y="4518277"/>
                </a:lnTo>
                <a:lnTo>
                  <a:pt x="0" y="451827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5D4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53319" y="1668338"/>
            <a:ext cx="1532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28986" y="5257777"/>
            <a:ext cx="2013585" cy="862330"/>
          </a:xfrm>
          <a:custGeom>
            <a:avLst/>
            <a:gdLst/>
            <a:ahLst/>
            <a:cxnLst/>
            <a:rect l="l" t="t" r="r" b="b"/>
            <a:pathLst>
              <a:path w="2013585" h="862329">
                <a:moveTo>
                  <a:pt x="0" y="0"/>
                </a:moveTo>
                <a:lnTo>
                  <a:pt x="2013565" y="862195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67243" y="6044669"/>
            <a:ext cx="163182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54095" y="1673218"/>
          <a:ext cx="2362200" cy="4419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Runtime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Memory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95E89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Libraries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(libc)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ELF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Executable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.text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7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.data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9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395E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428986" y="1761173"/>
            <a:ext cx="2060575" cy="3039745"/>
          </a:xfrm>
          <a:custGeom>
            <a:avLst/>
            <a:gdLst/>
            <a:ahLst/>
            <a:cxnLst/>
            <a:rect l="l" t="t" r="r" b="b"/>
            <a:pathLst>
              <a:path w="2060575" h="3039745">
                <a:moveTo>
                  <a:pt x="0" y="3039407"/>
                </a:moveTo>
                <a:lnTo>
                  <a:pt x="2060331" y="0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755" y="1680153"/>
            <a:ext cx="139619" cy="159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59557" y="1685918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65634" y="1624021"/>
            <a:ext cx="155820" cy="123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98615" y="1517511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0x00000000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59557" y="6072681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65634" y="6010785"/>
            <a:ext cx="155820" cy="123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98615" y="5904283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0xFFFFFFFF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42009" y="1713548"/>
            <a:ext cx="530225" cy="42926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4445" algn="ctr">
              <a:lnSpc>
                <a:spcPts val="1795"/>
              </a:lnSpc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Grows towards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higher</a:t>
            </a:r>
            <a:r>
              <a:rPr sz="18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memory</a:t>
            </a:r>
            <a:endParaRPr sz="18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---------------------------------&gt;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90828" y="4161983"/>
            <a:ext cx="2061210" cy="624205"/>
          </a:xfrm>
          <a:custGeom>
            <a:avLst/>
            <a:gdLst/>
            <a:ahLst/>
            <a:cxnLst/>
            <a:rect l="l" t="t" r="r" b="b"/>
            <a:pathLst>
              <a:path w="2061209" h="624204">
                <a:moveTo>
                  <a:pt x="0" y="0"/>
                </a:moveTo>
                <a:lnTo>
                  <a:pt x="2060615" y="0"/>
                </a:lnTo>
                <a:lnTo>
                  <a:pt x="2060615" y="624085"/>
                </a:lnTo>
                <a:lnTo>
                  <a:pt x="0" y="624085"/>
                </a:lnTo>
                <a:lnTo>
                  <a:pt x="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678128" y="2164718"/>
          <a:ext cx="2059305" cy="39269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6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 Chunk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Chunk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15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53975">
                      <a:solidFill>
                        <a:srgbClr val="8B3938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 Chunk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539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Chunk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56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53975">
                      <a:solidFill>
                        <a:srgbClr val="8B39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 Chunk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539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Chunk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50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3428986" y="4699174"/>
            <a:ext cx="2394585" cy="1016000"/>
          </a:xfrm>
          <a:custGeom>
            <a:avLst/>
            <a:gdLst/>
            <a:ahLst/>
            <a:cxnLst/>
            <a:rect l="l" t="t" r="r" b="b"/>
            <a:pathLst>
              <a:path w="2394585" h="1016000">
                <a:moveTo>
                  <a:pt x="0" y="1015803"/>
                </a:moveTo>
                <a:lnTo>
                  <a:pt x="2394392" y="0"/>
                </a:lnTo>
              </a:path>
            </a:pathLst>
          </a:custGeom>
          <a:ln w="38099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48146" y="4650884"/>
            <a:ext cx="163204" cy="1235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 rot="20280000">
            <a:off x="4059379" y="4929884"/>
            <a:ext cx="909928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pointer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10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69866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288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Use After</a:t>
            </a:r>
            <a:r>
              <a:rPr spc="-85" dirty="0"/>
              <a:t> </a:t>
            </a:r>
            <a:r>
              <a:rPr spc="-5" dirty="0"/>
              <a:t>Free</a:t>
            </a:r>
          </a:p>
        </p:txBody>
      </p:sp>
      <p:sp>
        <p:nvSpPr>
          <p:cNvPr id="3" name="object 3"/>
          <p:cNvSpPr/>
          <p:nvPr/>
        </p:nvSpPr>
        <p:spPr>
          <a:xfrm>
            <a:off x="5562577" y="1653098"/>
            <a:ext cx="2313940" cy="4518660"/>
          </a:xfrm>
          <a:custGeom>
            <a:avLst/>
            <a:gdLst/>
            <a:ahLst/>
            <a:cxnLst/>
            <a:rect l="l" t="t" r="r" b="b"/>
            <a:pathLst>
              <a:path w="2313940" h="4518660">
                <a:moveTo>
                  <a:pt x="0" y="0"/>
                </a:moveTo>
                <a:lnTo>
                  <a:pt x="2313899" y="0"/>
                </a:lnTo>
                <a:lnTo>
                  <a:pt x="2313899" y="4518278"/>
                </a:lnTo>
                <a:lnTo>
                  <a:pt x="0" y="4518278"/>
                </a:lnTo>
                <a:lnTo>
                  <a:pt x="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62577" y="1653098"/>
            <a:ext cx="2313940" cy="4518660"/>
          </a:xfrm>
          <a:custGeom>
            <a:avLst/>
            <a:gdLst/>
            <a:ahLst/>
            <a:cxnLst/>
            <a:rect l="l" t="t" r="r" b="b"/>
            <a:pathLst>
              <a:path w="2313940" h="4518660">
                <a:moveTo>
                  <a:pt x="0" y="0"/>
                </a:moveTo>
                <a:lnTo>
                  <a:pt x="2313899" y="0"/>
                </a:lnTo>
                <a:lnTo>
                  <a:pt x="2313899" y="4518277"/>
                </a:lnTo>
                <a:lnTo>
                  <a:pt x="0" y="451827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5D4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53319" y="1668338"/>
            <a:ext cx="1532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28986" y="5257777"/>
            <a:ext cx="2013585" cy="862330"/>
          </a:xfrm>
          <a:custGeom>
            <a:avLst/>
            <a:gdLst/>
            <a:ahLst/>
            <a:cxnLst/>
            <a:rect l="l" t="t" r="r" b="b"/>
            <a:pathLst>
              <a:path w="2013585" h="862329">
                <a:moveTo>
                  <a:pt x="0" y="0"/>
                </a:moveTo>
                <a:lnTo>
                  <a:pt x="2013565" y="862195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67243" y="6044669"/>
            <a:ext cx="163182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54095" y="1673218"/>
          <a:ext cx="2362200" cy="4419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Runtime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Memory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95E89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Libraries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(libc)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ELF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Executable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.text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7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.data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9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395E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428986" y="1761173"/>
            <a:ext cx="2060575" cy="3039745"/>
          </a:xfrm>
          <a:custGeom>
            <a:avLst/>
            <a:gdLst/>
            <a:ahLst/>
            <a:cxnLst/>
            <a:rect l="l" t="t" r="r" b="b"/>
            <a:pathLst>
              <a:path w="2060575" h="3039745">
                <a:moveTo>
                  <a:pt x="0" y="3039407"/>
                </a:moveTo>
                <a:lnTo>
                  <a:pt x="2060331" y="0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755" y="1680153"/>
            <a:ext cx="139619" cy="159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59557" y="1685918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65634" y="1624021"/>
            <a:ext cx="155820" cy="123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98615" y="1517511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0x00000000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59557" y="6072681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65634" y="6010785"/>
            <a:ext cx="155820" cy="123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98615" y="5904283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0xFFFFFFFF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42009" y="1713548"/>
            <a:ext cx="530225" cy="42926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4445" algn="ctr">
              <a:lnSpc>
                <a:spcPts val="1795"/>
              </a:lnSpc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Grows towards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higher</a:t>
            </a:r>
            <a:r>
              <a:rPr sz="18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memory</a:t>
            </a:r>
            <a:endParaRPr sz="18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---------------------------------&gt;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90828" y="4161983"/>
            <a:ext cx="2061210" cy="624205"/>
          </a:xfrm>
          <a:custGeom>
            <a:avLst/>
            <a:gdLst/>
            <a:ahLst/>
            <a:cxnLst/>
            <a:rect l="l" t="t" r="r" b="b"/>
            <a:pathLst>
              <a:path w="2061209" h="624204">
                <a:moveTo>
                  <a:pt x="0" y="0"/>
                </a:moveTo>
                <a:lnTo>
                  <a:pt x="2060615" y="0"/>
                </a:lnTo>
                <a:lnTo>
                  <a:pt x="2060615" y="624085"/>
                </a:lnTo>
                <a:lnTo>
                  <a:pt x="0" y="624085"/>
                </a:lnTo>
                <a:lnTo>
                  <a:pt x="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678128" y="2164718"/>
          <a:ext cx="2059305" cy="39269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6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 Chunk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Chunk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15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53975">
                      <a:solidFill>
                        <a:srgbClr val="8B3938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 Chunk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539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Chunk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56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53975">
                      <a:solidFill>
                        <a:srgbClr val="8B39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 Chunk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539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>
                        <a:alpha val="439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Chunk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50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3428986" y="4699173"/>
            <a:ext cx="2394585" cy="1016000"/>
          </a:xfrm>
          <a:custGeom>
            <a:avLst/>
            <a:gdLst/>
            <a:ahLst/>
            <a:cxnLst/>
            <a:rect l="l" t="t" r="r" b="b"/>
            <a:pathLst>
              <a:path w="2394585" h="1016000">
                <a:moveTo>
                  <a:pt x="0" y="1015803"/>
                </a:moveTo>
                <a:lnTo>
                  <a:pt x="2394392" y="0"/>
                </a:lnTo>
              </a:path>
            </a:pathLst>
          </a:custGeom>
          <a:ln w="38099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48146" y="4650883"/>
            <a:ext cx="163204" cy="1235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 rot="20280000">
            <a:off x="4059379" y="4929884"/>
            <a:ext cx="909928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pointer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10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  <p:sp>
        <p:nvSpPr>
          <p:cNvPr id="23" name="object 23"/>
          <p:cNvSpPr txBox="1"/>
          <p:nvPr/>
        </p:nvSpPr>
        <p:spPr>
          <a:xfrm>
            <a:off x="4072554" y="5186375"/>
            <a:ext cx="1364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onsolas"/>
                <a:cs typeface="Consolas"/>
              </a:rPr>
              <a:t>free()’d</a:t>
            </a:r>
            <a:endParaRPr sz="24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145085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288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Use After</a:t>
            </a:r>
            <a:r>
              <a:rPr spc="-85" dirty="0"/>
              <a:t> </a:t>
            </a:r>
            <a:r>
              <a:rPr spc="-5" dirty="0"/>
              <a:t>Free</a:t>
            </a:r>
          </a:p>
        </p:txBody>
      </p:sp>
      <p:sp>
        <p:nvSpPr>
          <p:cNvPr id="3" name="object 3"/>
          <p:cNvSpPr/>
          <p:nvPr/>
        </p:nvSpPr>
        <p:spPr>
          <a:xfrm>
            <a:off x="5562577" y="1653098"/>
            <a:ext cx="2313940" cy="4518660"/>
          </a:xfrm>
          <a:custGeom>
            <a:avLst/>
            <a:gdLst/>
            <a:ahLst/>
            <a:cxnLst/>
            <a:rect l="l" t="t" r="r" b="b"/>
            <a:pathLst>
              <a:path w="2313940" h="4518660">
                <a:moveTo>
                  <a:pt x="0" y="0"/>
                </a:moveTo>
                <a:lnTo>
                  <a:pt x="2313899" y="0"/>
                </a:lnTo>
                <a:lnTo>
                  <a:pt x="2313899" y="4518278"/>
                </a:lnTo>
                <a:lnTo>
                  <a:pt x="0" y="4518278"/>
                </a:lnTo>
                <a:lnTo>
                  <a:pt x="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62577" y="1653098"/>
            <a:ext cx="2313940" cy="4518660"/>
          </a:xfrm>
          <a:custGeom>
            <a:avLst/>
            <a:gdLst/>
            <a:ahLst/>
            <a:cxnLst/>
            <a:rect l="l" t="t" r="r" b="b"/>
            <a:pathLst>
              <a:path w="2313940" h="4518660">
                <a:moveTo>
                  <a:pt x="0" y="0"/>
                </a:moveTo>
                <a:lnTo>
                  <a:pt x="2313899" y="0"/>
                </a:lnTo>
                <a:lnTo>
                  <a:pt x="2313899" y="4518277"/>
                </a:lnTo>
                <a:lnTo>
                  <a:pt x="0" y="451827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5D4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53319" y="1668338"/>
            <a:ext cx="1532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28986" y="5257777"/>
            <a:ext cx="2013585" cy="862330"/>
          </a:xfrm>
          <a:custGeom>
            <a:avLst/>
            <a:gdLst/>
            <a:ahLst/>
            <a:cxnLst/>
            <a:rect l="l" t="t" r="r" b="b"/>
            <a:pathLst>
              <a:path w="2013585" h="862329">
                <a:moveTo>
                  <a:pt x="0" y="0"/>
                </a:moveTo>
                <a:lnTo>
                  <a:pt x="2013565" y="862195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67243" y="6044669"/>
            <a:ext cx="163182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54095" y="1673218"/>
          <a:ext cx="2362200" cy="4419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Runtime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Memory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95E89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Libraries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(libc)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ELF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Executable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.text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7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.data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9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395E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428986" y="1761173"/>
            <a:ext cx="2060575" cy="3039745"/>
          </a:xfrm>
          <a:custGeom>
            <a:avLst/>
            <a:gdLst/>
            <a:ahLst/>
            <a:cxnLst/>
            <a:rect l="l" t="t" r="r" b="b"/>
            <a:pathLst>
              <a:path w="2060575" h="3039745">
                <a:moveTo>
                  <a:pt x="0" y="3039407"/>
                </a:moveTo>
                <a:lnTo>
                  <a:pt x="2060331" y="0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755" y="1680153"/>
            <a:ext cx="139619" cy="159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59557" y="1685918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65634" y="1624021"/>
            <a:ext cx="155820" cy="123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98615" y="1517511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0x00000000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59557" y="6072681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65634" y="6010785"/>
            <a:ext cx="155820" cy="123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98615" y="5904283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0xFFFFFFFF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42009" y="1713548"/>
            <a:ext cx="530225" cy="42926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4445" algn="ctr">
              <a:lnSpc>
                <a:spcPts val="1795"/>
              </a:lnSpc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Grows towards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higher</a:t>
            </a:r>
            <a:r>
              <a:rPr sz="18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memory</a:t>
            </a:r>
            <a:endParaRPr sz="18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---------------------------------&gt;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90828" y="4161983"/>
            <a:ext cx="2061210" cy="624205"/>
          </a:xfrm>
          <a:custGeom>
            <a:avLst/>
            <a:gdLst/>
            <a:ahLst/>
            <a:cxnLst/>
            <a:rect l="l" t="t" r="r" b="b"/>
            <a:pathLst>
              <a:path w="2061209" h="624204">
                <a:moveTo>
                  <a:pt x="0" y="0"/>
                </a:moveTo>
                <a:lnTo>
                  <a:pt x="2060615" y="0"/>
                </a:lnTo>
                <a:lnTo>
                  <a:pt x="2060615" y="624085"/>
                </a:lnTo>
                <a:lnTo>
                  <a:pt x="0" y="624085"/>
                </a:lnTo>
                <a:lnTo>
                  <a:pt x="0" y="0"/>
                </a:lnTo>
                <a:close/>
              </a:path>
            </a:pathLst>
          </a:custGeom>
          <a:solidFill>
            <a:srgbClr val="9BBA5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678128" y="2164718"/>
          <a:ext cx="2059305" cy="39269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6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 Chunk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Chunk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15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53975">
                      <a:solidFill>
                        <a:srgbClr val="8B3938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 Chunk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539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Chunk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56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53975">
                      <a:solidFill>
                        <a:srgbClr val="8B39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 Chunk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539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>
                        <a:alpha val="439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Chunk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50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4091604" y="3973367"/>
            <a:ext cx="1364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onsolas"/>
                <a:cs typeface="Consolas"/>
              </a:rPr>
              <a:t>free()’d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28986" y="4699174"/>
            <a:ext cx="2394585" cy="1016000"/>
          </a:xfrm>
          <a:custGeom>
            <a:avLst/>
            <a:gdLst/>
            <a:ahLst/>
            <a:cxnLst/>
            <a:rect l="l" t="t" r="r" b="b"/>
            <a:pathLst>
              <a:path w="2394585" h="1016000">
                <a:moveTo>
                  <a:pt x="0" y="1015803"/>
                </a:moveTo>
                <a:lnTo>
                  <a:pt x="2394392" y="0"/>
                </a:lnTo>
              </a:path>
            </a:pathLst>
          </a:custGeom>
          <a:ln w="38099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48146" y="4650884"/>
            <a:ext cx="163204" cy="1235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 rot="20280000">
            <a:off x="4293460" y="4929731"/>
            <a:ext cx="4421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???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10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  <p:sp>
        <p:nvSpPr>
          <p:cNvPr id="24" name="object 24"/>
          <p:cNvSpPr txBox="1"/>
          <p:nvPr/>
        </p:nvSpPr>
        <p:spPr>
          <a:xfrm>
            <a:off x="4072554" y="5186375"/>
            <a:ext cx="1364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onsolas"/>
                <a:cs typeface="Consolas"/>
              </a:rPr>
              <a:t>free()’d</a:t>
            </a:r>
            <a:endParaRPr sz="24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598304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288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Use After</a:t>
            </a:r>
            <a:r>
              <a:rPr spc="-85" dirty="0"/>
              <a:t> </a:t>
            </a:r>
            <a:r>
              <a:rPr spc="-5" dirty="0"/>
              <a:t>Free</a:t>
            </a:r>
          </a:p>
        </p:txBody>
      </p:sp>
      <p:sp>
        <p:nvSpPr>
          <p:cNvPr id="3" name="object 3"/>
          <p:cNvSpPr/>
          <p:nvPr/>
        </p:nvSpPr>
        <p:spPr>
          <a:xfrm>
            <a:off x="5562577" y="1653098"/>
            <a:ext cx="2313940" cy="4518660"/>
          </a:xfrm>
          <a:custGeom>
            <a:avLst/>
            <a:gdLst/>
            <a:ahLst/>
            <a:cxnLst/>
            <a:rect l="l" t="t" r="r" b="b"/>
            <a:pathLst>
              <a:path w="2313940" h="4518660">
                <a:moveTo>
                  <a:pt x="0" y="0"/>
                </a:moveTo>
                <a:lnTo>
                  <a:pt x="2313899" y="0"/>
                </a:lnTo>
                <a:lnTo>
                  <a:pt x="2313899" y="4518278"/>
                </a:lnTo>
                <a:lnTo>
                  <a:pt x="0" y="4518278"/>
                </a:lnTo>
                <a:lnTo>
                  <a:pt x="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62577" y="1653098"/>
            <a:ext cx="2313940" cy="4518660"/>
          </a:xfrm>
          <a:custGeom>
            <a:avLst/>
            <a:gdLst/>
            <a:ahLst/>
            <a:cxnLst/>
            <a:rect l="l" t="t" r="r" b="b"/>
            <a:pathLst>
              <a:path w="2313940" h="4518660">
                <a:moveTo>
                  <a:pt x="0" y="0"/>
                </a:moveTo>
                <a:lnTo>
                  <a:pt x="2313899" y="0"/>
                </a:lnTo>
                <a:lnTo>
                  <a:pt x="2313899" y="4518277"/>
                </a:lnTo>
                <a:lnTo>
                  <a:pt x="0" y="451827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5D4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53319" y="1668338"/>
            <a:ext cx="1532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28986" y="5257777"/>
            <a:ext cx="2013585" cy="862330"/>
          </a:xfrm>
          <a:custGeom>
            <a:avLst/>
            <a:gdLst/>
            <a:ahLst/>
            <a:cxnLst/>
            <a:rect l="l" t="t" r="r" b="b"/>
            <a:pathLst>
              <a:path w="2013585" h="862329">
                <a:moveTo>
                  <a:pt x="0" y="0"/>
                </a:moveTo>
                <a:lnTo>
                  <a:pt x="2013565" y="862195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67243" y="6044669"/>
            <a:ext cx="163182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54095" y="1673218"/>
          <a:ext cx="2362200" cy="4419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Runtime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Memory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95E89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Libraries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(libc)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ELF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Executable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.text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7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.data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9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395E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428986" y="1761173"/>
            <a:ext cx="2060575" cy="3039745"/>
          </a:xfrm>
          <a:custGeom>
            <a:avLst/>
            <a:gdLst/>
            <a:ahLst/>
            <a:cxnLst/>
            <a:rect l="l" t="t" r="r" b="b"/>
            <a:pathLst>
              <a:path w="2060575" h="3039745">
                <a:moveTo>
                  <a:pt x="0" y="3039407"/>
                </a:moveTo>
                <a:lnTo>
                  <a:pt x="2060331" y="0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755" y="1680153"/>
            <a:ext cx="139619" cy="159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59557" y="1685918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65634" y="1624021"/>
            <a:ext cx="155820" cy="123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98615" y="1517511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0x00000000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59557" y="6072681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65634" y="6010785"/>
            <a:ext cx="155820" cy="123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98615" y="5904283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0xFFFFFFFF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42009" y="1713548"/>
            <a:ext cx="530225" cy="42926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4445" algn="ctr">
              <a:lnSpc>
                <a:spcPts val="1795"/>
              </a:lnSpc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Grows towards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higher</a:t>
            </a:r>
            <a:r>
              <a:rPr sz="18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memory</a:t>
            </a:r>
            <a:endParaRPr sz="18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---------------------------------&gt;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90828" y="4161983"/>
            <a:ext cx="2061210" cy="624205"/>
          </a:xfrm>
          <a:custGeom>
            <a:avLst/>
            <a:gdLst/>
            <a:ahLst/>
            <a:cxnLst/>
            <a:rect l="l" t="t" r="r" b="b"/>
            <a:pathLst>
              <a:path w="2061209" h="624204">
                <a:moveTo>
                  <a:pt x="0" y="0"/>
                </a:moveTo>
                <a:lnTo>
                  <a:pt x="2060615" y="0"/>
                </a:lnTo>
                <a:lnTo>
                  <a:pt x="2060615" y="624085"/>
                </a:lnTo>
                <a:lnTo>
                  <a:pt x="0" y="624085"/>
                </a:lnTo>
                <a:lnTo>
                  <a:pt x="0" y="0"/>
                </a:lnTo>
                <a:close/>
              </a:path>
            </a:pathLst>
          </a:custGeom>
          <a:solidFill>
            <a:srgbClr val="9BBA5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678128" y="2164718"/>
          <a:ext cx="2059305" cy="39269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6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 Chunk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Chunk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15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53975">
                      <a:solidFill>
                        <a:srgbClr val="8B3938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 Chunk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539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Chunk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56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53975">
                      <a:solidFill>
                        <a:srgbClr val="8B39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 Chunk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539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>
                        <a:alpha val="439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Chunk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50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3428986" y="4699174"/>
            <a:ext cx="2394585" cy="1016000"/>
          </a:xfrm>
          <a:custGeom>
            <a:avLst/>
            <a:gdLst/>
            <a:ahLst/>
            <a:cxnLst/>
            <a:rect l="l" t="t" r="r" b="b"/>
            <a:pathLst>
              <a:path w="2394585" h="1016000">
                <a:moveTo>
                  <a:pt x="0" y="1015803"/>
                </a:moveTo>
                <a:lnTo>
                  <a:pt x="2394392" y="0"/>
                </a:lnTo>
              </a:path>
            </a:pathLst>
          </a:custGeom>
          <a:ln w="38099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48146" y="4650884"/>
            <a:ext cx="163204" cy="1235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 rot="20280000">
            <a:off x="3533810" y="5122409"/>
            <a:ext cx="103025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dangling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10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  <p:sp>
        <p:nvSpPr>
          <p:cNvPr id="23" name="object 23"/>
          <p:cNvSpPr txBox="1"/>
          <p:nvPr/>
        </p:nvSpPr>
        <p:spPr>
          <a:xfrm rot="20280000">
            <a:off x="4579077" y="4714903"/>
            <a:ext cx="909928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pointer</a:t>
            </a:r>
            <a:endParaRPr sz="18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993284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4573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Course</a:t>
            </a:r>
            <a:r>
              <a:rPr spc="-90" dirty="0"/>
              <a:t> </a:t>
            </a:r>
            <a:r>
              <a:rPr spc="-5" dirty="0"/>
              <a:t>Terminology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3638504" y="6467714"/>
            <a:ext cx="18663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91178" y="1527903"/>
            <a:ext cx="7731125" cy="294068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00FF00"/>
                </a:solidFill>
                <a:latin typeface="Calibri"/>
                <a:cs typeface="Calibri"/>
              </a:rPr>
              <a:t>Dangling</a:t>
            </a:r>
            <a:r>
              <a:rPr sz="3200" spc="-1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FF00"/>
                </a:solidFill>
                <a:latin typeface="Calibri"/>
                <a:cs typeface="Calibri"/>
              </a:rPr>
              <a:t>Pointer</a:t>
            </a:r>
            <a:endParaRPr sz="3200">
              <a:latin typeface="Calibri"/>
              <a:cs typeface="Calibri"/>
            </a:endParaRPr>
          </a:p>
          <a:p>
            <a:pPr marL="694690" marR="233045" lvl="1" indent="-306070">
              <a:lnSpc>
                <a:spcPts val="3340"/>
              </a:lnSpc>
              <a:spcBef>
                <a:spcPts val="690"/>
              </a:spcBef>
              <a:buFont typeface="Arial"/>
              <a:buChar char="–"/>
              <a:tabLst>
                <a:tab pos="69532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left over pointer in your code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references  free’d data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 prone to be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re-used</a:t>
            </a:r>
            <a:endParaRPr sz="2800">
              <a:latin typeface="Calibri"/>
              <a:cs typeface="Calibri"/>
            </a:endParaRPr>
          </a:p>
          <a:p>
            <a:pPr marL="694690" marR="5080" lvl="1" indent="-306070">
              <a:lnSpc>
                <a:spcPts val="3340"/>
              </a:lnSpc>
              <a:spcBef>
                <a:spcPts val="595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memory it’s pointing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was freed,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there’s 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no guarantees on what data is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now</a:t>
            </a:r>
            <a:endParaRPr sz="280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465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Also known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800" spc="-5" dirty="0">
                <a:solidFill>
                  <a:srgbClr val="00FF00"/>
                </a:solidFill>
                <a:latin typeface="Calibri"/>
                <a:cs typeface="Calibri"/>
              </a:rPr>
              <a:t>stale pointer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2800" spc="-5" dirty="0">
                <a:solidFill>
                  <a:srgbClr val="00FF00"/>
                </a:solidFill>
                <a:latin typeface="Calibri"/>
                <a:cs typeface="Calibri"/>
              </a:rPr>
              <a:t>wild</a:t>
            </a:r>
            <a:r>
              <a:rPr sz="280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FF00"/>
                </a:solidFill>
                <a:latin typeface="Calibri"/>
                <a:cs typeface="Calibri"/>
              </a:rPr>
              <a:t>pointer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40237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288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Use After</a:t>
            </a:r>
            <a:r>
              <a:rPr spc="-85" dirty="0"/>
              <a:t> </a:t>
            </a:r>
            <a:r>
              <a:rPr spc="-5" dirty="0"/>
              <a:t>Free</a:t>
            </a:r>
          </a:p>
        </p:txBody>
      </p:sp>
      <p:sp>
        <p:nvSpPr>
          <p:cNvPr id="3" name="object 3"/>
          <p:cNvSpPr/>
          <p:nvPr/>
        </p:nvSpPr>
        <p:spPr>
          <a:xfrm>
            <a:off x="5562577" y="1653098"/>
            <a:ext cx="2313940" cy="4518660"/>
          </a:xfrm>
          <a:custGeom>
            <a:avLst/>
            <a:gdLst/>
            <a:ahLst/>
            <a:cxnLst/>
            <a:rect l="l" t="t" r="r" b="b"/>
            <a:pathLst>
              <a:path w="2313940" h="4518660">
                <a:moveTo>
                  <a:pt x="0" y="0"/>
                </a:moveTo>
                <a:lnTo>
                  <a:pt x="2313899" y="0"/>
                </a:lnTo>
                <a:lnTo>
                  <a:pt x="2313899" y="4518278"/>
                </a:lnTo>
                <a:lnTo>
                  <a:pt x="0" y="4518278"/>
                </a:lnTo>
                <a:lnTo>
                  <a:pt x="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62577" y="1653098"/>
            <a:ext cx="2313940" cy="4518660"/>
          </a:xfrm>
          <a:custGeom>
            <a:avLst/>
            <a:gdLst/>
            <a:ahLst/>
            <a:cxnLst/>
            <a:rect l="l" t="t" r="r" b="b"/>
            <a:pathLst>
              <a:path w="2313940" h="4518660">
                <a:moveTo>
                  <a:pt x="0" y="0"/>
                </a:moveTo>
                <a:lnTo>
                  <a:pt x="2313899" y="0"/>
                </a:lnTo>
                <a:lnTo>
                  <a:pt x="2313899" y="4518277"/>
                </a:lnTo>
                <a:lnTo>
                  <a:pt x="0" y="451827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5D4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53319" y="1668338"/>
            <a:ext cx="1532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28986" y="5257777"/>
            <a:ext cx="2013585" cy="862330"/>
          </a:xfrm>
          <a:custGeom>
            <a:avLst/>
            <a:gdLst/>
            <a:ahLst/>
            <a:cxnLst/>
            <a:rect l="l" t="t" r="r" b="b"/>
            <a:pathLst>
              <a:path w="2013585" h="862329">
                <a:moveTo>
                  <a:pt x="0" y="0"/>
                </a:moveTo>
                <a:lnTo>
                  <a:pt x="2013565" y="862195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67243" y="6044669"/>
            <a:ext cx="163182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54095" y="1673218"/>
          <a:ext cx="2362200" cy="4419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Runtime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Memory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95E89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Libraries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(libc)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ELF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Executable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.text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7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.data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9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395E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428986" y="1761173"/>
            <a:ext cx="2060575" cy="3039745"/>
          </a:xfrm>
          <a:custGeom>
            <a:avLst/>
            <a:gdLst/>
            <a:ahLst/>
            <a:cxnLst/>
            <a:rect l="l" t="t" r="r" b="b"/>
            <a:pathLst>
              <a:path w="2060575" h="3039745">
                <a:moveTo>
                  <a:pt x="0" y="3039407"/>
                </a:moveTo>
                <a:lnTo>
                  <a:pt x="2060331" y="0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755" y="1680153"/>
            <a:ext cx="139619" cy="159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59557" y="1685918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65634" y="1624021"/>
            <a:ext cx="155820" cy="123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98615" y="1517511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0x00000000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59557" y="6072681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65634" y="6010785"/>
            <a:ext cx="155820" cy="123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98615" y="5904283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0xFFFFFFFF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42009" y="1713548"/>
            <a:ext cx="530225" cy="42926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4445" algn="ctr">
              <a:lnSpc>
                <a:spcPts val="1795"/>
              </a:lnSpc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Grows towards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higher</a:t>
            </a:r>
            <a:r>
              <a:rPr sz="18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memory</a:t>
            </a:r>
            <a:endParaRPr sz="18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---------------------------------&gt;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90828" y="4161983"/>
            <a:ext cx="2061210" cy="624205"/>
          </a:xfrm>
          <a:custGeom>
            <a:avLst/>
            <a:gdLst/>
            <a:ahLst/>
            <a:cxnLst/>
            <a:rect l="l" t="t" r="r" b="b"/>
            <a:pathLst>
              <a:path w="2061209" h="624204">
                <a:moveTo>
                  <a:pt x="0" y="0"/>
                </a:moveTo>
                <a:lnTo>
                  <a:pt x="2060615" y="0"/>
                </a:lnTo>
                <a:lnTo>
                  <a:pt x="2060615" y="624085"/>
                </a:lnTo>
                <a:lnTo>
                  <a:pt x="0" y="624085"/>
                </a:lnTo>
                <a:lnTo>
                  <a:pt x="0" y="0"/>
                </a:lnTo>
                <a:close/>
              </a:path>
            </a:pathLst>
          </a:custGeom>
          <a:solidFill>
            <a:srgbClr val="9BBA5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678128" y="2164718"/>
          <a:ext cx="2059305" cy="39269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6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 Chunk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Chunk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15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53975">
                      <a:solidFill>
                        <a:srgbClr val="8B3938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 Chunk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539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Chunk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56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53975">
                      <a:solidFill>
                        <a:srgbClr val="8B39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 Chunk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539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>
                        <a:alpha val="439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Chunk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50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3428986" y="4699174"/>
            <a:ext cx="2394585" cy="1016000"/>
          </a:xfrm>
          <a:custGeom>
            <a:avLst/>
            <a:gdLst/>
            <a:ahLst/>
            <a:cxnLst/>
            <a:rect l="l" t="t" r="r" b="b"/>
            <a:pathLst>
              <a:path w="2394585" h="1016000">
                <a:moveTo>
                  <a:pt x="0" y="1015803"/>
                </a:moveTo>
                <a:lnTo>
                  <a:pt x="2394392" y="0"/>
                </a:lnTo>
              </a:path>
            </a:pathLst>
          </a:custGeom>
          <a:ln w="38099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48146" y="4650884"/>
            <a:ext cx="163204" cy="1235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 rot="20280000">
            <a:off x="3533810" y="5122409"/>
            <a:ext cx="103025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dangling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10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  <p:sp>
        <p:nvSpPr>
          <p:cNvPr id="23" name="object 23"/>
          <p:cNvSpPr txBox="1"/>
          <p:nvPr/>
        </p:nvSpPr>
        <p:spPr>
          <a:xfrm rot="20280000">
            <a:off x="4579077" y="4714903"/>
            <a:ext cx="909928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pointer</a:t>
            </a:r>
            <a:endParaRPr sz="18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797529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288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Use After</a:t>
            </a:r>
            <a:r>
              <a:rPr spc="-85" dirty="0"/>
              <a:t> </a:t>
            </a:r>
            <a:r>
              <a:rPr spc="-5" dirty="0"/>
              <a:t>Free</a:t>
            </a:r>
          </a:p>
        </p:txBody>
      </p:sp>
      <p:sp>
        <p:nvSpPr>
          <p:cNvPr id="5" name="object 5"/>
          <p:cNvSpPr/>
          <p:nvPr/>
        </p:nvSpPr>
        <p:spPr>
          <a:xfrm>
            <a:off x="5562577" y="1653098"/>
            <a:ext cx="2313940" cy="4518660"/>
          </a:xfrm>
          <a:custGeom>
            <a:avLst/>
            <a:gdLst/>
            <a:ahLst/>
            <a:cxnLst/>
            <a:rect l="l" t="t" r="r" b="b"/>
            <a:pathLst>
              <a:path w="2313940" h="4518660">
                <a:moveTo>
                  <a:pt x="0" y="0"/>
                </a:moveTo>
                <a:lnTo>
                  <a:pt x="2313899" y="0"/>
                </a:lnTo>
                <a:lnTo>
                  <a:pt x="2313899" y="4518278"/>
                </a:lnTo>
                <a:lnTo>
                  <a:pt x="0" y="4518278"/>
                </a:lnTo>
                <a:lnTo>
                  <a:pt x="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2577" y="1653098"/>
            <a:ext cx="2313940" cy="4518660"/>
          </a:xfrm>
          <a:custGeom>
            <a:avLst/>
            <a:gdLst/>
            <a:ahLst/>
            <a:cxnLst/>
            <a:rect l="l" t="t" r="r" b="b"/>
            <a:pathLst>
              <a:path w="2313940" h="4518660">
                <a:moveTo>
                  <a:pt x="0" y="0"/>
                </a:moveTo>
                <a:lnTo>
                  <a:pt x="2313899" y="0"/>
                </a:lnTo>
                <a:lnTo>
                  <a:pt x="2313899" y="4518277"/>
                </a:lnTo>
                <a:lnTo>
                  <a:pt x="0" y="451827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5D4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75277" y="1665798"/>
            <a:ext cx="2288540" cy="499109"/>
          </a:xfrm>
          <a:prstGeom prst="rect">
            <a:avLst/>
          </a:prstGeom>
          <a:solidFill>
            <a:srgbClr val="8063A1"/>
          </a:solidFill>
        </p:spPr>
        <p:txBody>
          <a:bodyPr vert="horz" wrap="square" lIns="0" tIns="1524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8986" y="5257777"/>
            <a:ext cx="2013585" cy="862330"/>
          </a:xfrm>
          <a:custGeom>
            <a:avLst/>
            <a:gdLst/>
            <a:ahLst/>
            <a:cxnLst/>
            <a:rect l="l" t="t" r="r" b="b"/>
            <a:pathLst>
              <a:path w="2013585" h="862329">
                <a:moveTo>
                  <a:pt x="0" y="0"/>
                </a:moveTo>
                <a:lnTo>
                  <a:pt x="2013565" y="862195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67243" y="6044669"/>
            <a:ext cx="163182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54095" y="1673218"/>
          <a:ext cx="2362200" cy="4419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Runtime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Memory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95E89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Libraries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(libc)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ELF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Executable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.text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7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.data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9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395E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428986" y="1761173"/>
            <a:ext cx="2060575" cy="3039745"/>
          </a:xfrm>
          <a:custGeom>
            <a:avLst/>
            <a:gdLst/>
            <a:ahLst/>
            <a:cxnLst/>
            <a:rect l="l" t="t" r="r" b="b"/>
            <a:pathLst>
              <a:path w="2060575" h="3039745">
                <a:moveTo>
                  <a:pt x="0" y="3039407"/>
                </a:moveTo>
                <a:lnTo>
                  <a:pt x="2060331" y="0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10755" y="1680153"/>
            <a:ext cx="139619" cy="159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59557" y="1685918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5634" y="1624021"/>
            <a:ext cx="155820" cy="123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98615" y="1517511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0x00000000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59557" y="6072681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65634" y="6010785"/>
            <a:ext cx="155820" cy="123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042009" y="1713548"/>
            <a:ext cx="530225" cy="42926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4445" algn="ctr">
              <a:lnSpc>
                <a:spcPts val="1795"/>
              </a:lnSpc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Grows towards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higher</a:t>
            </a:r>
            <a:r>
              <a:rPr sz="18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memory</a:t>
            </a:r>
            <a:endParaRPr sz="18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---------------------------------&gt;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90828" y="2177418"/>
            <a:ext cx="2057400" cy="312420"/>
          </a:xfrm>
          <a:custGeom>
            <a:avLst/>
            <a:gdLst/>
            <a:ahLst/>
            <a:cxnLst/>
            <a:rect l="l" t="t" r="r" b="b"/>
            <a:pathLst>
              <a:path w="2057400" h="312419">
                <a:moveTo>
                  <a:pt x="0" y="0"/>
                </a:moveTo>
                <a:lnTo>
                  <a:pt x="2057396" y="0"/>
                </a:lnTo>
                <a:lnTo>
                  <a:pt x="2057396" y="312042"/>
                </a:lnTo>
                <a:lnTo>
                  <a:pt x="0" y="31204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B39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03528" y="2190118"/>
            <a:ext cx="2033905" cy="287020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13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Previous Chunk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Size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90828" y="2514589"/>
            <a:ext cx="2057400" cy="312420"/>
          </a:xfrm>
          <a:custGeom>
            <a:avLst/>
            <a:gdLst/>
            <a:ahLst/>
            <a:cxnLst/>
            <a:rect l="l" t="t" r="r" b="b"/>
            <a:pathLst>
              <a:path w="2057400" h="312419">
                <a:moveTo>
                  <a:pt x="0" y="0"/>
                </a:moveTo>
                <a:lnTo>
                  <a:pt x="2057396" y="0"/>
                </a:lnTo>
                <a:lnTo>
                  <a:pt x="2057396" y="312042"/>
                </a:lnTo>
                <a:lnTo>
                  <a:pt x="0" y="31204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B56D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03528" y="2527289"/>
            <a:ext cx="2033905" cy="28702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0" rIns="0" bIns="0" rtlCol="0">
            <a:spAutoFit/>
          </a:bodyPr>
          <a:lstStyle/>
          <a:p>
            <a:pPr marL="516255">
              <a:lnSpc>
                <a:spcPts val="213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Chunk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Size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90828" y="2848539"/>
            <a:ext cx="2061210" cy="624205"/>
          </a:xfrm>
          <a:custGeom>
            <a:avLst/>
            <a:gdLst/>
            <a:ahLst/>
            <a:cxnLst/>
            <a:rect l="l" t="t" r="r" b="b"/>
            <a:pathLst>
              <a:path w="2061209" h="624204">
                <a:moveTo>
                  <a:pt x="0" y="0"/>
                </a:moveTo>
                <a:lnTo>
                  <a:pt x="2060615" y="0"/>
                </a:lnTo>
                <a:lnTo>
                  <a:pt x="2060615" y="624085"/>
                </a:lnTo>
                <a:lnTo>
                  <a:pt x="0" y="62408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88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703528" y="2861239"/>
            <a:ext cx="2033905" cy="598805"/>
          </a:xfrm>
          <a:prstGeom prst="rect">
            <a:avLst/>
          </a:prstGeom>
          <a:solidFill>
            <a:srgbClr val="9BBA58"/>
          </a:solidFill>
        </p:spPr>
        <p:txBody>
          <a:bodyPr vert="horz" wrap="square" lIns="0" tIns="1517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19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690828" y="3490862"/>
            <a:ext cx="2057400" cy="312420"/>
          </a:xfrm>
          <a:custGeom>
            <a:avLst/>
            <a:gdLst/>
            <a:ahLst/>
            <a:cxnLst/>
            <a:rect l="l" t="t" r="r" b="b"/>
            <a:pathLst>
              <a:path w="2057400" h="312420">
                <a:moveTo>
                  <a:pt x="0" y="0"/>
                </a:moveTo>
                <a:lnTo>
                  <a:pt x="2057396" y="0"/>
                </a:lnTo>
                <a:lnTo>
                  <a:pt x="2057396" y="312042"/>
                </a:lnTo>
                <a:lnTo>
                  <a:pt x="0" y="31204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B39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703528" y="3503562"/>
            <a:ext cx="2033905" cy="287020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13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Previous Chunk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Size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90828" y="3828033"/>
            <a:ext cx="2057400" cy="312420"/>
          </a:xfrm>
          <a:custGeom>
            <a:avLst/>
            <a:gdLst/>
            <a:ahLst/>
            <a:cxnLst/>
            <a:rect l="l" t="t" r="r" b="b"/>
            <a:pathLst>
              <a:path w="2057400" h="312420">
                <a:moveTo>
                  <a:pt x="0" y="0"/>
                </a:moveTo>
                <a:lnTo>
                  <a:pt x="2057396" y="0"/>
                </a:lnTo>
                <a:lnTo>
                  <a:pt x="2057396" y="312042"/>
                </a:lnTo>
                <a:lnTo>
                  <a:pt x="0" y="31204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B56D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03528" y="3840733"/>
            <a:ext cx="2033905" cy="28702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0" rIns="0" bIns="0" rtlCol="0">
            <a:spAutoFit/>
          </a:bodyPr>
          <a:lstStyle/>
          <a:p>
            <a:pPr marL="516255">
              <a:lnSpc>
                <a:spcPts val="213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Chunk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Size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90828" y="4161983"/>
            <a:ext cx="2061210" cy="1910714"/>
          </a:xfrm>
          <a:custGeom>
            <a:avLst/>
            <a:gdLst/>
            <a:ahLst/>
            <a:cxnLst/>
            <a:rect l="l" t="t" r="r" b="b"/>
            <a:pathLst>
              <a:path w="2061209" h="1910714">
                <a:moveTo>
                  <a:pt x="0" y="0"/>
                </a:moveTo>
                <a:lnTo>
                  <a:pt x="2060615" y="0"/>
                </a:lnTo>
                <a:lnTo>
                  <a:pt x="2060615" y="1910702"/>
                </a:lnTo>
                <a:lnTo>
                  <a:pt x="0" y="1910702"/>
                </a:lnTo>
                <a:lnTo>
                  <a:pt x="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90828" y="4161983"/>
            <a:ext cx="2061210" cy="1910714"/>
          </a:xfrm>
          <a:custGeom>
            <a:avLst/>
            <a:gdLst/>
            <a:ahLst/>
            <a:cxnLst/>
            <a:rect l="l" t="t" r="r" b="b"/>
            <a:pathLst>
              <a:path w="2061209" h="1910714">
                <a:moveTo>
                  <a:pt x="0" y="0"/>
                </a:moveTo>
                <a:lnTo>
                  <a:pt x="2060615" y="0"/>
                </a:lnTo>
                <a:lnTo>
                  <a:pt x="2060615" y="1910702"/>
                </a:lnTo>
                <a:lnTo>
                  <a:pt x="0" y="191070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77D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898615" y="4819274"/>
            <a:ext cx="3838575" cy="13849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14295" marR="267335" indent="-53467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Newly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allocated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0xFFFFFFFF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28986" y="4699174"/>
            <a:ext cx="2394585" cy="1016000"/>
          </a:xfrm>
          <a:custGeom>
            <a:avLst/>
            <a:gdLst/>
            <a:ahLst/>
            <a:cxnLst/>
            <a:rect l="l" t="t" r="r" b="b"/>
            <a:pathLst>
              <a:path w="2394585" h="1016000">
                <a:moveTo>
                  <a:pt x="0" y="1015803"/>
                </a:moveTo>
                <a:lnTo>
                  <a:pt x="2394392" y="0"/>
                </a:lnTo>
              </a:path>
            </a:pathLst>
          </a:custGeom>
          <a:ln w="38099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48146" y="4650884"/>
            <a:ext cx="163204" cy="1235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 rot="20280000">
            <a:off x="3533810" y="5122409"/>
            <a:ext cx="103025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dangling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 rot="20280000">
            <a:off x="4579077" y="4714903"/>
            <a:ext cx="909928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pointer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51778" y="3626220"/>
            <a:ext cx="10299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malloc()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276613" y="3576611"/>
            <a:ext cx="414655" cy="2355215"/>
          </a:xfrm>
          <a:custGeom>
            <a:avLst/>
            <a:gdLst/>
            <a:ahLst/>
            <a:cxnLst/>
            <a:rect l="l" t="t" r="r" b="b"/>
            <a:pathLst>
              <a:path w="414654" h="2355215">
                <a:moveTo>
                  <a:pt x="414214" y="2354786"/>
                </a:moveTo>
                <a:lnTo>
                  <a:pt x="333598" y="2354786"/>
                </a:lnTo>
                <a:lnTo>
                  <a:pt x="267767" y="2354785"/>
                </a:lnTo>
                <a:lnTo>
                  <a:pt x="223382" y="2354784"/>
                </a:lnTo>
                <a:lnTo>
                  <a:pt x="207107" y="2354783"/>
                </a:lnTo>
                <a:lnTo>
                  <a:pt x="207107" y="247067"/>
                </a:lnTo>
                <a:lnTo>
                  <a:pt x="190831" y="247066"/>
                </a:lnTo>
                <a:lnTo>
                  <a:pt x="146446" y="247064"/>
                </a:lnTo>
                <a:lnTo>
                  <a:pt x="80615" y="247064"/>
                </a:lnTo>
                <a:lnTo>
                  <a:pt x="0" y="247063"/>
                </a:lnTo>
                <a:lnTo>
                  <a:pt x="80615" y="247063"/>
                </a:lnTo>
                <a:lnTo>
                  <a:pt x="146446" y="247062"/>
                </a:lnTo>
                <a:lnTo>
                  <a:pt x="190831" y="247061"/>
                </a:lnTo>
                <a:lnTo>
                  <a:pt x="207107" y="247060"/>
                </a:lnTo>
                <a:lnTo>
                  <a:pt x="207107" y="3"/>
                </a:lnTo>
                <a:lnTo>
                  <a:pt x="211123" y="2"/>
                </a:lnTo>
                <a:lnTo>
                  <a:pt x="222872" y="2"/>
                </a:lnTo>
                <a:lnTo>
                  <a:pt x="241903" y="1"/>
                </a:lnTo>
                <a:lnTo>
                  <a:pt x="267767" y="1"/>
                </a:lnTo>
                <a:lnTo>
                  <a:pt x="299311" y="0"/>
                </a:lnTo>
                <a:lnTo>
                  <a:pt x="334957" y="0"/>
                </a:lnTo>
                <a:lnTo>
                  <a:pt x="373620" y="0"/>
                </a:lnTo>
                <a:lnTo>
                  <a:pt x="414214" y="0"/>
                </a:lnTo>
              </a:path>
            </a:pathLst>
          </a:custGeom>
          <a:ln w="380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3"/>
          </p:nvPr>
        </p:nvSpPr>
        <p:spPr>
          <a:xfrm>
            <a:off x="3545185" y="6467714"/>
            <a:ext cx="205301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328009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288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Use After</a:t>
            </a:r>
            <a:r>
              <a:rPr spc="-85" dirty="0"/>
              <a:t> </a:t>
            </a:r>
            <a:r>
              <a:rPr spc="-5" dirty="0"/>
              <a:t>Free</a:t>
            </a:r>
          </a:p>
        </p:txBody>
      </p:sp>
      <p:sp>
        <p:nvSpPr>
          <p:cNvPr id="5" name="object 5"/>
          <p:cNvSpPr/>
          <p:nvPr/>
        </p:nvSpPr>
        <p:spPr>
          <a:xfrm>
            <a:off x="5562577" y="1653098"/>
            <a:ext cx="2313940" cy="4518660"/>
          </a:xfrm>
          <a:custGeom>
            <a:avLst/>
            <a:gdLst/>
            <a:ahLst/>
            <a:cxnLst/>
            <a:rect l="l" t="t" r="r" b="b"/>
            <a:pathLst>
              <a:path w="2313940" h="4518660">
                <a:moveTo>
                  <a:pt x="0" y="0"/>
                </a:moveTo>
                <a:lnTo>
                  <a:pt x="2313899" y="0"/>
                </a:lnTo>
                <a:lnTo>
                  <a:pt x="2313899" y="4518278"/>
                </a:lnTo>
                <a:lnTo>
                  <a:pt x="0" y="4518278"/>
                </a:lnTo>
                <a:lnTo>
                  <a:pt x="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2577" y="1653098"/>
            <a:ext cx="2313940" cy="4518660"/>
          </a:xfrm>
          <a:custGeom>
            <a:avLst/>
            <a:gdLst/>
            <a:ahLst/>
            <a:cxnLst/>
            <a:rect l="l" t="t" r="r" b="b"/>
            <a:pathLst>
              <a:path w="2313940" h="4518660">
                <a:moveTo>
                  <a:pt x="0" y="0"/>
                </a:moveTo>
                <a:lnTo>
                  <a:pt x="2313899" y="0"/>
                </a:lnTo>
                <a:lnTo>
                  <a:pt x="2313899" y="4518277"/>
                </a:lnTo>
                <a:lnTo>
                  <a:pt x="0" y="451827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5D4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75277" y="1665798"/>
            <a:ext cx="2288540" cy="499109"/>
          </a:xfrm>
          <a:prstGeom prst="rect">
            <a:avLst/>
          </a:prstGeom>
          <a:solidFill>
            <a:srgbClr val="8063A1"/>
          </a:solidFill>
        </p:spPr>
        <p:txBody>
          <a:bodyPr vert="horz" wrap="square" lIns="0" tIns="1524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8986" y="5257777"/>
            <a:ext cx="2013585" cy="862330"/>
          </a:xfrm>
          <a:custGeom>
            <a:avLst/>
            <a:gdLst/>
            <a:ahLst/>
            <a:cxnLst/>
            <a:rect l="l" t="t" r="r" b="b"/>
            <a:pathLst>
              <a:path w="2013585" h="862329">
                <a:moveTo>
                  <a:pt x="0" y="0"/>
                </a:moveTo>
                <a:lnTo>
                  <a:pt x="2013565" y="862195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67243" y="6044669"/>
            <a:ext cx="163182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54095" y="1673218"/>
          <a:ext cx="2362200" cy="4419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Runtime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Memory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95E89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Libraries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(libc)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ELF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Executable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.text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7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.data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9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395E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428986" y="1761173"/>
            <a:ext cx="2060575" cy="3039745"/>
          </a:xfrm>
          <a:custGeom>
            <a:avLst/>
            <a:gdLst/>
            <a:ahLst/>
            <a:cxnLst/>
            <a:rect l="l" t="t" r="r" b="b"/>
            <a:pathLst>
              <a:path w="2060575" h="3039745">
                <a:moveTo>
                  <a:pt x="0" y="3039407"/>
                </a:moveTo>
                <a:lnTo>
                  <a:pt x="2060331" y="0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10755" y="1680153"/>
            <a:ext cx="139619" cy="159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59557" y="1685918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5634" y="1624021"/>
            <a:ext cx="155820" cy="123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98615" y="1517511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0x00000000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59557" y="6072681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65634" y="6010785"/>
            <a:ext cx="155820" cy="123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98615" y="5904283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0xFFFFFFFF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42009" y="1713548"/>
            <a:ext cx="530225" cy="42926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4445" algn="ctr">
              <a:lnSpc>
                <a:spcPts val="1795"/>
              </a:lnSpc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Grows towards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higher</a:t>
            </a:r>
            <a:r>
              <a:rPr sz="18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memory</a:t>
            </a:r>
            <a:endParaRPr sz="18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---------------------------------&gt;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90828" y="2177418"/>
            <a:ext cx="2057400" cy="312420"/>
          </a:xfrm>
          <a:custGeom>
            <a:avLst/>
            <a:gdLst/>
            <a:ahLst/>
            <a:cxnLst/>
            <a:rect l="l" t="t" r="r" b="b"/>
            <a:pathLst>
              <a:path w="2057400" h="312419">
                <a:moveTo>
                  <a:pt x="0" y="0"/>
                </a:moveTo>
                <a:lnTo>
                  <a:pt x="2057396" y="0"/>
                </a:lnTo>
                <a:lnTo>
                  <a:pt x="2057396" y="312042"/>
                </a:lnTo>
                <a:lnTo>
                  <a:pt x="0" y="31204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B39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703528" y="2190118"/>
            <a:ext cx="2033905" cy="287020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13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Previous Chunk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Size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90828" y="2514589"/>
            <a:ext cx="2057400" cy="312420"/>
          </a:xfrm>
          <a:custGeom>
            <a:avLst/>
            <a:gdLst/>
            <a:ahLst/>
            <a:cxnLst/>
            <a:rect l="l" t="t" r="r" b="b"/>
            <a:pathLst>
              <a:path w="2057400" h="312419">
                <a:moveTo>
                  <a:pt x="0" y="0"/>
                </a:moveTo>
                <a:lnTo>
                  <a:pt x="2057396" y="0"/>
                </a:lnTo>
                <a:lnTo>
                  <a:pt x="2057396" y="312042"/>
                </a:lnTo>
                <a:lnTo>
                  <a:pt x="0" y="31204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B56D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03528" y="2527289"/>
            <a:ext cx="2033905" cy="28702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0" rIns="0" bIns="0" rtlCol="0">
            <a:spAutoFit/>
          </a:bodyPr>
          <a:lstStyle/>
          <a:p>
            <a:pPr marL="516255">
              <a:lnSpc>
                <a:spcPts val="213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Chunk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Size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90828" y="2848539"/>
            <a:ext cx="2061210" cy="624205"/>
          </a:xfrm>
          <a:custGeom>
            <a:avLst/>
            <a:gdLst/>
            <a:ahLst/>
            <a:cxnLst/>
            <a:rect l="l" t="t" r="r" b="b"/>
            <a:pathLst>
              <a:path w="2061209" h="624204">
                <a:moveTo>
                  <a:pt x="0" y="0"/>
                </a:moveTo>
                <a:lnTo>
                  <a:pt x="2060615" y="0"/>
                </a:lnTo>
                <a:lnTo>
                  <a:pt x="2060615" y="624085"/>
                </a:lnTo>
                <a:lnTo>
                  <a:pt x="0" y="62408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88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03528" y="2861239"/>
            <a:ext cx="2033905" cy="598805"/>
          </a:xfrm>
          <a:prstGeom prst="rect">
            <a:avLst/>
          </a:prstGeom>
          <a:solidFill>
            <a:srgbClr val="9BBA58"/>
          </a:solidFill>
        </p:spPr>
        <p:txBody>
          <a:bodyPr vert="horz" wrap="square" lIns="0" tIns="1517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19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90828" y="3490862"/>
            <a:ext cx="2057400" cy="312420"/>
          </a:xfrm>
          <a:custGeom>
            <a:avLst/>
            <a:gdLst/>
            <a:ahLst/>
            <a:cxnLst/>
            <a:rect l="l" t="t" r="r" b="b"/>
            <a:pathLst>
              <a:path w="2057400" h="312420">
                <a:moveTo>
                  <a:pt x="0" y="0"/>
                </a:moveTo>
                <a:lnTo>
                  <a:pt x="2057396" y="0"/>
                </a:lnTo>
                <a:lnTo>
                  <a:pt x="2057396" y="312042"/>
                </a:lnTo>
                <a:lnTo>
                  <a:pt x="0" y="31204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B39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703528" y="3503562"/>
            <a:ext cx="2033905" cy="287020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13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Previous Chunk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Size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90828" y="3828033"/>
            <a:ext cx="2057400" cy="312420"/>
          </a:xfrm>
          <a:custGeom>
            <a:avLst/>
            <a:gdLst/>
            <a:ahLst/>
            <a:cxnLst/>
            <a:rect l="l" t="t" r="r" b="b"/>
            <a:pathLst>
              <a:path w="2057400" h="312420">
                <a:moveTo>
                  <a:pt x="0" y="0"/>
                </a:moveTo>
                <a:lnTo>
                  <a:pt x="2057396" y="0"/>
                </a:lnTo>
                <a:lnTo>
                  <a:pt x="2057396" y="312042"/>
                </a:lnTo>
                <a:lnTo>
                  <a:pt x="0" y="31204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B56D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703528" y="3840733"/>
            <a:ext cx="2033905" cy="28702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0" rIns="0" bIns="0" rtlCol="0">
            <a:spAutoFit/>
          </a:bodyPr>
          <a:lstStyle/>
          <a:p>
            <a:pPr marL="516255">
              <a:lnSpc>
                <a:spcPts val="213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Chunk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Size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690828" y="4161983"/>
            <a:ext cx="2061210" cy="1910714"/>
          </a:xfrm>
          <a:custGeom>
            <a:avLst/>
            <a:gdLst/>
            <a:ahLst/>
            <a:cxnLst/>
            <a:rect l="l" t="t" r="r" b="b"/>
            <a:pathLst>
              <a:path w="2061209" h="1910714">
                <a:moveTo>
                  <a:pt x="0" y="0"/>
                </a:moveTo>
                <a:lnTo>
                  <a:pt x="2060615" y="0"/>
                </a:lnTo>
                <a:lnTo>
                  <a:pt x="2060615" y="1910702"/>
                </a:lnTo>
                <a:lnTo>
                  <a:pt x="0" y="1910702"/>
                </a:lnTo>
                <a:lnTo>
                  <a:pt x="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90828" y="4161983"/>
            <a:ext cx="2061210" cy="1910714"/>
          </a:xfrm>
          <a:custGeom>
            <a:avLst/>
            <a:gdLst/>
            <a:ahLst/>
            <a:cxnLst/>
            <a:rect l="l" t="t" r="r" b="b"/>
            <a:pathLst>
              <a:path w="2061209" h="1910714">
                <a:moveTo>
                  <a:pt x="0" y="0"/>
                </a:moveTo>
                <a:lnTo>
                  <a:pt x="2060615" y="0"/>
                </a:lnTo>
                <a:lnTo>
                  <a:pt x="2060615" y="1910702"/>
                </a:lnTo>
                <a:lnTo>
                  <a:pt x="0" y="191070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77D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03528" y="4266825"/>
            <a:ext cx="2033905" cy="1680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1440" marR="83820" algn="just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AAAAAAAAAAAAAA  AAAAAAAAAAAAAA  AAAAAAAAAAAAAA  AAAAAAAAAAAAAA  AAAAAAAAAAAAAA  AAAAAAAAAAAAAA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428986" y="4699174"/>
            <a:ext cx="2394585" cy="1016000"/>
          </a:xfrm>
          <a:custGeom>
            <a:avLst/>
            <a:gdLst/>
            <a:ahLst/>
            <a:cxnLst/>
            <a:rect l="l" t="t" r="r" b="b"/>
            <a:pathLst>
              <a:path w="2394585" h="1016000">
                <a:moveTo>
                  <a:pt x="0" y="1015803"/>
                </a:moveTo>
                <a:lnTo>
                  <a:pt x="2394392" y="0"/>
                </a:lnTo>
              </a:path>
            </a:pathLst>
          </a:custGeom>
          <a:ln w="38099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48146" y="4650884"/>
            <a:ext cx="163204" cy="1235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 rot="20280000">
            <a:off x="3533810" y="5122409"/>
            <a:ext cx="103025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dangling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6" name="object 36"/>
          <p:cNvSpPr txBox="1"/>
          <p:nvPr/>
        </p:nvSpPr>
        <p:spPr>
          <a:xfrm rot="20280000">
            <a:off x="4579077" y="4714903"/>
            <a:ext cx="909928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pointer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51778" y="3626220"/>
            <a:ext cx="1029969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malloc()  fgets()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...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276613" y="3576611"/>
            <a:ext cx="414655" cy="2355215"/>
          </a:xfrm>
          <a:custGeom>
            <a:avLst/>
            <a:gdLst/>
            <a:ahLst/>
            <a:cxnLst/>
            <a:rect l="l" t="t" r="r" b="b"/>
            <a:pathLst>
              <a:path w="414654" h="2355215">
                <a:moveTo>
                  <a:pt x="414214" y="2354786"/>
                </a:moveTo>
                <a:lnTo>
                  <a:pt x="333598" y="2354786"/>
                </a:lnTo>
                <a:lnTo>
                  <a:pt x="267767" y="2354785"/>
                </a:lnTo>
                <a:lnTo>
                  <a:pt x="223382" y="2354784"/>
                </a:lnTo>
                <a:lnTo>
                  <a:pt x="207107" y="2354783"/>
                </a:lnTo>
                <a:lnTo>
                  <a:pt x="207107" y="247067"/>
                </a:lnTo>
                <a:lnTo>
                  <a:pt x="190831" y="247066"/>
                </a:lnTo>
                <a:lnTo>
                  <a:pt x="146446" y="247064"/>
                </a:lnTo>
                <a:lnTo>
                  <a:pt x="80615" y="247064"/>
                </a:lnTo>
                <a:lnTo>
                  <a:pt x="0" y="247063"/>
                </a:lnTo>
                <a:lnTo>
                  <a:pt x="80615" y="247063"/>
                </a:lnTo>
                <a:lnTo>
                  <a:pt x="146446" y="247062"/>
                </a:lnTo>
                <a:lnTo>
                  <a:pt x="190831" y="247061"/>
                </a:lnTo>
                <a:lnTo>
                  <a:pt x="207107" y="247060"/>
                </a:lnTo>
                <a:lnTo>
                  <a:pt x="207107" y="3"/>
                </a:lnTo>
                <a:lnTo>
                  <a:pt x="211123" y="2"/>
                </a:lnTo>
                <a:lnTo>
                  <a:pt x="222872" y="2"/>
                </a:lnTo>
                <a:lnTo>
                  <a:pt x="241903" y="1"/>
                </a:lnTo>
                <a:lnTo>
                  <a:pt x="267767" y="1"/>
                </a:lnTo>
                <a:lnTo>
                  <a:pt x="299311" y="0"/>
                </a:lnTo>
                <a:lnTo>
                  <a:pt x="334957" y="0"/>
                </a:lnTo>
                <a:lnTo>
                  <a:pt x="373620" y="0"/>
                </a:lnTo>
                <a:lnTo>
                  <a:pt x="414214" y="0"/>
                </a:lnTo>
              </a:path>
            </a:pathLst>
          </a:custGeom>
          <a:ln w="380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598655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288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Use After</a:t>
            </a:r>
            <a:r>
              <a:rPr spc="-85" dirty="0"/>
              <a:t> </a:t>
            </a:r>
            <a:r>
              <a:rPr spc="-5" dirty="0"/>
              <a:t>Free</a:t>
            </a:r>
          </a:p>
        </p:txBody>
      </p:sp>
      <p:sp>
        <p:nvSpPr>
          <p:cNvPr id="3" name="object 3"/>
          <p:cNvSpPr/>
          <p:nvPr/>
        </p:nvSpPr>
        <p:spPr>
          <a:xfrm>
            <a:off x="5562577" y="1653098"/>
            <a:ext cx="2313940" cy="4518660"/>
          </a:xfrm>
          <a:custGeom>
            <a:avLst/>
            <a:gdLst/>
            <a:ahLst/>
            <a:cxnLst/>
            <a:rect l="l" t="t" r="r" b="b"/>
            <a:pathLst>
              <a:path w="2313940" h="4518660">
                <a:moveTo>
                  <a:pt x="0" y="0"/>
                </a:moveTo>
                <a:lnTo>
                  <a:pt x="2313899" y="0"/>
                </a:lnTo>
                <a:lnTo>
                  <a:pt x="2313899" y="4518278"/>
                </a:lnTo>
                <a:lnTo>
                  <a:pt x="0" y="4518278"/>
                </a:lnTo>
                <a:lnTo>
                  <a:pt x="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62577" y="1653098"/>
            <a:ext cx="2313940" cy="4518660"/>
          </a:xfrm>
          <a:custGeom>
            <a:avLst/>
            <a:gdLst/>
            <a:ahLst/>
            <a:cxnLst/>
            <a:rect l="l" t="t" r="r" b="b"/>
            <a:pathLst>
              <a:path w="2313940" h="4518660">
                <a:moveTo>
                  <a:pt x="0" y="0"/>
                </a:moveTo>
                <a:lnTo>
                  <a:pt x="2313899" y="0"/>
                </a:lnTo>
                <a:lnTo>
                  <a:pt x="2313899" y="4518277"/>
                </a:lnTo>
                <a:lnTo>
                  <a:pt x="0" y="451827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5D4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53319" y="1668338"/>
            <a:ext cx="1532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Heap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28986" y="5257777"/>
            <a:ext cx="2013585" cy="862330"/>
          </a:xfrm>
          <a:custGeom>
            <a:avLst/>
            <a:gdLst/>
            <a:ahLst/>
            <a:cxnLst/>
            <a:rect l="l" t="t" r="r" b="b"/>
            <a:pathLst>
              <a:path w="2013585" h="862329">
                <a:moveTo>
                  <a:pt x="0" y="0"/>
                </a:moveTo>
                <a:lnTo>
                  <a:pt x="2013565" y="862195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67243" y="6044669"/>
            <a:ext cx="163182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54095" y="1673218"/>
          <a:ext cx="2362200" cy="4419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Runtime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Memory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95E89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Libraries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(libc)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ELF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Executable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.text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708841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708841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7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.data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8B3938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9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395E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428986" y="1761173"/>
            <a:ext cx="2060575" cy="3039745"/>
          </a:xfrm>
          <a:custGeom>
            <a:avLst/>
            <a:gdLst/>
            <a:ahLst/>
            <a:cxnLst/>
            <a:rect l="l" t="t" r="r" b="b"/>
            <a:pathLst>
              <a:path w="2060575" h="3039745">
                <a:moveTo>
                  <a:pt x="0" y="3039407"/>
                </a:moveTo>
                <a:lnTo>
                  <a:pt x="2060331" y="0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755" y="1680153"/>
            <a:ext cx="139619" cy="159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59557" y="1685918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65634" y="1624021"/>
            <a:ext cx="155820" cy="123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98615" y="1517511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0x00000000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59557" y="6072681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602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65634" y="6010785"/>
            <a:ext cx="155820" cy="123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98615" y="5904283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0xFFFFFFFF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42009" y="1713548"/>
            <a:ext cx="530225" cy="42926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4445" algn="ctr">
              <a:lnSpc>
                <a:spcPts val="1795"/>
              </a:lnSpc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Grows towards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higher</a:t>
            </a:r>
            <a:r>
              <a:rPr sz="18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memory</a:t>
            </a:r>
            <a:endParaRPr sz="18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---------------------------------&gt;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90828" y="4161983"/>
            <a:ext cx="2061210" cy="1910714"/>
          </a:xfrm>
          <a:custGeom>
            <a:avLst/>
            <a:gdLst/>
            <a:ahLst/>
            <a:cxnLst/>
            <a:rect l="l" t="t" r="r" b="b"/>
            <a:pathLst>
              <a:path w="2061209" h="1910714">
                <a:moveTo>
                  <a:pt x="0" y="0"/>
                </a:moveTo>
                <a:lnTo>
                  <a:pt x="2060615" y="0"/>
                </a:lnTo>
                <a:lnTo>
                  <a:pt x="2060615" y="1910702"/>
                </a:lnTo>
                <a:lnTo>
                  <a:pt x="0" y="1910702"/>
                </a:lnTo>
                <a:lnTo>
                  <a:pt x="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678128" y="2164718"/>
          <a:ext cx="2059305" cy="3895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6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 Chunk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285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Chunk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70884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15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708841"/>
                      </a:solidFill>
                      <a:prstDash val="solid"/>
                    </a:lnL>
                    <a:lnR w="28575">
                      <a:solidFill>
                        <a:srgbClr val="708841"/>
                      </a:solidFill>
                      <a:prstDash val="solid"/>
                    </a:lnR>
                    <a:lnT w="53975">
                      <a:solidFill>
                        <a:srgbClr val="708841"/>
                      </a:solidFill>
                      <a:prstDash val="solid"/>
                    </a:lnT>
                    <a:lnB w="53975">
                      <a:solidFill>
                        <a:srgbClr val="8B3938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 Chunk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8B3938"/>
                      </a:solidFill>
                      <a:prstDash val="solid"/>
                    </a:lnL>
                    <a:lnR w="28575">
                      <a:solidFill>
                        <a:srgbClr val="8B3938"/>
                      </a:solidFill>
                      <a:prstDash val="solid"/>
                    </a:lnR>
                    <a:lnT w="53975">
                      <a:solidFill>
                        <a:srgbClr val="8B3938"/>
                      </a:solidFill>
                      <a:prstDash val="solid"/>
                    </a:lnT>
                    <a:lnB w="53975">
                      <a:solidFill>
                        <a:srgbClr val="B56D33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Chunk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53975">
                      <a:solidFill>
                        <a:srgbClr val="B56D33"/>
                      </a:solidFill>
                      <a:prstDash val="solid"/>
                    </a:lnT>
                    <a:lnB w="53975">
                      <a:solidFill>
                        <a:srgbClr val="377D91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1655">
                <a:tc>
                  <a:txBody>
                    <a:bodyPr/>
                    <a:lstStyle/>
                    <a:p>
                      <a:pPr marL="104139" marR="96520" algn="just">
                        <a:lnSpc>
                          <a:spcPct val="100699"/>
                        </a:lnSpc>
                        <a:spcBef>
                          <a:spcPts val="994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AAAAAAAAAAAAAA  AAAAAAAAAAAAAA  AAAAAAAAAAAAAA  AAAAAAAAAAAAAA  AAAAAAAAAAAAAA  AAAAAAAAAAAAAA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6364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539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3428986" y="4699174"/>
            <a:ext cx="2394585" cy="1016000"/>
          </a:xfrm>
          <a:custGeom>
            <a:avLst/>
            <a:gdLst/>
            <a:ahLst/>
            <a:cxnLst/>
            <a:rect l="l" t="t" r="r" b="b"/>
            <a:pathLst>
              <a:path w="2394585" h="1016000">
                <a:moveTo>
                  <a:pt x="0" y="1015803"/>
                </a:moveTo>
                <a:lnTo>
                  <a:pt x="2394392" y="0"/>
                </a:lnTo>
              </a:path>
            </a:pathLst>
          </a:custGeom>
          <a:ln w="38099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48146" y="4650884"/>
            <a:ext cx="163204" cy="1235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 rot="20280000">
            <a:off x="3570587" y="4448511"/>
            <a:ext cx="833539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75"/>
              </a:lnSpc>
            </a:pPr>
            <a:r>
              <a:rPr sz="4400" spc="-10" dirty="0">
                <a:solidFill>
                  <a:srgbClr val="FF0000"/>
                </a:solidFill>
                <a:latin typeface="Consolas"/>
                <a:cs typeface="Consolas"/>
              </a:rPr>
              <a:t>Uh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10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  <p:sp>
        <p:nvSpPr>
          <p:cNvPr id="23" name="object 23"/>
          <p:cNvSpPr txBox="1"/>
          <p:nvPr/>
        </p:nvSpPr>
        <p:spPr>
          <a:xfrm rot="20280000">
            <a:off x="3533810" y="5122409"/>
            <a:ext cx="103025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dangling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 rot="20280000">
            <a:off x="4427079" y="3948702"/>
            <a:ext cx="1306619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400"/>
              </a:lnSpc>
            </a:pPr>
            <a:r>
              <a:rPr sz="4400" spc="-5" dirty="0">
                <a:solidFill>
                  <a:srgbClr val="FF0000"/>
                </a:solidFill>
                <a:latin typeface="Consolas"/>
                <a:cs typeface="Consolas"/>
              </a:rPr>
              <a:t>o</a:t>
            </a:r>
            <a:r>
              <a:rPr sz="4400" spc="-35" dirty="0">
                <a:solidFill>
                  <a:srgbClr val="FF0000"/>
                </a:solidFill>
                <a:latin typeface="Consolas"/>
                <a:cs typeface="Consolas"/>
              </a:rPr>
              <a:t>h</a:t>
            </a:r>
            <a:r>
              <a:rPr sz="4400" spc="-5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 rot="20280000">
            <a:off x="4579077" y="4714903"/>
            <a:ext cx="909928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pointer</a:t>
            </a:r>
            <a:endParaRPr sz="18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680900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6036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Exploiting </a:t>
            </a:r>
            <a:r>
              <a:rPr dirty="0"/>
              <a:t>a </a:t>
            </a:r>
            <a:r>
              <a:rPr spc="-10" dirty="0"/>
              <a:t>Use After</a:t>
            </a:r>
            <a:r>
              <a:rPr spc="-90" dirty="0"/>
              <a:t> </a:t>
            </a:r>
            <a:r>
              <a:rPr spc="-5" dirty="0"/>
              <a:t>Free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91178" y="1609336"/>
            <a:ext cx="7762240" cy="14846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2575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To exploit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FFC000"/>
                </a:solidFill>
                <a:latin typeface="Calibri"/>
                <a:cs typeface="Calibri"/>
              </a:rPr>
              <a:t>UAF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, you usually have to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allocate  a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different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type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 object over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one you  just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freed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135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 vs</a:t>
            </a:r>
            <a:r>
              <a:rPr spc="-100" dirty="0"/>
              <a:t> </a:t>
            </a:r>
            <a:r>
              <a:rPr spc="-5"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677540"/>
            <a:ext cx="3831590" cy="4104004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b="1" spc="-5" dirty="0">
                <a:solidFill>
                  <a:srgbClr val="00FFFF"/>
                </a:solidFill>
                <a:latin typeface="Calibri"/>
                <a:cs typeface="Calibri"/>
              </a:rPr>
              <a:t>Heap</a:t>
            </a:r>
            <a:endParaRPr sz="2400">
              <a:latin typeface="Calibri"/>
              <a:cs typeface="Calibri"/>
            </a:endParaRPr>
          </a:p>
          <a:p>
            <a:pPr marL="354965" marR="755650" indent="-297815">
              <a:lnSpc>
                <a:spcPts val="263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Dynamic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memory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allocations at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runtime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4965" marR="5080" indent="-297815">
              <a:lnSpc>
                <a:spcPts val="2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Objects, big buffers, structs,  persistence, larger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things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Slower,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Manual</a:t>
            </a:r>
            <a:endParaRPr sz="2400">
              <a:latin typeface="Calibri"/>
              <a:cs typeface="Calibri"/>
            </a:endParaRPr>
          </a:p>
          <a:p>
            <a:pPr marL="755650" lvl="1" indent="-300355">
              <a:lnSpc>
                <a:spcPct val="100000"/>
              </a:lnSpc>
              <a:spcBef>
                <a:spcPts val="13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Done by the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programmer</a:t>
            </a:r>
            <a:endParaRPr sz="2000">
              <a:latin typeface="Calibri"/>
              <a:cs typeface="Calibri"/>
            </a:endParaRPr>
          </a:p>
          <a:p>
            <a:pPr marL="755650" lvl="1" indent="-300355">
              <a:lnSpc>
                <a:spcPct val="100000"/>
              </a:lnSpc>
              <a:spcBef>
                <a:spcPts val="15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malloc/calloc/recalloc/free</a:t>
            </a:r>
            <a:endParaRPr sz="2000">
              <a:latin typeface="Calibri"/>
              <a:cs typeface="Calibri"/>
            </a:endParaRPr>
          </a:p>
          <a:p>
            <a:pPr marL="755650" lvl="1" indent="-300355">
              <a:lnSpc>
                <a:spcPct val="100000"/>
              </a:lnSpc>
              <a:spcBef>
                <a:spcPts val="15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new/delete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8039" y="1677540"/>
            <a:ext cx="3639185" cy="4053204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Stack</a:t>
            </a:r>
            <a:endParaRPr sz="2400">
              <a:latin typeface="Calibri"/>
              <a:cs typeface="Calibri"/>
            </a:endParaRPr>
          </a:p>
          <a:p>
            <a:pPr marL="354965" marR="109220" indent="-297815">
              <a:lnSpc>
                <a:spcPts val="263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Fixed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memory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allocations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known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compile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4965" marR="278765" indent="-297815">
              <a:lnSpc>
                <a:spcPts val="2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Local variables, return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addresses,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args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FF00"/>
                </a:solidFill>
                <a:latin typeface="Calibri"/>
                <a:cs typeface="Calibri"/>
              </a:rPr>
              <a:t>Fast,</a:t>
            </a:r>
            <a:r>
              <a:rPr sz="2400" spc="-1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FF00"/>
                </a:solidFill>
                <a:latin typeface="Calibri"/>
                <a:cs typeface="Calibri"/>
              </a:rPr>
              <a:t>Automatic</a:t>
            </a:r>
            <a:endParaRPr sz="2400">
              <a:latin typeface="Calibri"/>
              <a:cs typeface="Calibri"/>
            </a:endParaRPr>
          </a:p>
          <a:p>
            <a:pPr marL="755650" lvl="1" indent="-300355">
              <a:lnSpc>
                <a:spcPct val="100000"/>
              </a:lnSpc>
              <a:spcBef>
                <a:spcPts val="13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Done by the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compiler</a:t>
            </a:r>
            <a:endParaRPr sz="2000">
              <a:latin typeface="Calibri"/>
              <a:cs typeface="Calibri"/>
            </a:endParaRPr>
          </a:p>
          <a:p>
            <a:pPr marL="755015" marR="5080" lvl="1" indent="-300355">
              <a:lnSpc>
                <a:spcPts val="2150"/>
              </a:lnSpc>
              <a:spcBef>
                <a:spcPts val="43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Abstracts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away any</a:t>
            </a:r>
            <a:r>
              <a:rPr sz="2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concept  of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allocating/de-allocating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905CA88-DA97-46D5-9705-768C66D591EA}"/>
              </a:ext>
            </a:extLst>
          </p:cNvPr>
          <p:cNvSpPr txBox="1">
            <a:spLocks/>
          </p:cNvSpPr>
          <p:nvPr/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-17145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GB" spc="-5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lang="en-GB" spc="-5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E40BB-E1A0-4F5D-9747-FCE830C2CB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MY" spc="-5"/>
              <a:t>APU - CBE : 22 February 2020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822504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6036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Exploiting </a:t>
            </a:r>
            <a:r>
              <a:rPr dirty="0"/>
              <a:t>a </a:t>
            </a:r>
            <a:r>
              <a:rPr spc="-10" dirty="0"/>
              <a:t>Use After</a:t>
            </a:r>
            <a:r>
              <a:rPr spc="-90" dirty="0"/>
              <a:t> </a:t>
            </a:r>
            <a:r>
              <a:rPr spc="-5" dirty="0"/>
              <a:t>Free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91178" y="1609336"/>
            <a:ext cx="7762240" cy="14846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2575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To exploit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FFC000"/>
                </a:solidFill>
                <a:latin typeface="Calibri"/>
                <a:cs typeface="Calibri"/>
              </a:rPr>
              <a:t>UAF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, you usually have to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allocate  a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different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type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 object over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one you  just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freed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823" y="3536312"/>
            <a:ext cx="4070985" cy="14414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struct toystr</a:t>
            </a:r>
            <a:r>
              <a:rPr sz="200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570230" marR="5080">
              <a:lnSpc>
                <a:spcPct val="115599"/>
              </a:lnSpc>
              <a:spcBef>
                <a:spcPts val="25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void (* </a:t>
            </a:r>
            <a:r>
              <a:rPr sz="2000" spc="-5" dirty="0">
                <a:solidFill>
                  <a:srgbClr val="FFFF00"/>
                </a:solidFill>
                <a:latin typeface="Consolas"/>
                <a:cs typeface="Consolas"/>
              </a:rPr>
              <a:t>message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)(char</a:t>
            </a:r>
            <a:r>
              <a:rPr sz="2000" spc="-6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*);  char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20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];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};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6014" y="3545836"/>
            <a:ext cx="2957195" cy="17938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struct person</a:t>
            </a:r>
            <a:r>
              <a:rPr sz="20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570230" marR="5080">
              <a:lnSpc>
                <a:spcPct val="115599"/>
              </a:lnSpc>
              <a:spcBef>
                <a:spcPts val="25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int</a:t>
            </a:r>
            <a:r>
              <a:rPr sz="2000" spc="-7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favorite_num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;  int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age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570230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char</a:t>
            </a:r>
            <a:r>
              <a:rPr sz="20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name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16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];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};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663595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6036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Exploiting </a:t>
            </a:r>
            <a:r>
              <a:rPr dirty="0"/>
              <a:t>a </a:t>
            </a:r>
            <a:r>
              <a:rPr spc="-10" dirty="0"/>
              <a:t>Use After</a:t>
            </a:r>
            <a:r>
              <a:rPr spc="-90" dirty="0"/>
              <a:t> </a:t>
            </a:r>
            <a:r>
              <a:rPr spc="-5" dirty="0"/>
              <a:t>Free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178" y="1609336"/>
            <a:ext cx="7762240" cy="14920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2575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To exploit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FFC000"/>
                </a:solidFill>
                <a:latin typeface="Calibri"/>
                <a:cs typeface="Calibri"/>
              </a:rPr>
              <a:t>UAF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, you usually have to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allocate  a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different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type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 object over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3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lang="en-MY" sz="3200" spc="-5" dirty="0">
                <a:solidFill>
                  <a:srgbClr val="FFFFFF"/>
                </a:solidFill>
                <a:latin typeface="Calibri"/>
                <a:cs typeface="Calibri"/>
              </a:rPr>
              <a:t> just freed</a:t>
            </a:r>
            <a:endParaRPr lang="en-US" sz="3200" spc="-5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6014" y="3545836"/>
            <a:ext cx="2957195" cy="17938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struct person</a:t>
            </a:r>
            <a:r>
              <a:rPr sz="20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570230" marR="5080">
              <a:lnSpc>
                <a:spcPct val="115599"/>
              </a:lnSpc>
              <a:spcBef>
                <a:spcPts val="25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int</a:t>
            </a:r>
            <a:r>
              <a:rPr sz="2000" spc="-7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favorite_num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;  int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age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570230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char</a:t>
            </a:r>
            <a:r>
              <a:rPr sz="20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name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16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];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};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436238" y="3499763"/>
            <a:ext cx="7886700" cy="1952201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805"/>
              </a:spcBef>
              <a:buNone/>
            </a:pPr>
            <a:r>
              <a:rPr sz="2400" spc="-5" dirty="0">
                <a:solidFill>
                  <a:srgbClr val="FF0000"/>
                </a:solidFill>
                <a:latin typeface="Consolas"/>
                <a:cs typeface="Consolas"/>
              </a:rPr>
              <a:t>1.</a:t>
            </a:r>
            <a:r>
              <a:rPr sz="2400" spc="-2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olas"/>
                <a:cs typeface="Consolas"/>
              </a:rPr>
              <a:t>free()</a:t>
            </a:r>
            <a:endParaRPr sz="24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395"/>
              </a:spcBef>
              <a:buNone/>
            </a:pPr>
            <a:r>
              <a:rPr sz="2000" spc="-5" dirty="0">
                <a:latin typeface="Consolas"/>
                <a:cs typeface="Consolas"/>
              </a:rPr>
              <a:t>struct toystr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</a:p>
          <a:p>
            <a:pPr marL="398780" marR="5080" indent="0">
              <a:lnSpc>
                <a:spcPct val="115599"/>
              </a:lnSpc>
              <a:spcBef>
                <a:spcPts val="30"/>
              </a:spcBef>
              <a:buNone/>
            </a:pPr>
            <a:r>
              <a:rPr sz="2000" spc="-5" dirty="0">
                <a:latin typeface="Consolas"/>
                <a:cs typeface="Consolas"/>
              </a:rPr>
              <a:t>void (* </a:t>
            </a:r>
            <a:r>
              <a:rPr sz="2000" spc="-5" dirty="0">
                <a:solidFill>
                  <a:srgbClr val="FFFF00"/>
                </a:solidFill>
                <a:latin typeface="Consolas"/>
                <a:cs typeface="Consolas"/>
              </a:rPr>
              <a:t>message</a:t>
            </a:r>
            <a:r>
              <a:rPr sz="2000" spc="-5" dirty="0">
                <a:latin typeface="Consolas"/>
                <a:cs typeface="Consolas"/>
              </a:rPr>
              <a:t>)(char</a:t>
            </a:r>
            <a:r>
              <a:rPr sz="2000" spc="-6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*);  </a:t>
            </a:r>
            <a:endParaRPr lang="en-US" sz="2000" spc="-5" dirty="0">
              <a:latin typeface="Consolas"/>
              <a:cs typeface="Consolas"/>
            </a:endParaRPr>
          </a:p>
          <a:p>
            <a:pPr marL="398780" marR="5080" indent="0">
              <a:lnSpc>
                <a:spcPct val="115599"/>
              </a:lnSpc>
              <a:spcBef>
                <a:spcPts val="30"/>
              </a:spcBef>
              <a:buNone/>
            </a:pPr>
            <a:r>
              <a:rPr sz="2000" spc="-5" dirty="0">
                <a:latin typeface="Consolas"/>
                <a:cs typeface="Consolas"/>
              </a:rPr>
              <a:t>char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2000" spc="-5" dirty="0">
                <a:latin typeface="Consolas"/>
                <a:cs typeface="Consolas"/>
              </a:rPr>
              <a:t>[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20</a:t>
            </a:r>
            <a:r>
              <a:rPr sz="2000" spc="-5" dirty="0">
                <a:latin typeface="Consolas"/>
                <a:cs typeface="Consolas"/>
              </a:rPr>
              <a:t>];</a:t>
            </a:r>
            <a:endParaRPr sz="20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sz="2000" spc="-5" dirty="0">
                <a:latin typeface="Consolas"/>
                <a:cs typeface="Consolas"/>
              </a:rPr>
              <a:t>};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52269" y="3363674"/>
            <a:ext cx="1174115" cy="461009"/>
          </a:xfrm>
          <a:custGeom>
            <a:avLst/>
            <a:gdLst/>
            <a:ahLst/>
            <a:cxnLst/>
            <a:rect l="l" t="t" r="r" b="b"/>
            <a:pathLst>
              <a:path w="1174114" h="461010">
                <a:moveTo>
                  <a:pt x="1173841" y="0"/>
                </a:moveTo>
                <a:lnTo>
                  <a:pt x="0" y="460419"/>
                </a:lnTo>
              </a:path>
            </a:pathLst>
          </a:custGeom>
          <a:ln w="380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70601" y="3733800"/>
            <a:ext cx="163336" cy="120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21610" y="2895600"/>
            <a:ext cx="42125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assume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dangling pointer</a:t>
            </a:r>
            <a:r>
              <a:rPr sz="2000" spc="-40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exists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8405788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6036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Exploiting </a:t>
            </a:r>
            <a:r>
              <a:rPr dirty="0"/>
              <a:t>a </a:t>
            </a:r>
            <a:r>
              <a:rPr spc="-10" dirty="0"/>
              <a:t>Use After</a:t>
            </a:r>
            <a:r>
              <a:rPr spc="-90" dirty="0"/>
              <a:t> </a:t>
            </a:r>
            <a:r>
              <a:rPr spc="-5" dirty="0"/>
              <a:t>Free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178" y="1609336"/>
            <a:ext cx="7762240" cy="14920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2575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To exploit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FFC000"/>
                </a:solidFill>
                <a:latin typeface="Calibri"/>
                <a:cs typeface="Calibri"/>
              </a:rPr>
              <a:t>UAF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, you usually have to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allocate  a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different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type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 object over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3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 just freed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914944" y="3452188"/>
            <a:ext cx="7886700" cy="1952201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805"/>
              </a:spcBef>
              <a:buNone/>
            </a:pPr>
            <a:r>
              <a:rPr sz="2400" spc="-5" dirty="0">
                <a:solidFill>
                  <a:srgbClr val="FF0000"/>
                </a:solidFill>
                <a:latin typeface="Consolas"/>
                <a:cs typeface="Consolas"/>
              </a:rPr>
              <a:t>1.</a:t>
            </a:r>
            <a:r>
              <a:rPr sz="2400" spc="-2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olas"/>
                <a:cs typeface="Consolas"/>
              </a:rPr>
              <a:t>free()</a:t>
            </a:r>
            <a:endParaRPr sz="24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395"/>
              </a:spcBef>
              <a:buNone/>
            </a:pPr>
            <a:r>
              <a:rPr sz="2000" spc="-5" dirty="0">
                <a:latin typeface="Consolas"/>
                <a:cs typeface="Consolas"/>
              </a:rPr>
              <a:t>struct toystr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</a:p>
          <a:p>
            <a:pPr marL="398780" marR="5080" indent="0">
              <a:lnSpc>
                <a:spcPct val="115599"/>
              </a:lnSpc>
              <a:spcBef>
                <a:spcPts val="30"/>
              </a:spcBef>
              <a:buNone/>
            </a:pPr>
            <a:r>
              <a:rPr sz="2000" spc="-5" dirty="0">
                <a:latin typeface="Consolas"/>
                <a:cs typeface="Consolas"/>
              </a:rPr>
              <a:t>void (* </a:t>
            </a:r>
            <a:r>
              <a:rPr sz="2000" spc="-5" dirty="0">
                <a:solidFill>
                  <a:srgbClr val="FFFF00"/>
                </a:solidFill>
                <a:latin typeface="Consolas"/>
                <a:cs typeface="Consolas"/>
              </a:rPr>
              <a:t>message</a:t>
            </a:r>
            <a:r>
              <a:rPr sz="2000" spc="-5" dirty="0">
                <a:latin typeface="Consolas"/>
                <a:cs typeface="Consolas"/>
              </a:rPr>
              <a:t>)(char</a:t>
            </a:r>
            <a:r>
              <a:rPr sz="2000" spc="-6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*);  </a:t>
            </a:r>
            <a:endParaRPr lang="en-US" sz="2000" spc="-5" dirty="0">
              <a:latin typeface="Consolas"/>
              <a:cs typeface="Consolas"/>
            </a:endParaRPr>
          </a:p>
          <a:p>
            <a:pPr marL="398780" marR="5080" indent="0">
              <a:lnSpc>
                <a:spcPct val="115599"/>
              </a:lnSpc>
              <a:spcBef>
                <a:spcPts val="30"/>
              </a:spcBef>
              <a:buNone/>
            </a:pPr>
            <a:r>
              <a:rPr sz="2000" spc="-5" dirty="0">
                <a:latin typeface="Consolas"/>
                <a:cs typeface="Consolas"/>
              </a:rPr>
              <a:t>char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2000" spc="-5" dirty="0">
                <a:latin typeface="Consolas"/>
                <a:cs typeface="Consolas"/>
              </a:rPr>
              <a:t>[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20</a:t>
            </a:r>
            <a:r>
              <a:rPr sz="2000" spc="-5" dirty="0">
                <a:latin typeface="Consolas"/>
                <a:cs typeface="Consolas"/>
              </a:rPr>
              <a:t>];</a:t>
            </a:r>
            <a:endParaRPr sz="20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sz="2000" spc="-5" dirty="0">
                <a:latin typeface="Consolas"/>
                <a:cs typeface="Consolas"/>
              </a:rPr>
              <a:t>};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3805" y="3904604"/>
            <a:ext cx="2399665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int</a:t>
            </a:r>
            <a:r>
              <a:rPr sz="2000" spc="-7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favorite_num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;  int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age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char</a:t>
            </a:r>
            <a:r>
              <a:rPr sz="20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name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16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];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6014" y="5009501"/>
            <a:ext cx="304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};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3818" y="2719465"/>
            <a:ext cx="4723130" cy="120777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assume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dangling pointer</a:t>
            </a:r>
            <a:r>
              <a:rPr sz="2000" spc="5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exists</a:t>
            </a:r>
            <a:endParaRPr sz="2000" dirty="0">
              <a:latin typeface="Consolas"/>
              <a:cs typeface="Consolas"/>
            </a:endParaRPr>
          </a:p>
          <a:p>
            <a:pPr marL="2869565">
              <a:lnSpc>
                <a:spcPct val="100000"/>
              </a:lnSpc>
              <a:spcBef>
                <a:spcPts val="425"/>
              </a:spcBef>
            </a:pPr>
            <a:r>
              <a:rPr sz="2400" spc="-5" dirty="0">
                <a:solidFill>
                  <a:srgbClr val="FF0000"/>
                </a:solidFill>
                <a:latin typeface="Consolas"/>
                <a:cs typeface="Consolas"/>
              </a:rPr>
              <a:t>2.</a:t>
            </a:r>
            <a:r>
              <a:rPr sz="2400" spc="-1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olas"/>
                <a:cs typeface="Consolas"/>
              </a:rPr>
              <a:t>malloc()</a:t>
            </a:r>
            <a:endParaRPr sz="2400" dirty="0">
              <a:latin typeface="Consolas"/>
              <a:cs typeface="Consolas"/>
            </a:endParaRPr>
          </a:p>
          <a:p>
            <a:pPr marL="2374265">
              <a:lnSpc>
                <a:spcPct val="100000"/>
              </a:lnSpc>
              <a:spcBef>
                <a:spcPts val="844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struct person</a:t>
            </a:r>
            <a:r>
              <a:rPr sz="2000" spc="-5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64738" y="3149488"/>
            <a:ext cx="1174115" cy="461009"/>
          </a:xfrm>
          <a:custGeom>
            <a:avLst/>
            <a:gdLst/>
            <a:ahLst/>
            <a:cxnLst/>
            <a:rect l="l" t="t" r="r" b="b"/>
            <a:pathLst>
              <a:path w="1174114" h="461010">
                <a:moveTo>
                  <a:pt x="1173844" y="0"/>
                </a:moveTo>
                <a:lnTo>
                  <a:pt x="0" y="460512"/>
                </a:lnTo>
              </a:path>
            </a:pathLst>
          </a:custGeom>
          <a:ln w="380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75989" y="3535415"/>
            <a:ext cx="163336" cy="120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096038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6036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Exploiting </a:t>
            </a:r>
            <a:r>
              <a:rPr dirty="0"/>
              <a:t>a </a:t>
            </a:r>
            <a:r>
              <a:rPr spc="-10" dirty="0"/>
              <a:t>Use After</a:t>
            </a:r>
            <a:r>
              <a:rPr spc="-90" dirty="0"/>
              <a:t> </a:t>
            </a:r>
            <a:r>
              <a:rPr spc="-5" dirty="0"/>
              <a:t>Free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178" y="1609336"/>
            <a:ext cx="7762240" cy="14920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2575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To exploit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FFC000"/>
                </a:solidFill>
                <a:latin typeface="Calibri"/>
                <a:cs typeface="Calibri"/>
              </a:rPr>
              <a:t>UAF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, you usually have to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allocate  a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different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type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 object over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3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 just freed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952499" y="2870705"/>
            <a:ext cx="7886700" cy="2377959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36550" indent="0">
              <a:lnSpc>
                <a:spcPct val="100000"/>
              </a:lnSpc>
              <a:spcBef>
                <a:spcPts val="1175"/>
              </a:spcBef>
              <a:buNone/>
            </a:pPr>
            <a:endParaRPr spc="-5" dirty="0"/>
          </a:p>
          <a:p>
            <a:pPr marL="0" indent="0">
              <a:lnSpc>
                <a:spcPct val="100000"/>
              </a:lnSpc>
              <a:spcBef>
                <a:spcPts val="805"/>
              </a:spcBef>
              <a:buNone/>
            </a:pPr>
            <a:r>
              <a:rPr sz="2400" spc="-5" dirty="0">
                <a:solidFill>
                  <a:srgbClr val="FF0000"/>
                </a:solidFill>
                <a:latin typeface="Consolas"/>
                <a:cs typeface="Consolas"/>
              </a:rPr>
              <a:t>1.</a:t>
            </a:r>
            <a:r>
              <a:rPr sz="2400" spc="-2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olas"/>
                <a:cs typeface="Consolas"/>
              </a:rPr>
              <a:t>free()</a:t>
            </a:r>
            <a:endParaRPr sz="24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395"/>
              </a:spcBef>
              <a:buNone/>
            </a:pPr>
            <a:r>
              <a:rPr sz="2000" spc="-5" dirty="0">
                <a:latin typeface="Consolas"/>
                <a:cs typeface="Consolas"/>
              </a:rPr>
              <a:t>struct toystr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</a:p>
          <a:p>
            <a:pPr marL="398780" marR="5080" indent="0">
              <a:lnSpc>
                <a:spcPct val="115599"/>
              </a:lnSpc>
              <a:spcBef>
                <a:spcPts val="30"/>
              </a:spcBef>
              <a:buNone/>
            </a:pPr>
            <a:r>
              <a:rPr sz="2000" spc="-5" dirty="0">
                <a:latin typeface="Consolas"/>
                <a:cs typeface="Consolas"/>
              </a:rPr>
              <a:t>void (* </a:t>
            </a:r>
            <a:r>
              <a:rPr sz="2000" spc="-5" dirty="0">
                <a:solidFill>
                  <a:srgbClr val="FFFF00"/>
                </a:solidFill>
                <a:latin typeface="Consolas"/>
                <a:cs typeface="Consolas"/>
              </a:rPr>
              <a:t>message</a:t>
            </a:r>
            <a:r>
              <a:rPr sz="2000" spc="-5" dirty="0">
                <a:latin typeface="Consolas"/>
                <a:cs typeface="Consolas"/>
              </a:rPr>
              <a:t>)(char</a:t>
            </a:r>
            <a:r>
              <a:rPr sz="2000" spc="-6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*);  </a:t>
            </a:r>
            <a:endParaRPr lang="en-US" sz="2000" spc="-5" dirty="0">
              <a:latin typeface="Consolas"/>
              <a:cs typeface="Consolas"/>
            </a:endParaRPr>
          </a:p>
          <a:p>
            <a:pPr marL="398780" marR="5080" indent="0">
              <a:lnSpc>
                <a:spcPct val="115599"/>
              </a:lnSpc>
              <a:spcBef>
                <a:spcPts val="30"/>
              </a:spcBef>
              <a:buNone/>
            </a:pPr>
            <a:r>
              <a:rPr sz="2000" spc="-5" dirty="0">
                <a:latin typeface="Consolas"/>
                <a:cs typeface="Consolas"/>
              </a:rPr>
              <a:t>char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2000" spc="-5" dirty="0">
                <a:latin typeface="Consolas"/>
                <a:cs typeface="Consolas"/>
              </a:rPr>
              <a:t>[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20</a:t>
            </a:r>
            <a:r>
              <a:rPr sz="2000" spc="-5" dirty="0">
                <a:latin typeface="Consolas"/>
                <a:cs typeface="Consolas"/>
              </a:rPr>
              <a:t>];</a:t>
            </a:r>
            <a:endParaRPr sz="20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sz="2000" spc="-5" dirty="0">
                <a:latin typeface="Consolas"/>
                <a:cs typeface="Consolas"/>
              </a:rPr>
              <a:t>};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3805" y="3904604"/>
            <a:ext cx="2399665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int</a:t>
            </a:r>
            <a:r>
              <a:rPr sz="2000" spc="-7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favorite_num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;  int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age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char</a:t>
            </a:r>
            <a:r>
              <a:rPr sz="20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name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16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];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75784" y="5009501"/>
            <a:ext cx="4484370" cy="822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233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};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3. Set favorite_num 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=</a:t>
            </a:r>
            <a:r>
              <a:rPr sz="2000" spc="-9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0x41414141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3818" y="2719465"/>
            <a:ext cx="4723130" cy="120777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assume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dangling pointer</a:t>
            </a:r>
            <a:r>
              <a:rPr sz="2000" spc="5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exists</a:t>
            </a:r>
            <a:endParaRPr sz="2000">
              <a:latin typeface="Consolas"/>
              <a:cs typeface="Consolas"/>
            </a:endParaRPr>
          </a:p>
          <a:p>
            <a:pPr marL="2869565">
              <a:lnSpc>
                <a:spcPct val="100000"/>
              </a:lnSpc>
              <a:spcBef>
                <a:spcPts val="425"/>
              </a:spcBef>
            </a:pPr>
            <a:r>
              <a:rPr sz="2400" spc="-5" dirty="0">
                <a:solidFill>
                  <a:srgbClr val="FF0000"/>
                </a:solidFill>
                <a:latin typeface="Consolas"/>
                <a:cs typeface="Consolas"/>
              </a:rPr>
              <a:t>2.</a:t>
            </a:r>
            <a:r>
              <a:rPr sz="2400" spc="-1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olas"/>
                <a:cs typeface="Consolas"/>
              </a:rPr>
              <a:t>malloc()</a:t>
            </a:r>
            <a:endParaRPr sz="2400">
              <a:latin typeface="Consolas"/>
              <a:cs typeface="Consolas"/>
            </a:endParaRPr>
          </a:p>
          <a:p>
            <a:pPr marL="2374265">
              <a:lnSpc>
                <a:spcPct val="100000"/>
              </a:lnSpc>
              <a:spcBef>
                <a:spcPts val="844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struct person</a:t>
            </a:r>
            <a:r>
              <a:rPr sz="2000" spc="-5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64738" y="3149488"/>
            <a:ext cx="1174115" cy="461009"/>
          </a:xfrm>
          <a:custGeom>
            <a:avLst/>
            <a:gdLst/>
            <a:ahLst/>
            <a:cxnLst/>
            <a:rect l="l" t="t" r="r" b="b"/>
            <a:pathLst>
              <a:path w="1174114" h="461010">
                <a:moveTo>
                  <a:pt x="1173844" y="0"/>
                </a:moveTo>
                <a:lnTo>
                  <a:pt x="0" y="460512"/>
                </a:lnTo>
              </a:path>
            </a:pathLst>
          </a:custGeom>
          <a:ln w="380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75989" y="3535415"/>
            <a:ext cx="163336" cy="120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7678187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6036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Exploiting </a:t>
            </a:r>
            <a:r>
              <a:rPr dirty="0"/>
              <a:t>a </a:t>
            </a:r>
            <a:r>
              <a:rPr spc="-10" dirty="0"/>
              <a:t>Use After</a:t>
            </a:r>
            <a:r>
              <a:rPr spc="-90" dirty="0"/>
              <a:t> </a:t>
            </a:r>
            <a:r>
              <a:rPr spc="-5" dirty="0"/>
              <a:t>Free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178" y="1609336"/>
            <a:ext cx="7762240" cy="14920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2575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To exploit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FFC000"/>
                </a:solidFill>
                <a:latin typeface="Calibri"/>
                <a:cs typeface="Calibri"/>
              </a:rPr>
              <a:t>UAF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, you usually have to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allocate  a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different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type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 object over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3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 just freed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60530" y="3154640"/>
            <a:ext cx="7886700" cy="1952201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805"/>
              </a:spcBef>
              <a:buNone/>
            </a:pPr>
            <a:r>
              <a:rPr sz="2400" spc="-5" dirty="0">
                <a:solidFill>
                  <a:srgbClr val="FF0000"/>
                </a:solidFill>
                <a:latin typeface="Consolas"/>
                <a:cs typeface="Consolas"/>
              </a:rPr>
              <a:t>1.</a:t>
            </a:r>
            <a:r>
              <a:rPr sz="2400" spc="-2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olas"/>
                <a:cs typeface="Consolas"/>
              </a:rPr>
              <a:t>free()</a:t>
            </a:r>
            <a:endParaRPr sz="24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395"/>
              </a:spcBef>
              <a:buNone/>
            </a:pPr>
            <a:r>
              <a:rPr sz="2000" spc="-5" dirty="0">
                <a:latin typeface="Consolas"/>
                <a:cs typeface="Consolas"/>
              </a:rPr>
              <a:t>struct toystr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</a:p>
          <a:p>
            <a:pPr marL="398780" marR="5080" indent="0">
              <a:lnSpc>
                <a:spcPct val="115599"/>
              </a:lnSpc>
              <a:spcBef>
                <a:spcPts val="30"/>
              </a:spcBef>
              <a:buNone/>
            </a:pPr>
            <a:r>
              <a:rPr sz="2000" spc="-5" dirty="0">
                <a:latin typeface="Consolas"/>
                <a:cs typeface="Consolas"/>
              </a:rPr>
              <a:t>void (* </a:t>
            </a:r>
            <a:r>
              <a:rPr sz="2000" spc="-5" dirty="0">
                <a:solidFill>
                  <a:srgbClr val="FFFF00"/>
                </a:solidFill>
                <a:latin typeface="Consolas"/>
                <a:cs typeface="Consolas"/>
              </a:rPr>
              <a:t>message</a:t>
            </a:r>
            <a:r>
              <a:rPr sz="2000" spc="-5" dirty="0">
                <a:latin typeface="Consolas"/>
                <a:cs typeface="Consolas"/>
              </a:rPr>
              <a:t>)(char</a:t>
            </a:r>
            <a:r>
              <a:rPr sz="2000" spc="-6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*);  </a:t>
            </a:r>
            <a:endParaRPr lang="en-US" sz="2000" spc="-5" dirty="0">
              <a:latin typeface="Consolas"/>
              <a:cs typeface="Consolas"/>
            </a:endParaRPr>
          </a:p>
          <a:p>
            <a:pPr marL="398780" marR="5080" indent="0">
              <a:lnSpc>
                <a:spcPct val="115599"/>
              </a:lnSpc>
              <a:spcBef>
                <a:spcPts val="30"/>
              </a:spcBef>
              <a:buNone/>
            </a:pPr>
            <a:r>
              <a:rPr sz="2000" spc="-5" dirty="0">
                <a:latin typeface="Consolas"/>
                <a:cs typeface="Consolas"/>
              </a:rPr>
              <a:t>char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2000" spc="-5" dirty="0">
                <a:latin typeface="Consolas"/>
                <a:cs typeface="Consolas"/>
              </a:rPr>
              <a:t>[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20</a:t>
            </a:r>
            <a:r>
              <a:rPr sz="2000" spc="-5" dirty="0">
                <a:latin typeface="Consolas"/>
                <a:cs typeface="Consolas"/>
              </a:rPr>
              <a:t>];</a:t>
            </a:r>
            <a:endParaRPr sz="20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sz="2000" spc="-5" dirty="0">
                <a:latin typeface="Consolas"/>
                <a:cs typeface="Consolas"/>
              </a:rPr>
              <a:t>};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75784" y="5501625"/>
            <a:ext cx="4484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3. Set favorite_num 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=</a:t>
            </a:r>
            <a:r>
              <a:rPr sz="2000" spc="-9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0x41414141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826" y="5347725"/>
            <a:ext cx="35115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165" marR="5080" indent="-4191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4. Force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dangling</a:t>
            </a:r>
            <a:r>
              <a:rPr sz="2000" spc="-70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pointer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 to call</a:t>
            </a:r>
            <a:r>
              <a:rPr sz="2000" spc="-4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‘message()’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3805" y="3904604"/>
            <a:ext cx="2399665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int</a:t>
            </a:r>
            <a:r>
              <a:rPr sz="2000" spc="-7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favorite_num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;  int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age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char</a:t>
            </a:r>
            <a:r>
              <a:rPr sz="20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name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16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];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6014" y="5009501"/>
            <a:ext cx="304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};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4970" y="2606647"/>
            <a:ext cx="4723130" cy="120777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assume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dangling pointer</a:t>
            </a:r>
            <a:r>
              <a:rPr sz="2000" spc="5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exists</a:t>
            </a:r>
            <a:endParaRPr sz="2000" dirty="0">
              <a:latin typeface="Consolas"/>
              <a:cs typeface="Consolas"/>
            </a:endParaRPr>
          </a:p>
          <a:p>
            <a:pPr marL="2869565">
              <a:lnSpc>
                <a:spcPct val="100000"/>
              </a:lnSpc>
              <a:spcBef>
                <a:spcPts val="425"/>
              </a:spcBef>
            </a:pPr>
            <a:r>
              <a:rPr sz="2400" spc="-5" dirty="0">
                <a:solidFill>
                  <a:srgbClr val="FF0000"/>
                </a:solidFill>
                <a:latin typeface="Consolas"/>
                <a:cs typeface="Consolas"/>
              </a:rPr>
              <a:t>2.</a:t>
            </a:r>
            <a:r>
              <a:rPr sz="2400" spc="-1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olas"/>
                <a:cs typeface="Consolas"/>
              </a:rPr>
              <a:t>malloc()</a:t>
            </a:r>
            <a:endParaRPr sz="2400" dirty="0">
              <a:latin typeface="Consolas"/>
              <a:cs typeface="Consolas"/>
            </a:endParaRPr>
          </a:p>
          <a:p>
            <a:pPr marL="2374265">
              <a:lnSpc>
                <a:spcPct val="100000"/>
              </a:lnSpc>
              <a:spcBef>
                <a:spcPts val="844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struct person</a:t>
            </a:r>
            <a:r>
              <a:rPr sz="2000" spc="-5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24200" y="3007092"/>
            <a:ext cx="1174115" cy="461009"/>
          </a:xfrm>
          <a:custGeom>
            <a:avLst/>
            <a:gdLst/>
            <a:ahLst/>
            <a:cxnLst/>
            <a:rect l="l" t="t" r="r" b="b"/>
            <a:pathLst>
              <a:path w="1174114" h="461010">
                <a:moveTo>
                  <a:pt x="1173844" y="0"/>
                </a:moveTo>
                <a:lnTo>
                  <a:pt x="0" y="460512"/>
                </a:lnTo>
              </a:path>
            </a:pathLst>
          </a:custGeom>
          <a:ln w="380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2532" y="3406170"/>
            <a:ext cx="163336" cy="120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1877849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287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Use After</a:t>
            </a:r>
            <a:r>
              <a:rPr spc="-85" dirty="0"/>
              <a:t> </a:t>
            </a:r>
            <a:r>
              <a:rPr spc="-5" dirty="0"/>
              <a:t>Free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91178" y="1609336"/>
            <a:ext cx="7686040" cy="25546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2575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actually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don’t need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form of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memory  corruption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to leverage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FFC000"/>
                </a:solidFill>
                <a:latin typeface="Calibri"/>
                <a:cs typeface="Calibri"/>
              </a:rPr>
              <a:t>use </a:t>
            </a:r>
            <a:r>
              <a:rPr sz="3200" dirty="0">
                <a:solidFill>
                  <a:srgbClr val="FFC000"/>
                </a:solidFill>
                <a:latin typeface="Calibri"/>
                <a:cs typeface="Calibri"/>
              </a:rPr>
              <a:t>after</a:t>
            </a:r>
            <a:r>
              <a:rPr sz="3200" spc="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C000"/>
                </a:solidFill>
                <a:latin typeface="Calibri"/>
                <a:cs typeface="Calibri"/>
              </a:rPr>
              <a:t>free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294640" indent="-282575">
              <a:lnSpc>
                <a:spcPct val="100000"/>
              </a:lnSpc>
              <a:buFont typeface="Arial"/>
              <a:buChar char="•"/>
              <a:tabLst>
                <a:tab pos="295275" algn="l"/>
              </a:tabLst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It’s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simply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implementation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issue</a:t>
            </a:r>
            <a:endParaRPr sz="3200">
              <a:latin typeface="Calibri"/>
              <a:cs typeface="Calibri"/>
            </a:endParaRPr>
          </a:p>
          <a:p>
            <a:pPr marL="388620">
              <a:lnSpc>
                <a:spcPct val="100000"/>
              </a:lnSpc>
              <a:spcBef>
                <a:spcPts val="595"/>
              </a:spcBef>
            </a:pPr>
            <a:r>
              <a:rPr sz="2800" dirty="0">
                <a:solidFill>
                  <a:srgbClr val="00FF00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00FF00"/>
                </a:solidFill>
                <a:latin typeface="Calibri"/>
                <a:cs typeface="Calibri"/>
              </a:rPr>
              <a:t>pointer</a:t>
            </a:r>
            <a:r>
              <a:rPr sz="2800" spc="6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FF00"/>
                </a:solidFill>
                <a:latin typeface="Calibri"/>
                <a:cs typeface="Calibri"/>
              </a:rPr>
              <a:t>mismanagement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3965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562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UAF </a:t>
            </a:r>
            <a:r>
              <a:rPr spc="-5" dirty="0"/>
              <a:t>in </a:t>
            </a:r>
            <a:r>
              <a:rPr spc="-10" dirty="0"/>
              <a:t>the</a:t>
            </a:r>
            <a:r>
              <a:rPr spc="-85" dirty="0"/>
              <a:t> </a:t>
            </a:r>
            <a:r>
              <a:rPr spc="-5" dirty="0"/>
              <a:t>Wild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178" y="1609336"/>
            <a:ext cx="7991475" cy="9988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2575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 ‘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hot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’ vulnerability nowadays,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almost</a:t>
            </a:r>
            <a:r>
              <a:rPr sz="3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every 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modern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browser exploit leverages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C000"/>
                </a:solidFill>
                <a:latin typeface="Calibri"/>
                <a:cs typeface="Calibri"/>
              </a:rPr>
              <a:t>UAF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67585" y="2438395"/>
            <a:ext cx="1212252" cy="1529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5759760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562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UAF </a:t>
            </a:r>
            <a:r>
              <a:rPr spc="-5" dirty="0"/>
              <a:t>in </a:t>
            </a:r>
            <a:r>
              <a:rPr spc="-10" dirty="0"/>
              <a:t>the</a:t>
            </a:r>
            <a:r>
              <a:rPr spc="-85" dirty="0"/>
              <a:t> </a:t>
            </a:r>
            <a:r>
              <a:rPr spc="-5" dirty="0"/>
              <a:t>Wild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178" y="1609336"/>
            <a:ext cx="7991475" cy="26403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2575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 ‘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hot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’ vulnerability nowadays,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almost</a:t>
            </a:r>
            <a:r>
              <a:rPr sz="3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every 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modern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browser exploit leverages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C000"/>
                </a:solidFill>
                <a:latin typeface="Calibri"/>
                <a:cs typeface="Calibri"/>
              </a:rPr>
              <a:t>UAF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4300">
              <a:latin typeface="Times New Roman"/>
              <a:cs typeface="Times New Roman"/>
            </a:endParaRPr>
          </a:p>
          <a:p>
            <a:pPr marL="294640" indent="-282575">
              <a:lnSpc>
                <a:spcPct val="100000"/>
              </a:lnSpc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Why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they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so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well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liked?</a:t>
            </a:r>
            <a:endParaRPr sz="3200">
              <a:latin typeface="Calibri"/>
              <a:cs typeface="Calibri"/>
            </a:endParaRPr>
          </a:p>
          <a:p>
            <a:pPr marL="388620">
              <a:lnSpc>
                <a:spcPct val="100000"/>
              </a:lnSpc>
              <a:spcBef>
                <a:spcPts val="5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Doesn’t require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memory corruption to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67585" y="2438395"/>
            <a:ext cx="1212252" cy="1529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6579204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562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UAF </a:t>
            </a:r>
            <a:r>
              <a:rPr spc="-5" dirty="0"/>
              <a:t>in </a:t>
            </a:r>
            <a:r>
              <a:rPr spc="-10" dirty="0"/>
              <a:t>the</a:t>
            </a:r>
            <a:r>
              <a:rPr spc="-85" dirty="0"/>
              <a:t> </a:t>
            </a:r>
            <a:r>
              <a:rPr spc="-5" dirty="0"/>
              <a:t>Wild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178" y="1609336"/>
            <a:ext cx="7991475" cy="31356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2575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 ‘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hot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’ vulnerability nowadays,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almost</a:t>
            </a:r>
            <a:r>
              <a:rPr sz="3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every 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modern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browser exploit leverages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C000"/>
                </a:solidFill>
                <a:latin typeface="Calibri"/>
                <a:cs typeface="Calibri"/>
              </a:rPr>
              <a:t>UAF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4300">
              <a:latin typeface="Times New Roman"/>
              <a:cs typeface="Times New Roman"/>
            </a:endParaRPr>
          </a:p>
          <a:p>
            <a:pPr marL="294640" indent="-282575">
              <a:lnSpc>
                <a:spcPct val="100000"/>
              </a:lnSpc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Why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they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so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well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liked?</a:t>
            </a:r>
            <a:endParaRPr sz="320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Doesn’t require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memory corruption to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endParaRPr sz="280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Can be used for info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leaks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67585" y="2438395"/>
            <a:ext cx="1212252" cy="1529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4790369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3562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UAF </a:t>
            </a:r>
            <a:r>
              <a:rPr spc="-5" dirty="0"/>
              <a:t>in </a:t>
            </a:r>
            <a:r>
              <a:rPr spc="-10" dirty="0"/>
              <a:t>the</a:t>
            </a:r>
            <a:r>
              <a:rPr spc="-85" dirty="0"/>
              <a:t> </a:t>
            </a:r>
            <a:r>
              <a:rPr spc="-5" dirty="0"/>
              <a:t>Wild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178" y="1609336"/>
            <a:ext cx="7991475" cy="40551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2575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 ‘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hot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’ vulnerability nowadays,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almost</a:t>
            </a:r>
            <a:r>
              <a:rPr sz="3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every 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modern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browser exploit leverages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C000"/>
                </a:solidFill>
                <a:latin typeface="Calibri"/>
                <a:cs typeface="Calibri"/>
              </a:rPr>
              <a:t>UAF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4300">
              <a:latin typeface="Times New Roman"/>
              <a:cs typeface="Times New Roman"/>
            </a:endParaRPr>
          </a:p>
          <a:p>
            <a:pPr marL="294640" indent="-282575">
              <a:lnSpc>
                <a:spcPct val="100000"/>
              </a:lnSpc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Why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they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so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well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liked?</a:t>
            </a:r>
            <a:endParaRPr sz="320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Doesn’t require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memory corruption to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endParaRPr sz="280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Can be used for info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leaks</a:t>
            </a:r>
            <a:endParaRPr sz="2800">
              <a:latin typeface="Calibri"/>
              <a:cs typeface="Calibri"/>
            </a:endParaRPr>
          </a:p>
          <a:p>
            <a:pPr marL="694690" marR="271145" lvl="1" indent="-306070">
              <a:lnSpc>
                <a:spcPts val="3340"/>
              </a:lnSpc>
              <a:spcBef>
                <a:spcPts val="670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Can be used to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trigger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memory corruption or get  control of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EIP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67585" y="2438395"/>
            <a:ext cx="1212252" cy="1529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168956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52133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</a:t>
            </a:r>
            <a:r>
              <a:rPr spc="-90" dirty="0"/>
              <a:t> </a:t>
            </a:r>
            <a:r>
              <a:rPr spc="-5" dirty="0"/>
              <a:t>Implementations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178" y="1582333"/>
            <a:ext cx="6878320" cy="32766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Tons of different heap</a:t>
            </a:r>
            <a:r>
              <a:rPr sz="3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implementations</a:t>
            </a:r>
            <a:endParaRPr sz="320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185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dlmalloc</a:t>
            </a:r>
            <a:endParaRPr sz="280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ptmalloc</a:t>
            </a:r>
            <a:endParaRPr sz="280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tcmalloc</a:t>
            </a:r>
            <a:endParaRPr sz="280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jemalloc</a:t>
            </a:r>
            <a:endParaRPr sz="280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nedmalloc</a:t>
            </a:r>
            <a:endParaRPr sz="280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Hoard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EE25A87F-23FC-4E48-A8FE-5762BE31F1E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8356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66681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Detecting </a:t>
            </a:r>
            <a:r>
              <a:rPr spc="-10" dirty="0"/>
              <a:t>UAF</a:t>
            </a:r>
            <a:r>
              <a:rPr spc="-90" dirty="0"/>
              <a:t> </a:t>
            </a:r>
            <a:r>
              <a:rPr spc="-5" dirty="0"/>
              <a:t>Vulnerabilities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86402" y="1610613"/>
            <a:ext cx="7630159" cy="215011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99085" marR="5080" indent="-287020">
              <a:lnSpc>
                <a:spcPts val="3150"/>
              </a:lnSpc>
              <a:spcBef>
                <a:spcPts val="530"/>
              </a:spcBef>
              <a:buFont typeface="Arial"/>
              <a:buChar char="•"/>
              <a:tabLst>
                <a:tab pos="299720" algn="l"/>
              </a:tabLst>
            </a:pP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295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defensive perspective, </a:t>
            </a:r>
            <a:r>
              <a:rPr sz="2950" spc="-10" dirty="0">
                <a:solidFill>
                  <a:srgbClr val="FFFFFF"/>
                </a:solidFill>
                <a:latin typeface="Calibri"/>
                <a:cs typeface="Calibri"/>
              </a:rPr>
              <a:t>trying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to detect </a:t>
            </a:r>
            <a:r>
              <a:rPr sz="2950" spc="-5" dirty="0">
                <a:solidFill>
                  <a:srgbClr val="FFC000"/>
                </a:solidFill>
                <a:latin typeface="Calibri"/>
                <a:cs typeface="Calibri"/>
              </a:rPr>
              <a:t> use </a:t>
            </a:r>
            <a:r>
              <a:rPr sz="2950" dirty="0">
                <a:solidFill>
                  <a:srgbClr val="FFC000"/>
                </a:solidFill>
                <a:latin typeface="Calibri"/>
                <a:cs typeface="Calibri"/>
              </a:rPr>
              <a:t>after </a:t>
            </a:r>
            <a:r>
              <a:rPr sz="2950" spc="-5" dirty="0">
                <a:solidFill>
                  <a:srgbClr val="FFC000"/>
                </a:solidFill>
                <a:latin typeface="Calibri"/>
                <a:cs typeface="Calibri"/>
              </a:rPr>
              <a:t>free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vulnerabilities in complex  </a:t>
            </a:r>
            <a:r>
              <a:rPr sz="2950" dirty="0">
                <a:solidFill>
                  <a:srgbClr val="FFFFFF"/>
                </a:solidFill>
                <a:latin typeface="Calibri"/>
                <a:cs typeface="Calibri"/>
              </a:rPr>
              <a:t>applications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is very difficult, even in</a:t>
            </a:r>
            <a:r>
              <a:rPr sz="295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industry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Why?</a:t>
            </a:r>
            <a:endParaRPr sz="29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83496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66681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Detecting </a:t>
            </a:r>
            <a:r>
              <a:rPr spc="-10" dirty="0"/>
              <a:t>UAF</a:t>
            </a:r>
            <a:r>
              <a:rPr spc="-90" dirty="0"/>
              <a:t> </a:t>
            </a:r>
            <a:r>
              <a:rPr spc="-5" dirty="0"/>
              <a:t>Vulnerabilities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86402" y="1610613"/>
            <a:ext cx="7630159" cy="29190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99085" marR="5080" indent="-287020">
              <a:lnSpc>
                <a:spcPts val="3150"/>
              </a:lnSpc>
              <a:spcBef>
                <a:spcPts val="530"/>
              </a:spcBef>
              <a:buFont typeface="Arial"/>
              <a:buChar char="•"/>
              <a:tabLst>
                <a:tab pos="299720" algn="l"/>
              </a:tabLst>
            </a:pP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295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defensive perspective, </a:t>
            </a:r>
            <a:r>
              <a:rPr sz="2950" spc="-10" dirty="0">
                <a:solidFill>
                  <a:srgbClr val="FFFFFF"/>
                </a:solidFill>
                <a:latin typeface="Calibri"/>
                <a:cs typeface="Calibri"/>
              </a:rPr>
              <a:t>trying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to detect </a:t>
            </a:r>
            <a:r>
              <a:rPr sz="2950" spc="-5" dirty="0">
                <a:solidFill>
                  <a:srgbClr val="FFC000"/>
                </a:solidFill>
                <a:latin typeface="Calibri"/>
                <a:cs typeface="Calibri"/>
              </a:rPr>
              <a:t> use </a:t>
            </a:r>
            <a:r>
              <a:rPr sz="2950" dirty="0">
                <a:solidFill>
                  <a:srgbClr val="FFC000"/>
                </a:solidFill>
                <a:latin typeface="Calibri"/>
                <a:cs typeface="Calibri"/>
              </a:rPr>
              <a:t>after </a:t>
            </a:r>
            <a:r>
              <a:rPr sz="2950" spc="-5" dirty="0">
                <a:solidFill>
                  <a:srgbClr val="FFC000"/>
                </a:solidFill>
                <a:latin typeface="Calibri"/>
                <a:cs typeface="Calibri"/>
              </a:rPr>
              <a:t>free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vulnerabilities in complex  </a:t>
            </a:r>
            <a:r>
              <a:rPr sz="2950" dirty="0">
                <a:solidFill>
                  <a:srgbClr val="FFFFFF"/>
                </a:solidFill>
                <a:latin typeface="Calibri"/>
                <a:cs typeface="Calibri"/>
              </a:rPr>
              <a:t>applications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is very difficult, even in</a:t>
            </a:r>
            <a:r>
              <a:rPr sz="295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industry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Why?</a:t>
            </a:r>
            <a:endParaRPr sz="2950">
              <a:latin typeface="Calibri"/>
              <a:cs typeface="Calibri"/>
            </a:endParaRPr>
          </a:p>
          <a:p>
            <a:pPr marL="699135" marR="408940" indent="-304800">
              <a:lnSpc>
                <a:spcPts val="2780"/>
              </a:lnSpc>
              <a:spcBef>
                <a:spcPts val="530"/>
              </a:spcBef>
            </a:pPr>
            <a:r>
              <a:rPr sz="2600" dirty="0">
                <a:solidFill>
                  <a:srgbClr val="FFC000"/>
                </a:solidFill>
                <a:latin typeface="Arial"/>
                <a:cs typeface="Arial"/>
              </a:rPr>
              <a:t>–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UAF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’s only exist in certain states of execution, so  statically scanning source for them won’t go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far</a:t>
            </a:r>
            <a:endParaRPr sz="2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2667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66681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Detecting </a:t>
            </a:r>
            <a:r>
              <a:rPr spc="-10" dirty="0"/>
              <a:t>UAF</a:t>
            </a:r>
            <a:r>
              <a:rPr spc="-90" dirty="0"/>
              <a:t> </a:t>
            </a:r>
            <a:r>
              <a:rPr spc="-5" dirty="0"/>
              <a:t>Vulnerabilities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86402" y="1610613"/>
            <a:ext cx="7879715" cy="404304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99085" marR="254000" indent="-287020">
              <a:lnSpc>
                <a:spcPts val="3150"/>
              </a:lnSpc>
              <a:spcBef>
                <a:spcPts val="530"/>
              </a:spcBef>
              <a:buFont typeface="Arial"/>
              <a:buChar char="•"/>
              <a:tabLst>
                <a:tab pos="299720" algn="l"/>
              </a:tabLst>
            </a:pP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295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defensive perspective, </a:t>
            </a:r>
            <a:r>
              <a:rPr sz="2950" spc="-10" dirty="0">
                <a:solidFill>
                  <a:srgbClr val="FFFFFF"/>
                </a:solidFill>
                <a:latin typeface="Calibri"/>
                <a:cs typeface="Calibri"/>
              </a:rPr>
              <a:t>trying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to detect </a:t>
            </a:r>
            <a:r>
              <a:rPr sz="2950" spc="-5" dirty="0">
                <a:solidFill>
                  <a:srgbClr val="FFC000"/>
                </a:solidFill>
                <a:latin typeface="Calibri"/>
                <a:cs typeface="Calibri"/>
              </a:rPr>
              <a:t> use </a:t>
            </a:r>
            <a:r>
              <a:rPr sz="2950" dirty="0">
                <a:solidFill>
                  <a:srgbClr val="FFC000"/>
                </a:solidFill>
                <a:latin typeface="Calibri"/>
                <a:cs typeface="Calibri"/>
              </a:rPr>
              <a:t>after </a:t>
            </a:r>
            <a:r>
              <a:rPr sz="2950" spc="-5" dirty="0">
                <a:solidFill>
                  <a:srgbClr val="FFC000"/>
                </a:solidFill>
                <a:latin typeface="Calibri"/>
                <a:cs typeface="Calibri"/>
              </a:rPr>
              <a:t>free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vulnerabilities in complex  </a:t>
            </a:r>
            <a:r>
              <a:rPr sz="2950" dirty="0">
                <a:solidFill>
                  <a:srgbClr val="FFFFFF"/>
                </a:solidFill>
                <a:latin typeface="Calibri"/>
                <a:cs typeface="Calibri"/>
              </a:rPr>
              <a:t>applications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is very difficult, even in</a:t>
            </a:r>
            <a:r>
              <a:rPr sz="295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industry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Why?</a:t>
            </a:r>
            <a:endParaRPr sz="2950">
              <a:latin typeface="Calibri"/>
              <a:cs typeface="Calibri"/>
            </a:endParaRPr>
          </a:p>
          <a:p>
            <a:pPr marL="699135" marR="658495" lvl="1" indent="-304800">
              <a:lnSpc>
                <a:spcPts val="2780"/>
              </a:lnSpc>
              <a:spcBef>
                <a:spcPts val="530"/>
              </a:spcBef>
              <a:buFont typeface="Arial"/>
              <a:buChar char="–"/>
              <a:tabLst>
                <a:tab pos="699770" algn="l"/>
              </a:tabLst>
            </a:pP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UAF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’s only exist in certain states of execution, so  statically scanning source for them won’t go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far</a:t>
            </a:r>
            <a:endParaRPr sz="2600">
              <a:latin typeface="Calibri"/>
              <a:cs typeface="Calibri"/>
            </a:endParaRPr>
          </a:p>
          <a:p>
            <a:pPr marL="699135" marR="5080" lvl="1" indent="-304800">
              <a:lnSpc>
                <a:spcPct val="89000"/>
              </a:lnSpc>
              <a:spcBef>
                <a:spcPts val="484"/>
              </a:spcBef>
              <a:buFont typeface="Arial"/>
              <a:buChar char="–"/>
              <a:tabLst>
                <a:tab pos="699770" algn="l"/>
              </a:tabLst>
            </a:pP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They’re usually only found through crashes, but  symbolic execution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constraint solvers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helping  find these bugs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faster</a:t>
            </a:r>
            <a:endParaRPr sz="2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050215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565356"/>
            <a:ext cx="400431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Overview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91178" y="1529968"/>
            <a:ext cx="3772535" cy="265264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434343"/>
                </a:solidFill>
                <a:latin typeface="Calibri"/>
                <a:cs typeface="Calibri"/>
              </a:rPr>
              <a:t>Heap</a:t>
            </a:r>
            <a:r>
              <a:rPr sz="3200" spc="-1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34343"/>
                </a:solidFill>
                <a:latin typeface="Calibri"/>
                <a:cs typeface="Calibri"/>
              </a:rPr>
              <a:t>Overview</a:t>
            </a:r>
            <a:endParaRPr sz="3200" dirty="0">
              <a:latin typeface="Calibri"/>
              <a:cs typeface="Calibri"/>
            </a:endParaRPr>
          </a:p>
          <a:p>
            <a:pPr marL="294640" indent="-28257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434343"/>
                </a:solidFill>
                <a:latin typeface="Calibri"/>
                <a:cs typeface="Calibri"/>
              </a:rPr>
              <a:t>Heap</a:t>
            </a:r>
            <a:r>
              <a:rPr sz="3200" spc="-2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34343"/>
                </a:solidFill>
                <a:latin typeface="Calibri"/>
                <a:cs typeface="Calibri"/>
              </a:rPr>
              <a:t>Exploitation</a:t>
            </a:r>
            <a:endParaRPr sz="3200" dirty="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434343"/>
                </a:solidFill>
                <a:latin typeface="Calibri"/>
                <a:cs typeface="Calibri"/>
              </a:rPr>
              <a:t>Heap</a:t>
            </a:r>
            <a:r>
              <a:rPr sz="2800" spc="-1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34343"/>
                </a:solidFill>
                <a:latin typeface="Calibri"/>
                <a:cs typeface="Calibri"/>
              </a:rPr>
              <a:t>Overflows</a:t>
            </a:r>
            <a:endParaRPr sz="2800" dirty="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434343"/>
                </a:solidFill>
                <a:latin typeface="Calibri"/>
                <a:cs typeface="Calibri"/>
              </a:rPr>
              <a:t>Use After</a:t>
            </a:r>
            <a:r>
              <a:rPr sz="2800" spc="-9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34343"/>
                </a:solidFill>
                <a:latin typeface="Calibri"/>
                <a:cs typeface="Calibri"/>
              </a:rPr>
              <a:t>Free</a:t>
            </a:r>
            <a:endParaRPr sz="2800" dirty="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Heap</a:t>
            </a:r>
            <a:r>
              <a:rPr sz="28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Spraying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82462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565356"/>
            <a:ext cx="457327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Terminology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91178" y="1527903"/>
            <a:ext cx="7880350" cy="294068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00AFEF"/>
                </a:solidFill>
                <a:latin typeface="Calibri"/>
                <a:cs typeface="Calibri"/>
              </a:rPr>
              <a:t>Heap</a:t>
            </a:r>
            <a:r>
              <a:rPr sz="32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AFEF"/>
                </a:solidFill>
                <a:latin typeface="Calibri"/>
                <a:cs typeface="Calibri"/>
              </a:rPr>
              <a:t>Spraying</a:t>
            </a:r>
            <a:endParaRPr sz="3200">
              <a:latin typeface="Calibri"/>
              <a:cs typeface="Calibri"/>
            </a:endParaRPr>
          </a:p>
          <a:p>
            <a:pPr marL="694690" marR="5080" lvl="1" indent="-306070" algn="just">
              <a:lnSpc>
                <a:spcPct val="99900"/>
              </a:lnSpc>
              <a:spcBef>
                <a:spcPts val="565"/>
              </a:spcBef>
              <a:buFont typeface="Arial"/>
              <a:buChar char="–"/>
              <a:tabLst>
                <a:tab pos="69532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technique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used to increase exploit reliability, by  filling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heap with large chunks of data relevant  to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exploit you’re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trying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land</a:t>
            </a:r>
            <a:endParaRPr sz="2800">
              <a:latin typeface="Calibri"/>
              <a:cs typeface="Calibri"/>
            </a:endParaRPr>
          </a:p>
          <a:p>
            <a:pPr marL="694690" lvl="1" indent="-306705" algn="just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It can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assist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 bypassing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FF00"/>
                </a:solidFill>
                <a:latin typeface="Calibri"/>
                <a:cs typeface="Calibri"/>
              </a:rPr>
              <a:t>ASLR</a:t>
            </a:r>
            <a:endParaRPr sz="2800">
              <a:latin typeface="Calibri"/>
              <a:cs typeface="Calibri"/>
            </a:endParaRPr>
          </a:p>
          <a:p>
            <a:pPr marL="694690" lvl="1" indent="-306070" algn="just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69469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heap spray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not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vulnerability or security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flaw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22834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4737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 Spray in</a:t>
            </a:r>
            <a:r>
              <a:rPr spc="-90" dirty="0"/>
              <a:t> </a:t>
            </a:r>
            <a:r>
              <a:rPr spc="-5" dirty="0"/>
              <a:t>Action</a:t>
            </a:r>
          </a:p>
        </p:txBody>
      </p:sp>
      <p:sp>
        <p:nvSpPr>
          <p:cNvPr id="4" name="object 4"/>
          <p:cNvSpPr/>
          <p:nvPr/>
        </p:nvSpPr>
        <p:spPr>
          <a:xfrm>
            <a:off x="3635755" y="1685918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62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41833" y="1624021"/>
            <a:ext cx="155820" cy="123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35755" y="6105500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62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1833" y="6043603"/>
            <a:ext cx="155820" cy="123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5755" y="2400291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62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41833" y="2338394"/>
            <a:ext cx="155820" cy="123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5754" y="5753076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62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1832" y="5691180"/>
            <a:ext cx="155820" cy="123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054095" y="1673218"/>
          <a:ext cx="2362200" cy="4419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Runtime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Memory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95E89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Libraries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(libc)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ELF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Executable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54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532">
                <a:tc>
                  <a:txBody>
                    <a:bodyPr/>
                    <a:lstStyle/>
                    <a:p>
                      <a:pPr algn="ctr">
                        <a:lnSpc>
                          <a:spcPts val="204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395E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635753" y="2707710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62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41831" y="2645813"/>
            <a:ext cx="155820" cy="123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97298" y="1517511"/>
            <a:ext cx="4771390" cy="3705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0x00000000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Start of</a:t>
            </a:r>
            <a:r>
              <a:rPr sz="18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memory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31800" marR="194945">
              <a:lnSpc>
                <a:spcPct val="112100"/>
              </a:lnSpc>
              <a:spcBef>
                <a:spcPts val="113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0x08048000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.text Segment in</a:t>
            </a:r>
            <a:r>
              <a:rPr sz="1800" spc="-9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ELF  0x09104000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Top of</a:t>
            </a:r>
            <a:r>
              <a:rPr sz="1800" spc="-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heap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filler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“AAAAAAAAAAAAA...”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for(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i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0; </a:t>
            </a:r>
            <a:r>
              <a:rPr sz="2000" dirty="0">
                <a:solidFill>
                  <a:srgbClr val="00FF00"/>
                </a:solidFill>
                <a:latin typeface="Consolas"/>
                <a:cs typeface="Consolas"/>
              </a:rPr>
              <a:t>i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&lt;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3000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r>
              <a:rPr sz="20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++)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570865" marR="508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temp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2000" spc="-5" dirty="0">
                <a:solidFill>
                  <a:srgbClr val="FFFF00"/>
                </a:solidFill>
                <a:latin typeface="Consolas"/>
                <a:cs typeface="Consolas"/>
              </a:rPr>
              <a:t>malloc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1000000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);  </a:t>
            </a:r>
            <a:r>
              <a:rPr sz="2000" spc="-5" dirty="0">
                <a:solidFill>
                  <a:srgbClr val="FFFF00"/>
                </a:solidFill>
                <a:latin typeface="Consolas"/>
                <a:cs typeface="Consolas"/>
              </a:rPr>
              <a:t>memcpy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temp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filler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2000" spc="-6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1000000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2099" y="5643503"/>
            <a:ext cx="8559800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36390">
              <a:lnSpc>
                <a:spcPts val="1795"/>
              </a:lnSpc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0xbfff0000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Top of</a:t>
            </a:r>
            <a:r>
              <a:rPr sz="18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stack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4136390" algn="l"/>
                <a:tab pos="8546465" algn="l"/>
              </a:tabLst>
            </a:pPr>
            <a:r>
              <a:rPr sz="1800" u="sng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Consolas"/>
                <a:cs typeface="Consolas"/>
              </a:rPr>
              <a:t>0xFFFFFFFF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Consolas"/>
                <a:cs typeface="Consolas"/>
              </a:rPr>
              <a:t>– 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Consolas"/>
                <a:cs typeface="Consolas"/>
              </a:rPr>
              <a:t>End of</a:t>
            </a:r>
            <a:r>
              <a:rPr sz="1800" u="sng" spc="-90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Consolas"/>
                <a:cs typeface="Consolas"/>
              </a:rPr>
              <a:t> 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Consolas"/>
                <a:cs typeface="Consolas"/>
              </a:rPr>
              <a:t>memory	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  <p:sp>
        <p:nvSpPr>
          <p:cNvPr id="19" name="object 19"/>
          <p:cNvSpPr txBox="1"/>
          <p:nvPr/>
        </p:nvSpPr>
        <p:spPr>
          <a:xfrm>
            <a:off x="8421174" y="6467714"/>
            <a:ext cx="20510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0AFEF"/>
                </a:solidFill>
                <a:latin typeface="Calibri"/>
                <a:cs typeface="Calibri"/>
              </a:rPr>
              <a:t>85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35276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4737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 Spray in</a:t>
            </a:r>
            <a:r>
              <a:rPr spc="-90" dirty="0"/>
              <a:t> </a:t>
            </a:r>
            <a:r>
              <a:rPr spc="-5" dirty="0"/>
              <a:t>Action</a:t>
            </a:r>
          </a:p>
        </p:txBody>
      </p:sp>
      <p:sp>
        <p:nvSpPr>
          <p:cNvPr id="4" name="object 4"/>
          <p:cNvSpPr/>
          <p:nvPr/>
        </p:nvSpPr>
        <p:spPr>
          <a:xfrm>
            <a:off x="3635755" y="1685918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62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41833" y="1624021"/>
            <a:ext cx="155820" cy="123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35755" y="6105500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62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1833" y="6043603"/>
            <a:ext cx="155820" cy="123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5755" y="2400291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62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41833" y="2338394"/>
            <a:ext cx="155820" cy="123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5754" y="5753076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62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1832" y="5691180"/>
            <a:ext cx="155820" cy="123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054095" y="1673218"/>
          <a:ext cx="2362200" cy="4419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Runtime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Memory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95E89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Libraries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(libc)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ELF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Executable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746">
                <a:tc>
                  <a:txBody>
                    <a:bodyPr/>
                    <a:lstStyle/>
                    <a:p>
                      <a:pPr marL="122555" marR="117475" indent="814705">
                        <a:lnSpc>
                          <a:spcPct val="100699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Heap  AAAAAAAAAAAAAAAA  AAAAAAAAAAAAAAAA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5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532">
                <a:tc>
                  <a:txBody>
                    <a:bodyPr/>
                    <a:lstStyle/>
                    <a:p>
                      <a:pPr algn="ctr">
                        <a:lnSpc>
                          <a:spcPts val="204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395E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635753" y="2707710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62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41831" y="2645813"/>
            <a:ext cx="155820" cy="123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97298" y="1517511"/>
            <a:ext cx="4771390" cy="3705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0x00000000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Start of</a:t>
            </a:r>
            <a:r>
              <a:rPr sz="18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memory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31800" marR="194945">
              <a:lnSpc>
                <a:spcPct val="112100"/>
              </a:lnSpc>
              <a:spcBef>
                <a:spcPts val="113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0x08048000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.text Segment in</a:t>
            </a:r>
            <a:r>
              <a:rPr sz="1800" spc="-9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ELF  0x09104000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Top of</a:t>
            </a:r>
            <a:r>
              <a:rPr sz="1800" spc="-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heap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filler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“AAAAAAAAAAAAA...”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for(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i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0; </a:t>
            </a:r>
            <a:r>
              <a:rPr sz="2000" dirty="0">
                <a:solidFill>
                  <a:srgbClr val="00FF00"/>
                </a:solidFill>
                <a:latin typeface="Consolas"/>
                <a:cs typeface="Consolas"/>
              </a:rPr>
              <a:t>i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&lt;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3000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r>
              <a:rPr sz="20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++)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570865" marR="508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temp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2000" spc="-5" dirty="0">
                <a:solidFill>
                  <a:srgbClr val="FFFF00"/>
                </a:solidFill>
                <a:latin typeface="Consolas"/>
                <a:cs typeface="Consolas"/>
              </a:rPr>
              <a:t>malloc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1000000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);  </a:t>
            </a:r>
            <a:r>
              <a:rPr sz="2000" spc="-5" dirty="0">
                <a:solidFill>
                  <a:srgbClr val="FFFF00"/>
                </a:solidFill>
                <a:latin typeface="Consolas"/>
                <a:cs typeface="Consolas"/>
              </a:rPr>
              <a:t>memcpy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temp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filler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2000" spc="-6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1000000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2099" y="5643503"/>
            <a:ext cx="8559800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36390">
              <a:lnSpc>
                <a:spcPts val="1795"/>
              </a:lnSpc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0xbfff0000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Top of</a:t>
            </a:r>
            <a:r>
              <a:rPr sz="18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stack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4136390" algn="l"/>
                <a:tab pos="8546465" algn="l"/>
              </a:tabLst>
            </a:pPr>
            <a:r>
              <a:rPr sz="1800" u="sng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Consolas"/>
                <a:cs typeface="Consolas"/>
              </a:rPr>
              <a:t>0xFFFFFFFF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Consolas"/>
                <a:cs typeface="Consolas"/>
              </a:rPr>
              <a:t>– 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Consolas"/>
                <a:cs typeface="Consolas"/>
              </a:rPr>
              <a:t>End of</a:t>
            </a:r>
            <a:r>
              <a:rPr sz="1800" u="sng" spc="-90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Consolas"/>
                <a:cs typeface="Consolas"/>
              </a:rPr>
              <a:t> 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Consolas"/>
                <a:cs typeface="Consolas"/>
              </a:rPr>
              <a:t>memory	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  <p:sp>
        <p:nvSpPr>
          <p:cNvPr id="19" name="object 19"/>
          <p:cNvSpPr txBox="1"/>
          <p:nvPr/>
        </p:nvSpPr>
        <p:spPr>
          <a:xfrm>
            <a:off x="8421174" y="6467714"/>
            <a:ext cx="20510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0AFEF"/>
                </a:solidFill>
                <a:latin typeface="Calibri"/>
                <a:cs typeface="Calibri"/>
              </a:rPr>
              <a:t>86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47800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4737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 Spray in</a:t>
            </a:r>
            <a:r>
              <a:rPr spc="-90" dirty="0"/>
              <a:t> </a:t>
            </a:r>
            <a:r>
              <a:rPr spc="-5" dirty="0"/>
              <a:t>Action</a:t>
            </a:r>
          </a:p>
        </p:txBody>
      </p:sp>
      <p:sp>
        <p:nvSpPr>
          <p:cNvPr id="4" name="object 4"/>
          <p:cNvSpPr/>
          <p:nvPr/>
        </p:nvSpPr>
        <p:spPr>
          <a:xfrm>
            <a:off x="3635755" y="1685918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62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41833" y="1624021"/>
            <a:ext cx="155820" cy="123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35755" y="6105500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62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1833" y="6043603"/>
            <a:ext cx="155820" cy="123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5755" y="2400291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62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41833" y="2338394"/>
            <a:ext cx="155820" cy="123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5754" y="5753076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62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1832" y="5691180"/>
            <a:ext cx="155820" cy="123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054095" y="1673218"/>
          <a:ext cx="2362200" cy="4419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Runtime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Memory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95E89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Libraries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(libc)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ELF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Executable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6944">
                <a:tc>
                  <a:txBody>
                    <a:bodyPr/>
                    <a:lstStyle/>
                    <a:p>
                      <a:pPr marL="122555" marR="117475" indent="814705">
                        <a:lnSpc>
                          <a:spcPct val="100699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Heap  AAAAAAAAAAAAAAAA  AAAAAAAAAAAAAAAA  AAAAAAAAAAAAAAAA  AAAAAAAAAAAAAAAA  AAAAAAAAAAAAAAAA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76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532">
                <a:tc>
                  <a:txBody>
                    <a:bodyPr/>
                    <a:lstStyle/>
                    <a:p>
                      <a:pPr algn="ctr">
                        <a:lnSpc>
                          <a:spcPts val="204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395E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635753" y="2707710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62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41831" y="2645813"/>
            <a:ext cx="155820" cy="123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97298" y="1517511"/>
            <a:ext cx="4771390" cy="3705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0x00000000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Start of</a:t>
            </a:r>
            <a:r>
              <a:rPr sz="18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memory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31800" marR="194945">
              <a:lnSpc>
                <a:spcPct val="112100"/>
              </a:lnSpc>
              <a:spcBef>
                <a:spcPts val="113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0x08048000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.text Segment in</a:t>
            </a:r>
            <a:r>
              <a:rPr sz="1800" spc="-9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ELF  0x09104000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Top of</a:t>
            </a:r>
            <a:r>
              <a:rPr sz="1800" spc="-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heap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filler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“AAAAAAAAAAAAA...”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for(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i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0; </a:t>
            </a:r>
            <a:r>
              <a:rPr sz="2000" dirty="0">
                <a:solidFill>
                  <a:srgbClr val="00FF00"/>
                </a:solidFill>
                <a:latin typeface="Consolas"/>
                <a:cs typeface="Consolas"/>
              </a:rPr>
              <a:t>i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&lt;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3000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r>
              <a:rPr sz="20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++)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570865" marR="508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temp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2000" spc="-5" dirty="0">
                <a:solidFill>
                  <a:srgbClr val="FFFF00"/>
                </a:solidFill>
                <a:latin typeface="Consolas"/>
                <a:cs typeface="Consolas"/>
              </a:rPr>
              <a:t>malloc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1000000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);  </a:t>
            </a:r>
            <a:r>
              <a:rPr sz="2000" spc="-5" dirty="0">
                <a:solidFill>
                  <a:srgbClr val="FFFF00"/>
                </a:solidFill>
                <a:latin typeface="Consolas"/>
                <a:cs typeface="Consolas"/>
              </a:rPr>
              <a:t>memcpy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temp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filler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2000" spc="-6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1000000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2099" y="5643503"/>
            <a:ext cx="8559800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36390">
              <a:lnSpc>
                <a:spcPts val="1795"/>
              </a:lnSpc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0xbfff0000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Top of</a:t>
            </a:r>
            <a:r>
              <a:rPr sz="18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stack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4136390" algn="l"/>
                <a:tab pos="8546465" algn="l"/>
              </a:tabLst>
            </a:pPr>
            <a:r>
              <a:rPr sz="1800" u="sng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Consolas"/>
                <a:cs typeface="Consolas"/>
              </a:rPr>
              <a:t>0xFFFFFFFF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Consolas"/>
                <a:cs typeface="Consolas"/>
              </a:rPr>
              <a:t>– 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Consolas"/>
                <a:cs typeface="Consolas"/>
              </a:rPr>
              <a:t>End of</a:t>
            </a:r>
            <a:r>
              <a:rPr sz="1800" u="sng" spc="-90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Consolas"/>
                <a:cs typeface="Consolas"/>
              </a:rPr>
              <a:t> 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Consolas"/>
                <a:cs typeface="Consolas"/>
              </a:rPr>
              <a:t>memory	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  <p:sp>
        <p:nvSpPr>
          <p:cNvPr id="19" name="object 19"/>
          <p:cNvSpPr txBox="1"/>
          <p:nvPr/>
        </p:nvSpPr>
        <p:spPr>
          <a:xfrm>
            <a:off x="8421174" y="6467714"/>
            <a:ext cx="20510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0AFEF"/>
                </a:solidFill>
                <a:latin typeface="Calibri"/>
                <a:cs typeface="Calibri"/>
              </a:rPr>
              <a:t>87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640765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4737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 Spray in</a:t>
            </a:r>
            <a:r>
              <a:rPr spc="-90" dirty="0"/>
              <a:t> </a:t>
            </a:r>
            <a:r>
              <a:rPr spc="-5" dirty="0"/>
              <a:t>Action</a:t>
            </a:r>
          </a:p>
        </p:txBody>
      </p:sp>
      <p:sp>
        <p:nvSpPr>
          <p:cNvPr id="4" name="object 4"/>
          <p:cNvSpPr/>
          <p:nvPr/>
        </p:nvSpPr>
        <p:spPr>
          <a:xfrm>
            <a:off x="3635755" y="1685918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62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41833" y="1624021"/>
            <a:ext cx="155820" cy="123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35755" y="6105500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62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1833" y="6043603"/>
            <a:ext cx="155820" cy="123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5755" y="2400291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62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41833" y="2338394"/>
            <a:ext cx="155820" cy="123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5754" y="5753076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62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1832" y="5691180"/>
            <a:ext cx="155820" cy="123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054095" y="1673218"/>
          <a:ext cx="2362200" cy="44195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Runtime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Memory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95E89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Libraries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(libc)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ELF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Executable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9134">
                <a:tc>
                  <a:txBody>
                    <a:bodyPr/>
                    <a:lstStyle/>
                    <a:p>
                      <a:pPr marL="122555" marR="117475" indent="814705">
                        <a:lnSpc>
                          <a:spcPct val="100699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Heap  AAAAAAAAAAAAAAAA  AAAAAAAAAAAAAAAA  AAAAAAAAAAAAAAAA  AAAAAAAAAAAAAAAA  AAAAAAAAAAAAAAAA  AAAAAAAAAAAAAAAA  AAAAAAAAAAAAAAAA  AAAAAAAAAAAAAAAA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4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532">
                <a:tc>
                  <a:txBody>
                    <a:bodyPr/>
                    <a:lstStyle/>
                    <a:p>
                      <a:pPr algn="ctr">
                        <a:lnSpc>
                          <a:spcPts val="204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395E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635753" y="2707710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62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41831" y="2645813"/>
            <a:ext cx="155820" cy="123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5753" y="5291770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62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41831" y="5229874"/>
            <a:ext cx="155820" cy="123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97298" y="1517511"/>
            <a:ext cx="4771390" cy="3905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0x00000000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Start of</a:t>
            </a:r>
            <a:r>
              <a:rPr sz="18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memory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31800" marR="194945">
              <a:lnSpc>
                <a:spcPct val="112100"/>
              </a:lnSpc>
              <a:spcBef>
                <a:spcPts val="113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0x08048000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.text Segment in</a:t>
            </a:r>
            <a:r>
              <a:rPr sz="1800" spc="-9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ELF  0x09104000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Top of</a:t>
            </a:r>
            <a:r>
              <a:rPr sz="1800" spc="-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heap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filler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“AAAAAAAAAAAAA...”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for(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i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0; </a:t>
            </a:r>
            <a:r>
              <a:rPr sz="2000" dirty="0">
                <a:solidFill>
                  <a:srgbClr val="00FF00"/>
                </a:solidFill>
                <a:latin typeface="Consolas"/>
                <a:cs typeface="Consolas"/>
              </a:rPr>
              <a:t>i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&lt;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3000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r>
              <a:rPr sz="20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++)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570865" marR="508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temp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2000" spc="-5" dirty="0">
                <a:solidFill>
                  <a:srgbClr val="FFFF00"/>
                </a:solidFill>
                <a:latin typeface="Consolas"/>
                <a:cs typeface="Consolas"/>
              </a:rPr>
              <a:t>malloc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1000000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);  </a:t>
            </a:r>
            <a:r>
              <a:rPr sz="2000" spc="-5" dirty="0">
                <a:solidFill>
                  <a:srgbClr val="FFFF00"/>
                </a:solidFill>
                <a:latin typeface="Consolas"/>
                <a:cs typeface="Consolas"/>
              </a:rPr>
              <a:t>memcpy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temp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filler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2000" spc="-6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1000000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110"/>
              </a:lnSpc>
            </a:pP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431800">
              <a:lnSpc>
                <a:spcPts val="1870"/>
              </a:lnSpc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0xbbe09e00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bottom of</a:t>
            </a:r>
            <a:r>
              <a:rPr sz="1800" spc="-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heap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2099" y="5643503"/>
            <a:ext cx="8559800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36390">
              <a:lnSpc>
                <a:spcPts val="1795"/>
              </a:lnSpc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0xbfff0000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Top of</a:t>
            </a:r>
            <a:r>
              <a:rPr sz="18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stack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4136390" algn="l"/>
                <a:tab pos="8546465" algn="l"/>
              </a:tabLst>
            </a:pPr>
            <a:r>
              <a:rPr sz="1800" u="sng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Consolas"/>
                <a:cs typeface="Consolas"/>
              </a:rPr>
              <a:t>0xFFFFFFFF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Consolas"/>
                <a:cs typeface="Consolas"/>
              </a:rPr>
              <a:t>– 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Consolas"/>
                <a:cs typeface="Consolas"/>
              </a:rPr>
              <a:t>End of</a:t>
            </a:r>
            <a:r>
              <a:rPr sz="1800" u="sng" spc="-90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Consolas"/>
                <a:cs typeface="Consolas"/>
              </a:rPr>
              <a:t> 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Consolas"/>
                <a:cs typeface="Consolas"/>
              </a:rPr>
              <a:t>memory	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  <p:sp>
        <p:nvSpPr>
          <p:cNvPr id="21" name="object 21"/>
          <p:cNvSpPr txBox="1"/>
          <p:nvPr/>
        </p:nvSpPr>
        <p:spPr>
          <a:xfrm>
            <a:off x="8421174" y="6467714"/>
            <a:ext cx="20510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0AFEF"/>
                </a:solidFill>
                <a:latin typeface="Calibri"/>
                <a:cs typeface="Calibri"/>
              </a:rPr>
              <a:t>88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877717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4737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 Spray in</a:t>
            </a:r>
            <a:r>
              <a:rPr spc="-90" dirty="0"/>
              <a:t> </a:t>
            </a:r>
            <a:r>
              <a:rPr spc="-5" dirty="0"/>
              <a:t>Action</a:t>
            </a:r>
          </a:p>
        </p:txBody>
      </p:sp>
      <p:sp>
        <p:nvSpPr>
          <p:cNvPr id="4" name="object 4"/>
          <p:cNvSpPr/>
          <p:nvPr/>
        </p:nvSpPr>
        <p:spPr>
          <a:xfrm>
            <a:off x="3635755" y="1685918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62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41833" y="1624021"/>
            <a:ext cx="155820" cy="123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35755" y="6105500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62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1833" y="6043603"/>
            <a:ext cx="155820" cy="123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5755" y="2400291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62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41833" y="2338394"/>
            <a:ext cx="155820" cy="123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5754" y="5753076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62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1832" y="5691180"/>
            <a:ext cx="155820" cy="123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054095" y="1673218"/>
          <a:ext cx="2362200" cy="44195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Runtime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Memory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395E89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Libraries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(libc)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377D91"/>
                      </a:solidFill>
                      <a:prstDash val="solid"/>
                    </a:lnL>
                    <a:lnR w="28575">
                      <a:solidFill>
                        <a:srgbClr val="377D91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377D91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ELF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Executable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B56D33"/>
                      </a:solidFill>
                      <a:prstDash val="solid"/>
                    </a:lnL>
                    <a:lnR w="28575">
                      <a:solidFill>
                        <a:srgbClr val="B56D33"/>
                      </a:solidFill>
                      <a:prstDash val="solid"/>
                    </a:lnR>
                    <a:lnT w="28575">
                      <a:solidFill>
                        <a:srgbClr val="377D91"/>
                      </a:solidFill>
                      <a:prstDash val="solid"/>
                    </a:lnT>
                    <a:lnB w="28575">
                      <a:solidFill>
                        <a:srgbClr val="B56D33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B56D33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9134">
                <a:tc>
                  <a:txBody>
                    <a:bodyPr/>
                    <a:lstStyle/>
                    <a:p>
                      <a:pPr marL="122555" marR="117475" indent="814705">
                        <a:lnSpc>
                          <a:spcPct val="100699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Heap  AAAAAAAAAAAAAAAA  AAAAAAAAAAAAAAAA  AAAAAAAAAAAAAAAA  AAAAAAAAAAAAAAAA  AAAAAAAAAAAAAAAA  AAAAAAAAAAAAAAAA  AAAAAAAAAAAAAAAA  AAAAAAAAAAAAAAAA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4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532">
                <a:tc>
                  <a:txBody>
                    <a:bodyPr/>
                    <a:lstStyle/>
                    <a:p>
                      <a:pPr algn="ctr">
                        <a:lnSpc>
                          <a:spcPts val="204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5D4876"/>
                      </a:solidFill>
                      <a:prstDash val="solid"/>
                    </a:lnL>
                    <a:lnR w="28575">
                      <a:solidFill>
                        <a:srgbClr val="5D4876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5D48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9"/>
                      </a:solidFill>
                      <a:prstDash val="solid"/>
                    </a:lnL>
                    <a:lnR w="28575">
                      <a:solidFill>
                        <a:srgbClr val="395E89"/>
                      </a:solidFill>
                      <a:prstDash val="solid"/>
                    </a:lnR>
                    <a:lnT w="28575">
                      <a:solidFill>
                        <a:srgbClr val="5D4876"/>
                      </a:solidFill>
                      <a:prstDash val="solid"/>
                    </a:lnT>
                    <a:lnB w="28575">
                      <a:solidFill>
                        <a:srgbClr val="395E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635753" y="2707710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62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41831" y="2645813"/>
            <a:ext cx="155820" cy="123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5753" y="5291770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70762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41831" y="5229874"/>
            <a:ext cx="155820" cy="123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796" y="2707704"/>
            <a:ext cx="304800" cy="2584450"/>
          </a:xfrm>
          <a:custGeom>
            <a:avLst/>
            <a:gdLst/>
            <a:ahLst/>
            <a:cxnLst/>
            <a:rect l="l" t="t" r="r" b="b"/>
            <a:pathLst>
              <a:path w="304800" h="2584450">
                <a:moveTo>
                  <a:pt x="304799" y="2584065"/>
                </a:moveTo>
                <a:lnTo>
                  <a:pt x="245478" y="2582069"/>
                </a:lnTo>
                <a:lnTo>
                  <a:pt x="197036" y="2576626"/>
                </a:lnTo>
                <a:lnTo>
                  <a:pt x="164376" y="2568553"/>
                </a:lnTo>
                <a:lnTo>
                  <a:pt x="152399" y="2558666"/>
                </a:lnTo>
                <a:lnTo>
                  <a:pt x="152399" y="1317431"/>
                </a:lnTo>
                <a:lnTo>
                  <a:pt x="140423" y="1307545"/>
                </a:lnTo>
                <a:lnTo>
                  <a:pt x="107762" y="1299472"/>
                </a:lnTo>
                <a:lnTo>
                  <a:pt x="59320" y="1294028"/>
                </a:lnTo>
                <a:lnTo>
                  <a:pt x="0" y="1292032"/>
                </a:lnTo>
                <a:lnTo>
                  <a:pt x="59320" y="1290036"/>
                </a:lnTo>
                <a:lnTo>
                  <a:pt x="107762" y="1284593"/>
                </a:lnTo>
                <a:lnTo>
                  <a:pt x="140423" y="1276520"/>
                </a:lnTo>
                <a:lnTo>
                  <a:pt x="152399" y="1266633"/>
                </a:lnTo>
                <a:lnTo>
                  <a:pt x="152399" y="25398"/>
                </a:lnTo>
                <a:lnTo>
                  <a:pt x="164376" y="15512"/>
                </a:lnTo>
                <a:lnTo>
                  <a:pt x="197036" y="7439"/>
                </a:lnTo>
                <a:lnTo>
                  <a:pt x="245478" y="1995"/>
                </a:lnTo>
                <a:lnTo>
                  <a:pt x="304799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1547" y="2892042"/>
            <a:ext cx="254000" cy="22840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95"/>
              </a:lnSpc>
            </a:pP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3GB of</a:t>
            </a:r>
            <a:r>
              <a:rPr sz="1800" spc="-9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AAAAAAAAA’s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  <p:sp>
        <p:nvSpPr>
          <p:cNvPr id="22" name="object 22"/>
          <p:cNvSpPr txBox="1"/>
          <p:nvPr/>
        </p:nvSpPr>
        <p:spPr>
          <a:xfrm>
            <a:off x="8343933" y="6467702"/>
            <a:ext cx="2825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0AFEF"/>
                </a:solidFill>
                <a:latin typeface="Calibri"/>
                <a:cs typeface="Calibri"/>
              </a:rPr>
              <a:t>89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2099" y="1517511"/>
            <a:ext cx="8559800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639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0x00000000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Start of</a:t>
            </a:r>
            <a:r>
              <a:rPr sz="1800" spc="-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memory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136390" marR="278130">
              <a:lnSpc>
                <a:spcPct val="112100"/>
              </a:lnSpc>
              <a:spcBef>
                <a:spcPts val="113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0x08048000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.text Segment in</a:t>
            </a:r>
            <a:r>
              <a:rPr sz="1800" spc="-9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ELF 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0x09104000 </a:t>
            </a:r>
            <a:r>
              <a:rPr sz="1800" dirty="0">
                <a:solidFill>
                  <a:srgbClr val="FF0000"/>
                </a:solidFill>
                <a:latin typeface="Consolas"/>
                <a:cs typeface="Consolas"/>
              </a:rPr>
              <a:t>–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Top of</a:t>
            </a:r>
            <a:r>
              <a:rPr sz="1800" spc="-4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heap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Times New Roman"/>
              <a:cs typeface="Times New Roman"/>
            </a:endParaRPr>
          </a:p>
          <a:p>
            <a:pPr marL="371729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filler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“AAAAAAAAAAAAA...”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371729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for(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i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0; </a:t>
            </a:r>
            <a:r>
              <a:rPr sz="2000" dirty="0">
                <a:solidFill>
                  <a:srgbClr val="00FF00"/>
                </a:solidFill>
                <a:latin typeface="Consolas"/>
                <a:cs typeface="Consolas"/>
              </a:rPr>
              <a:t>i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&lt;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3000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r>
              <a:rPr sz="20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++)</a:t>
            </a:r>
            <a:endParaRPr sz="2000">
              <a:latin typeface="Consolas"/>
              <a:cs typeface="Consolas"/>
            </a:endParaRPr>
          </a:p>
          <a:p>
            <a:pPr marL="371729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4276090" marR="88265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temp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2000" spc="-5" dirty="0">
                <a:solidFill>
                  <a:srgbClr val="FFFF00"/>
                </a:solidFill>
                <a:latin typeface="Consolas"/>
                <a:cs typeface="Consolas"/>
              </a:rPr>
              <a:t>malloc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1000000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);  </a:t>
            </a:r>
            <a:r>
              <a:rPr sz="2000" spc="-5" dirty="0">
                <a:solidFill>
                  <a:srgbClr val="FFFF00"/>
                </a:solidFill>
                <a:latin typeface="Consolas"/>
                <a:cs typeface="Consolas"/>
              </a:rPr>
              <a:t>memcpy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temp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filler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2000" spc="-6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1000000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  <a:endParaRPr sz="2000">
              <a:latin typeface="Consolas"/>
              <a:cs typeface="Consolas"/>
            </a:endParaRPr>
          </a:p>
          <a:p>
            <a:pPr marL="3717290">
              <a:lnSpc>
                <a:spcPts val="2110"/>
              </a:lnSpc>
            </a:pP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4136390">
              <a:lnSpc>
                <a:spcPts val="1870"/>
              </a:lnSpc>
            </a:pP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0xbbe09e00 </a:t>
            </a:r>
            <a:r>
              <a:rPr sz="1800" dirty="0">
                <a:solidFill>
                  <a:srgbClr val="FF0000"/>
                </a:solidFill>
                <a:latin typeface="Consolas"/>
                <a:cs typeface="Consolas"/>
              </a:rPr>
              <a:t>–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bottom of</a:t>
            </a:r>
            <a:r>
              <a:rPr sz="1800" spc="-4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heap</a:t>
            </a:r>
            <a:endParaRPr sz="1800">
              <a:latin typeface="Consolas"/>
              <a:cs typeface="Consolas"/>
            </a:endParaRPr>
          </a:p>
          <a:p>
            <a:pPr marL="4136390">
              <a:lnSpc>
                <a:spcPct val="100000"/>
              </a:lnSpc>
              <a:spcBef>
                <a:spcPts val="1475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0xbfff0000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Top of</a:t>
            </a:r>
            <a:r>
              <a:rPr sz="18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stack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4136390" algn="l"/>
                <a:tab pos="8546465" algn="l"/>
              </a:tabLst>
            </a:pPr>
            <a:r>
              <a:rPr sz="1800" u="sng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Consolas"/>
                <a:cs typeface="Consolas"/>
              </a:rPr>
              <a:t>0xFFFFFFFF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Consolas"/>
                <a:cs typeface="Consolas"/>
              </a:rPr>
              <a:t>– 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Consolas"/>
                <a:cs typeface="Consolas"/>
              </a:rPr>
              <a:t>End of</a:t>
            </a:r>
            <a:r>
              <a:rPr sz="1800" u="sng" spc="-90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Consolas"/>
                <a:cs typeface="Consolas"/>
              </a:rPr>
              <a:t> 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45AAC5"/>
                  </a:solidFill>
                </a:uFill>
                <a:latin typeface="Consolas"/>
                <a:cs typeface="Consolas"/>
              </a:rPr>
              <a:t>memory	</a:t>
            </a:r>
            <a:endParaRPr sz="18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85029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B02346-3C91-4094-B4B1-85B18599CA62}"/>
              </a:ext>
            </a:extLst>
          </p:cNvPr>
          <p:cNvSpPr/>
          <p:nvPr/>
        </p:nvSpPr>
        <p:spPr>
          <a:xfrm>
            <a:off x="381000" y="4892567"/>
            <a:ext cx="8382000" cy="92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52133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</a:t>
            </a:r>
            <a:r>
              <a:rPr spc="-90" dirty="0"/>
              <a:t> </a:t>
            </a:r>
            <a:r>
              <a:rPr spc="-5" dirty="0"/>
              <a:t>Implementations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178" y="1582333"/>
            <a:ext cx="7943215" cy="42456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Tons of different heap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implementations</a:t>
            </a:r>
            <a:endParaRPr sz="320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185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dlmalloc</a:t>
            </a:r>
            <a:endParaRPr sz="280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ptmalloc</a:t>
            </a:r>
            <a:endParaRPr sz="280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tcmalloc</a:t>
            </a:r>
            <a:endParaRPr sz="280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jemalloc</a:t>
            </a:r>
            <a:endParaRPr sz="280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nedmalloc</a:t>
            </a:r>
            <a:endParaRPr sz="2800">
              <a:latin typeface="Calibri"/>
              <a:cs typeface="Calibri"/>
            </a:endParaRPr>
          </a:p>
          <a:p>
            <a:pPr marL="694690" lvl="1" indent="-30670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69532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Hoard</a:t>
            </a:r>
            <a:endParaRPr sz="2800">
              <a:latin typeface="Calibri"/>
              <a:cs typeface="Calibri"/>
            </a:endParaRPr>
          </a:p>
          <a:p>
            <a:pPr marL="294640" marR="5080" indent="-282575">
              <a:lnSpc>
                <a:spcPts val="3490"/>
              </a:lnSpc>
              <a:spcBef>
                <a:spcPts val="71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Some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applications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even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create their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own heap  implementations!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D5D4B268-3E9A-4E99-8878-7D881F9BF2C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534" y="6478580"/>
            <a:ext cx="22583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240"/>
              </a:lnSpc>
            </a:pPr>
            <a:r>
              <a:rPr lang="en-MY" spc="-5" dirty="0">
                <a:solidFill>
                  <a:schemeClr val="bg1">
                    <a:lumMod val="85000"/>
                  </a:schemeClr>
                </a:solidFill>
              </a:rPr>
              <a:t>APU - CBE : 22 February 2020</a:t>
            </a:r>
            <a:endParaRPr spc="-5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349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58864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 Spraying in </a:t>
            </a:r>
            <a:r>
              <a:rPr spc="-10" dirty="0"/>
              <a:t>the</a:t>
            </a:r>
            <a:r>
              <a:rPr spc="-85" dirty="0"/>
              <a:t> </a:t>
            </a:r>
            <a:r>
              <a:rPr spc="-5" dirty="0"/>
              <a:t>Wild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8343933" y="6467702"/>
            <a:ext cx="2825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0AFEF"/>
                </a:solidFill>
                <a:latin typeface="Calibri"/>
                <a:cs typeface="Calibri"/>
              </a:rPr>
              <a:t>90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402" y="1610613"/>
            <a:ext cx="7662545" cy="12750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99085" marR="5080" indent="-287020">
              <a:lnSpc>
                <a:spcPts val="3150"/>
              </a:lnSpc>
              <a:spcBef>
                <a:spcPts val="530"/>
              </a:spcBef>
              <a:buFont typeface="Arial"/>
              <a:buChar char="•"/>
              <a:tabLst>
                <a:tab pos="299720" algn="l"/>
              </a:tabLst>
            </a:pPr>
            <a:r>
              <a:rPr sz="2950" spc="-10" dirty="0">
                <a:solidFill>
                  <a:srgbClr val="FFFFFF"/>
                </a:solidFill>
                <a:latin typeface="Calibri"/>
                <a:cs typeface="Calibri"/>
              </a:rPr>
              <a:t>Generally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found in browser </a:t>
            </a:r>
            <a:r>
              <a:rPr sz="2950" spc="-5" dirty="0">
                <a:solidFill>
                  <a:srgbClr val="C0504D"/>
                </a:solidFill>
                <a:latin typeface="Calibri"/>
                <a:cs typeface="Calibri"/>
              </a:rPr>
              <a:t>exploits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, rare in CTF  </a:t>
            </a:r>
            <a:r>
              <a:rPr sz="295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wargames but still something you should be  </a:t>
            </a:r>
            <a:r>
              <a:rPr sz="2950" dirty="0">
                <a:solidFill>
                  <a:srgbClr val="FFFFFF"/>
                </a:solidFill>
                <a:latin typeface="Calibri"/>
                <a:cs typeface="Calibri"/>
              </a:rPr>
              <a:t>aware</a:t>
            </a:r>
            <a:r>
              <a:rPr sz="29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29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82520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58864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 Spraying in </a:t>
            </a:r>
            <a:r>
              <a:rPr spc="-10" dirty="0"/>
              <a:t>the</a:t>
            </a:r>
            <a:r>
              <a:rPr spc="-85" dirty="0"/>
              <a:t> </a:t>
            </a:r>
            <a:r>
              <a:rPr spc="-5" dirty="0"/>
              <a:t>Wild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8343933" y="6467702"/>
            <a:ext cx="2825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0AFEF"/>
                </a:solidFill>
                <a:latin typeface="Calibri"/>
                <a:cs typeface="Calibri"/>
              </a:rPr>
              <a:t>91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392" y="1610613"/>
            <a:ext cx="7662545" cy="402546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99085" marR="5080" indent="-287020">
              <a:lnSpc>
                <a:spcPts val="3150"/>
              </a:lnSpc>
              <a:spcBef>
                <a:spcPts val="530"/>
              </a:spcBef>
              <a:buFont typeface="Arial"/>
              <a:buChar char="•"/>
              <a:tabLst>
                <a:tab pos="299720" algn="l"/>
              </a:tabLst>
            </a:pPr>
            <a:r>
              <a:rPr sz="2950" spc="-10" dirty="0">
                <a:solidFill>
                  <a:srgbClr val="FFFFFF"/>
                </a:solidFill>
                <a:latin typeface="Calibri"/>
                <a:cs typeface="Calibri"/>
              </a:rPr>
              <a:t>Generally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found in browser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exploits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, rare in CTF  </a:t>
            </a:r>
            <a:r>
              <a:rPr sz="295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wargames but still something you should be  </a:t>
            </a:r>
            <a:r>
              <a:rPr sz="2950" dirty="0">
                <a:solidFill>
                  <a:srgbClr val="FFFFFF"/>
                </a:solidFill>
                <a:latin typeface="Calibri"/>
                <a:cs typeface="Calibri"/>
              </a:rPr>
              <a:t>aware</a:t>
            </a:r>
            <a:r>
              <a:rPr sz="29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29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299085" marR="236220" indent="-287020">
              <a:lnSpc>
                <a:spcPts val="3160"/>
              </a:lnSpc>
              <a:buFont typeface="Arial"/>
              <a:buChar char="•"/>
              <a:tabLst>
                <a:tab pos="299720" algn="l"/>
              </a:tabLst>
            </a:pP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Usually </a:t>
            </a:r>
            <a:r>
              <a:rPr sz="2950" spc="-5" dirty="0">
                <a:solidFill>
                  <a:srgbClr val="00AFEF"/>
                </a:solidFill>
                <a:latin typeface="Calibri"/>
                <a:cs typeface="Calibri"/>
              </a:rPr>
              <a:t>heap sprays </a:t>
            </a:r>
            <a:r>
              <a:rPr sz="295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done in something like  javascript placed on </a:t>
            </a:r>
            <a:r>
              <a:rPr sz="29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malicious html</a:t>
            </a:r>
            <a:r>
              <a:rPr sz="295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endParaRPr sz="29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299085" marR="2998470" indent="-635">
              <a:lnSpc>
                <a:spcPts val="2630"/>
              </a:lnSpc>
              <a:tabLst>
                <a:tab pos="2142490" algn="l"/>
                <a:tab pos="3985895" algn="l"/>
              </a:tabLst>
            </a:pPr>
            <a:r>
              <a:rPr sz="2400" spc="-5" dirty="0">
                <a:solidFill>
                  <a:srgbClr val="00FF00"/>
                </a:solidFill>
                <a:latin typeface="Consolas"/>
                <a:cs typeface="Consolas"/>
              </a:rPr>
              <a:t>memory </a:t>
            </a:r>
            <a:r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new </a:t>
            </a:r>
            <a:r>
              <a:rPr sz="2400" spc="-5" dirty="0">
                <a:solidFill>
                  <a:srgbClr val="FFFF00"/>
                </a:solidFill>
                <a:latin typeface="Consolas"/>
                <a:cs typeface="Consolas"/>
              </a:rPr>
              <a:t>Array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();  for</a:t>
            </a:r>
            <a:r>
              <a:rPr sz="2400" spc="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sz="2400" spc="-5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;	</a:t>
            </a:r>
            <a:r>
              <a:rPr sz="2400" dirty="0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sz="2400" spc="-5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&lt; </a:t>
            </a:r>
            <a:r>
              <a:rPr sz="2400" spc="-5" dirty="0">
                <a:solidFill>
                  <a:srgbClr val="FF0000"/>
                </a:solidFill>
                <a:latin typeface="Consolas"/>
                <a:cs typeface="Consolas"/>
              </a:rPr>
              <a:t>0x10</a:t>
            </a:r>
            <a:r>
              <a:rPr sz="2400" spc="5" dirty="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;	</a:t>
            </a:r>
            <a:r>
              <a:rPr sz="2400" dirty="0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++)</a:t>
            </a:r>
            <a:endParaRPr sz="2400" dirty="0">
              <a:latin typeface="Consolas"/>
              <a:cs typeface="Consolas"/>
            </a:endParaRPr>
          </a:p>
          <a:p>
            <a:pPr marL="969644">
              <a:lnSpc>
                <a:spcPts val="2575"/>
              </a:lnSpc>
              <a:tabLst>
                <a:tab pos="4488815" algn="l"/>
              </a:tabLst>
            </a:pPr>
            <a:r>
              <a:rPr sz="2400" spc="-5" dirty="0">
                <a:solidFill>
                  <a:srgbClr val="00FF00"/>
                </a:solidFill>
                <a:latin typeface="Consolas"/>
                <a:cs typeface="Consolas"/>
              </a:rPr>
              <a:t>memory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2400" spc="-5" dirty="0">
                <a:solidFill>
                  <a:srgbClr val="00FF00"/>
                </a:solidFill>
                <a:latin typeface="Consolas"/>
                <a:cs typeface="Consolas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] </a:t>
            </a:r>
            <a:r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24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00FF00"/>
                </a:solidFill>
                <a:latin typeface="Consolas"/>
                <a:cs typeface="Consolas"/>
              </a:rPr>
              <a:t>ROPNOP</a:t>
            </a:r>
            <a:r>
              <a:rPr sz="2400" spc="25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+	</a:t>
            </a:r>
            <a:r>
              <a:rPr sz="2400" spc="-5" dirty="0">
                <a:solidFill>
                  <a:srgbClr val="00FF00"/>
                </a:solidFill>
                <a:latin typeface="Consolas"/>
                <a:cs typeface="Consolas"/>
              </a:rPr>
              <a:t>ROP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621094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52990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 Spraying on</a:t>
            </a:r>
            <a:r>
              <a:rPr spc="-90" dirty="0"/>
              <a:t> </a:t>
            </a:r>
            <a:r>
              <a:rPr spc="-5" dirty="0"/>
              <a:t>32bit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8343933" y="6467702"/>
            <a:ext cx="2825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0AFEF"/>
                </a:solidFill>
                <a:latin typeface="Calibri"/>
                <a:cs typeface="Calibri"/>
              </a:rPr>
              <a:t>92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778" y="1609336"/>
            <a:ext cx="7216140" cy="9988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20040" marR="30480" indent="-282575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32067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32bit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systems your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address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space is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at 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maximum 4GB 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(2</a:t>
            </a:r>
            <a:r>
              <a:rPr sz="3150" spc="22" baseline="31746" dirty="0">
                <a:solidFill>
                  <a:srgbClr val="FFFFFF"/>
                </a:solidFill>
                <a:latin typeface="Calibri"/>
                <a:cs typeface="Calibri"/>
              </a:rPr>
              <a:t>32</a:t>
            </a:r>
            <a:r>
              <a:rPr sz="3150" spc="352" baseline="3174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bytes)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25167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52990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 Spraying on</a:t>
            </a:r>
            <a:r>
              <a:rPr spc="-90" dirty="0"/>
              <a:t> </a:t>
            </a:r>
            <a:r>
              <a:rPr spc="-5" dirty="0"/>
              <a:t>32bit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8343933" y="6467702"/>
            <a:ext cx="2825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0AFEF"/>
                </a:solidFill>
                <a:latin typeface="Calibri"/>
                <a:cs typeface="Calibri"/>
              </a:rPr>
              <a:t>93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078" y="1609336"/>
            <a:ext cx="8021320" cy="25546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32740" marR="822325" indent="-282575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33337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32bit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systems your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address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space is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at 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maximum 4GB 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(2</a:t>
            </a:r>
            <a:r>
              <a:rPr sz="3150" spc="22" baseline="31746" dirty="0">
                <a:solidFill>
                  <a:srgbClr val="FFFFFF"/>
                </a:solidFill>
                <a:latin typeface="Calibri"/>
                <a:cs typeface="Calibri"/>
              </a:rPr>
              <a:t>32</a:t>
            </a:r>
            <a:r>
              <a:rPr sz="3150" spc="352" baseline="3174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bytes)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332740" indent="-282575">
              <a:lnSpc>
                <a:spcPct val="100000"/>
              </a:lnSpc>
              <a:buFont typeface="Arial"/>
              <a:buChar char="•"/>
              <a:tabLst>
                <a:tab pos="33274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Spray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3GB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 A’s onto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heap?</a:t>
            </a:r>
            <a:endParaRPr sz="3200">
              <a:latin typeface="Calibri"/>
              <a:cs typeface="Calibri"/>
            </a:endParaRPr>
          </a:p>
          <a:p>
            <a:pPr marL="426720">
              <a:lnSpc>
                <a:spcPct val="100000"/>
              </a:lnSpc>
              <a:spcBef>
                <a:spcPts val="595"/>
              </a:spcBef>
            </a:pPr>
            <a:r>
              <a:rPr sz="2800" dirty="0">
                <a:solidFill>
                  <a:srgbClr val="00FF00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00FF00"/>
                </a:solidFill>
                <a:latin typeface="Calibri"/>
                <a:cs typeface="Calibri"/>
              </a:rPr>
              <a:t>+75% chance of 0x23456789 being </a:t>
            </a:r>
            <a:r>
              <a:rPr sz="2800" dirty="0">
                <a:solidFill>
                  <a:srgbClr val="00FF00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00FF00"/>
                </a:solidFill>
                <a:latin typeface="Calibri"/>
                <a:cs typeface="Calibri"/>
              </a:rPr>
              <a:t>valid</a:t>
            </a:r>
            <a:r>
              <a:rPr sz="2800" spc="-1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FF00"/>
                </a:solidFill>
                <a:latin typeface="Calibri"/>
                <a:cs typeface="Calibri"/>
              </a:rPr>
              <a:t>pointer!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967848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A08B08-29A3-47D4-A7D6-4A953BCD6B04}"/>
              </a:ext>
            </a:extLst>
          </p:cNvPr>
          <p:cNvSpPr/>
          <p:nvPr/>
        </p:nvSpPr>
        <p:spPr>
          <a:xfrm>
            <a:off x="706829" y="4191000"/>
            <a:ext cx="7637104" cy="140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52990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 Spraying on</a:t>
            </a:r>
            <a:r>
              <a:rPr spc="-90" dirty="0"/>
              <a:t> </a:t>
            </a:r>
            <a:r>
              <a:rPr spc="-5" dirty="0"/>
              <a:t>32bit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8343933" y="6467702"/>
            <a:ext cx="2825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0AFEF"/>
                </a:solidFill>
                <a:latin typeface="Calibri"/>
                <a:cs typeface="Calibri"/>
              </a:rPr>
              <a:t>94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078" y="1609336"/>
            <a:ext cx="8021320" cy="39027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32740" marR="822325" indent="-282575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33337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32bit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systems your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address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space is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at 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maximum 4GB 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(2</a:t>
            </a:r>
            <a:r>
              <a:rPr sz="3150" spc="22" baseline="31746" dirty="0">
                <a:solidFill>
                  <a:srgbClr val="FFFFFF"/>
                </a:solidFill>
                <a:latin typeface="Calibri"/>
                <a:cs typeface="Calibri"/>
              </a:rPr>
              <a:t>32</a:t>
            </a:r>
            <a:r>
              <a:rPr sz="3150" spc="352" baseline="3174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bytes)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332740" indent="-282575">
              <a:lnSpc>
                <a:spcPct val="100000"/>
              </a:lnSpc>
              <a:buFont typeface="Arial"/>
              <a:buChar char="•"/>
              <a:tabLst>
                <a:tab pos="33274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Spray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3GB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 A’s onto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heap?</a:t>
            </a:r>
            <a:endParaRPr sz="3200">
              <a:latin typeface="Calibri"/>
              <a:cs typeface="Calibri"/>
            </a:endParaRPr>
          </a:p>
          <a:p>
            <a:pPr marL="426720">
              <a:lnSpc>
                <a:spcPct val="100000"/>
              </a:lnSpc>
              <a:spcBef>
                <a:spcPts val="595"/>
              </a:spcBef>
            </a:pPr>
            <a:r>
              <a:rPr sz="2800" dirty="0">
                <a:solidFill>
                  <a:srgbClr val="00FF00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00FF00"/>
                </a:solidFill>
                <a:latin typeface="Calibri"/>
                <a:cs typeface="Calibri"/>
              </a:rPr>
              <a:t>+75% chance of 0x23456789 being </a:t>
            </a:r>
            <a:r>
              <a:rPr sz="2800" dirty="0">
                <a:solidFill>
                  <a:srgbClr val="00FF00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00FF00"/>
                </a:solidFill>
                <a:latin typeface="Calibri"/>
                <a:cs typeface="Calibri"/>
              </a:rPr>
              <a:t>valid</a:t>
            </a:r>
            <a:r>
              <a:rPr sz="2800" spc="-1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FF00"/>
                </a:solidFill>
                <a:latin typeface="Calibri"/>
                <a:cs typeface="Calibri"/>
              </a:rPr>
              <a:t>pointer!</a:t>
            </a:r>
            <a:endParaRPr sz="2800">
              <a:latin typeface="Calibri"/>
              <a:cs typeface="Calibri"/>
            </a:endParaRPr>
          </a:p>
          <a:p>
            <a:pPr marL="732155" marR="403860" indent="-306070">
              <a:lnSpc>
                <a:spcPct val="99900"/>
              </a:lnSpc>
              <a:spcBef>
                <a:spcPts val="545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Note: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It’s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unlikely you would ever need to spray  3GB of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anything as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heap locations can be  somewhat predictable, even with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ASLR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45525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52990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 Spraying on</a:t>
            </a:r>
            <a:r>
              <a:rPr spc="-90" dirty="0"/>
              <a:t> </a:t>
            </a:r>
            <a:r>
              <a:rPr spc="-5" dirty="0"/>
              <a:t>64bit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8343933" y="6467702"/>
            <a:ext cx="2825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0AFEF"/>
                </a:solidFill>
                <a:latin typeface="Calibri"/>
                <a:cs typeface="Calibri"/>
              </a:rPr>
              <a:t>95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178" y="1609336"/>
            <a:ext cx="7865109" cy="9988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2575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64bit </a:t>
            </a:r>
            <a:r>
              <a:rPr sz="3200" spc="-5" dirty="0">
                <a:solidFill>
                  <a:srgbClr val="00AFEF"/>
                </a:solidFill>
                <a:latin typeface="Calibri"/>
                <a:cs typeface="Calibri"/>
              </a:rPr>
              <a:t>heap spraying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can’t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really be used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to 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bypass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FF00"/>
                </a:solidFill>
                <a:latin typeface="Calibri"/>
                <a:cs typeface="Calibri"/>
              </a:rPr>
              <a:t>ASLR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014527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52990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 Spraying on</a:t>
            </a:r>
            <a:r>
              <a:rPr spc="-90" dirty="0"/>
              <a:t> </a:t>
            </a:r>
            <a:r>
              <a:rPr spc="-5" dirty="0"/>
              <a:t>64bit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8343933" y="6467702"/>
            <a:ext cx="2825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0AFEF"/>
                </a:solidFill>
                <a:latin typeface="Calibri"/>
                <a:cs typeface="Calibri"/>
              </a:rPr>
              <a:t>96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778" y="1609336"/>
            <a:ext cx="7915909" cy="14973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20040" marR="30480" indent="-282575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32067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64bit </a:t>
            </a:r>
            <a:r>
              <a:rPr sz="3200" spc="-5" dirty="0">
                <a:solidFill>
                  <a:srgbClr val="00AFEF"/>
                </a:solidFill>
                <a:latin typeface="Calibri"/>
                <a:cs typeface="Calibri"/>
              </a:rPr>
              <a:t>heap spraying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can’t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really be used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to 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bypass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FF00"/>
                </a:solidFill>
                <a:latin typeface="Calibri"/>
                <a:cs typeface="Calibri"/>
              </a:rPr>
              <a:t>ASLR</a:t>
            </a:r>
            <a:endParaRPr sz="3200">
              <a:latin typeface="Calibri"/>
              <a:cs typeface="Calibri"/>
            </a:endParaRPr>
          </a:p>
          <a:p>
            <a:pPr marL="414020">
              <a:lnSpc>
                <a:spcPct val="100000"/>
              </a:lnSpc>
              <a:spcBef>
                <a:spcPts val="430"/>
              </a:spcBef>
            </a:pPr>
            <a:r>
              <a:rPr sz="2800" dirty="0">
                <a:solidFill>
                  <a:srgbClr val="00FF00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00FF00"/>
                </a:solidFill>
                <a:latin typeface="Calibri"/>
                <a:cs typeface="Calibri"/>
              </a:rPr>
              <a:t>Good luck spraying </a:t>
            </a:r>
            <a:r>
              <a:rPr sz="2800" dirty="0">
                <a:solidFill>
                  <a:srgbClr val="00FF00"/>
                </a:solidFill>
                <a:latin typeface="Calibri"/>
                <a:cs typeface="Calibri"/>
              </a:rPr>
              <a:t>anywhere </a:t>
            </a:r>
            <a:r>
              <a:rPr sz="2800" spc="-5" dirty="0">
                <a:solidFill>
                  <a:srgbClr val="00FF00"/>
                </a:solidFill>
                <a:latin typeface="Calibri"/>
                <a:cs typeface="Calibri"/>
              </a:rPr>
              <a:t>near </a:t>
            </a:r>
            <a:r>
              <a:rPr sz="2800" spc="15" dirty="0">
                <a:solidFill>
                  <a:srgbClr val="00FF00"/>
                </a:solidFill>
                <a:latin typeface="Calibri"/>
                <a:cs typeface="Calibri"/>
              </a:rPr>
              <a:t>2</a:t>
            </a:r>
            <a:r>
              <a:rPr sz="2775" spc="22" baseline="31531" dirty="0">
                <a:solidFill>
                  <a:srgbClr val="00FF00"/>
                </a:solidFill>
                <a:latin typeface="Calibri"/>
                <a:cs typeface="Calibri"/>
              </a:rPr>
              <a:t>64</a:t>
            </a:r>
            <a:r>
              <a:rPr sz="2775" spc="367" baseline="31531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FF00"/>
                </a:solidFill>
                <a:latin typeface="Calibri"/>
                <a:cs typeface="Calibri"/>
              </a:rPr>
              <a:t>bytes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77189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52990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 Spraying on</a:t>
            </a:r>
            <a:r>
              <a:rPr spc="-90" dirty="0"/>
              <a:t> </a:t>
            </a:r>
            <a:r>
              <a:rPr spc="-5" dirty="0"/>
              <a:t>64bit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8343933" y="6467702"/>
            <a:ext cx="2825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0AFEF"/>
                </a:solidFill>
                <a:latin typeface="Calibri"/>
                <a:cs typeface="Calibri"/>
              </a:rPr>
              <a:t>97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778" y="1609336"/>
            <a:ext cx="7915909" cy="19215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20040" marR="30480" indent="-282575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32067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64bit </a:t>
            </a:r>
            <a:r>
              <a:rPr sz="3200" spc="-5" dirty="0">
                <a:solidFill>
                  <a:srgbClr val="00AFEF"/>
                </a:solidFill>
                <a:latin typeface="Calibri"/>
                <a:cs typeface="Calibri"/>
              </a:rPr>
              <a:t>heap spraying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can’t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really be used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to 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bypass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FF00"/>
                </a:solidFill>
                <a:latin typeface="Calibri"/>
                <a:cs typeface="Calibri"/>
              </a:rPr>
              <a:t>ASLR</a:t>
            </a:r>
            <a:endParaRPr sz="3200">
              <a:latin typeface="Calibri"/>
              <a:cs typeface="Calibri"/>
            </a:endParaRPr>
          </a:p>
          <a:p>
            <a:pPr marL="719455" marR="824865" indent="-306070">
              <a:lnSpc>
                <a:spcPts val="3340"/>
              </a:lnSpc>
              <a:spcBef>
                <a:spcPts val="560"/>
              </a:spcBef>
            </a:pPr>
            <a:r>
              <a:rPr sz="2800" dirty="0">
                <a:solidFill>
                  <a:srgbClr val="00FF00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00FF00"/>
                </a:solidFill>
                <a:latin typeface="Calibri"/>
                <a:cs typeface="Calibri"/>
              </a:rPr>
              <a:t>Good luck spraying </a:t>
            </a:r>
            <a:r>
              <a:rPr sz="2800" dirty="0">
                <a:solidFill>
                  <a:srgbClr val="00FF00"/>
                </a:solidFill>
                <a:latin typeface="Calibri"/>
                <a:cs typeface="Calibri"/>
              </a:rPr>
              <a:t>anywhere </a:t>
            </a:r>
            <a:r>
              <a:rPr sz="2800" spc="-5" dirty="0">
                <a:solidFill>
                  <a:srgbClr val="00FF00"/>
                </a:solidFill>
                <a:latin typeface="Calibri"/>
                <a:cs typeface="Calibri"/>
              </a:rPr>
              <a:t>near </a:t>
            </a:r>
            <a:r>
              <a:rPr sz="2800" spc="15" dirty="0">
                <a:solidFill>
                  <a:srgbClr val="00FF00"/>
                </a:solidFill>
                <a:latin typeface="Calibri"/>
                <a:cs typeface="Calibri"/>
              </a:rPr>
              <a:t>2</a:t>
            </a:r>
            <a:r>
              <a:rPr sz="2775" spc="22" baseline="31531" dirty="0">
                <a:solidFill>
                  <a:srgbClr val="00FF00"/>
                </a:solidFill>
                <a:latin typeface="Calibri"/>
                <a:cs typeface="Calibri"/>
              </a:rPr>
              <a:t>64 </a:t>
            </a:r>
            <a:r>
              <a:rPr sz="2800" spc="-5" dirty="0">
                <a:solidFill>
                  <a:srgbClr val="00FF00"/>
                </a:solidFill>
                <a:latin typeface="Calibri"/>
                <a:cs typeface="Calibri"/>
              </a:rPr>
              <a:t>bytes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(spoiler: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that’s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~18446744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terabytes)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682417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52990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 Spraying on</a:t>
            </a:r>
            <a:r>
              <a:rPr spc="-90" dirty="0"/>
              <a:t> </a:t>
            </a:r>
            <a:r>
              <a:rPr spc="-5" dirty="0"/>
              <a:t>64bit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8343933" y="6467702"/>
            <a:ext cx="2825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0AFEF"/>
                </a:solidFill>
                <a:latin typeface="Calibri"/>
                <a:cs typeface="Calibri"/>
              </a:rPr>
              <a:t>98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078" y="1609336"/>
            <a:ext cx="7941309" cy="389445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32740" marR="43180" indent="-282575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33337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64bit </a:t>
            </a:r>
            <a:r>
              <a:rPr sz="3200" spc="-5" dirty="0">
                <a:solidFill>
                  <a:srgbClr val="00AFEF"/>
                </a:solidFill>
                <a:latin typeface="Calibri"/>
                <a:cs typeface="Calibri"/>
              </a:rPr>
              <a:t>heap spraying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can’t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really be used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to 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bypass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FF00"/>
                </a:solidFill>
                <a:latin typeface="Calibri"/>
                <a:cs typeface="Calibri"/>
              </a:rPr>
              <a:t>ASLR</a:t>
            </a:r>
            <a:endParaRPr sz="3200">
              <a:latin typeface="Calibri"/>
              <a:cs typeface="Calibri"/>
            </a:endParaRPr>
          </a:p>
          <a:p>
            <a:pPr marL="732155" marR="836930" indent="-306070">
              <a:lnSpc>
                <a:spcPts val="3340"/>
              </a:lnSpc>
              <a:spcBef>
                <a:spcPts val="560"/>
              </a:spcBef>
            </a:pPr>
            <a:r>
              <a:rPr sz="2800" dirty="0">
                <a:solidFill>
                  <a:srgbClr val="00FF00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00FF00"/>
                </a:solidFill>
                <a:latin typeface="Calibri"/>
                <a:cs typeface="Calibri"/>
              </a:rPr>
              <a:t>Good luck spraying </a:t>
            </a:r>
            <a:r>
              <a:rPr sz="2800" dirty="0">
                <a:solidFill>
                  <a:srgbClr val="00FF00"/>
                </a:solidFill>
                <a:latin typeface="Calibri"/>
                <a:cs typeface="Calibri"/>
              </a:rPr>
              <a:t>anywhere </a:t>
            </a:r>
            <a:r>
              <a:rPr sz="2800" spc="-5" dirty="0">
                <a:solidFill>
                  <a:srgbClr val="00FF00"/>
                </a:solidFill>
                <a:latin typeface="Calibri"/>
                <a:cs typeface="Calibri"/>
              </a:rPr>
              <a:t>near </a:t>
            </a:r>
            <a:r>
              <a:rPr sz="2800" spc="15" dirty="0">
                <a:solidFill>
                  <a:srgbClr val="00FF00"/>
                </a:solidFill>
                <a:latin typeface="Calibri"/>
                <a:cs typeface="Calibri"/>
              </a:rPr>
              <a:t>2</a:t>
            </a:r>
            <a:r>
              <a:rPr sz="2775" spc="22" baseline="31531" dirty="0">
                <a:solidFill>
                  <a:srgbClr val="00FF00"/>
                </a:solidFill>
                <a:latin typeface="Calibri"/>
                <a:cs typeface="Calibri"/>
              </a:rPr>
              <a:t>64 </a:t>
            </a:r>
            <a:r>
              <a:rPr sz="2800" spc="-5" dirty="0">
                <a:solidFill>
                  <a:srgbClr val="00FF00"/>
                </a:solidFill>
                <a:latin typeface="Calibri"/>
                <a:cs typeface="Calibri"/>
              </a:rPr>
              <a:t>bytes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(spoiler: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that’s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~18446744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terabytes)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Times New Roman"/>
              <a:cs typeface="Times New Roman"/>
            </a:endParaRPr>
          </a:p>
          <a:p>
            <a:pPr marL="332105" marR="254000" indent="-282575">
              <a:lnSpc>
                <a:spcPct val="100099"/>
              </a:lnSpc>
              <a:buFont typeface="Arial"/>
              <a:buChar char="•"/>
              <a:tabLst>
                <a:tab pos="33274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Targeted sprays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still useful in scenarios 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you have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partial heap ptr overwrite or  need to do some heap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grooming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420413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9" y="152399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4"/>
            <a:ext cx="47377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Heap Spray</a:t>
            </a:r>
            <a:r>
              <a:rPr spc="-90" dirty="0"/>
              <a:t> </a:t>
            </a:r>
            <a:r>
              <a:rPr spc="-5" dirty="0"/>
              <a:t>Payloads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3"/>
          </p:nvPr>
        </p:nvSpPr>
        <p:spPr>
          <a:xfrm>
            <a:off x="3992257" y="6467714"/>
            <a:ext cx="1158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8343933" y="6467702"/>
            <a:ext cx="2825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0AFEF"/>
                </a:solidFill>
                <a:latin typeface="Calibri"/>
                <a:cs typeface="Calibri"/>
              </a:rPr>
              <a:t>99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178" y="1609336"/>
            <a:ext cx="7513320" cy="9988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2575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29527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Pretty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common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to spray some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critical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value  for your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exploit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, fake objects, or </a:t>
            </a:r>
            <a:r>
              <a:rPr sz="3200" spc="-10" dirty="0">
                <a:solidFill>
                  <a:srgbClr val="FF00FF"/>
                </a:solidFill>
                <a:latin typeface="Calibri"/>
                <a:cs typeface="Calibri"/>
              </a:rPr>
              <a:t>ROP</a:t>
            </a:r>
            <a:r>
              <a:rPr sz="320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chains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614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</TotalTime>
  <Words>5138</Words>
  <Application>Microsoft Macintosh PowerPoint</Application>
  <PresentationFormat>On-screen Show (4:3)</PresentationFormat>
  <Paragraphs>1127</Paragraphs>
  <Slides>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5" baseType="lpstr">
      <vt:lpstr>Arial</vt:lpstr>
      <vt:lpstr>Calibri</vt:lpstr>
      <vt:lpstr>Calibri Light</vt:lpstr>
      <vt:lpstr>Consolas</vt:lpstr>
      <vt:lpstr>Times New Roman</vt:lpstr>
      <vt:lpstr>Office Theme</vt:lpstr>
      <vt:lpstr>Heap Exploitation</vt:lpstr>
      <vt:lpstr>Overview</vt:lpstr>
      <vt:lpstr>PowerPoint Presentation</vt:lpstr>
      <vt:lpstr>The Heap</vt:lpstr>
      <vt:lpstr>The Heap</vt:lpstr>
      <vt:lpstr>Basics of Dynamic Memory</vt:lpstr>
      <vt:lpstr>Heap vs Stack</vt:lpstr>
      <vt:lpstr>Heap Implementations</vt:lpstr>
      <vt:lpstr>Heap Implementations</vt:lpstr>
      <vt:lpstr>Heap Implementations</vt:lpstr>
      <vt:lpstr>Know Thy Heap</vt:lpstr>
      <vt:lpstr>Malloc Trivia</vt:lpstr>
      <vt:lpstr>Malloc Trivia</vt:lpstr>
      <vt:lpstr>Malloc Trivia</vt:lpstr>
      <vt:lpstr>Malloc Trivia</vt:lpstr>
      <vt:lpstr>Malloc Trivia</vt:lpstr>
      <vt:lpstr>Malloc Trivia</vt:lpstr>
      <vt:lpstr>Malloc Trivia</vt:lpstr>
      <vt:lpstr>PowerPoint Presentation</vt:lpstr>
      <vt:lpstr>Heap Chunks</vt:lpstr>
      <vt:lpstr>Heap Chunks</vt:lpstr>
      <vt:lpstr>Heap Chunks</vt:lpstr>
      <vt:lpstr>Heap Chunks</vt:lpstr>
      <vt:lpstr>PowerPoint Presentation</vt:lpstr>
      <vt:lpstr>Pseudo Memory Map</vt:lpstr>
      <vt:lpstr>Heap Allocations</vt:lpstr>
      <vt:lpstr>Heap Allocations</vt:lpstr>
      <vt:lpstr>Heap Allocations</vt:lpstr>
      <vt:lpstr>Segment Growth</vt:lpstr>
      <vt:lpstr>Segment Growth</vt:lpstr>
      <vt:lpstr>Segment Growth</vt:lpstr>
      <vt:lpstr>Segment Growth</vt:lpstr>
      <vt:lpstr>Heap Chunks – In Use</vt:lpstr>
      <vt:lpstr>Heap Chunks – Freed</vt:lpstr>
      <vt:lpstr>print_frees</vt:lpstr>
      <vt:lpstr>PowerPoint Presentation</vt:lpstr>
      <vt:lpstr>From Glibc 2.19 Source (malloc.c)</vt:lpstr>
      <vt:lpstr>Heap Implementations</vt:lpstr>
      <vt:lpstr>Heap Implementations</vt:lpstr>
      <vt:lpstr>Overview</vt:lpstr>
      <vt:lpstr>PowerPoint Presentation</vt:lpstr>
      <vt:lpstr>Lecture Overview</vt:lpstr>
      <vt:lpstr>Heap Overflows</vt:lpstr>
      <vt:lpstr>Heap Overflows</vt:lpstr>
      <vt:lpstr>Heap Overflows</vt:lpstr>
      <vt:lpstr>Heap Overflows</vt:lpstr>
      <vt:lpstr>Heap Overflows</vt:lpstr>
      <vt:lpstr>Heap Overflows</vt:lpstr>
      <vt:lpstr>Heap Overflows</vt:lpstr>
      <vt:lpstr>Heap Overflows</vt:lpstr>
      <vt:lpstr>Heap Overflows</vt:lpstr>
      <vt:lpstr>Heap Overflows</vt:lpstr>
      <vt:lpstr>Heap Overflows</vt:lpstr>
      <vt:lpstr>Heap Overflows</vt:lpstr>
      <vt:lpstr>Heap Overflows</vt:lpstr>
      <vt:lpstr>Heap Overflows</vt:lpstr>
      <vt:lpstr>Heap Overflows</vt:lpstr>
      <vt:lpstr>Lecture Overview</vt:lpstr>
      <vt:lpstr>Terminology</vt:lpstr>
      <vt:lpstr>Use After Free</vt:lpstr>
      <vt:lpstr>Use After Free</vt:lpstr>
      <vt:lpstr>Use After Free</vt:lpstr>
      <vt:lpstr>Use After Free</vt:lpstr>
      <vt:lpstr>Course Terminology</vt:lpstr>
      <vt:lpstr>Use After Free</vt:lpstr>
      <vt:lpstr>Use After Free</vt:lpstr>
      <vt:lpstr>Use After Free</vt:lpstr>
      <vt:lpstr>Use After Free</vt:lpstr>
      <vt:lpstr>Exploiting a Use After Free</vt:lpstr>
      <vt:lpstr>Exploiting a Use After Free</vt:lpstr>
      <vt:lpstr>Exploiting a Use After Free</vt:lpstr>
      <vt:lpstr>Exploiting a Use After Free</vt:lpstr>
      <vt:lpstr>Exploiting a Use After Free</vt:lpstr>
      <vt:lpstr>Exploiting a Use After Free</vt:lpstr>
      <vt:lpstr>Use After Free</vt:lpstr>
      <vt:lpstr>UAF in the Wild</vt:lpstr>
      <vt:lpstr>UAF in the Wild</vt:lpstr>
      <vt:lpstr>UAF in the Wild</vt:lpstr>
      <vt:lpstr>UAF in the Wild</vt:lpstr>
      <vt:lpstr>Detecting UAF Vulnerabilities</vt:lpstr>
      <vt:lpstr>Detecting UAF Vulnerabilities</vt:lpstr>
      <vt:lpstr>Detecting UAF Vulnerabilities</vt:lpstr>
      <vt:lpstr>Overview</vt:lpstr>
      <vt:lpstr>Terminology</vt:lpstr>
      <vt:lpstr>Heap Spray in Action</vt:lpstr>
      <vt:lpstr>Heap Spray in Action</vt:lpstr>
      <vt:lpstr>Heap Spray in Action</vt:lpstr>
      <vt:lpstr>Heap Spray in Action</vt:lpstr>
      <vt:lpstr>Heap Spray in Action</vt:lpstr>
      <vt:lpstr>Heap Spraying in the Wild</vt:lpstr>
      <vt:lpstr>Heap Spraying in the Wild</vt:lpstr>
      <vt:lpstr>Heap Spraying on 32bit</vt:lpstr>
      <vt:lpstr>Heap Spraying on 32bit</vt:lpstr>
      <vt:lpstr>Heap Spraying on 32bit</vt:lpstr>
      <vt:lpstr>Heap Spraying on 64bit</vt:lpstr>
      <vt:lpstr>Heap Spraying on 64bit</vt:lpstr>
      <vt:lpstr>Heap Spraying on 64bit</vt:lpstr>
      <vt:lpstr>Heap Spraying on 64bit</vt:lpstr>
      <vt:lpstr>Heap Spray Payloads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and Basic Reverse Engineering</dc:title>
  <cp:lastModifiedBy>MOHAMAD REDZA IZUDIN BIN ABU ZAHARIN</cp:lastModifiedBy>
  <cp:revision>44</cp:revision>
  <dcterms:created xsi:type="dcterms:W3CDTF">2020-02-15T18:36:03Z</dcterms:created>
  <dcterms:modified xsi:type="dcterms:W3CDTF">2020-02-21T16:22:52Z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2020-02-15T00:00:00Z</vt:filetime>
  </property>
</Properties>
</file>