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53">
          <p15:clr>
            <a:srgbClr val="A4A3A4"/>
          </p15:clr>
        </p15:guide>
        <p15:guide id="2" pos="422">
          <p15:clr>
            <a:srgbClr val="A4A3A4"/>
          </p15:clr>
        </p15:guide>
        <p15:guide id="3" orient="horz" pos="541">
          <p15:clr>
            <a:srgbClr val="9AA0A6"/>
          </p15:clr>
        </p15:guide>
        <p15:guide id="4" pos="54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F5865F-3C8E-4447-A60D-B7760C466CD4}">
  <a:tblStyle styleId="{0CF5865F-3C8E-4447-A60D-B7760C466C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53" orient="horz"/>
        <p:guide pos="422"/>
        <p:guide pos="541" orient="horz"/>
        <p:guide pos="544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cb9a0b074_1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de4627458_0_10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de462745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e58383299_0_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e583832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e58383299_0_1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e5838329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c28a39c2a_0_4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c28a39c2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c07d4501b_0_14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c07d4501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c07d4501b_0_10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c07d4501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c13d08a94_0_4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c13d08a9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c13d08a94_0_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c13d08a9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c13d08a94_0_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5c13d08a9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d4539ce3c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d4539ce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5b15f0a3_5_2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5d4539ce3c_0_3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5d4539ce3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c07d4501b_0_4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c07d4501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cf4528fa9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5cf4528f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5c07d4501b_0_13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5c07d4501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5c300c8da6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5c300c8d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c38e377aa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c38e37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c36c8d755_0_5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5c36c8d75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c36c8d755_0_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c36c8d75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5c36c8d755_0_7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5c36c8d75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c36c8d755_0_8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c36c8d75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ad18220c_0_5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ad1822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c36c8e1c8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c36c8e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c36c8d755_0_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c36c8d7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5c36c8e1c8_0_11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5c36c8e1c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5c4167c6e2_2_1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5c4167c6e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c7c565f2e_1_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5c7c565f2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c7c565f29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c7c565f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5c36c8e1c8_0_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5c36c8e1c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5c4167c6e2_2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5c4167c6e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5cf7a19045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5cf7a190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5cf7a19045_3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5cf7a1904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9ad18220c_0_6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9ad18220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5cf7a19045_3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5cf7a19045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5cf4528fa9_0_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5cf4528f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5d07f285bc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5d07f28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d08f9dbe4_0_2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d08f9dbe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5bb4bd27e6_0_18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5bb4bd27e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5bb4bd27e6_0_3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5bb4bd27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5d08f9dbe4_0_6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5d08f9dbe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5bb4bd27e6_0_7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5bb4bd27e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5d08f9dbe4_0_13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5d08f9dbe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5bb4bd27e6_0_8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5bb4bd27e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ad18220c_0_8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ad18220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5bb4bd27e6_0_1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5bb4bd27e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5bb4bd27e6_0_14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5bb4bd27e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5bb4bd27e6_0_15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5bb4bd27e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bb4bd27e6_0_2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bb4bd27e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9ad18220c_0_1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9ad18220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9ad18220c_0_27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9ad18220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27fd181f_0_3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c27fd181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de4627458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de46274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" name="Google Shape;13;p2"/>
          <p:cNvSpPr txBox="1"/>
          <p:nvPr/>
        </p:nvSpPr>
        <p:spPr>
          <a:xfrm rot="-2828875">
            <a:off x="188640" y="716990"/>
            <a:ext cx="5433549" cy="15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>
                <a:solidFill>
                  <a:srgbClr val="EAD1DC"/>
                </a:solidFill>
              </a:rPr>
              <a:t>DRAFT</a:t>
            </a:r>
            <a:endParaRPr b="1" sz="9600">
              <a:solidFill>
                <a:srgbClr val="EAD1D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IIP-모니터링 UPGRADE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트레킹 적재 및 조회 표준 SPEC 및 SW 설계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idx="4294967295" type="title"/>
          </p:nvPr>
        </p:nvSpPr>
        <p:spPr>
          <a:xfrm>
            <a:off x="549925" y="490929"/>
            <a:ext cx="77904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1.트레킹 메시지 적재 프로세스 설계</a:t>
            </a:r>
            <a:endParaRPr sz="2400"/>
          </a:p>
        </p:txBody>
      </p:sp>
      <p:sp>
        <p:nvSpPr>
          <p:cNvPr id="341" name="Google Shape;341;p22"/>
          <p:cNvSpPr txBox="1"/>
          <p:nvPr>
            <p:ph idx="4294967295" type="title"/>
          </p:nvPr>
        </p:nvSpPr>
        <p:spPr>
          <a:xfrm>
            <a:off x="818875" y="988328"/>
            <a:ext cx="51171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1.6.전체 프로세스 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43" name="Google Shape;343;p22"/>
          <p:cNvSpPr txBox="1"/>
          <p:nvPr>
            <p:ph idx="4294967295" type="title"/>
          </p:nvPr>
        </p:nvSpPr>
        <p:spPr>
          <a:xfrm>
            <a:off x="1051725" y="1308369"/>
            <a:ext cx="75069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arenR" startAt="2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pitcher-catcher 구성(2/2)</a:t>
            </a:r>
            <a:br>
              <a:rPr lang="ko" sz="1200">
                <a:latin typeface="Lato"/>
                <a:ea typeface="Lato"/>
                <a:cs typeface="Lato"/>
                <a:sym typeface="Lato"/>
              </a:rPr>
            </a:b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22"/>
          <p:cNvSpPr/>
          <p:nvPr/>
        </p:nvSpPr>
        <p:spPr>
          <a:xfrm>
            <a:off x="2140475" y="2271400"/>
            <a:ext cx="2106600" cy="45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catcher</a:t>
            </a: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2159950" y="3721425"/>
            <a:ext cx="2106600" cy="45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pitcher</a:t>
            </a: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5159150" y="2957175"/>
            <a:ext cx="820725" cy="6548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트레킹메시지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TOP0501</a:t>
            </a:r>
            <a:endParaRPr sz="800"/>
          </a:p>
        </p:txBody>
      </p:sp>
      <p:sp>
        <p:nvSpPr>
          <p:cNvPr id="347" name="Google Shape;347;p22"/>
          <p:cNvSpPr/>
          <p:nvPr/>
        </p:nvSpPr>
        <p:spPr>
          <a:xfrm>
            <a:off x="5496525" y="2171975"/>
            <a:ext cx="820725" cy="6548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트레킹 SUMMARY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TOP0503</a:t>
            </a:r>
            <a:endParaRPr sz="800"/>
          </a:p>
        </p:txBody>
      </p:sp>
      <p:sp>
        <p:nvSpPr>
          <p:cNvPr id="348" name="Google Shape;348;p22"/>
          <p:cNvSpPr/>
          <p:nvPr/>
        </p:nvSpPr>
        <p:spPr>
          <a:xfrm>
            <a:off x="4256250" y="2490275"/>
            <a:ext cx="893710" cy="729584"/>
          </a:xfrm>
          <a:custGeom>
            <a:rect b="b" l="l" r="r" t="t"/>
            <a:pathLst>
              <a:path extrusionOk="0" h="23516" w="35020">
                <a:moveTo>
                  <a:pt x="0" y="0"/>
                </a:moveTo>
                <a:cubicBezTo>
                  <a:pt x="5195" y="0"/>
                  <a:pt x="11347" y="1415"/>
                  <a:pt x="14592" y="5472"/>
                </a:cubicBezTo>
                <a:cubicBezTo>
                  <a:pt x="18578" y="10455"/>
                  <a:pt x="19336" y="18059"/>
                  <a:pt x="24441" y="21887"/>
                </a:cubicBezTo>
                <a:cubicBezTo>
                  <a:pt x="27289" y="24023"/>
                  <a:pt x="31460" y="23347"/>
                  <a:pt x="35020" y="2334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9" name="Google Shape;349;p22"/>
          <p:cNvSpPr/>
          <p:nvPr/>
        </p:nvSpPr>
        <p:spPr>
          <a:xfrm>
            <a:off x="4256250" y="3297050"/>
            <a:ext cx="893725" cy="524687"/>
          </a:xfrm>
          <a:custGeom>
            <a:rect b="b" l="l" r="r" t="t"/>
            <a:pathLst>
              <a:path extrusionOk="0" h="24441" w="35749">
                <a:moveTo>
                  <a:pt x="0" y="24441"/>
                </a:moveTo>
                <a:cubicBezTo>
                  <a:pt x="10050" y="23005"/>
                  <a:pt x="14130" y="9738"/>
                  <a:pt x="22252" y="3648"/>
                </a:cubicBezTo>
                <a:cubicBezTo>
                  <a:pt x="25981" y="852"/>
                  <a:pt x="31089" y="0"/>
                  <a:pt x="3574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350" name="Google Shape;350;p22"/>
          <p:cNvCxnSpPr>
            <a:stCxn id="344" idx="3"/>
            <a:endCxn id="347" idx="2"/>
          </p:cNvCxnSpPr>
          <p:nvPr/>
        </p:nvCxnSpPr>
        <p:spPr>
          <a:xfrm>
            <a:off x="4247075" y="2499400"/>
            <a:ext cx="12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22"/>
          <p:cNvSpPr txBox="1"/>
          <p:nvPr/>
        </p:nvSpPr>
        <p:spPr>
          <a:xfrm>
            <a:off x="4099200" y="3009500"/>
            <a:ext cx="1149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트레킹메시지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적재</a:t>
            </a:r>
            <a:endParaRPr sz="1000"/>
          </a:p>
        </p:txBody>
      </p:sp>
      <p:sp>
        <p:nvSpPr>
          <p:cNvPr id="352" name="Google Shape;352;p22"/>
          <p:cNvSpPr txBox="1"/>
          <p:nvPr/>
        </p:nvSpPr>
        <p:spPr>
          <a:xfrm>
            <a:off x="4383075" y="2082738"/>
            <a:ext cx="1149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트레킹메시지 상태 SUMMARY</a:t>
            </a:r>
            <a:endParaRPr sz="1000"/>
          </a:p>
        </p:txBody>
      </p:sp>
      <p:sp>
        <p:nvSpPr>
          <p:cNvPr id="353" name="Google Shape;353;p22"/>
          <p:cNvSpPr/>
          <p:nvPr/>
        </p:nvSpPr>
        <p:spPr>
          <a:xfrm>
            <a:off x="3159750" y="2727400"/>
            <a:ext cx="521975" cy="994067"/>
          </a:xfrm>
          <a:custGeom>
            <a:rect b="b" l="l" r="r" t="t"/>
            <a:pathLst>
              <a:path extrusionOk="0" h="34290" w="20879">
                <a:moveTo>
                  <a:pt x="451" y="34290"/>
                </a:moveTo>
                <a:cubicBezTo>
                  <a:pt x="451" y="29886"/>
                  <a:pt x="-1204" y="24272"/>
                  <a:pt x="1910" y="21158"/>
                </a:cubicBezTo>
                <a:cubicBezTo>
                  <a:pt x="5798" y="17270"/>
                  <a:pt x="12106" y="16071"/>
                  <a:pt x="15407" y="11673"/>
                </a:cubicBezTo>
                <a:cubicBezTo>
                  <a:pt x="17987" y="8236"/>
                  <a:pt x="18957" y="3844"/>
                  <a:pt x="2087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4" name="Google Shape;354;p22"/>
          <p:cNvSpPr txBox="1"/>
          <p:nvPr/>
        </p:nvSpPr>
        <p:spPr>
          <a:xfrm rot="-3665961">
            <a:off x="2491798" y="3014974"/>
            <a:ext cx="1290523" cy="386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TrackingMessage</a:t>
            </a:r>
            <a:endParaRPr sz="1000"/>
          </a:p>
        </p:txBody>
      </p:sp>
      <p:sp>
        <p:nvSpPr>
          <p:cNvPr id="355" name="Google Shape;355;p22"/>
          <p:cNvSpPr txBox="1"/>
          <p:nvPr/>
        </p:nvSpPr>
        <p:spPr>
          <a:xfrm>
            <a:off x="1912500" y="4481000"/>
            <a:ext cx="52530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트레킹 메시지 </a:t>
            </a:r>
            <a:r>
              <a:rPr lang="ko" sz="1200"/>
              <a:t>상태 summary는 catcher 시스템이 처리하도록 메시지를 전달한다.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/>
          <p:nvPr>
            <p:ph idx="4294967295" type="title"/>
          </p:nvPr>
        </p:nvSpPr>
        <p:spPr>
          <a:xfrm>
            <a:off x="549925" y="490929"/>
            <a:ext cx="77904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1.트레킹 메시지 적재 프로세스 설계</a:t>
            </a:r>
            <a:endParaRPr sz="2400"/>
          </a:p>
        </p:txBody>
      </p:sp>
      <p:sp>
        <p:nvSpPr>
          <p:cNvPr id="361" name="Google Shape;361;p23"/>
          <p:cNvSpPr txBox="1"/>
          <p:nvPr>
            <p:ph idx="4294967295" type="title"/>
          </p:nvPr>
        </p:nvSpPr>
        <p:spPr>
          <a:xfrm>
            <a:off x="818875" y="988328"/>
            <a:ext cx="51171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1.6.전체 프로세스 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2216700" y="1693175"/>
            <a:ext cx="11139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MOMListener(1)</a:t>
            </a:r>
            <a:endParaRPr sz="1000"/>
          </a:p>
        </p:txBody>
      </p:sp>
      <p:sp>
        <p:nvSpPr>
          <p:cNvPr id="364" name="Google Shape;364;p23"/>
          <p:cNvSpPr/>
          <p:nvPr/>
        </p:nvSpPr>
        <p:spPr>
          <a:xfrm>
            <a:off x="7210850" y="1451213"/>
            <a:ext cx="820725" cy="6548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TOP0501</a:t>
            </a:r>
            <a:endParaRPr sz="800"/>
          </a:p>
        </p:txBody>
      </p:sp>
      <p:sp>
        <p:nvSpPr>
          <p:cNvPr id="365" name="Google Shape;365;p23"/>
          <p:cNvSpPr/>
          <p:nvPr/>
        </p:nvSpPr>
        <p:spPr>
          <a:xfrm>
            <a:off x="970774" y="2007023"/>
            <a:ext cx="711001" cy="386700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Google Shape;366;p23"/>
          <p:cNvSpPr/>
          <p:nvPr/>
        </p:nvSpPr>
        <p:spPr>
          <a:xfrm>
            <a:off x="2292900" y="1748283"/>
            <a:ext cx="11139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MOMListener(2)</a:t>
            </a:r>
            <a:endParaRPr sz="1000"/>
          </a:p>
        </p:txBody>
      </p:sp>
      <p:sp>
        <p:nvSpPr>
          <p:cNvPr id="367" name="Google Shape;367;p23"/>
          <p:cNvSpPr/>
          <p:nvPr/>
        </p:nvSpPr>
        <p:spPr>
          <a:xfrm>
            <a:off x="5235350" y="1693175"/>
            <a:ext cx="12774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DBLoader(1)</a:t>
            </a:r>
            <a:endParaRPr sz="1000"/>
          </a:p>
        </p:txBody>
      </p:sp>
      <p:sp>
        <p:nvSpPr>
          <p:cNvPr id="368" name="Google Shape;368;p23"/>
          <p:cNvSpPr/>
          <p:nvPr/>
        </p:nvSpPr>
        <p:spPr>
          <a:xfrm>
            <a:off x="5311550" y="1748263"/>
            <a:ext cx="12774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DBLoader</a:t>
            </a:r>
            <a:r>
              <a:rPr lang="ko" sz="1000"/>
              <a:t>(2)</a:t>
            </a:r>
            <a:endParaRPr sz="1000"/>
          </a:p>
        </p:txBody>
      </p:sp>
      <p:sp>
        <p:nvSpPr>
          <p:cNvPr id="369" name="Google Shape;369;p23"/>
          <p:cNvSpPr/>
          <p:nvPr/>
        </p:nvSpPr>
        <p:spPr>
          <a:xfrm>
            <a:off x="5387750" y="1803363"/>
            <a:ext cx="12774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DBLoader</a:t>
            </a:r>
            <a:r>
              <a:rPr lang="ko" sz="1000"/>
              <a:t>(n)</a:t>
            </a:r>
            <a:endParaRPr sz="1000"/>
          </a:p>
        </p:txBody>
      </p:sp>
      <p:sp>
        <p:nvSpPr>
          <p:cNvPr id="370" name="Google Shape;370;p23"/>
          <p:cNvSpPr/>
          <p:nvPr/>
        </p:nvSpPr>
        <p:spPr>
          <a:xfrm>
            <a:off x="1574625" y="1828001"/>
            <a:ext cx="632025" cy="305400"/>
          </a:xfrm>
          <a:custGeom>
            <a:rect b="b" l="l" r="r" t="t"/>
            <a:pathLst>
              <a:path extrusionOk="0" h="12216" w="25281">
                <a:moveTo>
                  <a:pt x="0" y="12216"/>
                </a:moveTo>
                <a:cubicBezTo>
                  <a:pt x="4154" y="9445"/>
                  <a:pt x="7325" y="5400"/>
                  <a:pt x="11320" y="2405"/>
                </a:cubicBezTo>
                <a:cubicBezTo>
                  <a:pt x="15092" y="-423"/>
                  <a:pt x="20567" y="141"/>
                  <a:pt x="25281" y="14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1" name="Google Shape;371;p23"/>
          <p:cNvSpPr/>
          <p:nvPr/>
        </p:nvSpPr>
        <p:spPr>
          <a:xfrm>
            <a:off x="4584450" y="1849226"/>
            <a:ext cx="632025" cy="305400"/>
          </a:xfrm>
          <a:custGeom>
            <a:rect b="b" l="l" r="r" t="t"/>
            <a:pathLst>
              <a:path extrusionOk="0" h="12216" w="25281">
                <a:moveTo>
                  <a:pt x="0" y="12216"/>
                </a:moveTo>
                <a:cubicBezTo>
                  <a:pt x="4154" y="9445"/>
                  <a:pt x="7325" y="5400"/>
                  <a:pt x="11320" y="2405"/>
                </a:cubicBezTo>
                <a:cubicBezTo>
                  <a:pt x="15092" y="-423"/>
                  <a:pt x="20567" y="141"/>
                  <a:pt x="25281" y="14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2" name="Google Shape;372;p23"/>
          <p:cNvSpPr txBox="1"/>
          <p:nvPr/>
        </p:nvSpPr>
        <p:spPr>
          <a:xfrm>
            <a:off x="1056875" y="2032750"/>
            <a:ext cx="54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queue</a:t>
            </a:r>
            <a:endParaRPr sz="1000"/>
          </a:p>
        </p:txBody>
      </p:sp>
      <p:grpSp>
        <p:nvGrpSpPr>
          <p:cNvPr id="373" name="Google Shape;373;p23"/>
          <p:cNvGrpSpPr/>
          <p:nvPr/>
        </p:nvGrpSpPr>
        <p:grpSpPr>
          <a:xfrm>
            <a:off x="3915025" y="1987850"/>
            <a:ext cx="774618" cy="425038"/>
            <a:chOff x="3915025" y="1911650"/>
            <a:chExt cx="774618" cy="425038"/>
          </a:xfrm>
        </p:grpSpPr>
        <p:sp>
          <p:nvSpPr>
            <p:cNvPr id="374" name="Google Shape;374;p23"/>
            <p:cNvSpPr/>
            <p:nvPr/>
          </p:nvSpPr>
          <p:spPr>
            <a:xfrm>
              <a:off x="3915025" y="1911650"/>
              <a:ext cx="774618" cy="425038"/>
            </a:xfrm>
            <a:custGeom>
              <a:rect b="b" l="l" r="r" t="t"/>
              <a:pathLst>
                <a:path extrusionOk="0" h="9743" w="19772">
                  <a:moveTo>
                    <a:pt x="0" y="287"/>
                  </a:moveTo>
                  <a:lnTo>
                    <a:pt x="3439" y="287"/>
                  </a:lnTo>
                  <a:lnTo>
                    <a:pt x="3439" y="9743"/>
                  </a:lnTo>
                  <a:lnTo>
                    <a:pt x="16620" y="9743"/>
                  </a:lnTo>
                  <a:lnTo>
                    <a:pt x="16620" y="0"/>
                  </a:lnTo>
                  <a:lnTo>
                    <a:pt x="19772" y="0"/>
                  </a:lnTo>
                </a:path>
              </a:pathLst>
            </a:cu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5" name="Google Shape;375;p23"/>
            <p:cNvSpPr txBox="1"/>
            <p:nvPr/>
          </p:nvSpPr>
          <p:spPr>
            <a:xfrm>
              <a:off x="4022775" y="1956550"/>
              <a:ext cx="5487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C1</a:t>
              </a:r>
              <a:endParaRPr sz="1000"/>
            </a:p>
          </p:txBody>
        </p:sp>
      </p:grpSp>
      <p:sp>
        <p:nvSpPr>
          <p:cNvPr id="376" name="Google Shape;376;p23"/>
          <p:cNvSpPr/>
          <p:nvPr/>
        </p:nvSpPr>
        <p:spPr>
          <a:xfrm>
            <a:off x="3349450" y="1793015"/>
            <a:ext cx="660350" cy="359975"/>
          </a:xfrm>
          <a:custGeom>
            <a:rect b="b" l="l" r="r" t="t"/>
            <a:pathLst>
              <a:path extrusionOk="0" h="14399" w="26414">
                <a:moveTo>
                  <a:pt x="0" y="1192"/>
                </a:moveTo>
                <a:cubicBezTo>
                  <a:pt x="6075" y="-22"/>
                  <a:pt x="14109" y="-1302"/>
                  <a:pt x="18490" y="3079"/>
                </a:cubicBezTo>
                <a:cubicBezTo>
                  <a:pt x="21747" y="6336"/>
                  <a:pt x="21808" y="14399"/>
                  <a:pt x="26414" y="1439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7" name="Google Shape;377;p23"/>
          <p:cNvSpPr/>
          <p:nvPr/>
        </p:nvSpPr>
        <p:spPr>
          <a:xfrm flipH="1" rot="10800000">
            <a:off x="6669326" y="1763217"/>
            <a:ext cx="517913" cy="190175"/>
          </a:xfrm>
          <a:custGeom>
            <a:rect b="b" l="l" r="r" t="t"/>
            <a:pathLst>
              <a:path extrusionOk="0" h="14399" w="26414">
                <a:moveTo>
                  <a:pt x="0" y="1192"/>
                </a:moveTo>
                <a:cubicBezTo>
                  <a:pt x="6075" y="-22"/>
                  <a:pt x="14109" y="-1302"/>
                  <a:pt x="18490" y="3079"/>
                </a:cubicBezTo>
                <a:cubicBezTo>
                  <a:pt x="21747" y="6336"/>
                  <a:pt x="21808" y="14399"/>
                  <a:pt x="26414" y="1439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8" name="Google Shape;378;p23"/>
          <p:cNvSpPr/>
          <p:nvPr/>
        </p:nvSpPr>
        <p:spPr>
          <a:xfrm>
            <a:off x="8417500" y="1775575"/>
            <a:ext cx="462300" cy="45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</a:t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2369100" y="1803404"/>
            <a:ext cx="11139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MOMListener(n)</a:t>
            </a:r>
            <a:endParaRPr sz="1000"/>
          </a:p>
        </p:txBody>
      </p:sp>
      <p:grpSp>
        <p:nvGrpSpPr>
          <p:cNvPr id="380" name="Google Shape;380;p23"/>
          <p:cNvGrpSpPr/>
          <p:nvPr/>
        </p:nvGrpSpPr>
        <p:grpSpPr>
          <a:xfrm>
            <a:off x="7233900" y="2242550"/>
            <a:ext cx="774618" cy="425038"/>
            <a:chOff x="3915025" y="1911650"/>
            <a:chExt cx="774618" cy="425038"/>
          </a:xfrm>
        </p:grpSpPr>
        <p:sp>
          <p:nvSpPr>
            <p:cNvPr id="381" name="Google Shape;381;p23"/>
            <p:cNvSpPr/>
            <p:nvPr/>
          </p:nvSpPr>
          <p:spPr>
            <a:xfrm>
              <a:off x="3915025" y="1911650"/>
              <a:ext cx="774618" cy="425038"/>
            </a:xfrm>
            <a:custGeom>
              <a:rect b="b" l="l" r="r" t="t"/>
              <a:pathLst>
                <a:path extrusionOk="0" h="9743" w="19772">
                  <a:moveTo>
                    <a:pt x="0" y="287"/>
                  </a:moveTo>
                  <a:lnTo>
                    <a:pt x="3439" y="287"/>
                  </a:lnTo>
                  <a:lnTo>
                    <a:pt x="3439" y="9743"/>
                  </a:lnTo>
                  <a:lnTo>
                    <a:pt x="16620" y="9743"/>
                  </a:lnTo>
                  <a:lnTo>
                    <a:pt x="16620" y="0"/>
                  </a:lnTo>
                  <a:lnTo>
                    <a:pt x="19772" y="0"/>
                  </a:lnTo>
                </a:path>
              </a:pathLst>
            </a:cu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2" name="Google Shape;382;p23"/>
            <p:cNvSpPr txBox="1"/>
            <p:nvPr/>
          </p:nvSpPr>
          <p:spPr>
            <a:xfrm>
              <a:off x="4022775" y="1956550"/>
              <a:ext cx="5487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C2</a:t>
              </a:r>
              <a:endParaRPr sz="1000"/>
            </a:p>
          </p:txBody>
        </p:sp>
      </p:grpSp>
      <p:sp>
        <p:nvSpPr>
          <p:cNvPr id="383" name="Google Shape;383;p23"/>
          <p:cNvSpPr/>
          <p:nvPr/>
        </p:nvSpPr>
        <p:spPr>
          <a:xfrm>
            <a:off x="6638575" y="1955299"/>
            <a:ext cx="660350" cy="425058"/>
          </a:xfrm>
          <a:custGeom>
            <a:rect b="b" l="l" r="r" t="t"/>
            <a:pathLst>
              <a:path extrusionOk="0" h="14399" w="26414">
                <a:moveTo>
                  <a:pt x="0" y="1192"/>
                </a:moveTo>
                <a:cubicBezTo>
                  <a:pt x="6075" y="-22"/>
                  <a:pt x="14109" y="-1302"/>
                  <a:pt x="18490" y="3079"/>
                </a:cubicBezTo>
                <a:cubicBezTo>
                  <a:pt x="21747" y="6336"/>
                  <a:pt x="21808" y="14399"/>
                  <a:pt x="26414" y="1439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384" name="Google Shape;384;p23"/>
          <p:cNvGrpSpPr/>
          <p:nvPr/>
        </p:nvGrpSpPr>
        <p:grpSpPr>
          <a:xfrm>
            <a:off x="970763" y="3297825"/>
            <a:ext cx="774618" cy="425038"/>
            <a:chOff x="3915025" y="1911650"/>
            <a:chExt cx="774618" cy="425038"/>
          </a:xfrm>
        </p:grpSpPr>
        <p:sp>
          <p:nvSpPr>
            <p:cNvPr id="385" name="Google Shape;385;p23"/>
            <p:cNvSpPr/>
            <p:nvPr/>
          </p:nvSpPr>
          <p:spPr>
            <a:xfrm>
              <a:off x="3915025" y="1911650"/>
              <a:ext cx="774618" cy="425038"/>
            </a:xfrm>
            <a:custGeom>
              <a:rect b="b" l="l" r="r" t="t"/>
              <a:pathLst>
                <a:path extrusionOk="0" h="9743" w="19772">
                  <a:moveTo>
                    <a:pt x="0" y="287"/>
                  </a:moveTo>
                  <a:lnTo>
                    <a:pt x="3439" y="287"/>
                  </a:lnTo>
                  <a:lnTo>
                    <a:pt x="3439" y="9743"/>
                  </a:lnTo>
                  <a:lnTo>
                    <a:pt x="16620" y="9743"/>
                  </a:lnTo>
                  <a:lnTo>
                    <a:pt x="16620" y="0"/>
                  </a:lnTo>
                  <a:lnTo>
                    <a:pt x="19772" y="0"/>
                  </a:lnTo>
                </a:path>
              </a:pathLst>
            </a:cu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6" name="Google Shape;386;p23"/>
            <p:cNvSpPr txBox="1"/>
            <p:nvPr/>
          </p:nvSpPr>
          <p:spPr>
            <a:xfrm>
              <a:off x="4022775" y="1956550"/>
              <a:ext cx="5487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C2</a:t>
              </a:r>
              <a:endParaRPr sz="1000"/>
            </a:p>
          </p:txBody>
        </p:sp>
      </p:grpSp>
      <p:sp>
        <p:nvSpPr>
          <p:cNvPr id="387" name="Google Shape;387;p23"/>
          <p:cNvSpPr/>
          <p:nvPr/>
        </p:nvSpPr>
        <p:spPr>
          <a:xfrm>
            <a:off x="2292900" y="3363054"/>
            <a:ext cx="11139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BOTLoader</a:t>
            </a:r>
            <a:endParaRPr sz="1000"/>
          </a:p>
        </p:txBody>
      </p:sp>
      <p:grpSp>
        <p:nvGrpSpPr>
          <p:cNvPr id="388" name="Google Shape;388;p23"/>
          <p:cNvGrpSpPr/>
          <p:nvPr/>
        </p:nvGrpSpPr>
        <p:grpSpPr>
          <a:xfrm>
            <a:off x="3915025" y="3722875"/>
            <a:ext cx="774618" cy="425038"/>
            <a:chOff x="3915025" y="1911650"/>
            <a:chExt cx="774618" cy="425038"/>
          </a:xfrm>
        </p:grpSpPr>
        <p:sp>
          <p:nvSpPr>
            <p:cNvPr id="389" name="Google Shape;389;p23"/>
            <p:cNvSpPr/>
            <p:nvPr/>
          </p:nvSpPr>
          <p:spPr>
            <a:xfrm>
              <a:off x="3915025" y="1911650"/>
              <a:ext cx="774618" cy="425038"/>
            </a:xfrm>
            <a:custGeom>
              <a:rect b="b" l="l" r="r" t="t"/>
              <a:pathLst>
                <a:path extrusionOk="0" h="9743" w="19772">
                  <a:moveTo>
                    <a:pt x="0" y="287"/>
                  </a:moveTo>
                  <a:lnTo>
                    <a:pt x="3439" y="287"/>
                  </a:lnTo>
                  <a:lnTo>
                    <a:pt x="3439" y="9743"/>
                  </a:lnTo>
                  <a:lnTo>
                    <a:pt x="16620" y="9743"/>
                  </a:lnTo>
                  <a:lnTo>
                    <a:pt x="16620" y="0"/>
                  </a:lnTo>
                  <a:lnTo>
                    <a:pt x="19772" y="0"/>
                  </a:lnTo>
                </a:path>
              </a:pathLst>
            </a:cu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0" name="Google Shape;390;p23"/>
            <p:cNvSpPr txBox="1"/>
            <p:nvPr/>
          </p:nvSpPr>
          <p:spPr>
            <a:xfrm>
              <a:off x="4022775" y="1956550"/>
              <a:ext cx="5487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D1</a:t>
              </a:r>
              <a:endParaRPr sz="1000"/>
            </a:p>
          </p:txBody>
        </p:sp>
      </p:grpSp>
      <p:sp>
        <p:nvSpPr>
          <p:cNvPr id="391" name="Google Shape;391;p23"/>
          <p:cNvSpPr/>
          <p:nvPr/>
        </p:nvSpPr>
        <p:spPr>
          <a:xfrm>
            <a:off x="1745150" y="3458395"/>
            <a:ext cx="537700" cy="31925"/>
          </a:xfrm>
          <a:custGeom>
            <a:rect b="b" l="l" r="r" t="t"/>
            <a:pathLst>
              <a:path extrusionOk="0" h="1277" w="21508">
                <a:moveTo>
                  <a:pt x="0" y="522"/>
                </a:moveTo>
                <a:cubicBezTo>
                  <a:pt x="7174" y="522"/>
                  <a:pt x="14704" y="-995"/>
                  <a:pt x="21508" y="127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92" name="Google Shape;392;p23"/>
          <p:cNvSpPr/>
          <p:nvPr/>
        </p:nvSpPr>
        <p:spPr>
          <a:xfrm>
            <a:off x="3480875" y="3528050"/>
            <a:ext cx="548717" cy="190184"/>
          </a:xfrm>
          <a:custGeom>
            <a:rect b="b" l="l" r="r" t="t"/>
            <a:pathLst>
              <a:path extrusionOk="0" h="7547" w="23772">
                <a:moveTo>
                  <a:pt x="0" y="0"/>
                </a:moveTo>
                <a:cubicBezTo>
                  <a:pt x="8314" y="0"/>
                  <a:pt x="17897" y="1664"/>
                  <a:pt x="23772" y="754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93" name="Google Shape;393;p23"/>
          <p:cNvSpPr/>
          <p:nvPr/>
        </p:nvSpPr>
        <p:spPr>
          <a:xfrm>
            <a:off x="1462150" y="3763875"/>
            <a:ext cx="1453000" cy="931275"/>
          </a:xfrm>
          <a:custGeom>
            <a:rect b="b" l="l" r="r" t="t"/>
            <a:pathLst>
              <a:path extrusionOk="0" h="37251" w="58120">
                <a:moveTo>
                  <a:pt x="54713" y="0"/>
                </a:moveTo>
                <a:cubicBezTo>
                  <a:pt x="58763" y="8101"/>
                  <a:pt x="59769" y="19921"/>
                  <a:pt x="54336" y="27168"/>
                </a:cubicBezTo>
                <a:cubicBezTo>
                  <a:pt x="46632" y="37444"/>
                  <a:pt x="29724" y="38193"/>
                  <a:pt x="16980" y="36601"/>
                </a:cubicBezTo>
                <a:cubicBezTo>
                  <a:pt x="10957" y="35849"/>
                  <a:pt x="4018" y="32097"/>
                  <a:pt x="1887" y="26413"/>
                </a:cubicBezTo>
                <a:cubicBezTo>
                  <a:pt x="-1124" y="18383"/>
                  <a:pt x="3839" y="8423"/>
                  <a:pt x="0" y="75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94" name="Google Shape;394;p23"/>
          <p:cNvSpPr/>
          <p:nvPr/>
        </p:nvSpPr>
        <p:spPr>
          <a:xfrm>
            <a:off x="7210850" y="3505238"/>
            <a:ext cx="820725" cy="6548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TOP0503</a:t>
            </a:r>
            <a:endParaRPr sz="800"/>
          </a:p>
        </p:txBody>
      </p:sp>
      <p:sp>
        <p:nvSpPr>
          <p:cNvPr id="395" name="Google Shape;395;p23"/>
          <p:cNvSpPr/>
          <p:nvPr/>
        </p:nvSpPr>
        <p:spPr>
          <a:xfrm>
            <a:off x="5235350" y="3747200"/>
            <a:ext cx="12774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DBLoader(1)</a:t>
            </a:r>
            <a:endParaRPr sz="1000"/>
          </a:p>
        </p:txBody>
      </p:sp>
      <p:sp>
        <p:nvSpPr>
          <p:cNvPr id="396" name="Google Shape;396;p23"/>
          <p:cNvSpPr/>
          <p:nvPr/>
        </p:nvSpPr>
        <p:spPr>
          <a:xfrm>
            <a:off x="5311550" y="3802288"/>
            <a:ext cx="12774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DBLoader</a:t>
            </a:r>
            <a:r>
              <a:rPr lang="ko" sz="1000"/>
              <a:t>(2)</a:t>
            </a:r>
            <a:endParaRPr sz="1000"/>
          </a:p>
        </p:txBody>
      </p:sp>
      <p:sp>
        <p:nvSpPr>
          <p:cNvPr id="397" name="Google Shape;397;p23"/>
          <p:cNvSpPr/>
          <p:nvPr/>
        </p:nvSpPr>
        <p:spPr>
          <a:xfrm>
            <a:off x="5387750" y="3857388"/>
            <a:ext cx="12774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DBLoader</a:t>
            </a:r>
            <a:r>
              <a:rPr lang="ko" sz="1000"/>
              <a:t>(n)</a:t>
            </a:r>
            <a:endParaRPr sz="1000"/>
          </a:p>
        </p:txBody>
      </p:sp>
      <p:sp>
        <p:nvSpPr>
          <p:cNvPr id="398" name="Google Shape;398;p23"/>
          <p:cNvSpPr/>
          <p:nvPr/>
        </p:nvSpPr>
        <p:spPr>
          <a:xfrm flipH="1" rot="10800000">
            <a:off x="6669326" y="3817242"/>
            <a:ext cx="517913" cy="190175"/>
          </a:xfrm>
          <a:custGeom>
            <a:rect b="b" l="l" r="r" t="t"/>
            <a:pathLst>
              <a:path extrusionOk="0" h="14399" w="26414">
                <a:moveTo>
                  <a:pt x="0" y="1192"/>
                </a:moveTo>
                <a:cubicBezTo>
                  <a:pt x="6075" y="-22"/>
                  <a:pt x="14109" y="-1302"/>
                  <a:pt x="18490" y="3079"/>
                </a:cubicBezTo>
                <a:cubicBezTo>
                  <a:pt x="21747" y="6336"/>
                  <a:pt x="21808" y="14399"/>
                  <a:pt x="26414" y="1439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99" name="Google Shape;399;p23"/>
          <p:cNvSpPr/>
          <p:nvPr/>
        </p:nvSpPr>
        <p:spPr>
          <a:xfrm>
            <a:off x="4599150" y="3857399"/>
            <a:ext cx="632025" cy="129673"/>
          </a:xfrm>
          <a:custGeom>
            <a:rect b="b" l="l" r="r" t="t"/>
            <a:pathLst>
              <a:path extrusionOk="0" h="12216" w="25281">
                <a:moveTo>
                  <a:pt x="0" y="12216"/>
                </a:moveTo>
                <a:cubicBezTo>
                  <a:pt x="4154" y="9445"/>
                  <a:pt x="7325" y="5400"/>
                  <a:pt x="11320" y="2405"/>
                </a:cubicBezTo>
                <a:cubicBezTo>
                  <a:pt x="15092" y="-423"/>
                  <a:pt x="20567" y="141"/>
                  <a:pt x="25281" y="14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/>
          <p:nvPr>
            <p:ph idx="4294967295" type="title"/>
          </p:nvPr>
        </p:nvSpPr>
        <p:spPr>
          <a:xfrm>
            <a:off x="549925" y="490929"/>
            <a:ext cx="77904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1.트레킹 메시지 적재 프로세스 설계</a:t>
            </a:r>
            <a:endParaRPr sz="2400"/>
          </a:p>
        </p:txBody>
      </p:sp>
      <p:sp>
        <p:nvSpPr>
          <p:cNvPr id="405" name="Google Shape;405;p24"/>
          <p:cNvSpPr txBox="1"/>
          <p:nvPr>
            <p:ph idx="4294967295" type="title"/>
          </p:nvPr>
        </p:nvSpPr>
        <p:spPr>
          <a:xfrm>
            <a:off x="818875" y="988328"/>
            <a:ext cx="51171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1.6.전체 프로세스 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2112537" y="1997975"/>
            <a:ext cx="12153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MOMListener(1)</a:t>
            </a:r>
            <a:endParaRPr sz="1000"/>
          </a:p>
        </p:txBody>
      </p:sp>
      <p:sp>
        <p:nvSpPr>
          <p:cNvPr id="408" name="Google Shape;408;p24"/>
          <p:cNvSpPr/>
          <p:nvPr/>
        </p:nvSpPr>
        <p:spPr>
          <a:xfrm>
            <a:off x="7210850" y="1756013"/>
            <a:ext cx="820725" cy="6548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TOP0501</a:t>
            </a:r>
            <a:endParaRPr sz="800"/>
          </a:p>
        </p:txBody>
      </p:sp>
      <p:sp>
        <p:nvSpPr>
          <p:cNvPr id="409" name="Google Shape;409;p24"/>
          <p:cNvSpPr/>
          <p:nvPr/>
        </p:nvSpPr>
        <p:spPr>
          <a:xfrm>
            <a:off x="970774" y="2311823"/>
            <a:ext cx="711001" cy="386700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0" name="Google Shape;410;p24"/>
          <p:cNvSpPr/>
          <p:nvPr/>
        </p:nvSpPr>
        <p:spPr>
          <a:xfrm>
            <a:off x="2195671" y="2053082"/>
            <a:ext cx="12153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MOMListener(2)</a:t>
            </a:r>
            <a:endParaRPr sz="1000"/>
          </a:p>
        </p:txBody>
      </p:sp>
      <p:sp>
        <p:nvSpPr>
          <p:cNvPr id="411" name="Google Shape;411;p24"/>
          <p:cNvSpPr/>
          <p:nvPr/>
        </p:nvSpPr>
        <p:spPr>
          <a:xfrm>
            <a:off x="5235350" y="1997975"/>
            <a:ext cx="12774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DBLoader(1)</a:t>
            </a:r>
            <a:endParaRPr sz="1000"/>
          </a:p>
        </p:txBody>
      </p:sp>
      <p:sp>
        <p:nvSpPr>
          <p:cNvPr id="412" name="Google Shape;412;p24"/>
          <p:cNvSpPr/>
          <p:nvPr/>
        </p:nvSpPr>
        <p:spPr>
          <a:xfrm>
            <a:off x="5311550" y="2053063"/>
            <a:ext cx="12774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DBLoader</a:t>
            </a:r>
            <a:r>
              <a:rPr lang="ko" sz="1000"/>
              <a:t>(2)</a:t>
            </a:r>
            <a:endParaRPr sz="1000"/>
          </a:p>
        </p:txBody>
      </p:sp>
      <p:sp>
        <p:nvSpPr>
          <p:cNvPr id="413" name="Google Shape;413;p24"/>
          <p:cNvSpPr/>
          <p:nvPr/>
        </p:nvSpPr>
        <p:spPr>
          <a:xfrm>
            <a:off x="5387750" y="2108163"/>
            <a:ext cx="12774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DBLoader</a:t>
            </a:r>
            <a:r>
              <a:rPr lang="ko" sz="1000"/>
              <a:t>(n)</a:t>
            </a:r>
            <a:endParaRPr sz="1000"/>
          </a:p>
        </p:txBody>
      </p:sp>
      <p:sp>
        <p:nvSpPr>
          <p:cNvPr id="414" name="Google Shape;414;p24"/>
          <p:cNvSpPr/>
          <p:nvPr/>
        </p:nvSpPr>
        <p:spPr>
          <a:xfrm>
            <a:off x="1574625" y="2132801"/>
            <a:ext cx="632025" cy="305400"/>
          </a:xfrm>
          <a:custGeom>
            <a:rect b="b" l="l" r="r" t="t"/>
            <a:pathLst>
              <a:path extrusionOk="0" h="12216" w="25281">
                <a:moveTo>
                  <a:pt x="0" y="12216"/>
                </a:moveTo>
                <a:cubicBezTo>
                  <a:pt x="4154" y="9445"/>
                  <a:pt x="7325" y="5400"/>
                  <a:pt x="11320" y="2405"/>
                </a:cubicBezTo>
                <a:cubicBezTo>
                  <a:pt x="15092" y="-423"/>
                  <a:pt x="20567" y="141"/>
                  <a:pt x="25281" y="14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15" name="Google Shape;415;p24"/>
          <p:cNvSpPr/>
          <p:nvPr/>
        </p:nvSpPr>
        <p:spPr>
          <a:xfrm>
            <a:off x="4584450" y="2154026"/>
            <a:ext cx="632025" cy="305400"/>
          </a:xfrm>
          <a:custGeom>
            <a:rect b="b" l="l" r="r" t="t"/>
            <a:pathLst>
              <a:path extrusionOk="0" h="12216" w="25281">
                <a:moveTo>
                  <a:pt x="0" y="12216"/>
                </a:moveTo>
                <a:cubicBezTo>
                  <a:pt x="4154" y="9445"/>
                  <a:pt x="7325" y="5400"/>
                  <a:pt x="11320" y="2405"/>
                </a:cubicBezTo>
                <a:cubicBezTo>
                  <a:pt x="15092" y="-423"/>
                  <a:pt x="20567" y="141"/>
                  <a:pt x="25281" y="14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16" name="Google Shape;416;p24"/>
          <p:cNvSpPr txBox="1"/>
          <p:nvPr/>
        </p:nvSpPr>
        <p:spPr>
          <a:xfrm>
            <a:off x="1056875" y="2337550"/>
            <a:ext cx="54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queue</a:t>
            </a:r>
            <a:endParaRPr sz="1000"/>
          </a:p>
        </p:txBody>
      </p:sp>
      <p:grpSp>
        <p:nvGrpSpPr>
          <p:cNvPr id="417" name="Google Shape;417;p24"/>
          <p:cNvGrpSpPr/>
          <p:nvPr/>
        </p:nvGrpSpPr>
        <p:grpSpPr>
          <a:xfrm>
            <a:off x="3915025" y="2292650"/>
            <a:ext cx="774618" cy="425038"/>
            <a:chOff x="3915025" y="1911650"/>
            <a:chExt cx="774618" cy="425038"/>
          </a:xfrm>
        </p:grpSpPr>
        <p:sp>
          <p:nvSpPr>
            <p:cNvPr id="418" name="Google Shape;418;p24"/>
            <p:cNvSpPr/>
            <p:nvPr/>
          </p:nvSpPr>
          <p:spPr>
            <a:xfrm>
              <a:off x="3915025" y="1911650"/>
              <a:ext cx="774618" cy="425038"/>
            </a:xfrm>
            <a:custGeom>
              <a:rect b="b" l="l" r="r" t="t"/>
              <a:pathLst>
                <a:path extrusionOk="0" h="9743" w="19772">
                  <a:moveTo>
                    <a:pt x="0" y="287"/>
                  </a:moveTo>
                  <a:lnTo>
                    <a:pt x="3439" y="287"/>
                  </a:lnTo>
                  <a:lnTo>
                    <a:pt x="3439" y="9743"/>
                  </a:lnTo>
                  <a:lnTo>
                    <a:pt x="16620" y="9743"/>
                  </a:lnTo>
                  <a:lnTo>
                    <a:pt x="16620" y="0"/>
                  </a:lnTo>
                  <a:lnTo>
                    <a:pt x="19772" y="0"/>
                  </a:lnTo>
                </a:path>
              </a:pathLst>
            </a:cu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9" name="Google Shape;419;p24"/>
            <p:cNvSpPr txBox="1"/>
            <p:nvPr/>
          </p:nvSpPr>
          <p:spPr>
            <a:xfrm>
              <a:off x="4022775" y="1956550"/>
              <a:ext cx="5487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C1</a:t>
              </a:r>
              <a:endParaRPr sz="1000"/>
            </a:p>
          </p:txBody>
        </p:sp>
      </p:grpSp>
      <p:sp>
        <p:nvSpPr>
          <p:cNvPr id="420" name="Google Shape;420;p24"/>
          <p:cNvSpPr/>
          <p:nvPr/>
        </p:nvSpPr>
        <p:spPr>
          <a:xfrm>
            <a:off x="3349450" y="2097815"/>
            <a:ext cx="660350" cy="359975"/>
          </a:xfrm>
          <a:custGeom>
            <a:rect b="b" l="l" r="r" t="t"/>
            <a:pathLst>
              <a:path extrusionOk="0" h="14399" w="26414">
                <a:moveTo>
                  <a:pt x="0" y="1192"/>
                </a:moveTo>
                <a:cubicBezTo>
                  <a:pt x="6075" y="-22"/>
                  <a:pt x="14109" y="-1302"/>
                  <a:pt x="18490" y="3079"/>
                </a:cubicBezTo>
                <a:cubicBezTo>
                  <a:pt x="21747" y="6336"/>
                  <a:pt x="21808" y="14399"/>
                  <a:pt x="26414" y="1439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21" name="Google Shape;421;p24"/>
          <p:cNvSpPr/>
          <p:nvPr/>
        </p:nvSpPr>
        <p:spPr>
          <a:xfrm flipH="1" rot="10800000">
            <a:off x="6669326" y="2068017"/>
            <a:ext cx="517913" cy="190175"/>
          </a:xfrm>
          <a:custGeom>
            <a:rect b="b" l="l" r="r" t="t"/>
            <a:pathLst>
              <a:path extrusionOk="0" h="14399" w="26414">
                <a:moveTo>
                  <a:pt x="0" y="1192"/>
                </a:moveTo>
                <a:cubicBezTo>
                  <a:pt x="6075" y="-22"/>
                  <a:pt x="14109" y="-1302"/>
                  <a:pt x="18490" y="3079"/>
                </a:cubicBezTo>
                <a:cubicBezTo>
                  <a:pt x="21747" y="6336"/>
                  <a:pt x="21808" y="14399"/>
                  <a:pt x="26414" y="1439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22" name="Google Shape;422;p24"/>
          <p:cNvSpPr/>
          <p:nvPr/>
        </p:nvSpPr>
        <p:spPr>
          <a:xfrm>
            <a:off x="2278806" y="2108202"/>
            <a:ext cx="12153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MOMListener(n)</a:t>
            </a:r>
            <a:endParaRPr sz="1000"/>
          </a:p>
        </p:txBody>
      </p:sp>
      <p:grpSp>
        <p:nvGrpSpPr>
          <p:cNvPr id="423" name="Google Shape;423;p24"/>
          <p:cNvGrpSpPr/>
          <p:nvPr/>
        </p:nvGrpSpPr>
        <p:grpSpPr>
          <a:xfrm>
            <a:off x="970763" y="4364625"/>
            <a:ext cx="774618" cy="425038"/>
            <a:chOff x="3915025" y="1911650"/>
            <a:chExt cx="774618" cy="425038"/>
          </a:xfrm>
        </p:grpSpPr>
        <p:sp>
          <p:nvSpPr>
            <p:cNvPr id="424" name="Google Shape;424;p24"/>
            <p:cNvSpPr/>
            <p:nvPr/>
          </p:nvSpPr>
          <p:spPr>
            <a:xfrm>
              <a:off x="3915025" y="1911650"/>
              <a:ext cx="774618" cy="425038"/>
            </a:xfrm>
            <a:custGeom>
              <a:rect b="b" l="l" r="r" t="t"/>
              <a:pathLst>
                <a:path extrusionOk="0" h="9743" w="19772">
                  <a:moveTo>
                    <a:pt x="0" y="287"/>
                  </a:moveTo>
                  <a:lnTo>
                    <a:pt x="3439" y="287"/>
                  </a:lnTo>
                  <a:lnTo>
                    <a:pt x="3439" y="9743"/>
                  </a:lnTo>
                  <a:lnTo>
                    <a:pt x="16620" y="9743"/>
                  </a:lnTo>
                  <a:lnTo>
                    <a:pt x="16620" y="0"/>
                  </a:lnTo>
                  <a:lnTo>
                    <a:pt x="19772" y="0"/>
                  </a:lnTo>
                </a:path>
              </a:pathLst>
            </a:cu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24"/>
            <p:cNvSpPr txBox="1"/>
            <p:nvPr/>
          </p:nvSpPr>
          <p:spPr>
            <a:xfrm>
              <a:off x="4022775" y="1956550"/>
              <a:ext cx="5487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C2</a:t>
              </a:r>
              <a:endParaRPr sz="1000"/>
            </a:p>
          </p:txBody>
        </p:sp>
      </p:grpSp>
      <p:sp>
        <p:nvSpPr>
          <p:cNvPr id="426" name="Google Shape;426;p24"/>
          <p:cNvSpPr/>
          <p:nvPr/>
        </p:nvSpPr>
        <p:spPr>
          <a:xfrm>
            <a:off x="6638575" y="2260099"/>
            <a:ext cx="660350" cy="425058"/>
          </a:xfrm>
          <a:custGeom>
            <a:rect b="b" l="l" r="r" t="t"/>
            <a:pathLst>
              <a:path extrusionOk="0" h="14399" w="26414">
                <a:moveTo>
                  <a:pt x="0" y="1192"/>
                </a:moveTo>
                <a:cubicBezTo>
                  <a:pt x="6075" y="-22"/>
                  <a:pt x="14109" y="-1302"/>
                  <a:pt x="18490" y="3079"/>
                </a:cubicBezTo>
                <a:cubicBezTo>
                  <a:pt x="21747" y="6336"/>
                  <a:pt x="21808" y="14399"/>
                  <a:pt x="26414" y="1439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27" name="Google Shape;427;p24"/>
          <p:cNvSpPr/>
          <p:nvPr/>
        </p:nvSpPr>
        <p:spPr>
          <a:xfrm>
            <a:off x="2292900" y="4429854"/>
            <a:ext cx="11139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BOTLoader</a:t>
            </a:r>
            <a:endParaRPr sz="1000"/>
          </a:p>
        </p:txBody>
      </p:sp>
      <p:grpSp>
        <p:nvGrpSpPr>
          <p:cNvPr id="428" name="Google Shape;428;p24"/>
          <p:cNvGrpSpPr/>
          <p:nvPr/>
        </p:nvGrpSpPr>
        <p:grpSpPr>
          <a:xfrm>
            <a:off x="7233900" y="2540625"/>
            <a:ext cx="774618" cy="425038"/>
            <a:chOff x="3915025" y="1911650"/>
            <a:chExt cx="774618" cy="425038"/>
          </a:xfrm>
        </p:grpSpPr>
        <p:sp>
          <p:nvSpPr>
            <p:cNvPr id="429" name="Google Shape;429;p24"/>
            <p:cNvSpPr/>
            <p:nvPr/>
          </p:nvSpPr>
          <p:spPr>
            <a:xfrm>
              <a:off x="3915025" y="1911650"/>
              <a:ext cx="774618" cy="425038"/>
            </a:xfrm>
            <a:custGeom>
              <a:rect b="b" l="l" r="r" t="t"/>
              <a:pathLst>
                <a:path extrusionOk="0" h="9743" w="19772">
                  <a:moveTo>
                    <a:pt x="0" y="287"/>
                  </a:moveTo>
                  <a:lnTo>
                    <a:pt x="3439" y="287"/>
                  </a:lnTo>
                  <a:lnTo>
                    <a:pt x="3439" y="9743"/>
                  </a:lnTo>
                  <a:lnTo>
                    <a:pt x="16620" y="9743"/>
                  </a:lnTo>
                  <a:lnTo>
                    <a:pt x="16620" y="0"/>
                  </a:lnTo>
                  <a:lnTo>
                    <a:pt x="19772" y="0"/>
                  </a:lnTo>
                </a:path>
              </a:pathLst>
            </a:cu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0" name="Google Shape;430;p24"/>
            <p:cNvSpPr txBox="1"/>
            <p:nvPr/>
          </p:nvSpPr>
          <p:spPr>
            <a:xfrm>
              <a:off x="4022775" y="1956550"/>
              <a:ext cx="5487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C2</a:t>
              </a:r>
              <a:endParaRPr sz="1000"/>
            </a:p>
          </p:txBody>
        </p:sp>
      </p:grpSp>
      <p:grpSp>
        <p:nvGrpSpPr>
          <p:cNvPr id="431" name="Google Shape;431;p24"/>
          <p:cNvGrpSpPr/>
          <p:nvPr/>
        </p:nvGrpSpPr>
        <p:grpSpPr>
          <a:xfrm>
            <a:off x="3915025" y="4789675"/>
            <a:ext cx="774618" cy="425038"/>
            <a:chOff x="3915025" y="1911650"/>
            <a:chExt cx="774618" cy="425038"/>
          </a:xfrm>
        </p:grpSpPr>
        <p:sp>
          <p:nvSpPr>
            <p:cNvPr id="432" name="Google Shape;432;p24"/>
            <p:cNvSpPr/>
            <p:nvPr/>
          </p:nvSpPr>
          <p:spPr>
            <a:xfrm>
              <a:off x="3915025" y="1911650"/>
              <a:ext cx="774618" cy="425038"/>
            </a:xfrm>
            <a:custGeom>
              <a:rect b="b" l="l" r="r" t="t"/>
              <a:pathLst>
                <a:path extrusionOk="0" h="9743" w="19772">
                  <a:moveTo>
                    <a:pt x="0" y="287"/>
                  </a:moveTo>
                  <a:lnTo>
                    <a:pt x="3439" y="287"/>
                  </a:lnTo>
                  <a:lnTo>
                    <a:pt x="3439" y="9743"/>
                  </a:lnTo>
                  <a:lnTo>
                    <a:pt x="16620" y="9743"/>
                  </a:lnTo>
                  <a:lnTo>
                    <a:pt x="16620" y="0"/>
                  </a:lnTo>
                  <a:lnTo>
                    <a:pt x="19772" y="0"/>
                  </a:lnTo>
                </a:path>
              </a:pathLst>
            </a:cu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3" name="Google Shape;433;p24"/>
            <p:cNvSpPr txBox="1"/>
            <p:nvPr/>
          </p:nvSpPr>
          <p:spPr>
            <a:xfrm>
              <a:off x="4022775" y="1956550"/>
              <a:ext cx="5487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D1</a:t>
              </a:r>
              <a:endParaRPr sz="1000"/>
            </a:p>
          </p:txBody>
        </p:sp>
      </p:grpSp>
      <p:sp>
        <p:nvSpPr>
          <p:cNvPr id="434" name="Google Shape;434;p24"/>
          <p:cNvSpPr/>
          <p:nvPr/>
        </p:nvSpPr>
        <p:spPr>
          <a:xfrm>
            <a:off x="1745375" y="4494720"/>
            <a:ext cx="537700" cy="31925"/>
          </a:xfrm>
          <a:custGeom>
            <a:rect b="b" l="l" r="r" t="t"/>
            <a:pathLst>
              <a:path extrusionOk="0" h="1277" w="21508">
                <a:moveTo>
                  <a:pt x="0" y="522"/>
                </a:moveTo>
                <a:cubicBezTo>
                  <a:pt x="7174" y="522"/>
                  <a:pt x="14704" y="-995"/>
                  <a:pt x="21508" y="127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35" name="Google Shape;435;p24"/>
          <p:cNvSpPr/>
          <p:nvPr/>
        </p:nvSpPr>
        <p:spPr>
          <a:xfrm>
            <a:off x="3480875" y="4594850"/>
            <a:ext cx="548717" cy="190184"/>
          </a:xfrm>
          <a:custGeom>
            <a:rect b="b" l="l" r="r" t="t"/>
            <a:pathLst>
              <a:path extrusionOk="0" h="7547" w="23772">
                <a:moveTo>
                  <a:pt x="0" y="0"/>
                </a:moveTo>
                <a:cubicBezTo>
                  <a:pt x="8314" y="0"/>
                  <a:pt x="17897" y="1664"/>
                  <a:pt x="23772" y="754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36" name="Google Shape;436;p24"/>
          <p:cNvSpPr/>
          <p:nvPr/>
        </p:nvSpPr>
        <p:spPr>
          <a:xfrm>
            <a:off x="7210850" y="4572038"/>
            <a:ext cx="820725" cy="6548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TOP0503</a:t>
            </a:r>
            <a:endParaRPr sz="800"/>
          </a:p>
        </p:txBody>
      </p:sp>
      <p:sp>
        <p:nvSpPr>
          <p:cNvPr id="437" name="Google Shape;437;p24"/>
          <p:cNvSpPr/>
          <p:nvPr/>
        </p:nvSpPr>
        <p:spPr>
          <a:xfrm>
            <a:off x="5235350" y="4814000"/>
            <a:ext cx="12774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DBLoader(1)</a:t>
            </a:r>
            <a:endParaRPr sz="1000"/>
          </a:p>
        </p:txBody>
      </p:sp>
      <p:sp>
        <p:nvSpPr>
          <p:cNvPr id="438" name="Google Shape;438;p24"/>
          <p:cNvSpPr/>
          <p:nvPr/>
        </p:nvSpPr>
        <p:spPr>
          <a:xfrm>
            <a:off x="5311550" y="4869088"/>
            <a:ext cx="12774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DBLoader</a:t>
            </a:r>
            <a:r>
              <a:rPr lang="ko" sz="1000"/>
              <a:t>(2)</a:t>
            </a:r>
            <a:endParaRPr sz="1000"/>
          </a:p>
        </p:txBody>
      </p:sp>
      <p:sp>
        <p:nvSpPr>
          <p:cNvPr id="439" name="Google Shape;439;p24"/>
          <p:cNvSpPr/>
          <p:nvPr/>
        </p:nvSpPr>
        <p:spPr>
          <a:xfrm>
            <a:off x="5387750" y="4924188"/>
            <a:ext cx="1277400" cy="2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DBLoader</a:t>
            </a:r>
            <a:r>
              <a:rPr lang="ko" sz="1000"/>
              <a:t>(n)</a:t>
            </a:r>
            <a:endParaRPr sz="1000"/>
          </a:p>
        </p:txBody>
      </p:sp>
      <p:sp>
        <p:nvSpPr>
          <p:cNvPr id="440" name="Google Shape;440;p24"/>
          <p:cNvSpPr/>
          <p:nvPr/>
        </p:nvSpPr>
        <p:spPr>
          <a:xfrm flipH="1" rot="10800000">
            <a:off x="6669326" y="4884042"/>
            <a:ext cx="517913" cy="190175"/>
          </a:xfrm>
          <a:custGeom>
            <a:rect b="b" l="l" r="r" t="t"/>
            <a:pathLst>
              <a:path extrusionOk="0" h="14399" w="26414">
                <a:moveTo>
                  <a:pt x="0" y="1192"/>
                </a:moveTo>
                <a:cubicBezTo>
                  <a:pt x="6075" y="-22"/>
                  <a:pt x="14109" y="-1302"/>
                  <a:pt x="18490" y="3079"/>
                </a:cubicBezTo>
                <a:cubicBezTo>
                  <a:pt x="21747" y="6336"/>
                  <a:pt x="21808" y="14399"/>
                  <a:pt x="26414" y="1439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41" name="Google Shape;441;p24"/>
          <p:cNvSpPr/>
          <p:nvPr/>
        </p:nvSpPr>
        <p:spPr>
          <a:xfrm>
            <a:off x="4599150" y="4924199"/>
            <a:ext cx="632025" cy="129673"/>
          </a:xfrm>
          <a:custGeom>
            <a:rect b="b" l="l" r="r" t="t"/>
            <a:pathLst>
              <a:path extrusionOk="0" h="12216" w="25281">
                <a:moveTo>
                  <a:pt x="0" y="12216"/>
                </a:moveTo>
                <a:cubicBezTo>
                  <a:pt x="4154" y="9445"/>
                  <a:pt x="7325" y="5400"/>
                  <a:pt x="11320" y="2405"/>
                </a:cubicBezTo>
                <a:cubicBezTo>
                  <a:pt x="15092" y="-423"/>
                  <a:pt x="20567" y="141"/>
                  <a:pt x="25281" y="14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42" name="Google Shape;442;p24"/>
          <p:cNvSpPr txBox="1"/>
          <p:nvPr/>
        </p:nvSpPr>
        <p:spPr>
          <a:xfrm>
            <a:off x="3678975" y="4311850"/>
            <a:ext cx="12504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BOT(</a:t>
            </a:r>
            <a:r>
              <a:rPr lang="ko" sz="1000">
                <a:solidFill>
                  <a:schemeClr val="dk1"/>
                </a:solidFill>
              </a:rPr>
              <a:t>upsert</a:t>
            </a:r>
            <a:r>
              <a:rPr lang="ko" sz="1000"/>
              <a:t>)</a:t>
            </a:r>
            <a:endParaRPr sz="1000"/>
          </a:p>
        </p:txBody>
      </p:sp>
      <p:grpSp>
        <p:nvGrpSpPr>
          <p:cNvPr id="443" name="Google Shape;443;p24"/>
          <p:cNvGrpSpPr/>
          <p:nvPr/>
        </p:nvGrpSpPr>
        <p:grpSpPr>
          <a:xfrm>
            <a:off x="2594713" y="5163700"/>
            <a:ext cx="774618" cy="425038"/>
            <a:chOff x="3915025" y="1911650"/>
            <a:chExt cx="774618" cy="425038"/>
          </a:xfrm>
        </p:grpSpPr>
        <p:sp>
          <p:nvSpPr>
            <p:cNvPr id="444" name="Google Shape;444;p24"/>
            <p:cNvSpPr/>
            <p:nvPr/>
          </p:nvSpPr>
          <p:spPr>
            <a:xfrm>
              <a:off x="3915025" y="1911650"/>
              <a:ext cx="774618" cy="425038"/>
            </a:xfrm>
            <a:custGeom>
              <a:rect b="b" l="l" r="r" t="t"/>
              <a:pathLst>
                <a:path extrusionOk="0" h="9743" w="19772">
                  <a:moveTo>
                    <a:pt x="0" y="287"/>
                  </a:moveTo>
                  <a:lnTo>
                    <a:pt x="3439" y="287"/>
                  </a:lnTo>
                  <a:lnTo>
                    <a:pt x="3439" y="9743"/>
                  </a:lnTo>
                  <a:lnTo>
                    <a:pt x="16620" y="9743"/>
                  </a:lnTo>
                  <a:lnTo>
                    <a:pt x="16620" y="0"/>
                  </a:lnTo>
                  <a:lnTo>
                    <a:pt x="19772" y="0"/>
                  </a:lnTo>
                </a:path>
              </a:pathLst>
            </a:cu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45" name="Google Shape;445;p24"/>
            <p:cNvSpPr txBox="1"/>
            <p:nvPr/>
          </p:nvSpPr>
          <p:spPr>
            <a:xfrm>
              <a:off x="4022775" y="1956550"/>
              <a:ext cx="5487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C3</a:t>
              </a:r>
              <a:endParaRPr sz="1000"/>
            </a:p>
          </p:txBody>
        </p:sp>
      </p:grpSp>
      <p:sp>
        <p:nvSpPr>
          <p:cNvPr id="446" name="Google Shape;446;p24"/>
          <p:cNvSpPr/>
          <p:nvPr/>
        </p:nvSpPr>
        <p:spPr>
          <a:xfrm>
            <a:off x="2877150" y="4764650"/>
            <a:ext cx="75475" cy="390300"/>
          </a:xfrm>
          <a:custGeom>
            <a:rect b="b" l="l" r="r" t="t"/>
            <a:pathLst>
              <a:path extrusionOk="0" h="15612" w="3019">
                <a:moveTo>
                  <a:pt x="0" y="0"/>
                </a:moveTo>
                <a:cubicBezTo>
                  <a:pt x="1485" y="3711"/>
                  <a:pt x="2641" y="7700"/>
                  <a:pt x="2641" y="11697"/>
                </a:cubicBezTo>
                <a:cubicBezTo>
                  <a:pt x="2641" y="12961"/>
                  <a:pt x="1888" y="16036"/>
                  <a:pt x="3019" y="1547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47" name="Google Shape;447;p24"/>
          <p:cNvSpPr txBox="1"/>
          <p:nvPr/>
        </p:nvSpPr>
        <p:spPr>
          <a:xfrm>
            <a:off x="3772075" y="1930725"/>
            <a:ext cx="12504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TraceMessage</a:t>
            </a:r>
            <a:endParaRPr sz="1000"/>
          </a:p>
        </p:txBody>
      </p:sp>
      <p:sp>
        <p:nvSpPr>
          <p:cNvPr id="448" name="Google Shape;448;p24"/>
          <p:cNvSpPr txBox="1"/>
          <p:nvPr/>
        </p:nvSpPr>
        <p:spPr>
          <a:xfrm>
            <a:off x="6379275" y="2600450"/>
            <a:ext cx="12504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TraceMessage</a:t>
            </a:r>
            <a:endParaRPr sz="1000"/>
          </a:p>
        </p:txBody>
      </p:sp>
      <p:sp>
        <p:nvSpPr>
          <p:cNvPr id="449" name="Google Shape;449;p24"/>
          <p:cNvSpPr txBox="1"/>
          <p:nvPr/>
        </p:nvSpPr>
        <p:spPr>
          <a:xfrm>
            <a:off x="1661000" y="4083213"/>
            <a:ext cx="12504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TraceMessage</a:t>
            </a:r>
            <a:endParaRPr sz="1000"/>
          </a:p>
        </p:txBody>
      </p:sp>
      <p:sp>
        <p:nvSpPr>
          <p:cNvPr id="450" name="Google Shape;450;p24"/>
          <p:cNvSpPr txBox="1"/>
          <p:nvPr/>
        </p:nvSpPr>
        <p:spPr>
          <a:xfrm>
            <a:off x="2504775" y="5597500"/>
            <a:ext cx="1674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TraceMessage(backup)</a:t>
            </a:r>
            <a:endParaRPr sz="1000"/>
          </a:p>
        </p:txBody>
      </p:sp>
      <p:sp>
        <p:nvSpPr>
          <p:cNvPr id="451" name="Google Shape;451;p24"/>
          <p:cNvSpPr txBox="1"/>
          <p:nvPr/>
        </p:nvSpPr>
        <p:spPr>
          <a:xfrm>
            <a:off x="7144950" y="3006100"/>
            <a:ext cx="1033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local or remote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cache</a:t>
            </a:r>
            <a:endParaRPr sz="1000"/>
          </a:p>
        </p:txBody>
      </p:sp>
      <p:sp>
        <p:nvSpPr>
          <p:cNvPr id="452" name="Google Shape;452;p24"/>
          <p:cNvSpPr txBox="1"/>
          <p:nvPr/>
        </p:nvSpPr>
        <p:spPr>
          <a:xfrm>
            <a:off x="880950" y="4797300"/>
            <a:ext cx="1033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local or remote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cache</a:t>
            </a:r>
            <a:endParaRPr sz="1000"/>
          </a:p>
        </p:txBody>
      </p:sp>
      <p:sp>
        <p:nvSpPr>
          <p:cNvPr id="453" name="Google Shape;453;p24"/>
          <p:cNvSpPr txBox="1"/>
          <p:nvPr/>
        </p:nvSpPr>
        <p:spPr>
          <a:xfrm>
            <a:off x="889675" y="1506400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The process of saving TraceMessage</a:t>
            </a:r>
            <a:endParaRPr sz="1200"/>
          </a:p>
        </p:txBody>
      </p:sp>
      <p:sp>
        <p:nvSpPr>
          <p:cNvPr id="454" name="Google Shape;454;p24"/>
          <p:cNvSpPr txBox="1"/>
          <p:nvPr/>
        </p:nvSpPr>
        <p:spPr>
          <a:xfrm>
            <a:off x="889675" y="3744175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The process of saving BOT(Bill of Trace)</a:t>
            </a:r>
            <a:endParaRPr sz="1200"/>
          </a:p>
        </p:txBody>
      </p:sp>
      <p:sp>
        <p:nvSpPr>
          <p:cNvPr id="455" name="Google Shape;455;p24"/>
          <p:cNvSpPr txBox="1"/>
          <p:nvPr/>
        </p:nvSpPr>
        <p:spPr>
          <a:xfrm>
            <a:off x="3406800" y="992350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이걸로 진행?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/>
          <p:nvPr/>
        </p:nvSpPr>
        <p:spPr>
          <a:xfrm>
            <a:off x="2854450" y="1977550"/>
            <a:ext cx="5885100" cy="26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1908550" y="3220925"/>
            <a:ext cx="1765800" cy="2935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INPUT CHANNEL</a:t>
            </a:r>
            <a:endParaRPr sz="1000"/>
          </a:p>
        </p:txBody>
      </p:sp>
      <p:sp>
        <p:nvSpPr>
          <p:cNvPr id="462" name="Google Shape;462;p25"/>
          <p:cNvSpPr/>
          <p:nvPr/>
        </p:nvSpPr>
        <p:spPr>
          <a:xfrm>
            <a:off x="2394850" y="3789350"/>
            <a:ext cx="809700" cy="386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REST</a:t>
            </a:r>
            <a:endParaRPr sz="1000"/>
          </a:p>
        </p:txBody>
      </p:sp>
      <p:sp>
        <p:nvSpPr>
          <p:cNvPr id="463" name="Google Shape;463;p25"/>
          <p:cNvSpPr txBox="1"/>
          <p:nvPr>
            <p:ph idx="4294967295" type="title"/>
          </p:nvPr>
        </p:nvSpPr>
        <p:spPr>
          <a:xfrm>
            <a:off x="549925" y="490929"/>
            <a:ext cx="77904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1.트레킹 메시지 적재 프로세스 설계</a:t>
            </a:r>
            <a:endParaRPr sz="2400"/>
          </a:p>
        </p:txBody>
      </p:sp>
      <p:sp>
        <p:nvSpPr>
          <p:cNvPr id="464" name="Google Shape;464;p25"/>
          <p:cNvSpPr txBox="1"/>
          <p:nvPr>
            <p:ph idx="4294967295" type="title"/>
          </p:nvPr>
        </p:nvSpPr>
        <p:spPr>
          <a:xfrm>
            <a:off x="818875" y="988333"/>
            <a:ext cx="51171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1.7.다채널 INPUT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25"/>
          <p:cNvSpPr/>
          <p:nvPr/>
        </p:nvSpPr>
        <p:spPr>
          <a:xfrm>
            <a:off x="1076125" y="2353025"/>
            <a:ext cx="1233600" cy="71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인터페이스 실행 애플리케이션</a:t>
            </a:r>
            <a:endParaRPr sz="1200"/>
          </a:p>
        </p:txBody>
      </p:sp>
      <p:sp>
        <p:nvSpPr>
          <p:cNvPr id="466" name="Google Shape;466;p25"/>
          <p:cNvSpPr/>
          <p:nvPr/>
        </p:nvSpPr>
        <p:spPr>
          <a:xfrm>
            <a:off x="2328150" y="2641875"/>
            <a:ext cx="7959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3124050" y="2373113"/>
            <a:ext cx="10473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분류 및 정렬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프로세스</a:t>
            </a:r>
            <a:endParaRPr sz="1200"/>
          </a:p>
        </p:txBody>
      </p:sp>
      <p:sp>
        <p:nvSpPr>
          <p:cNvPr id="468" name="Google Shape;468;p25"/>
          <p:cNvSpPr/>
          <p:nvPr/>
        </p:nvSpPr>
        <p:spPr>
          <a:xfrm>
            <a:off x="4198025" y="3195600"/>
            <a:ext cx="774618" cy="425038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9" name="Google Shape;469;p25"/>
          <p:cNvSpPr/>
          <p:nvPr/>
        </p:nvSpPr>
        <p:spPr>
          <a:xfrm>
            <a:off x="4972638" y="2378513"/>
            <a:ext cx="10473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로드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프로세스</a:t>
            </a:r>
            <a:endParaRPr sz="1200"/>
          </a:p>
        </p:txBody>
      </p:sp>
      <p:sp>
        <p:nvSpPr>
          <p:cNvPr id="470" name="Google Shape;470;p25"/>
          <p:cNvSpPr/>
          <p:nvPr/>
        </p:nvSpPr>
        <p:spPr>
          <a:xfrm>
            <a:off x="4184698" y="2627225"/>
            <a:ext cx="7746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6794538" y="2378513"/>
            <a:ext cx="10473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DB 배치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프로세스</a:t>
            </a:r>
            <a:endParaRPr sz="1200"/>
          </a:p>
        </p:txBody>
      </p:sp>
      <p:sp>
        <p:nvSpPr>
          <p:cNvPr id="472" name="Google Shape;472;p25"/>
          <p:cNvSpPr/>
          <p:nvPr/>
        </p:nvSpPr>
        <p:spPr>
          <a:xfrm>
            <a:off x="6019948" y="2627225"/>
            <a:ext cx="7746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7841850" y="3138575"/>
            <a:ext cx="848200" cy="659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DB</a:t>
            </a:r>
            <a:endParaRPr sz="1200"/>
          </a:p>
        </p:txBody>
      </p:sp>
      <p:cxnSp>
        <p:nvCxnSpPr>
          <p:cNvPr id="474" name="Google Shape;474;p25"/>
          <p:cNvCxnSpPr/>
          <p:nvPr/>
        </p:nvCxnSpPr>
        <p:spPr>
          <a:xfrm>
            <a:off x="2185175" y="2799850"/>
            <a:ext cx="422700" cy="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25"/>
          <p:cNvCxnSpPr/>
          <p:nvPr/>
        </p:nvCxnSpPr>
        <p:spPr>
          <a:xfrm flipH="1" rot="10800000">
            <a:off x="2790625" y="2926100"/>
            <a:ext cx="33750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25"/>
          <p:cNvCxnSpPr/>
          <p:nvPr/>
        </p:nvCxnSpPr>
        <p:spPr>
          <a:xfrm>
            <a:off x="4176825" y="2907750"/>
            <a:ext cx="2646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25"/>
          <p:cNvCxnSpPr/>
          <p:nvPr/>
        </p:nvCxnSpPr>
        <p:spPr>
          <a:xfrm flipH="1" rot="10800000">
            <a:off x="4687525" y="2925925"/>
            <a:ext cx="2916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25"/>
          <p:cNvCxnSpPr>
            <a:endCxn id="473" idx="1"/>
          </p:cNvCxnSpPr>
          <p:nvPr/>
        </p:nvCxnSpPr>
        <p:spPr>
          <a:xfrm>
            <a:off x="7870250" y="2859575"/>
            <a:ext cx="395700" cy="2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79" name="Google Shape;479;p25"/>
          <p:cNvSpPr/>
          <p:nvPr/>
        </p:nvSpPr>
        <p:spPr>
          <a:xfrm>
            <a:off x="1030525" y="2424125"/>
            <a:ext cx="1233600" cy="71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인터페이스 실행 애플리케이션</a:t>
            </a:r>
            <a:endParaRPr sz="1200"/>
          </a:p>
        </p:txBody>
      </p:sp>
      <p:sp>
        <p:nvSpPr>
          <p:cNvPr id="480" name="Google Shape;480;p25"/>
          <p:cNvSpPr/>
          <p:nvPr/>
        </p:nvSpPr>
        <p:spPr>
          <a:xfrm>
            <a:off x="960800" y="2484725"/>
            <a:ext cx="1233600" cy="71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인터페이스 실행 애플리케이션</a:t>
            </a:r>
            <a:endParaRPr sz="1200"/>
          </a:p>
        </p:txBody>
      </p:sp>
      <p:sp>
        <p:nvSpPr>
          <p:cNvPr id="481" name="Google Shape;481;p25"/>
          <p:cNvSpPr txBox="1"/>
          <p:nvPr/>
        </p:nvSpPr>
        <p:spPr>
          <a:xfrm>
            <a:off x="4261650" y="3571375"/>
            <a:ext cx="711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Persistent Cache</a:t>
            </a:r>
            <a:endParaRPr sz="800"/>
          </a:p>
        </p:txBody>
      </p:sp>
      <p:sp>
        <p:nvSpPr>
          <p:cNvPr id="482" name="Google Shape;482;p25"/>
          <p:cNvSpPr/>
          <p:nvPr/>
        </p:nvSpPr>
        <p:spPr>
          <a:xfrm rot="-2700000">
            <a:off x="5981575" y="3332606"/>
            <a:ext cx="994051" cy="15103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5559838" y="3736763"/>
            <a:ext cx="10473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상태 변경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프로세스</a:t>
            </a:r>
            <a:endParaRPr sz="1200"/>
          </a:p>
        </p:txBody>
      </p:sp>
      <p:sp>
        <p:nvSpPr>
          <p:cNvPr id="484" name="Google Shape;484;p25"/>
          <p:cNvSpPr txBox="1"/>
          <p:nvPr/>
        </p:nvSpPr>
        <p:spPr>
          <a:xfrm>
            <a:off x="6913325" y="4263850"/>
            <a:ext cx="17934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트레킹 메시지 적재 애플리케이션</a:t>
            </a:r>
            <a:endParaRPr sz="1000"/>
          </a:p>
        </p:txBody>
      </p:sp>
      <p:sp>
        <p:nvSpPr>
          <p:cNvPr id="485" name="Google Shape;485;p25"/>
          <p:cNvSpPr/>
          <p:nvPr/>
        </p:nvSpPr>
        <p:spPr>
          <a:xfrm>
            <a:off x="5334049" y="3502175"/>
            <a:ext cx="378300" cy="310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486" name="Google Shape;486;p25"/>
          <p:cNvSpPr txBox="1"/>
          <p:nvPr>
            <p:ph idx="4294967295" type="title"/>
          </p:nvPr>
        </p:nvSpPr>
        <p:spPr>
          <a:xfrm>
            <a:off x="1051725" y="1308370"/>
            <a:ext cx="75069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트레킹 메시지 입력 채널을 큐 외의 REST, FILE, TCP, DB 등 다양한 채널을 지원할 수 있도록 한다.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4389588" y="3188475"/>
            <a:ext cx="422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작업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캐시</a:t>
            </a:r>
            <a:endParaRPr sz="800"/>
          </a:p>
        </p:txBody>
      </p:sp>
      <p:sp>
        <p:nvSpPr>
          <p:cNvPr id="488" name="Google Shape;488;p25"/>
          <p:cNvSpPr/>
          <p:nvPr/>
        </p:nvSpPr>
        <p:spPr>
          <a:xfrm>
            <a:off x="6930897" y="3464125"/>
            <a:ext cx="565479" cy="319205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9" name="Google Shape;489;p25"/>
          <p:cNvSpPr txBox="1"/>
          <p:nvPr/>
        </p:nvSpPr>
        <p:spPr>
          <a:xfrm>
            <a:off x="7046250" y="3380800"/>
            <a:ext cx="422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작업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캐시</a:t>
            </a:r>
            <a:endParaRPr sz="800"/>
          </a:p>
        </p:txBody>
      </p:sp>
      <p:sp>
        <p:nvSpPr>
          <p:cNvPr id="490" name="Google Shape;490;p25"/>
          <p:cNvSpPr/>
          <p:nvPr/>
        </p:nvSpPr>
        <p:spPr>
          <a:xfrm>
            <a:off x="7399222" y="3845600"/>
            <a:ext cx="565479" cy="319205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1" name="Google Shape;491;p25"/>
          <p:cNvSpPr txBox="1"/>
          <p:nvPr/>
        </p:nvSpPr>
        <p:spPr>
          <a:xfrm>
            <a:off x="7514575" y="3762275"/>
            <a:ext cx="422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완료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캐시</a:t>
            </a:r>
            <a:endParaRPr sz="800"/>
          </a:p>
        </p:txBody>
      </p:sp>
      <p:cxnSp>
        <p:nvCxnSpPr>
          <p:cNvPr id="492" name="Google Shape;492;p25"/>
          <p:cNvCxnSpPr>
            <a:stCxn id="489" idx="3"/>
            <a:endCxn id="491" idx="0"/>
          </p:cNvCxnSpPr>
          <p:nvPr/>
        </p:nvCxnSpPr>
        <p:spPr>
          <a:xfrm>
            <a:off x="7468950" y="3574150"/>
            <a:ext cx="257100" cy="18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2446799" y="3290973"/>
            <a:ext cx="711001" cy="386700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5" name="Google Shape;495;p25"/>
          <p:cNvSpPr txBox="1"/>
          <p:nvPr/>
        </p:nvSpPr>
        <p:spPr>
          <a:xfrm>
            <a:off x="2462125" y="3363325"/>
            <a:ext cx="711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큐</a:t>
            </a:r>
            <a:endParaRPr sz="800"/>
          </a:p>
        </p:txBody>
      </p:sp>
      <p:sp>
        <p:nvSpPr>
          <p:cNvPr id="496" name="Google Shape;496;p25"/>
          <p:cNvSpPr/>
          <p:nvPr/>
        </p:nvSpPr>
        <p:spPr>
          <a:xfrm>
            <a:off x="2378200" y="4777475"/>
            <a:ext cx="795900" cy="425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DB</a:t>
            </a:r>
            <a:endParaRPr sz="1000"/>
          </a:p>
        </p:txBody>
      </p:sp>
      <p:sp>
        <p:nvSpPr>
          <p:cNvPr id="497" name="Google Shape;497;p25"/>
          <p:cNvSpPr/>
          <p:nvPr/>
        </p:nvSpPr>
        <p:spPr>
          <a:xfrm>
            <a:off x="2416525" y="5324075"/>
            <a:ext cx="711018" cy="38669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FILE</a:t>
            </a:r>
            <a:endParaRPr sz="1000"/>
          </a:p>
        </p:txBody>
      </p:sp>
      <p:sp>
        <p:nvSpPr>
          <p:cNvPr id="498" name="Google Shape;498;p25"/>
          <p:cNvSpPr/>
          <p:nvPr/>
        </p:nvSpPr>
        <p:spPr>
          <a:xfrm>
            <a:off x="2378050" y="4287725"/>
            <a:ext cx="809700" cy="386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TCP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6"/>
          <p:cNvSpPr/>
          <p:nvPr/>
        </p:nvSpPr>
        <p:spPr>
          <a:xfrm>
            <a:off x="6021700" y="2230500"/>
            <a:ext cx="2827200" cy="162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6"/>
          <p:cNvSpPr txBox="1"/>
          <p:nvPr>
            <p:ph idx="4294967295" type="title"/>
          </p:nvPr>
        </p:nvSpPr>
        <p:spPr>
          <a:xfrm>
            <a:off x="1007125" y="1242376"/>
            <a:ext cx="75069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arenR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클라언트 caching 방식 </a:t>
            </a:r>
            <a:br>
              <a:rPr lang="ko" sz="1200">
                <a:latin typeface="Lato"/>
                <a:ea typeface="Lato"/>
                <a:cs typeface="Lato"/>
                <a:sym typeface="Lato"/>
              </a:rPr>
            </a:br>
            <a:r>
              <a:rPr lang="ko" sz="1200">
                <a:latin typeface="Lato"/>
                <a:ea typeface="Lato"/>
                <a:cs typeface="Lato"/>
                <a:sym typeface="Lato"/>
              </a:rPr>
              <a:t>최초  서비스를 통해 데이터 조회 후 브라우저 cache 에 저장해 둔다.</a:t>
            </a:r>
            <a:br>
              <a:rPr lang="ko" sz="1200">
                <a:latin typeface="Lato"/>
                <a:ea typeface="Lato"/>
                <a:cs typeface="Lato"/>
                <a:sym typeface="Lato"/>
              </a:rPr>
            </a:br>
            <a:r>
              <a:rPr lang="ko" sz="1200">
                <a:latin typeface="Lato"/>
                <a:ea typeface="Lato"/>
                <a:cs typeface="Lato"/>
                <a:sym typeface="Lato"/>
              </a:rPr>
              <a:t>두번 째 조회 시  </a:t>
            </a:r>
            <a:r>
              <a:rPr lang="ko" sz="1100">
                <a:latin typeface="Lato"/>
                <a:ea typeface="Lato"/>
                <a:cs typeface="Lato"/>
                <a:sym typeface="Lato"/>
              </a:rPr>
              <a:t>데이터 변경이 없는 과거 데이터 영역은 cache 에서 읽어들이고 최근 영역(예: 최근 1시간)만 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서비스를 통해 조회 후 cache 영역 조회 결과와 더한다.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arenR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서버 caching 방식은 권한별 조회 시 처리 복잡도가 높아지므로 고려하지 않기로 함.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5" name="Google Shape;505;p26"/>
          <p:cNvCxnSpPr>
            <a:stCxn id="506" idx="1"/>
            <a:endCxn id="506" idx="1"/>
          </p:cNvCxnSpPr>
          <p:nvPr/>
        </p:nvCxnSpPr>
        <p:spPr>
          <a:xfrm>
            <a:off x="3136950" y="2688225"/>
            <a:ext cx="600" cy="600"/>
          </a:xfrm>
          <a:prstGeom prst="curvedConnector3">
            <a:avLst>
              <a:gd fmla="val -1109041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26"/>
          <p:cNvSpPr/>
          <p:nvPr/>
        </p:nvSpPr>
        <p:spPr>
          <a:xfrm>
            <a:off x="3136950" y="2430025"/>
            <a:ext cx="1192925" cy="5164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트레킹 조회 Service</a:t>
            </a:r>
            <a:endParaRPr sz="800"/>
          </a:p>
        </p:txBody>
      </p:sp>
      <p:cxnSp>
        <p:nvCxnSpPr>
          <p:cNvPr id="507" name="Google Shape;507;p26"/>
          <p:cNvCxnSpPr>
            <a:stCxn id="506" idx="3"/>
            <a:endCxn id="508" idx="2"/>
          </p:cNvCxnSpPr>
          <p:nvPr/>
        </p:nvCxnSpPr>
        <p:spPr>
          <a:xfrm>
            <a:off x="4329875" y="2688225"/>
            <a:ext cx="8697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26"/>
          <p:cNvSpPr/>
          <p:nvPr/>
        </p:nvSpPr>
        <p:spPr>
          <a:xfrm>
            <a:off x="5199575" y="2430017"/>
            <a:ext cx="635700" cy="516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DB</a:t>
            </a:r>
            <a:endParaRPr sz="1000"/>
          </a:p>
        </p:txBody>
      </p:sp>
      <p:sp>
        <p:nvSpPr>
          <p:cNvPr id="509" name="Google Shape;509;p26"/>
          <p:cNvSpPr txBox="1"/>
          <p:nvPr>
            <p:ph idx="4294967295" type="title"/>
          </p:nvPr>
        </p:nvSpPr>
        <p:spPr>
          <a:xfrm>
            <a:off x="6120475" y="2306700"/>
            <a:ext cx="26076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🙇 think about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caching  프로세스  처리를 위한 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F/W이 있는 지 조사해 본다.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트레킹 조회 Service 는 성능 개선의 관점에서 접근한다. (최소 JOIN)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510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11" name="Google Shape;511;p26"/>
          <p:cNvSpPr txBox="1"/>
          <p:nvPr>
            <p:ph idx="4294967295" type="title"/>
          </p:nvPr>
        </p:nvSpPr>
        <p:spPr>
          <a:xfrm>
            <a:off x="549925" y="490933"/>
            <a:ext cx="7790400" cy="1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2</a:t>
            </a:r>
            <a:r>
              <a:rPr lang="ko" sz="2400"/>
              <a:t>.조회 프로세스 설계</a:t>
            </a:r>
            <a:endParaRPr sz="2400"/>
          </a:p>
        </p:txBody>
      </p:sp>
      <p:sp>
        <p:nvSpPr>
          <p:cNvPr id="512" name="Google Shape;512;p26"/>
          <p:cNvSpPr txBox="1"/>
          <p:nvPr>
            <p:ph idx="4294967295" type="title"/>
          </p:nvPr>
        </p:nvSpPr>
        <p:spPr>
          <a:xfrm>
            <a:off x="818875" y="988329"/>
            <a:ext cx="51171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" sz="1400">
                <a:latin typeface="Lato"/>
                <a:ea typeface="Lato"/>
                <a:cs typeface="Lato"/>
                <a:sym typeface="Lato"/>
              </a:rPr>
              <a:t>.1.caching  프로세스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3" name="Google Shape;5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549" y="2370063"/>
            <a:ext cx="907675" cy="63631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26"/>
          <p:cNvSpPr/>
          <p:nvPr/>
        </p:nvSpPr>
        <p:spPr>
          <a:xfrm>
            <a:off x="2103388" y="3339533"/>
            <a:ext cx="672100" cy="386821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5" name="Google Shape;515;p26"/>
          <p:cNvSpPr txBox="1"/>
          <p:nvPr/>
        </p:nvSpPr>
        <p:spPr>
          <a:xfrm>
            <a:off x="2209500" y="3339579"/>
            <a:ext cx="612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cache</a:t>
            </a:r>
            <a:endParaRPr sz="1000"/>
          </a:p>
        </p:txBody>
      </p:sp>
      <p:cxnSp>
        <p:nvCxnSpPr>
          <p:cNvPr id="516" name="Google Shape;516;p26"/>
          <p:cNvCxnSpPr>
            <a:stCxn id="513" idx="3"/>
          </p:cNvCxnSpPr>
          <p:nvPr/>
        </p:nvCxnSpPr>
        <p:spPr>
          <a:xfrm flipH="1">
            <a:off x="2386525" y="2688220"/>
            <a:ext cx="71700" cy="651300"/>
          </a:xfrm>
          <a:prstGeom prst="curvedConnector4">
            <a:avLst>
              <a:gd fmla="val -332113" name="adj1"/>
              <a:gd fmla="val 7442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26"/>
          <p:cNvCxnSpPr>
            <a:stCxn id="518" idx="1"/>
            <a:endCxn id="518" idx="1"/>
          </p:cNvCxnSpPr>
          <p:nvPr/>
        </p:nvCxnSpPr>
        <p:spPr>
          <a:xfrm>
            <a:off x="3136950" y="4594950"/>
            <a:ext cx="600" cy="600"/>
          </a:xfrm>
          <a:prstGeom prst="curvedConnector3">
            <a:avLst>
              <a:gd fmla="val -1282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26"/>
          <p:cNvSpPr/>
          <p:nvPr/>
        </p:nvSpPr>
        <p:spPr>
          <a:xfrm>
            <a:off x="3136950" y="4336750"/>
            <a:ext cx="1192925" cy="5164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트레킹 조회 Service</a:t>
            </a:r>
            <a:endParaRPr sz="800"/>
          </a:p>
        </p:txBody>
      </p:sp>
      <p:cxnSp>
        <p:nvCxnSpPr>
          <p:cNvPr id="519" name="Google Shape;519;p26"/>
          <p:cNvCxnSpPr>
            <a:stCxn id="518" idx="3"/>
            <a:endCxn id="520" idx="2"/>
          </p:cNvCxnSpPr>
          <p:nvPr/>
        </p:nvCxnSpPr>
        <p:spPr>
          <a:xfrm>
            <a:off x="4329875" y="4594950"/>
            <a:ext cx="8697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26"/>
          <p:cNvSpPr/>
          <p:nvPr/>
        </p:nvSpPr>
        <p:spPr>
          <a:xfrm>
            <a:off x="5199575" y="4336742"/>
            <a:ext cx="635700" cy="516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DB</a:t>
            </a:r>
            <a:endParaRPr sz="1000"/>
          </a:p>
        </p:txBody>
      </p:sp>
      <p:pic>
        <p:nvPicPr>
          <p:cNvPr id="521" name="Google Shape;5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549" y="4276788"/>
            <a:ext cx="907675" cy="63631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6"/>
          <p:cNvSpPr/>
          <p:nvPr/>
        </p:nvSpPr>
        <p:spPr>
          <a:xfrm>
            <a:off x="4235938" y="5246308"/>
            <a:ext cx="672100" cy="386821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523" name="Google Shape;523;p26"/>
          <p:cNvCxnSpPr>
            <a:stCxn id="518" idx="3"/>
          </p:cNvCxnSpPr>
          <p:nvPr/>
        </p:nvCxnSpPr>
        <p:spPr>
          <a:xfrm>
            <a:off x="4329875" y="4594950"/>
            <a:ext cx="177000" cy="65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26"/>
          <p:cNvSpPr/>
          <p:nvPr/>
        </p:nvSpPr>
        <p:spPr>
          <a:xfrm>
            <a:off x="4028413" y="5406683"/>
            <a:ext cx="672100" cy="386821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5" name="Google Shape;525;p26"/>
          <p:cNvSpPr txBox="1"/>
          <p:nvPr/>
        </p:nvSpPr>
        <p:spPr>
          <a:xfrm>
            <a:off x="3893750" y="5711475"/>
            <a:ext cx="1077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권한별 </a:t>
            </a:r>
            <a:r>
              <a:rPr lang="ko" sz="1000"/>
              <a:t>cache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7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3</a:t>
            </a:r>
            <a:r>
              <a:rPr lang="ko" sz="2400"/>
              <a:t>.트레킹 메시지 구조 설계</a:t>
            </a:r>
            <a:endParaRPr sz="2400"/>
          </a:p>
        </p:txBody>
      </p:sp>
      <p:sp>
        <p:nvSpPr>
          <p:cNvPr id="531" name="Google Shape;531;p27"/>
          <p:cNvSpPr txBox="1"/>
          <p:nvPr>
            <p:ph idx="4294967295" type="title"/>
          </p:nvPr>
        </p:nvSpPr>
        <p:spPr>
          <a:xfrm>
            <a:off x="818875" y="988321"/>
            <a:ext cx="51171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" sz="1400">
                <a:latin typeface="Lato"/>
                <a:ea typeface="Lato"/>
                <a:cs typeface="Lato"/>
                <a:sym typeface="Lato"/>
              </a:rPr>
              <a:t>.1.메시지 구조</a:t>
            </a:r>
            <a:br>
              <a:rPr lang="ko" sz="1400">
                <a:latin typeface="Lato"/>
                <a:ea typeface="Lato"/>
                <a:cs typeface="Lato"/>
                <a:sym typeface="Lato"/>
              </a:rPr>
            </a:br>
            <a:r>
              <a:rPr lang="ko" sz="1200">
                <a:latin typeface="Lato"/>
                <a:ea typeface="Lato"/>
                <a:cs typeface="Lato"/>
                <a:sym typeface="Lato"/>
              </a:rPr>
              <a:t>     TrackingMessage는 4개의 부분으로 구성된다.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32" name="Google Shape;532;p27"/>
          <p:cNvGraphicFramePr/>
          <p:nvPr/>
        </p:nvGraphicFramePr>
        <p:xfrm>
          <a:off x="1019875" y="1881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1819550"/>
              </a:tblGrid>
              <a:tr h="33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TrackingMessage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3" name="Google Shape;533;p27"/>
          <p:cNvSpPr/>
          <p:nvPr/>
        </p:nvSpPr>
        <p:spPr>
          <a:xfrm>
            <a:off x="1195250" y="2385225"/>
            <a:ext cx="14688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1) </a:t>
            </a:r>
            <a:r>
              <a:rPr lang="ko" sz="900"/>
              <a:t>트레킹 기본  정보</a:t>
            </a:r>
            <a:endParaRPr sz="900"/>
          </a:p>
        </p:txBody>
      </p:sp>
      <p:sp>
        <p:nvSpPr>
          <p:cNvPr id="534" name="Google Shape;534;p27"/>
          <p:cNvSpPr/>
          <p:nvPr/>
        </p:nvSpPr>
        <p:spPr>
          <a:xfrm>
            <a:off x="1195250" y="2838675"/>
            <a:ext cx="14688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2) 인터페이스 정보</a:t>
            </a:r>
            <a:endParaRPr sz="900"/>
          </a:p>
        </p:txBody>
      </p:sp>
      <p:sp>
        <p:nvSpPr>
          <p:cNvPr id="535" name="Google Shape;535;p27"/>
          <p:cNvSpPr/>
          <p:nvPr/>
        </p:nvSpPr>
        <p:spPr>
          <a:xfrm>
            <a:off x="1195250" y="3292125"/>
            <a:ext cx="14688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3) </a:t>
            </a:r>
            <a:r>
              <a:rPr lang="ko" sz="900"/>
              <a:t>노드 처리 정보 리스트</a:t>
            </a:r>
            <a:endParaRPr sz="900"/>
          </a:p>
        </p:txBody>
      </p:sp>
      <p:sp>
        <p:nvSpPr>
          <p:cNvPr id="536" name="Google Shape;536;p27"/>
          <p:cNvSpPr/>
          <p:nvPr/>
        </p:nvSpPr>
        <p:spPr>
          <a:xfrm>
            <a:off x="1195250" y="3743750"/>
            <a:ext cx="14688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4</a:t>
            </a:r>
            <a:r>
              <a:rPr lang="ko" sz="900"/>
              <a:t>) 트레킹 확장 정보</a:t>
            </a:r>
            <a:endParaRPr sz="900"/>
          </a:p>
        </p:txBody>
      </p:sp>
      <p:sp>
        <p:nvSpPr>
          <p:cNvPr id="537" name="Google Shape;537;p27"/>
          <p:cNvSpPr txBox="1"/>
          <p:nvPr>
            <p:ph idx="4294967295" type="title"/>
          </p:nvPr>
        </p:nvSpPr>
        <p:spPr>
          <a:xfrm>
            <a:off x="4625825" y="1783975"/>
            <a:ext cx="18795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arenR" startAt="2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인터페이스</a:t>
            </a:r>
            <a:r>
              <a:rPr lang="ko" sz="1200">
                <a:latin typeface="Lato"/>
                <a:ea typeface="Lato"/>
                <a:cs typeface="Lato"/>
                <a:sym typeface="Lato"/>
              </a:rPr>
              <a:t> 정보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업무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인터페이스명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인터페이스ID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연계방식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데이터처리방향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데이터처리방식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처리방식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송신시스템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송신리소스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수신시스템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수신리소스 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연계시스템</a:t>
            </a:r>
            <a:br>
              <a:rPr lang="ko" sz="1000">
                <a:latin typeface="Lato"/>
                <a:ea typeface="Lato"/>
                <a:cs typeface="Lato"/>
                <a:sym typeface="Lato"/>
              </a:rPr>
            </a:b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000">
                <a:latin typeface="Lato"/>
                <a:ea typeface="Lato"/>
                <a:cs typeface="Lato"/>
                <a:sym typeface="Lato"/>
              </a:rPr>
            </a:b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8" name="Google Shape;538;p27"/>
          <p:cNvSpPr txBox="1"/>
          <p:nvPr>
            <p:ph idx="4294967295" type="title"/>
          </p:nvPr>
        </p:nvSpPr>
        <p:spPr>
          <a:xfrm>
            <a:off x="6385450" y="1783975"/>
            <a:ext cx="24795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arenR" startAt="3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노드 처리 정보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호스트 ID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프로세스 ID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프로세스 시작 시간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프로세스 종료 시간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노드 유형(송수신)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노드 IP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처리 상태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오류 코드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오류 메시지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레코드 처리 건수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데이터 처리량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데이터 압축 구분</a:t>
            </a:r>
            <a:br>
              <a:rPr lang="ko" sz="1000">
                <a:latin typeface="Lato"/>
                <a:ea typeface="Lato"/>
                <a:cs typeface="Lato"/>
                <a:sym typeface="Lato"/>
              </a:rPr>
            </a:b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9" name="Google Shape;539;p27"/>
          <p:cNvSpPr txBox="1"/>
          <p:nvPr>
            <p:ph idx="4294967295" type="title"/>
          </p:nvPr>
        </p:nvSpPr>
        <p:spPr>
          <a:xfrm>
            <a:off x="6429125" y="4178200"/>
            <a:ext cx="23808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arenR" startAt="4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트레킹 확장 정보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향후 확장을 위한 정보</a:t>
            </a:r>
            <a:br>
              <a:rPr lang="ko" sz="1000">
                <a:latin typeface="Lato"/>
                <a:ea typeface="Lato"/>
                <a:cs typeface="Lato"/>
                <a:sym typeface="Lato"/>
              </a:rPr>
            </a:b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0" name="Google Shape;540;p27"/>
          <p:cNvSpPr txBox="1"/>
          <p:nvPr>
            <p:ph idx="4294967295" type="title"/>
          </p:nvPr>
        </p:nvSpPr>
        <p:spPr>
          <a:xfrm>
            <a:off x="2752325" y="1783975"/>
            <a:ext cx="2202300" cy="29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arenR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200">
                <a:latin typeface="Lato"/>
                <a:ea typeface="Lato"/>
                <a:cs typeface="Lato"/>
                <a:sym typeface="Lato"/>
              </a:rPr>
              <a:t>트레킹 기본 정보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트레킹 ID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트레킹 시간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❏"/>
            </a:pPr>
            <a:r>
              <a:rPr lang="ko" sz="1000">
                <a:solidFill>
                  <a:srgbClr val="0000FF"/>
                </a:solidFill>
              </a:rPr>
              <a:t>상태</a:t>
            </a:r>
            <a:endParaRPr sz="1000">
              <a:solidFill>
                <a:srgbClr val="0000FF"/>
              </a:solidFill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레코드 처리 건수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데이터 처리량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데이터 압축 구분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처리소요시간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처리할 노드 수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처리한 노드 수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에러 노드 수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에러코드(대표)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에러메시지(대표)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" sz="1000"/>
              <a:t>수신 노드 수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1019875" y="4408375"/>
            <a:ext cx="4283100" cy="180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7"/>
          <p:cNvSpPr txBox="1"/>
          <p:nvPr>
            <p:ph idx="4294967295" type="title"/>
          </p:nvPr>
        </p:nvSpPr>
        <p:spPr>
          <a:xfrm>
            <a:off x="1118650" y="4484575"/>
            <a:ext cx="4099200" cy="17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🙇 think about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트레킹 메시지 상태 판단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TDC = FNC and ERC = 0 이면  → “완료(성공)”     : FS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TDC</a:t>
            </a:r>
            <a:r>
              <a:rPr lang="ko" sz="1100">
                <a:latin typeface="Lato"/>
                <a:ea typeface="Lato"/>
                <a:cs typeface="Lato"/>
                <a:sym typeface="Lato"/>
              </a:rPr>
              <a:t> = FNC and ERC &gt; 0 이면  → “완료(실패)”     : FF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TDC &gt; FNC and ERC &gt; 0 이면  → “처리중(실패)” : IF 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TDC &gt; FNC and ERC = 0 이면  → “처리중”             : IN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4" name="Google Shape;544;p27"/>
          <p:cNvSpPr txBox="1"/>
          <p:nvPr/>
        </p:nvSpPr>
        <p:spPr>
          <a:xfrm>
            <a:off x="5128075" y="598025"/>
            <a:ext cx="55557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7"/>
          <p:cNvSpPr txBox="1"/>
          <p:nvPr/>
        </p:nvSpPr>
        <p:spPr>
          <a:xfrm>
            <a:off x="2752325" y="4819975"/>
            <a:ext cx="1646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ko" sz="800"/>
              <a:t>TDC : 처리할 노드 수 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ko" sz="800"/>
              <a:t>FNC : 처리한 노드 수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ko" sz="800"/>
              <a:t>ERC : 에러 노드 수</a:t>
            </a:r>
            <a:endParaRPr sz="800"/>
          </a:p>
        </p:txBody>
      </p:sp>
      <p:sp>
        <p:nvSpPr>
          <p:cNvPr id="546" name="Google Shape;546;p27"/>
          <p:cNvSpPr/>
          <p:nvPr/>
        </p:nvSpPr>
        <p:spPr>
          <a:xfrm>
            <a:off x="5431550" y="4825525"/>
            <a:ext cx="2827200" cy="180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7"/>
          <p:cNvSpPr txBox="1"/>
          <p:nvPr>
            <p:ph idx="4294967295" type="title"/>
          </p:nvPr>
        </p:nvSpPr>
        <p:spPr>
          <a:xfrm>
            <a:off x="5530325" y="4923025"/>
            <a:ext cx="26076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🙇 think about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“처리중(실패)”를  AS-IS 처럼 “처리중” 으로 할지 고민.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“처리중(실패)” 는 좀 더 상세한 표현이 가능하다는 장점이 있음. 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1:N 인터페이스의 경우 더 처리할 것이 있음을 의미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8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3.트레킹 메시지 구조 설계</a:t>
            </a:r>
            <a:endParaRPr sz="2400"/>
          </a:p>
        </p:txBody>
      </p:sp>
      <p:sp>
        <p:nvSpPr>
          <p:cNvPr id="553" name="Google Shape;553;p28"/>
          <p:cNvSpPr txBox="1"/>
          <p:nvPr>
            <p:ph idx="4294967295" type="title"/>
          </p:nvPr>
        </p:nvSpPr>
        <p:spPr>
          <a:xfrm>
            <a:off x="818875" y="988323"/>
            <a:ext cx="5117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3.2.</a:t>
            </a:r>
            <a:r>
              <a:rPr lang="ko" sz="1200">
                <a:latin typeface="Lato"/>
                <a:ea typeface="Lato"/>
                <a:cs typeface="Lato"/>
                <a:sym typeface="Lato"/>
              </a:rPr>
              <a:t> TrackingMessage 정의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54" name="Google Shape;554;p28"/>
          <p:cNvGraphicFramePr/>
          <p:nvPr/>
        </p:nvGraphicFramePr>
        <p:xfrm>
          <a:off x="12573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489525"/>
                <a:gridCol w="1114275"/>
                <a:gridCol w="1122875"/>
                <a:gridCol w="849725"/>
                <a:gridCol w="1102275"/>
                <a:gridCol w="737775"/>
                <a:gridCol w="1902900"/>
              </a:tblGrid>
              <a:tr h="181475"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트레킹 기본정보</a:t>
                      </a:r>
                      <a:endParaRPr b="1" sz="10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SEQ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필드ID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필드명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유형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도메인/포맷</a:t>
                      </a:r>
                      <a:endParaRPr sz="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기본값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설명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trackingId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트레킹ID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string(50)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유일값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trackingTime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트레킹시간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string(20)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YYYYMMDDhh24missSSS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인터페이스 트레킹 시작 시간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status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상태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string(4)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FS :완료(성공)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FF : 완료(실패)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IF  : 처리중(실패)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IN : 처리중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인터페이스 처리 상태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recordCnt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레코드처리건수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number(12)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인터페이스 전체 처리 레코드 건수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dataSize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데이터처리량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number(12)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인터페이스 전체 처리 데이터 사이즈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compress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데이터압축구분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string(1)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 : 비압축,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 : 압축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처리 데이터 압축 여부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processingTime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처리소요시간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string(20)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인터페이스 처리 소요 시간(milli second)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todoNodeCnt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처리할노드수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number(4)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완료해야할 노드 개수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finNodeCnt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처리한노드수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number(4)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처리완료 노드 개수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errorNodeCnt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에러노드수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number(4)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에러 발생 노드 개수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11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errorCode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에러코드(대표)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string(20)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에러코드 정의서 작성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12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errorMessage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에러메시지(대표)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에러메시지 정의서 작성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5" name="Google Shape;555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9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3.트레킹 메시지 구조 설계</a:t>
            </a:r>
            <a:endParaRPr sz="2400"/>
          </a:p>
        </p:txBody>
      </p:sp>
      <p:sp>
        <p:nvSpPr>
          <p:cNvPr id="561" name="Google Shape;561;p29"/>
          <p:cNvSpPr txBox="1"/>
          <p:nvPr>
            <p:ph idx="4294967295" type="title"/>
          </p:nvPr>
        </p:nvSpPr>
        <p:spPr>
          <a:xfrm>
            <a:off x="818875" y="988323"/>
            <a:ext cx="5117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3.2.</a:t>
            </a:r>
            <a:r>
              <a:rPr lang="ko" sz="1200">
                <a:latin typeface="Lato"/>
                <a:ea typeface="Lato"/>
                <a:cs typeface="Lato"/>
                <a:sym typeface="Lato"/>
              </a:rPr>
              <a:t> TrackingMessage 정의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62" name="Google Shape;562;p29"/>
          <p:cNvGraphicFramePr/>
          <p:nvPr/>
        </p:nvGraphicFramePr>
        <p:xfrm>
          <a:off x="12573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489525"/>
                <a:gridCol w="1114275"/>
                <a:gridCol w="1122875"/>
                <a:gridCol w="849725"/>
                <a:gridCol w="1102275"/>
                <a:gridCol w="737775"/>
                <a:gridCol w="1902900"/>
              </a:tblGrid>
              <a:tr h="181475"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인터페이스 정보</a:t>
                      </a:r>
                      <a:endParaRPr b="1" sz="10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SEQ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필드ID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필드명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유형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도메인/포맷</a:t>
                      </a:r>
                      <a:endParaRPr sz="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기본값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설명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businessName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업무명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intergrationId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인터페이스ID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interfaceName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인터페이스명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channelName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연계방식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dataPrDir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데이터처리방향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dataPrMethod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데이터처리방식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appPrMethod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처리방식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sendSystemName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송신시스템명[CD]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sendResource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송신시스템리소스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recvSystemName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수신시스템명[CD]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11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recvResource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수신시스템리소스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3" name="Google Shape;563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0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3.트레킹 메시지 구조 설계</a:t>
            </a:r>
            <a:endParaRPr sz="2400"/>
          </a:p>
        </p:txBody>
      </p:sp>
      <p:sp>
        <p:nvSpPr>
          <p:cNvPr id="569" name="Google Shape;569;p30"/>
          <p:cNvSpPr txBox="1"/>
          <p:nvPr>
            <p:ph idx="4294967295" type="title"/>
          </p:nvPr>
        </p:nvSpPr>
        <p:spPr>
          <a:xfrm>
            <a:off x="818875" y="988323"/>
            <a:ext cx="5117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3.2.</a:t>
            </a:r>
            <a:r>
              <a:rPr lang="ko" sz="1200">
                <a:latin typeface="Lato"/>
                <a:ea typeface="Lato"/>
                <a:cs typeface="Lato"/>
                <a:sym typeface="Lato"/>
              </a:rPr>
              <a:t> TrackingMessage 정의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70" name="Google Shape;570;p30"/>
          <p:cNvGraphicFramePr/>
          <p:nvPr/>
        </p:nvGraphicFramePr>
        <p:xfrm>
          <a:off x="12573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489525"/>
                <a:gridCol w="1114275"/>
                <a:gridCol w="1122875"/>
                <a:gridCol w="849725"/>
                <a:gridCol w="1102275"/>
                <a:gridCol w="737775"/>
                <a:gridCol w="1902900"/>
              </a:tblGrid>
              <a:tr h="181475"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노드 처리</a:t>
                      </a:r>
                      <a:r>
                        <a:rPr b="1" lang="ko" sz="1000"/>
                        <a:t> 정보</a:t>
                      </a:r>
                      <a:endParaRPr b="1" sz="10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SEQ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필드ID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필드명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유형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도메인/포맷</a:t>
                      </a:r>
                      <a:endParaRPr sz="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기본값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설명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hostId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호스트</a:t>
                      </a:r>
                      <a:r>
                        <a:rPr lang="ko" sz="800"/>
                        <a:t>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프로세스가 실행된 노드의 호스트ID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processId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프로세스ID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실행된 프로세스ID 또는 프로세스 실행시 임의로 부여한 값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startDate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프로세스시작시간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string(20)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YYYYMMDDhh24missSSS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프로세스 시작 시간 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endDate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프로세스종료시간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string(20)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YYYYMMDDhh24missSSS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프로세스 종료 시간 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type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노드유형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string(2)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0:송신, 1:허브, 2:수신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프로세스가 실행된 노드의 유형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(송신, 허브, 수신)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ip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노드IP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서버 IP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status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처리상태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string(2)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 : finished,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 : processing,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9 : error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프로세스 처리 상태 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errorCode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오류코드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string(20)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에러코드 정의서 작성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errorMessage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오류메시지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에러메시지 정의서 작성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record</a:t>
                      </a:r>
                      <a:r>
                        <a:rPr lang="ko" sz="800"/>
                        <a:t>Cnt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레코드처리건수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number(4)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11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dataSize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데이터처리량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number(4)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12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compress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데이터압축구분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string(1)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: 비압축,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 : 압축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1" name="Google Shape;571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1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3.트레킹 메시지 구조 설계</a:t>
            </a:r>
            <a:endParaRPr sz="2400"/>
          </a:p>
        </p:txBody>
      </p:sp>
      <p:sp>
        <p:nvSpPr>
          <p:cNvPr id="577" name="Google Shape;577;p31"/>
          <p:cNvSpPr txBox="1"/>
          <p:nvPr>
            <p:ph idx="4294967295" type="title"/>
          </p:nvPr>
        </p:nvSpPr>
        <p:spPr>
          <a:xfrm>
            <a:off x="818875" y="988323"/>
            <a:ext cx="5117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3.3.</a:t>
            </a:r>
            <a:r>
              <a:rPr lang="ko" sz="1200">
                <a:latin typeface="Lato"/>
                <a:ea typeface="Lato"/>
                <a:cs typeface="Lato"/>
                <a:sym typeface="Lato"/>
              </a:rPr>
              <a:t> TrackingMessage 설계 변경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Google Shape;578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579" name="Google Shape;579;p31"/>
          <p:cNvGraphicFramePr/>
          <p:nvPr/>
        </p:nvGraphicFramePr>
        <p:xfrm>
          <a:off x="1019875" y="1576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1819550"/>
              </a:tblGrid>
              <a:tr h="33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TrackingMessage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0" name="Google Shape;580;p31"/>
          <p:cNvSpPr/>
          <p:nvPr/>
        </p:nvSpPr>
        <p:spPr>
          <a:xfrm>
            <a:off x="1195250" y="2080425"/>
            <a:ext cx="14688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1) 트레킹 기본  정보</a:t>
            </a:r>
            <a:endParaRPr sz="900"/>
          </a:p>
        </p:txBody>
      </p:sp>
      <p:sp>
        <p:nvSpPr>
          <p:cNvPr id="581" name="Google Shape;581;p31"/>
          <p:cNvSpPr/>
          <p:nvPr/>
        </p:nvSpPr>
        <p:spPr>
          <a:xfrm>
            <a:off x="1195250" y="2533875"/>
            <a:ext cx="14688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2) 인터페이스 정보</a:t>
            </a:r>
            <a:endParaRPr sz="900"/>
          </a:p>
        </p:txBody>
      </p:sp>
      <p:sp>
        <p:nvSpPr>
          <p:cNvPr id="582" name="Google Shape;582;p31"/>
          <p:cNvSpPr/>
          <p:nvPr/>
        </p:nvSpPr>
        <p:spPr>
          <a:xfrm>
            <a:off x="1195250" y="2987325"/>
            <a:ext cx="14688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3) 노드 처리 정보 리스트</a:t>
            </a:r>
            <a:endParaRPr sz="900"/>
          </a:p>
        </p:txBody>
      </p:sp>
      <p:sp>
        <p:nvSpPr>
          <p:cNvPr id="583" name="Google Shape;583;p31"/>
          <p:cNvSpPr/>
          <p:nvPr/>
        </p:nvSpPr>
        <p:spPr>
          <a:xfrm>
            <a:off x="1195250" y="3438950"/>
            <a:ext cx="1468800" cy="3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4) 트레킹 확장 정보</a:t>
            </a:r>
            <a:endParaRPr sz="900"/>
          </a:p>
        </p:txBody>
      </p:sp>
      <p:cxnSp>
        <p:nvCxnSpPr>
          <p:cNvPr id="584" name="Google Shape;584;p31"/>
          <p:cNvCxnSpPr/>
          <p:nvPr/>
        </p:nvCxnSpPr>
        <p:spPr>
          <a:xfrm>
            <a:off x="1024675" y="2675375"/>
            <a:ext cx="1896000" cy="1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1"/>
          <p:cNvCxnSpPr/>
          <p:nvPr/>
        </p:nvCxnSpPr>
        <p:spPr>
          <a:xfrm>
            <a:off x="1024675" y="2751575"/>
            <a:ext cx="1896000" cy="1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31"/>
          <p:cNvSpPr/>
          <p:nvPr/>
        </p:nvSpPr>
        <p:spPr>
          <a:xfrm>
            <a:off x="3524725" y="1474300"/>
            <a:ext cx="3116400" cy="1437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1"/>
          <p:cNvSpPr txBox="1"/>
          <p:nvPr>
            <p:ph idx="4294967295" type="title"/>
          </p:nvPr>
        </p:nvSpPr>
        <p:spPr>
          <a:xfrm>
            <a:off x="3623500" y="1550500"/>
            <a:ext cx="2762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🙇 think about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인터페이스 정보는 제외한다.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(캐시 저장 용량을 고려함)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인터페이스 정보는 DB  insert 시점에 인터페이스 캐싱정보에서 참고한다.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588;p31"/>
          <p:cNvSpPr/>
          <p:nvPr/>
        </p:nvSpPr>
        <p:spPr>
          <a:xfrm>
            <a:off x="1504450" y="4295388"/>
            <a:ext cx="10473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분류 및 정렬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프로세스</a:t>
            </a:r>
            <a:endParaRPr sz="1200"/>
          </a:p>
        </p:txBody>
      </p:sp>
      <p:sp>
        <p:nvSpPr>
          <p:cNvPr id="589" name="Google Shape;589;p31"/>
          <p:cNvSpPr/>
          <p:nvPr/>
        </p:nvSpPr>
        <p:spPr>
          <a:xfrm>
            <a:off x="2590650" y="5222500"/>
            <a:ext cx="774618" cy="425038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0" name="Google Shape;590;p31"/>
          <p:cNvSpPr/>
          <p:nvPr/>
        </p:nvSpPr>
        <p:spPr>
          <a:xfrm>
            <a:off x="4277488" y="4295388"/>
            <a:ext cx="10473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로드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프로세스</a:t>
            </a:r>
            <a:endParaRPr sz="1200"/>
          </a:p>
        </p:txBody>
      </p:sp>
      <p:sp>
        <p:nvSpPr>
          <p:cNvPr id="591" name="Google Shape;591;p31"/>
          <p:cNvSpPr/>
          <p:nvPr/>
        </p:nvSpPr>
        <p:spPr>
          <a:xfrm>
            <a:off x="2551750" y="4549500"/>
            <a:ext cx="17259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1"/>
          <p:cNvSpPr/>
          <p:nvPr/>
        </p:nvSpPr>
        <p:spPr>
          <a:xfrm>
            <a:off x="7002313" y="4295388"/>
            <a:ext cx="10473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DB 배치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프로세스</a:t>
            </a:r>
            <a:endParaRPr sz="1200"/>
          </a:p>
        </p:txBody>
      </p:sp>
      <p:sp>
        <p:nvSpPr>
          <p:cNvPr id="593" name="Google Shape;593;p31"/>
          <p:cNvSpPr/>
          <p:nvPr/>
        </p:nvSpPr>
        <p:spPr>
          <a:xfrm>
            <a:off x="5324802" y="4544100"/>
            <a:ext cx="16776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1"/>
          <p:cNvSpPr txBox="1"/>
          <p:nvPr/>
        </p:nvSpPr>
        <p:spPr>
          <a:xfrm>
            <a:off x="2782213" y="5215375"/>
            <a:ext cx="422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작업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캐시</a:t>
            </a:r>
            <a:endParaRPr sz="800"/>
          </a:p>
        </p:txBody>
      </p:sp>
      <p:sp>
        <p:nvSpPr>
          <p:cNvPr id="595" name="Google Shape;595;p31"/>
          <p:cNvSpPr/>
          <p:nvPr/>
        </p:nvSpPr>
        <p:spPr>
          <a:xfrm>
            <a:off x="3513250" y="5222500"/>
            <a:ext cx="774618" cy="425038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6" name="Google Shape;596;p31"/>
          <p:cNvSpPr txBox="1"/>
          <p:nvPr/>
        </p:nvSpPr>
        <p:spPr>
          <a:xfrm>
            <a:off x="3483875" y="5222500"/>
            <a:ext cx="8334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인포</a:t>
            </a:r>
            <a:r>
              <a:rPr lang="ko" sz="800"/>
              <a:t>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캐시</a:t>
            </a:r>
            <a:endParaRPr sz="800"/>
          </a:p>
        </p:txBody>
      </p:sp>
      <p:sp>
        <p:nvSpPr>
          <p:cNvPr id="597" name="Google Shape;597;p31"/>
          <p:cNvSpPr/>
          <p:nvPr/>
        </p:nvSpPr>
        <p:spPr>
          <a:xfrm>
            <a:off x="2565850" y="4754375"/>
            <a:ext cx="311300" cy="419750"/>
          </a:xfrm>
          <a:custGeom>
            <a:rect b="b" l="l" r="r" t="t"/>
            <a:pathLst>
              <a:path extrusionOk="0" h="16790" w="12452">
                <a:moveTo>
                  <a:pt x="0" y="0"/>
                </a:moveTo>
                <a:cubicBezTo>
                  <a:pt x="5148" y="1714"/>
                  <a:pt x="10429" y="6345"/>
                  <a:pt x="11320" y="11697"/>
                </a:cubicBezTo>
                <a:cubicBezTo>
                  <a:pt x="11596" y="13353"/>
                  <a:pt x="10950" y="17353"/>
                  <a:pt x="12452" y="1660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598" name="Google Shape;598;p31"/>
          <p:cNvSpPr/>
          <p:nvPr/>
        </p:nvSpPr>
        <p:spPr>
          <a:xfrm>
            <a:off x="3141275" y="5072950"/>
            <a:ext cx="548704" cy="162525"/>
          </a:xfrm>
          <a:custGeom>
            <a:rect b="b" l="l" r="r" t="t"/>
            <a:pathLst>
              <a:path extrusionOk="0" h="6501" w="29055">
                <a:moveTo>
                  <a:pt x="0" y="6501"/>
                </a:moveTo>
                <a:cubicBezTo>
                  <a:pt x="5374" y="-1557"/>
                  <a:pt x="24719" y="-2537"/>
                  <a:pt x="29055" y="61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599" name="Google Shape;599;p31"/>
          <p:cNvSpPr/>
          <p:nvPr/>
        </p:nvSpPr>
        <p:spPr>
          <a:xfrm>
            <a:off x="3462025" y="4791581"/>
            <a:ext cx="773525" cy="264675"/>
          </a:xfrm>
          <a:custGeom>
            <a:rect b="b" l="l" r="r" t="t"/>
            <a:pathLst>
              <a:path extrusionOk="0" h="10587" w="30941">
                <a:moveTo>
                  <a:pt x="0" y="10587"/>
                </a:moveTo>
                <a:cubicBezTo>
                  <a:pt x="0" y="-311"/>
                  <a:pt x="20043" y="21"/>
                  <a:pt x="30941" y="2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600" name="Google Shape;600;p31"/>
          <p:cNvSpPr txBox="1"/>
          <p:nvPr/>
        </p:nvSpPr>
        <p:spPr>
          <a:xfrm>
            <a:off x="2991825" y="4874075"/>
            <a:ext cx="2311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TrackingMessage + 인터페이스 정보(인포캐시)</a:t>
            </a:r>
            <a:endParaRPr sz="800"/>
          </a:p>
        </p:txBody>
      </p:sp>
      <p:sp>
        <p:nvSpPr>
          <p:cNvPr id="601" name="Google Shape;601;p31"/>
          <p:cNvSpPr txBox="1"/>
          <p:nvPr/>
        </p:nvSpPr>
        <p:spPr>
          <a:xfrm>
            <a:off x="4697775" y="5075100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1"/>
          <p:cNvSpPr txBox="1"/>
          <p:nvPr/>
        </p:nvSpPr>
        <p:spPr>
          <a:xfrm>
            <a:off x="4175800" y="5193075"/>
            <a:ext cx="41067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트레킹 시스템 기동 시점에 인터페이스 및 시스템 정보를 트레킹 적재 작업 시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참조할 수 있도록  </a:t>
            </a:r>
            <a:r>
              <a:rPr lang="ko" sz="1000">
                <a:solidFill>
                  <a:schemeClr val="dk1"/>
                </a:solidFill>
              </a:rPr>
              <a:t>인포캐시 내에 저장해 둔다.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549925" y="2638100"/>
            <a:ext cx="7790400" cy="1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설계 POINT</a:t>
            </a:r>
            <a:endParaRPr sz="2400"/>
          </a:p>
        </p:txBody>
      </p:sp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549925" y="3435700"/>
            <a:ext cx="51171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AS-IS 스펙 유지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대량 DATA 처리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IIP 버전 UP (3.0 → 4.0)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프레임워크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경량화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쉽게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601" y="3127150"/>
            <a:ext cx="3142349" cy="20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4294967295" type="title"/>
          </p:nvPr>
        </p:nvSpPr>
        <p:spPr>
          <a:xfrm>
            <a:off x="549925" y="643333"/>
            <a:ext cx="7790400" cy="1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목표</a:t>
            </a:r>
            <a:endParaRPr sz="2400"/>
          </a:p>
        </p:txBody>
      </p:sp>
      <p:sp>
        <p:nvSpPr>
          <p:cNvPr id="65" name="Google Shape;65;p14"/>
          <p:cNvSpPr txBox="1"/>
          <p:nvPr>
            <p:ph idx="4294967295" type="title"/>
          </p:nvPr>
        </p:nvSpPr>
        <p:spPr>
          <a:xfrm>
            <a:off x="549925" y="1445300"/>
            <a:ext cx="80814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  기존 트레킹 메시지 처리 방식의 단점을 개선하고 런타임 APP 과 모니터링 APP 을 최대한 디커플링될 수 있도록 설계하여 모니터링 성능 개선 및 기능 확장이 용이하도록 한다.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2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3.트레킹 메시지 구조 설계</a:t>
            </a:r>
            <a:endParaRPr sz="2400"/>
          </a:p>
        </p:txBody>
      </p:sp>
      <p:sp>
        <p:nvSpPr>
          <p:cNvPr id="608" name="Google Shape;608;p32"/>
          <p:cNvSpPr txBox="1"/>
          <p:nvPr>
            <p:ph idx="4294967295" type="title"/>
          </p:nvPr>
        </p:nvSpPr>
        <p:spPr>
          <a:xfrm>
            <a:off x="818875" y="988323"/>
            <a:ext cx="5117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3.4.</a:t>
            </a:r>
            <a:r>
              <a:rPr lang="ko" sz="1200">
                <a:latin typeface="Lato"/>
                <a:ea typeface="Lato"/>
                <a:cs typeface="Lato"/>
                <a:sym typeface="Lato"/>
              </a:rPr>
              <a:t> TrackingMessage 클래스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9" name="Google Shape;609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610" name="Google Shape;610;p32"/>
          <p:cNvGraphicFramePr/>
          <p:nvPr/>
        </p:nvGraphicFramePr>
        <p:xfrm>
          <a:off x="1019875" y="1576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1501450"/>
              </a:tblGrid>
              <a:tr h="2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TrackingMessage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trackingId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trackingTime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status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nodeInfoList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extensionInfo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1" name="Google Shape;611;p32"/>
          <p:cNvGraphicFramePr/>
          <p:nvPr/>
        </p:nvGraphicFramePr>
        <p:xfrm>
          <a:off x="2899150" y="1576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1501450"/>
              </a:tblGrid>
              <a:tr h="31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NodeInfo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hostId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processId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startDate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endDate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type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ip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status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errorCode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errorMessage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recordCnt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dataSize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compress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data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2" name="Google Shape;612;p32"/>
          <p:cNvGraphicFramePr/>
          <p:nvPr/>
        </p:nvGraphicFramePr>
        <p:xfrm>
          <a:off x="1019875" y="3823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1501450"/>
              </a:tblGrid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ExtensionInfo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keyInfo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3" name="Google Shape;613;p32"/>
          <p:cNvSpPr/>
          <p:nvPr/>
        </p:nvSpPr>
        <p:spPr>
          <a:xfrm>
            <a:off x="1789975" y="1789975"/>
            <a:ext cx="1121450" cy="690125"/>
          </a:xfrm>
          <a:custGeom>
            <a:rect b="b" l="l" r="r" t="t"/>
            <a:pathLst>
              <a:path extrusionOk="0" h="27605" w="44858">
                <a:moveTo>
                  <a:pt x="0" y="27605"/>
                </a:moveTo>
                <a:cubicBezTo>
                  <a:pt x="3819" y="26968"/>
                  <a:pt x="8477" y="27324"/>
                  <a:pt x="11215" y="24586"/>
                </a:cubicBezTo>
                <a:cubicBezTo>
                  <a:pt x="16868" y="18933"/>
                  <a:pt x="20226" y="11260"/>
                  <a:pt x="25879" y="5607"/>
                </a:cubicBezTo>
                <a:cubicBezTo>
                  <a:pt x="30544" y="942"/>
                  <a:pt x="38261" y="0"/>
                  <a:pt x="4485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14" name="Google Shape;614;p32"/>
          <p:cNvSpPr/>
          <p:nvPr/>
        </p:nvSpPr>
        <p:spPr>
          <a:xfrm>
            <a:off x="1552750" y="2879075"/>
            <a:ext cx="432775" cy="938125"/>
          </a:xfrm>
          <a:custGeom>
            <a:rect b="b" l="l" r="r" t="t"/>
            <a:pathLst>
              <a:path extrusionOk="0" h="37525" w="17311">
                <a:moveTo>
                  <a:pt x="10352" y="0"/>
                </a:moveTo>
                <a:cubicBezTo>
                  <a:pt x="15870" y="1379"/>
                  <a:pt x="18932" y="10871"/>
                  <a:pt x="16390" y="15959"/>
                </a:cubicBezTo>
                <a:cubicBezTo>
                  <a:pt x="12354" y="24036"/>
                  <a:pt x="0" y="28496"/>
                  <a:pt x="0" y="3752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615" name="Google Shape;615;p32"/>
          <p:cNvGraphicFramePr/>
          <p:nvPr/>
        </p:nvGraphicFramePr>
        <p:xfrm>
          <a:off x="5314225" y="1576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1501450"/>
              </a:tblGrid>
              <a:tr h="31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InterfaceInfo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3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4</a:t>
            </a:r>
            <a:r>
              <a:rPr lang="ko" sz="2400"/>
              <a:t>.테이블 설계</a:t>
            </a:r>
            <a:endParaRPr sz="2400"/>
          </a:p>
        </p:txBody>
      </p:sp>
      <p:sp>
        <p:nvSpPr>
          <p:cNvPr id="621" name="Google Shape;621;p33"/>
          <p:cNvSpPr txBox="1"/>
          <p:nvPr>
            <p:ph idx="4294967295" type="title"/>
          </p:nvPr>
        </p:nvSpPr>
        <p:spPr>
          <a:xfrm>
            <a:off x="818875" y="988329"/>
            <a:ext cx="51171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ko" sz="1400">
                <a:latin typeface="Lato"/>
                <a:ea typeface="Lato"/>
                <a:cs typeface="Lato"/>
                <a:sym typeface="Lato"/>
              </a:rPr>
              <a:t>.1.AS-IS 테이블 검토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2" name="Google Shape;6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75" y="1404229"/>
            <a:ext cx="6890544" cy="5244771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4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4.테이블 설계</a:t>
            </a:r>
            <a:endParaRPr sz="2400"/>
          </a:p>
        </p:txBody>
      </p:sp>
      <p:sp>
        <p:nvSpPr>
          <p:cNvPr id="629" name="Google Shape;629;p34"/>
          <p:cNvSpPr txBox="1"/>
          <p:nvPr>
            <p:ph idx="4294967295" type="title"/>
          </p:nvPr>
        </p:nvSpPr>
        <p:spPr>
          <a:xfrm>
            <a:off x="818875" y="988329"/>
            <a:ext cx="51171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4.2.TO-BE 테이블 설계(</a:t>
            </a:r>
            <a:r>
              <a:rPr lang="ko" sz="1400">
                <a:latin typeface="Lato"/>
                <a:ea typeface="Lato"/>
                <a:cs typeface="Lato"/>
                <a:sym typeface="Lato"/>
              </a:rPr>
              <a:t>1/2</a:t>
            </a:r>
            <a:r>
              <a:rPr lang="ko" sz="1400">
                <a:latin typeface="Lato"/>
                <a:ea typeface="Lato"/>
                <a:cs typeface="Lato"/>
                <a:sym typeface="Lato"/>
              </a:rPr>
              <a:t>)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631" name="Google Shape;6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98" y="1490400"/>
            <a:ext cx="8730101" cy="4727213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34"/>
          <p:cNvSpPr/>
          <p:nvPr/>
        </p:nvSpPr>
        <p:spPr>
          <a:xfrm>
            <a:off x="5935975" y="3358125"/>
            <a:ext cx="2954700" cy="137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4"/>
          <p:cNvSpPr txBox="1"/>
          <p:nvPr>
            <p:ph idx="4294967295" type="title"/>
          </p:nvPr>
        </p:nvSpPr>
        <p:spPr>
          <a:xfrm>
            <a:off x="6034750" y="3434325"/>
            <a:ext cx="30234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🙇 think about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저장 속도 개선을 위한 단일 테이블 고려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조회 속도 개선을 위한 최소 JOIN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로그성 테이블이므로 중복 허용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이름 값 길이 제한 VARCHAR(50)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5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4.테이블 설계</a:t>
            </a:r>
            <a:endParaRPr sz="2400"/>
          </a:p>
        </p:txBody>
      </p:sp>
      <p:sp>
        <p:nvSpPr>
          <p:cNvPr id="639" name="Google Shape;639;p35"/>
          <p:cNvSpPr txBox="1"/>
          <p:nvPr>
            <p:ph idx="4294967295" type="title"/>
          </p:nvPr>
        </p:nvSpPr>
        <p:spPr>
          <a:xfrm>
            <a:off x="818875" y="988329"/>
            <a:ext cx="51171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4.2.TO-BE 테이블 설계(2/2)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0" name="Google Shape;640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641" name="Google Shape;6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2031341"/>
            <a:ext cx="68770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35"/>
          <p:cNvSpPr/>
          <p:nvPr/>
        </p:nvSpPr>
        <p:spPr>
          <a:xfrm>
            <a:off x="4840225" y="1560900"/>
            <a:ext cx="21546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트레킹 시스템 처리 상태 데이터 기록</a:t>
            </a:r>
            <a:endParaRPr sz="1000"/>
          </a:p>
        </p:txBody>
      </p:sp>
      <p:sp>
        <p:nvSpPr>
          <p:cNvPr id="643" name="Google Shape;643;p35"/>
          <p:cNvSpPr/>
          <p:nvPr/>
        </p:nvSpPr>
        <p:spPr>
          <a:xfrm>
            <a:off x="1187400" y="1602650"/>
            <a:ext cx="29895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트레킹 시스템의 관리를 위한 환경 설정값 저장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6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4.테이블 설계</a:t>
            </a:r>
            <a:endParaRPr sz="2400"/>
          </a:p>
        </p:txBody>
      </p:sp>
      <p:sp>
        <p:nvSpPr>
          <p:cNvPr id="649" name="Google Shape;649;p36"/>
          <p:cNvSpPr txBox="1"/>
          <p:nvPr>
            <p:ph idx="4294967295" type="title"/>
          </p:nvPr>
        </p:nvSpPr>
        <p:spPr>
          <a:xfrm>
            <a:off x="818875" y="998504"/>
            <a:ext cx="51171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4.3.데이터  처리 프로세스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0" name="Google Shape;6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475" y="2613950"/>
            <a:ext cx="3399925" cy="20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6"/>
          <p:cNvSpPr/>
          <p:nvPr/>
        </p:nvSpPr>
        <p:spPr>
          <a:xfrm rot="5400000">
            <a:off x="2788583" y="2402915"/>
            <a:ext cx="795900" cy="15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6"/>
          <p:cNvSpPr/>
          <p:nvPr/>
        </p:nvSpPr>
        <p:spPr>
          <a:xfrm>
            <a:off x="1658325" y="1636575"/>
            <a:ext cx="22020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노드 발생 트레킹 메시지 INSERT</a:t>
            </a:r>
            <a:endParaRPr sz="1200"/>
          </a:p>
        </p:txBody>
      </p:sp>
      <p:sp>
        <p:nvSpPr>
          <p:cNvPr id="653" name="Google Shape;653;p36"/>
          <p:cNvSpPr/>
          <p:nvPr/>
        </p:nvSpPr>
        <p:spPr>
          <a:xfrm>
            <a:off x="3261975" y="2380250"/>
            <a:ext cx="378300" cy="310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654" name="Google Shape;654;p36"/>
          <p:cNvSpPr/>
          <p:nvPr/>
        </p:nvSpPr>
        <p:spPr>
          <a:xfrm rot="-5400000">
            <a:off x="2748933" y="4617790"/>
            <a:ext cx="795900" cy="15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6"/>
          <p:cNvSpPr/>
          <p:nvPr/>
        </p:nvSpPr>
        <p:spPr>
          <a:xfrm>
            <a:off x="1771075" y="4842050"/>
            <a:ext cx="22020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노드 발생 트레킹 DATA 영역 INSERT (배치 후처리 한다.)</a:t>
            </a:r>
            <a:endParaRPr sz="1200"/>
          </a:p>
        </p:txBody>
      </p:sp>
      <p:sp>
        <p:nvSpPr>
          <p:cNvPr id="656" name="Google Shape;656;p36"/>
          <p:cNvSpPr/>
          <p:nvPr/>
        </p:nvSpPr>
        <p:spPr>
          <a:xfrm>
            <a:off x="3188275" y="4435875"/>
            <a:ext cx="378300" cy="310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657" name="Google Shape;657;p36"/>
          <p:cNvSpPr/>
          <p:nvPr/>
        </p:nvSpPr>
        <p:spPr>
          <a:xfrm>
            <a:off x="4705175" y="2380250"/>
            <a:ext cx="378300" cy="310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658" name="Google Shape;658;p36"/>
          <p:cNvSpPr/>
          <p:nvPr/>
        </p:nvSpPr>
        <p:spPr>
          <a:xfrm>
            <a:off x="4705175" y="4435875"/>
            <a:ext cx="378300" cy="310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659" name="Google Shape;659;p36"/>
          <p:cNvSpPr/>
          <p:nvPr/>
        </p:nvSpPr>
        <p:spPr>
          <a:xfrm rot="5400000">
            <a:off x="4718683" y="2383990"/>
            <a:ext cx="795900" cy="15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6"/>
          <p:cNvSpPr/>
          <p:nvPr/>
        </p:nvSpPr>
        <p:spPr>
          <a:xfrm>
            <a:off x="4705175" y="1636575"/>
            <a:ext cx="22020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트레킹 요약 정보 INSERT 또는 상태 UPDATE</a:t>
            </a:r>
            <a:endParaRPr sz="1200"/>
          </a:p>
        </p:txBody>
      </p:sp>
      <p:sp>
        <p:nvSpPr>
          <p:cNvPr id="661" name="Google Shape;661;p36"/>
          <p:cNvSpPr/>
          <p:nvPr/>
        </p:nvSpPr>
        <p:spPr>
          <a:xfrm rot="-5400000">
            <a:off x="4718683" y="4617790"/>
            <a:ext cx="795900" cy="15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6"/>
          <p:cNvSpPr/>
          <p:nvPr/>
        </p:nvSpPr>
        <p:spPr>
          <a:xfrm>
            <a:off x="4817925" y="4842050"/>
            <a:ext cx="22020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트레킹 추가 정보 </a:t>
            </a:r>
            <a:r>
              <a:rPr lang="ko" sz="1200"/>
              <a:t>INSERT</a:t>
            </a:r>
            <a:endParaRPr sz="1200"/>
          </a:p>
        </p:txBody>
      </p:sp>
      <p:sp>
        <p:nvSpPr>
          <p:cNvPr id="663" name="Google Shape;663;p36"/>
          <p:cNvSpPr/>
          <p:nvPr/>
        </p:nvSpPr>
        <p:spPr>
          <a:xfrm>
            <a:off x="5935975" y="3358125"/>
            <a:ext cx="2954700" cy="137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6"/>
          <p:cNvSpPr txBox="1"/>
          <p:nvPr>
            <p:ph idx="4294967295" type="title"/>
          </p:nvPr>
        </p:nvSpPr>
        <p:spPr>
          <a:xfrm>
            <a:off x="6034750" y="3434325"/>
            <a:ext cx="2762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🙇 think about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모든 데이터 처리는 성능 향상을 위해  배치(묶음)처리한다.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5" name="Google Shape;665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7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</a:t>
            </a:r>
            <a:r>
              <a:rPr lang="ko" sz="2400"/>
              <a:t>.SW 설계</a:t>
            </a:r>
            <a:endParaRPr sz="2400"/>
          </a:p>
        </p:txBody>
      </p:sp>
      <p:sp>
        <p:nvSpPr>
          <p:cNvPr id="671" name="Google Shape;671;p37"/>
          <p:cNvSpPr txBox="1"/>
          <p:nvPr>
            <p:ph idx="4294967295" type="title"/>
          </p:nvPr>
        </p:nvSpPr>
        <p:spPr>
          <a:xfrm>
            <a:off x="818875" y="998504"/>
            <a:ext cx="51171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ko" sz="1400">
                <a:latin typeface="Lato"/>
                <a:ea typeface="Lato"/>
                <a:cs typeface="Lato"/>
                <a:sym typeface="Lato"/>
              </a:rPr>
              <a:t>.1.개발 기능 리스트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	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72" name="Google Shape;672;p37"/>
          <p:cNvGraphicFramePr/>
          <p:nvPr/>
        </p:nvGraphicFramePr>
        <p:xfrm>
          <a:off x="930575" y="152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2785525"/>
                <a:gridCol w="2622075"/>
                <a:gridCol w="2359975"/>
              </a:tblGrid>
              <a:tr h="23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5.1.1.트레킹 적재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5.1.2.트레킹 조회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5.1.3.트레킹 관리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트레킹 INPUT 핸들링(큐, REST, API,파일 등)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트레킹 메시지 파싱 &amp; 오브젝트 변환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오브젝트 캐싱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기본정보 프리로딩 및 캐싱 (설정 / 인터페이스 등)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DB 배치 처리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스레드 관리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트랜젝션 관리(메시지 보장)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예외처리(비정상 종료 /OOM/디스크풀 등)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데이터 암호화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인터페이스별 상태처리 옵션 (예 : 송신 트레킹만 발생해도 완료 처리) 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트레킹 노드 순서 부여 옵션 제공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트레킹 조회 및 상세 조회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집계 프로그램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대시보드(로더 상태)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트레킹 관리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인터페이스 상세 조회→최근 발생량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관리 화면 (설정/명령/캐시뷰/리소스/통계)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명령 처리(시작/종료/재시작/변경)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리소스 사용량 체크  (디스크/메모리/CPU)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통계 기록(처리속도/처리량)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트레킹 데이터 정리(백업/삭제)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프리로딩 데이터 및 캐싱 관리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설정 관리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오브젝트 캐싱 관리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로그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" sz="1000"/>
                        <a:t>상태 전송( → IIP)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3" name="Google Shape;673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8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679" name="Google Shape;679;p38"/>
          <p:cNvSpPr txBox="1"/>
          <p:nvPr>
            <p:ph idx="4294967295" type="title"/>
          </p:nvPr>
        </p:nvSpPr>
        <p:spPr>
          <a:xfrm>
            <a:off x="818875" y="998494"/>
            <a:ext cx="51171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5.1.개발 기능 리스트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   5.1.1.트레킹 적재(1/2)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0" name="Google Shape;680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681" name="Google Shape;681;p38"/>
          <p:cNvGraphicFramePr/>
          <p:nvPr/>
        </p:nvGraphicFramePr>
        <p:xfrm>
          <a:off x="930575" y="182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2384275"/>
                <a:gridCol w="5230300"/>
              </a:tblGrid>
              <a:tr h="23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기능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내용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트레킹 INPUT 핸들링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처리할 트레킹 메시지 입력 채널을 큐로만 한정하지 않고 다양한 채널을 제공하도록 한다.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1) 큐  2) REST 3) TCP 4) 파일 5) 디비 등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리스너 패턴을 적용하여 다양한 INPUT에 대해 하나의 표준화된 출력이 가능하도록 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트레킹 메시지 파싱 </a:t>
                      </a:r>
                      <a:br>
                        <a:rPr lang="ko" sz="1000">
                          <a:solidFill>
                            <a:schemeClr val="dk1"/>
                          </a:solidFill>
                        </a:rPr>
                      </a:br>
                      <a:r>
                        <a:rPr lang="ko" sz="1000">
                          <a:solidFill>
                            <a:schemeClr val="dk1"/>
                          </a:solidFill>
                        </a:rPr>
                        <a:t>&amp; 오브젝트 변환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입력 채널로 들어온 트레킹 메시지를 설정된 포멧으로 파싱하고 표준 오브젝트로 변환한다.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트레킹 메시지 포멧이 변경되어도  시스템 변경이 발생하지 않도록 맵핑기능이 있어야 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오브젝트 캐싱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표준 트레킹 오브젝트를 캐시에 저장하고 대량 배치처리 가능하도록 한다.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캐시는 저장된 데이터를 지속할 수 있어야 한다.(VM 셧다운 시)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기본정보 프리로딩 및 캐싱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트레킹 데이터의 신속한 처리를 위해 기준정보를 프로그램 로딩시 캐시에 저장하여 사용한다.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캐시 대상 정보 : 인터페이스, 옵션처리 정보, 환경 설정 정보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정보 변경에 따른 리로딩 기능을 제공한다.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DB 배치 처리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트레킹 데이터의 신속한 DB 처리를 위해 INSERT, UPDATE 문의 배치 처리를 수행한다.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모든 DB 처리를 한 곳에서 처리하도록 한다.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배치처리는 병렬 스레드로 실행 가능하도록 한다. 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스레드 관리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INPUT 채널 리스닝, 트레킹메시지 로딩, DB 배치 등 스레드 기반 태스크를 지정 숫자 및 라이프 사이클을 설정하고 모니터링 가능하도록 개발한다.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9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687" name="Google Shape;687;p39"/>
          <p:cNvSpPr txBox="1"/>
          <p:nvPr>
            <p:ph idx="4294967295" type="title"/>
          </p:nvPr>
        </p:nvSpPr>
        <p:spPr>
          <a:xfrm>
            <a:off x="818875" y="998494"/>
            <a:ext cx="51171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5.1.개발 기능 리스트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   5.1.1.트레킹 적재</a:t>
            </a:r>
            <a:r>
              <a:rPr lang="ko" sz="1200">
                <a:latin typeface="Lato"/>
                <a:ea typeface="Lato"/>
                <a:cs typeface="Lato"/>
                <a:sym typeface="Lato"/>
              </a:rPr>
              <a:t>(2/2)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8" name="Google Shape;688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689" name="Google Shape;689;p39"/>
          <p:cNvGraphicFramePr/>
          <p:nvPr/>
        </p:nvGraphicFramePr>
        <p:xfrm>
          <a:off x="930575" y="182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2384275"/>
                <a:gridCol w="5230300"/>
              </a:tblGrid>
              <a:tr h="23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기능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내용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트랜젝션 관리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입력 채널 →  캐시, 캐시 → DB 배치 처리에 대한 실행 및 취소에 대한 트랜젝션을 관리한다.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예외처리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가상머신의 OOM(Out Of Memory) 및 외부적 요인에 의한 셧다운에 대한 복구 기능을 보장한다.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데이터 암호화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트레킹 메시지 기록 시 데이터부를 저장 옵션에 대해 암호화 기능을 구현한다.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기본 암호화 로직 반영 및 사용자 정의 암호화 적용이 가능하도록 한다.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인터페이스별 상태처리 옵션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송신 트레킹만 존재할 수 있는 경우 완료 상태로 처리될 수 있도록 옵션을 제공한다. 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트레킹 노드 순서 부여 옵션 제공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미리 등록된 기준 값에 의해 노드 처리 순서가  정렬되어 DB에 입력 처리 될수 있도록 맵핑 값을 설정할 수 있도록 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0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695" name="Google Shape;695;p40"/>
          <p:cNvSpPr txBox="1"/>
          <p:nvPr>
            <p:ph idx="4294967295" type="title"/>
          </p:nvPr>
        </p:nvSpPr>
        <p:spPr>
          <a:xfrm>
            <a:off x="818875" y="998494"/>
            <a:ext cx="51171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5.1.개발 기능 리스트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   5.1.2.트레킹 조회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6" name="Google Shape;696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697" name="Google Shape;697;p40"/>
          <p:cNvGraphicFramePr/>
          <p:nvPr/>
        </p:nvGraphicFramePr>
        <p:xfrm>
          <a:off x="930575" y="182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2384275"/>
                <a:gridCol w="5230300"/>
              </a:tblGrid>
              <a:tr h="23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기능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내용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트레킹 조회 및 상세 조회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TO-BE 트레킹 타겟으로 하는 서비스 및 조회, 상세조회  화면을 제공한다.(서비스 &amp; 프론트)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집계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TO-BE 트레킹 테이블을 소스로 하는 집계를 수행한다.(배치 프로그램 개발)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대시보드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TO-BE 트레킹 타겟으로 하는 대시보드 서비스를 제공한다.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트레킹 알람 기능도 제공한다.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트레킹 관리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트레킹 애플리케이션을 관리하는 프론트 화면을 제공한다.(트레킹 시작/중지/변경 등)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인터페이스 상세 조회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기존 인터페이스 상세 조회 화면에 최근 발생량 정보를 제공한다.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1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703" name="Google Shape;703;p41"/>
          <p:cNvSpPr txBox="1"/>
          <p:nvPr>
            <p:ph idx="4294967295" type="title"/>
          </p:nvPr>
        </p:nvSpPr>
        <p:spPr>
          <a:xfrm>
            <a:off x="818875" y="998494"/>
            <a:ext cx="51171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5.1.개발 기능 리스트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   5.1.3.트레킹 관리(1/2)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4" name="Google Shape;704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705" name="Google Shape;705;p41"/>
          <p:cNvGraphicFramePr/>
          <p:nvPr/>
        </p:nvGraphicFramePr>
        <p:xfrm>
          <a:off x="930575" y="182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2384275"/>
                <a:gridCol w="5230300"/>
              </a:tblGrid>
              <a:tr h="23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기능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내용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관리 화면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트레킹 Config 설정 화면을 제공한다.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캐시상태 뷰 화면을 제공한다.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리소스 뷰 화면을 제공한다.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통계화면을 제공한다.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명령 처리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시작 / 종료 / 설정 변경 명령을 수신하고 처리한다.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명령의 수신은 로컬화면, 콘솔, 원격 IIP 서버에서 요청할 수 있도록 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리소스 사용량 체크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디스크 / 메모리 / CPU 등 사용량을 체크 기록 전송한다.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통계 기록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트레킹 처리 속도 및 처리량을 기록 전송한다.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트레킹 데이터 정리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데이터 백업 정책을 설정하고 정책에 따라 정리하는 기능을 제공한다.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프리로딩 데이터 및 캐시 관리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인터페이스 정보 등 프리로딩 대상 데이터를 재반영할 수 있도록 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설정 관리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각종 설정값을 관리하고 재반영 할 수 있도록 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오브젝트 캐시 관리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오브젝트 캐시의 상태 모니터링 서비스를 제공한다.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title"/>
          </p:nvPr>
        </p:nvSpPr>
        <p:spPr>
          <a:xfrm>
            <a:off x="702325" y="1225900"/>
            <a:ext cx="3695100" cy="51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트레킹 메시지 적재 프로세스 설계</a:t>
            </a:r>
            <a:br>
              <a:rPr lang="ko" sz="1400">
                <a:latin typeface="Lato"/>
                <a:ea typeface="Lato"/>
                <a:cs typeface="Lato"/>
                <a:sym typeface="Lato"/>
              </a:rPr>
            </a:br>
            <a:r>
              <a:rPr lang="ko" sz="1300">
                <a:latin typeface="Lato"/>
                <a:ea typeface="Lato"/>
                <a:cs typeface="Lato"/>
                <a:sym typeface="Lato"/>
              </a:rPr>
              <a:t>1.1.AS-IS 프로세스</a:t>
            </a:r>
            <a:br>
              <a:rPr lang="ko" sz="1300">
                <a:latin typeface="Lato"/>
                <a:ea typeface="Lato"/>
                <a:cs typeface="Lato"/>
                <a:sym typeface="Lato"/>
              </a:rPr>
            </a:br>
            <a:r>
              <a:rPr lang="ko" sz="1300">
                <a:latin typeface="Lato"/>
                <a:ea typeface="Lato"/>
                <a:cs typeface="Lato"/>
                <a:sym typeface="Lato"/>
              </a:rPr>
              <a:t>1.2.문제점</a:t>
            </a:r>
            <a:br>
              <a:rPr lang="ko" sz="1300">
                <a:latin typeface="Lato"/>
                <a:ea typeface="Lato"/>
                <a:cs typeface="Lato"/>
                <a:sym typeface="Lato"/>
              </a:rPr>
            </a:br>
            <a:r>
              <a:rPr lang="ko" sz="1300">
                <a:latin typeface="Lato"/>
                <a:ea typeface="Lato"/>
                <a:cs typeface="Lato"/>
                <a:sym typeface="Lato"/>
              </a:rPr>
              <a:t>1.3.TO-BE 프로세스</a:t>
            </a:r>
            <a:br>
              <a:rPr lang="ko" sz="1300">
                <a:latin typeface="Lato"/>
                <a:ea typeface="Lato"/>
                <a:cs typeface="Lato"/>
                <a:sym typeface="Lato"/>
              </a:rPr>
            </a:br>
            <a:r>
              <a:rPr lang="ko" sz="1300">
                <a:latin typeface="Lato"/>
                <a:ea typeface="Lato"/>
                <a:cs typeface="Lato"/>
                <a:sym typeface="Lato"/>
              </a:rPr>
              <a:t>1.4.개선점</a:t>
            </a:r>
            <a:br>
              <a:rPr lang="ko" sz="1300">
                <a:latin typeface="Lato"/>
                <a:ea typeface="Lato"/>
                <a:cs typeface="Lato"/>
                <a:sym typeface="Lato"/>
              </a:rPr>
            </a:br>
            <a:r>
              <a:rPr lang="ko" sz="1300">
                <a:latin typeface="Lato"/>
                <a:ea typeface="Lato"/>
                <a:cs typeface="Lato"/>
                <a:sym typeface="Lato"/>
              </a:rPr>
              <a:t>1.5.상세 프로세스 설계</a:t>
            </a:r>
            <a:br>
              <a:rPr lang="ko" sz="1300">
                <a:latin typeface="Lato"/>
                <a:ea typeface="Lato"/>
                <a:cs typeface="Lato"/>
                <a:sym typeface="Lato"/>
              </a:rPr>
            </a:br>
            <a:r>
              <a:rPr lang="ko" sz="1300">
                <a:latin typeface="Lato"/>
                <a:ea typeface="Lato"/>
                <a:cs typeface="Lato"/>
                <a:sym typeface="Lato"/>
              </a:rPr>
              <a:t>1.6.전체 프로세스</a:t>
            </a:r>
            <a:br>
              <a:rPr lang="ko" sz="1300">
                <a:latin typeface="Lato"/>
                <a:ea typeface="Lato"/>
                <a:cs typeface="Lato"/>
                <a:sym typeface="Lato"/>
              </a:rPr>
            </a:br>
            <a:r>
              <a:rPr lang="ko" sz="1300">
                <a:latin typeface="Lato"/>
                <a:ea typeface="Lato"/>
                <a:cs typeface="Lato"/>
                <a:sym typeface="Lato"/>
              </a:rPr>
              <a:t>1.7.다채널 INPUT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조회 프로세스 설계</a:t>
            </a:r>
            <a:br>
              <a:rPr lang="ko" sz="1400">
                <a:latin typeface="Lato"/>
                <a:ea typeface="Lato"/>
                <a:cs typeface="Lato"/>
                <a:sym typeface="Lato"/>
              </a:rPr>
            </a:br>
            <a:r>
              <a:rPr lang="ko" sz="1300">
                <a:latin typeface="Lato"/>
                <a:ea typeface="Lato"/>
                <a:cs typeface="Lato"/>
                <a:sym typeface="Lato"/>
              </a:rPr>
              <a:t>2.1.caching 프로세스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트레킹 메시지 구조 설계</a:t>
            </a:r>
            <a:br>
              <a:rPr lang="ko" sz="1400">
                <a:latin typeface="Lato"/>
                <a:ea typeface="Lato"/>
                <a:cs typeface="Lato"/>
                <a:sym typeface="Lato"/>
              </a:rPr>
            </a:br>
            <a:r>
              <a:rPr lang="ko" sz="1300">
                <a:latin typeface="Lato"/>
                <a:ea typeface="Lato"/>
                <a:cs typeface="Lato"/>
                <a:sym typeface="Lato"/>
              </a:rPr>
              <a:t>3.1.메시지 구조</a:t>
            </a:r>
            <a:br>
              <a:rPr lang="ko" sz="1300">
                <a:latin typeface="Lato"/>
                <a:ea typeface="Lato"/>
                <a:cs typeface="Lato"/>
                <a:sym typeface="Lato"/>
              </a:rPr>
            </a:br>
            <a:r>
              <a:rPr lang="ko" sz="1300">
                <a:latin typeface="Lato"/>
                <a:ea typeface="Lato"/>
                <a:cs typeface="Lato"/>
                <a:sym typeface="Lato"/>
              </a:rPr>
              <a:t>3.2.TrackingMessage 정의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테이블 설계</a:t>
            </a:r>
            <a:br>
              <a:rPr lang="ko" sz="1400">
                <a:latin typeface="Lato"/>
                <a:ea typeface="Lato"/>
                <a:cs typeface="Lato"/>
                <a:sym typeface="Lato"/>
              </a:rPr>
            </a:br>
            <a:r>
              <a:rPr lang="ko" sz="1300">
                <a:latin typeface="Lato"/>
                <a:ea typeface="Lato"/>
                <a:cs typeface="Lato"/>
                <a:sym typeface="Lato"/>
              </a:rPr>
              <a:t>4.1.AS-IS 테이블 검토</a:t>
            </a:r>
            <a:br>
              <a:rPr lang="ko" sz="1300">
                <a:latin typeface="Lato"/>
                <a:ea typeface="Lato"/>
                <a:cs typeface="Lato"/>
                <a:sym typeface="Lato"/>
              </a:rPr>
            </a:br>
            <a:r>
              <a:rPr lang="ko" sz="1300">
                <a:latin typeface="Lato"/>
                <a:ea typeface="Lato"/>
                <a:cs typeface="Lato"/>
                <a:sym typeface="Lato"/>
              </a:rPr>
              <a:t>4.2.TO-BE 테이블 설계</a:t>
            </a:r>
            <a:br>
              <a:rPr lang="ko" sz="1300">
                <a:latin typeface="Lato"/>
                <a:ea typeface="Lato"/>
                <a:cs typeface="Lato"/>
                <a:sym typeface="Lato"/>
              </a:rPr>
            </a:br>
            <a:r>
              <a:rPr lang="ko" sz="1300">
                <a:latin typeface="Lato"/>
                <a:ea typeface="Lato"/>
                <a:cs typeface="Lato"/>
                <a:sym typeface="Lato"/>
              </a:rPr>
              <a:t>4.3.데이터 처리 프로세스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4294967295" type="title"/>
          </p:nvPr>
        </p:nvSpPr>
        <p:spPr>
          <a:xfrm>
            <a:off x="549925" y="643329"/>
            <a:ext cx="77904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할일</a:t>
            </a:r>
            <a:endParaRPr sz="2400"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idx="4294967295" type="title"/>
          </p:nvPr>
        </p:nvSpPr>
        <p:spPr>
          <a:xfrm>
            <a:off x="4797625" y="1225900"/>
            <a:ext cx="3695100" cy="51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 startAt="5"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SW 설계</a:t>
            </a:r>
            <a:br>
              <a:rPr lang="ko" sz="1400">
                <a:latin typeface="Lato"/>
                <a:ea typeface="Lato"/>
                <a:cs typeface="Lato"/>
                <a:sym typeface="Lato"/>
              </a:rPr>
            </a:br>
            <a:r>
              <a:rPr lang="ko" sz="13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ko" sz="1300">
                <a:latin typeface="Lato"/>
                <a:ea typeface="Lato"/>
                <a:cs typeface="Lato"/>
                <a:sym typeface="Lato"/>
              </a:rPr>
              <a:t>.1.개발 기능 리스트</a:t>
            </a:r>
            <a:br>
              <a:rPr lang="ko" sz="1300">
                <a:latin typeface="Lato"/>
                <a:ea typeface="Lato"/>
                <a:cs typeface="Lato"/>
                <a:sym typeface="Lato"/>
              </a:rPr>
            </a:br>
            <a:r>
              <a:rPr lang="ko" sz="1300">
                <a:latin typeface="Lato"/>
                <a:ea typeface="Lato"/>
                <a:cs typeface="Lato"/>
                <a:sym typeface="Lato"/>
              </a:rPr>
              <a:t>5.2.아키텍처, F/W</a:t>
            </a:r>
            <a:br>
              <a:rPr lang="ko" sz="1300">
                <a:latin typeface="Lato"/>
                <a:ea typeface="Lato"/>
                <a:cs typeface="Lato"/>
                <a:sym typeface="Lato"/>
              </a:rPr>
            </a:br>
            <a:r>
              <a:rPr lang="ko" sz="1300">
                <a:latin typeface="Lato"/>
                <a:ea typeface="Lato"/>
                <a:cs typeface="Lato"/>
                <a:sym typeface="Lato"/>
              </a:rPr>
              <a:t>5.3.대량 데이터 처리</a:t>
            </a:r>
            <a:br>
              <a:rPr lang="ko" sz="1300">
                <a:latin typeface="Lato"/>
                <a:ea typeface="Lato"/>
                <a:cs typeface="Lato"/>
                <a:sym typeface="Lato"/>
              </a:rPr>
            </a:br>
            <a:r>
              <a:rPr lang="ko" sz="1300">
                <a:latin typeface="Lato"/>
                <a:ea typeface="Lato"/>
                <a:cs typeface="Lato"/>
                <a:sym typeface="Lato"/>
              </a:rPr>
              <a:t>5.4.기능 상세 설계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 startAt="5"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레퍼런스</a:t>
            </a:r>
            <a:br>
              <a:rPr lang="ko" sz="1300">
                <a:latin typeface="Lato"/>
                <a:ea typeface="Lato"/>
                <a:cs typeface="Lato"/>
                <a:sym typeface="Lato"/>
              </a:rPr>
            </a:b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2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711" name="Google Shape;711;p42"/>
          <p:cNvSpPr txBox="1"/>
          <p:nvPr>
            <p:ph idx="4294967295" type="title"/>
          </p:nvPr>
        </p:nvSpPr>
        <p:spPr>
          <a:xfrm>
            <a:off x="818875" y="998494"/>
            <a:ext cx="51171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5.1.개발 기능 리스트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   5.1.3.트레킹 관리(2/2)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712;p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713" name="Google Shape;713;p42"/>
          <p:cNvGraphicFramePr/>
          <p:nvPr/>
        </p:nvGraphicFramePr>
        <p:xfrm>
          <a:off x="930575" y="182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2384275"/>
                <a:gridCol w="5230300"/>
              </a:tblGrid>
              <a:tr h="23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기능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내용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애플리케이션 로그를 관리한다.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❏"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상태 전송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IIP로 애플리케이션 상태를 전송한다.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3"/>
          <p:cNvSpPr/>
          <p:nvPr/>
        </p:nvSpPr>
        <p:spPr>
          <a:xfrm>
            <a:off x="981900" y="1785825"/>
            <a:ext cx="7734300" cy="457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monitoring server</a:t>
            </a:r>
            <a:endParaRPr sz="1000"/>
          </a:p>
        </p:txBody>
      </p:sp>
      <p:sp>
        <p:nvSpPr>
          <p:cNvPr id="719" name="Google Shape;719;p43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720" name="Google Shape;720;p43"/>
          <p:cNvSpPr txBox="1"/>
          <p:nvPr>
            <p:ph idx="4294967295" type="title"/>
          </p:nvPr>
        </p:nvSpPr>
        <p:spPr>
          <a:xfrm>
            <a:off x="818875" y="998504"/>
            <a:ext cx="51171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5.2.아키텍처, F/W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   5.2.1.아키텍처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1" name="Google Shape;721;p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22" name="Google Shape;722;p43"/>
          <p:cNvSpPr/>
          <p:nvPr/>
        </p:nvSpPr>
        <p:spPr>
          <a:xfrm>
            <a:off x="1154625" y="1874900"/>
            <a:ext cx="1290000" cy="326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INPUT CHANNEL</a:t>
            </a:r>
            <a:endParaRPr sz="1000"/>
          </a:p>
        </p:txBody>
      </p:sp>
      <p:sp>
        <p:nvSpPr>
          <p:cNvPr id="723" name="Google Shape;723;p43"/>
          <p:cNvSpPr/>
          <p:nvPr/>
        </p:nvSpPr>
        <p:spPr>
          <a:xfrm>
            <a:off x="1489950" y="2900525"/>
            <a:ext cx="696300" cy="386700"/>
          </a:xfrm>
          <a:prstGeom prst="flowChartAlternate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REST</a:t>
            </a:r>
            <a:endParaRPr sz="1000"/>
          </a:p>
        </p:txBody>
      </p:sp>
      <p:sp>
        <p:nvSpPr>
          <p:cNvPr id="724" name="Google Shape;724;p43"/>
          <p:cNvSpPr/>
          <p:nvPr/>
        </p:nvSpPr>
        <p:spPr>
          <a:xfrm>
            <a:off x="1464274" y="2325948"/>
            <a:ext cx="711001" cy="386700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5" name="Google Shape;725;p43"/>
          <p:cNvSpPr txBox="1"/>
          <p:nvPr/>
        </p:nvSpPr>
        <p:spPr>
          <a:xfrm>
            <a:off x="1482600" y="2325938"/>
            <a:ext cx="711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큐</a:t>
            </a:r>
            <a:endParaRPr sz="1000"/>
          </a:p>
        </p:txBody>
      </p:sp>
      <p:sp>
        <p:nvSpPr>
          <p:cNvPr id="726" name="Google Shape;726;p43"/>
          <p:cNvSpPr/>
          <p:nvPr/>
        </p:nvSpPr>
        <p:spPr>
          <a:xfrm>
            <a:off x="1471859" y="3964853"/>
            <a:ext cx="710866" cy="425101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DB</a:t>
            </a:r>
            <a:endParaRPr sz="1000"/>
          </a:p>
        </p:txBody>
      </p:sp>
      <p:sp>
        <p:nvSpPr>
          <p:cNvPr id="727" name="Google Shape;727;p43"/>
          <p:cNvSpPr/>
          <p:nvPr/>
        </p:nvSpPr>
        <p:spPr>
          <a:xfrm>
            <a:off x="1520581" y="4587655"/>
            <a:ext cx="635040" cy="386694"/>
          </a:xfrm>
          <a:prstGeom prst="flowChartDocumen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FILE</a:t>
            </a:r>
            <a:endParaRPr sz="1000"/>
          </a:p>
        </p:txBody>
      </p:sp>
      <p:sp>
        <p:nvSpPr>
          <p:cNvPr id="728" name="Google Shape;728;p43"/>
          <p:cNvSpPr/>
          <p:nvPr/>
        </p:nvSpPr>
        <p:spPr>
          <a:xfrm>
            <a:off x="1471725" y="3475102"/>
            <a:ext cx="696300" cy="386700"/>
          </a:xfrm>
          <a:prstGeom prst="flowChartAlternate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TCP</a:t>
            </a:r>
            <a:endParaRPr sz="1000"/>
          </a:p>
        </p:txBody>
      </p:sp>
      <p:sp>
        <p:nvSpPr>
          <p:cNvPr id="729" name="Google Shape;729;p43"/>
          <p:cNvSpPr/>
          <p:nvPr/>
        </p:nvSpPr>
        <p:spPr>
          <a:xfrm>
            <a:off x="2991075" y="1874900"/>
            <a:ext cx="1980900" cy="340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TRACKING APP</a:t>
            </a:r>
            <a:endParaRPr sz="1000"/>
          </a:p>
        </p:txBody>
      </p:sp>
      <p:sp>
        <p:nvSpPr>
          <p:cNvPr id="730" name="Google Shape;730;p43"/>
          <p:cNvSpPr/>
          <p:nvPr/>
        </p:nvSpPr>
        <p:spPr>
          <a:xfrm rot="-5400000">
            <a:off x="2590550" y="2666700"/>
            <a:ext cx="1213200" cy="2265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Input Channel Listener</a:t>
            </a:r>
            <a:endParaRPr sz="800"/>
          </a:p>
        </p:txBody>
      </p:sp>
      <p:sp>
        <p:nvSpPr>
          <p:cNvPr id="731" name="Google Shape;731;p43"/>
          <p:cNvSpPr/>
          <p:nvPr/>
        </p:nvSpPr>
        <p:spPr>
          <a:xfrm>
            <a:off x="3384425" y="2173550"/>
            <a:ext cx="1182000" cy="3867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TrackingMessage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Parser</a:t>
            </a:r>
            <a:endParaRPr sz="800"/>
          </a:p>
        </p:txBody>
      </p:sp>
      <p:sp>
        <p:nvSpPr>
          <p:cNvPr id="732" name="Google Shape;732;p43"/>
          <p:cNvSpPr/>
          <p:nvPr/>
        </p:nvSpPr>
        <p:spPr>
          <a:xfrm>
            <a:off x="3384425" y="2578450"/>
            <a:ext cx="1182000" cy="3867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TrackingMessage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Object</a:t>
            </a:r>
            <a:endParaRPr sz="800"/>
          </a:p>
        </p:txBody>
      </p:sp>
      <p:sp>
        <p:nvSpPr>
          <p:cNvPr id="733" name="Google Shape;733;p43"/>
          <p:cNvSpPr/>
          <p:nvPr/>
        </p:nvSpPr>
        <p:spPr>
          <a:xfrm>
            <a:off x="3384425" y="2983350"/>
            <a:ext cx="1182000" cy="3867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PersistentCache</a:t>
            </a:r>
            <a:endParaRPr sz="800"/>
          </a:p>
        </p:txBody>
      </p:sp>
      <p:sp>
        <p:nvSpPr>
          <p:cNvPr id="734" name="Google Shape;734;p43"/>
          <p:cNvSpPr/>
          <p:nvPr/>
        </p:nvSpPr>
        <p:spPr>
          <a:xfrm rot="-5400000">
            <a:off x="4118750" y="2658026"/>
            <a:ext cx="1211700" cy="2265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DB Array Processor</a:t>
            </a:r>
            <a:endParaRPr sz="800"/>
          </a:p>
        </p:txBody>
      </p:sp>
      <p:sp>
        <p:nvSpPr>
          <p:cNvPr id="735" name="Google Shape;735;p43"/>
          <p:cNvSpPr/>
          <p:nvPr/>
        </p:nvSpPr>
        <p:spPr>
          <a:xfrm>
            <a:off x="3083900" y="3426350"/>
            <a:ext cx="837600" cy="3867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Cofiguration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Manager</a:t>
            </a:r>
            <a:endParaRPr sz="800"/>
          </a:p>
        </p:txBody>
      </p:sp>
      <p:sp>
        <p:nvSpPr>
          <p:cNvPr id="736" name="Google Shape;736;p43"/>
          <p:cNvSpPr/>
          <p:nvPr/>
        </p:nvSpPr>
        <p:spPr>
          <a:xfrm>
            <a:off x="3986900" y="3852850"/>
            <a:ext cx="837600" cy="3867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Control </a:t>
            </a:r>
            <a:r>
              <a:rPr lang="ko" sz="800"/>
              <a:t> Manager</a:t>
            </a:r>
            <a:endParaRPr sz="800"/>
          </a:p>
        </p:txBody>
      </p:sp>
      <p:sp>
        <p:nvSpPr>
          <p:cNvPr id="737" name="Google Shape;737;p43"/>
          <p:cNvSpPr/>
          <p:nvPr/>
        </p:nvSpPr>
        <p:spPr>
          <a:xfrm>
            <a:off x="3993100" y="3418100"/>
            <a:ext cx="837600" cy="3867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Preload</a:t>
            </a:r>
            <a:r>
              <a:rPr lang="ko" sz="800"/>
              <a:t>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Manager</a:t>
            </a:r>
            <a:endParaRPr sz="800"/>
          </a:p>
        </p:txBody>
      </p:sp>
      <p:sp>
        <p:nvSpPr>
          <p:cNvPr id="738" name="Google Shape;738;p43"/>
          <p:cNvSpPr/>
          <p:nvPr/>
        </p:nvSpPr>
        <p:spPr>
          <a:xfrm>
            <a:off x="3083900" y="3852850"/>
            <a:ext cx="837600" cy="3867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Front Service</a:t>
            </a:r>
            <a:endParaRPr sz="800"/>
          </a:p>
        </p:txBody>
      </p:sp>
      <p:sp>
        <p:nvSpPr>
          <p:cNvPr id="739" name="Google Shape;739;p43"/>
          <p:cNvSpPr/>
          <p:nvPr/>
        </p:nvSpPr>
        <p:spPr>
          <a:xfrm>
            <a:off x="5389763" y="2638350"/>
            <a:ext cx="848200" cy="659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database</a:t>
            </a:r>
            <a:endParaRPr sz="1200"/>
          </a:p>
        </p:txBody>
      </p:sp>
      <p:sp>
        <p:nvSpPr>
          <p:cNvPr id="740" name="Google Shape;740;p43"/>
          <p:cNvSpPr/>
          <p:nvPr/>
        </p:nvSpPr>
        <p:spPr>
          <a:xfrm>
            <a:off x="6655775" y="1933350"/>
            <a:ext cx="1980900" cy="320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IIP Server</a:t>
            </a:r>
            <a:endParaRPr sz="1000"/>
          </a:p>
        </p:txBody>
      </p:sp>
      <p:cxnSp>
        <p:nvCxnSpPr>
          <p:cNvPr id="741" name="Google Shape;741;p43"/>
          <p:cNvCxnSpPr/>
          <p:nvPr/>
        </p:nvCxnSpPr>
        <p:spPr>
          <a:xfrm flipH="1" rot="10800000">
            <a:off x="2425100" y="2856150"/>
            <a:ext cx="658800" cy="50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43"/>
          <p:cNvSpPr/>
          <p:nvPr/>
        </p:nvSpPr>
        <p:spPr>
          <a:xfrm rot="-5400000">
            <a:off x="6173875" y="2806650"/>
            <a:ext cx="1365300" cy="2265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Traking Retrieve Service</a:t>
            </a:r>
            <a:endParaRPr sz="800"/>
          </a:p>
        </p:txBody>
      </p:sp>
      <p:cxnSp>
        <p:nvCxnSpPr>
          <p:cNvPr id="743" name="Google Shape;743;p43"/>
          <p:cNvCxnSpPr>
            <a:stCxn id="739" idx="4"/>
            <a:endCxn id="742" idx="0"/>
          </p:cNvCxnSpPr>
          <p:nvPr/>
        </p:nvCxnSpPr>
        <p:spPr>
          <a:xfrm flipH="1" rot="10800000">
            <a:off x="6237963" y="2919750"/>
            <a:ext cx="505200" cy="48300"/>
          </a:xfrm>
          <a:prstGeom prst="bentConnector3">
            <a:avLst>
              <a:gd fmla="val 50011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43"/>
          <p:cNvCxnSpPr>
            <a:endCxn id="739" idx="2"/>
          </p:cNvCxnSpPr>
          <p:nvPr/>
        </p:nvCxnSpPr>
        <p:spPr>
          <a:xfrm>
            <a:off x="4838063" y="2814450"/>
            <a:ext cx="551700" cy="153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p43"/>
          <p:cNvSpPr/>
          <p:nvPr/>
        </p:nvSpPr>
        <p:spPr>
          <a:xfrm>
            <a:off x="3083900" y="4698450"/>
            <a:ext cx="1740600" cy="3867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Monitor</a:t>
            </a:r>
            <a:r>
              <a:rPr lang="ko" sz="800"/>
              <a:t>  Manager</a:t>
            </a:r>
            <a:endParaRPr sz="800"/>
          </a:p>
        </p:txBody>
      </p:sp>
      <p:sp>
        <p:nvSpPr>
          <p:cNvPr id="746" name="Google Shape;746;p43"/>
          <p:cNvSpPr/>
          <p:nvPr/>
        </p:nvSpPr>
        <p:spPr>
          <a:xfrm rot="-5400000">
            <a:off x="6173875" y="4237750"/>
            <a:ext cx="1365300" cy="2265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Traking Monitor Service</a:t>
            </a:r>
            <a:endParaRPr sz="800"/>
          </a:p>
        </p:txBody>
      </p:sp>
      <p:cxnSp>
        <p:nvCxnSpPr>
          <p:cNvPr id="747" name="Google Shape;747;p43"/>
          <p:cNvCxnSpPr>
            <a:endCxn id="746" idx="0"/>
          </p:cNvCxnSpPr>
          <p:nvPr/>
        </p:nvCxnSpPr>
        <p:spPr>
          <a:xfrm flipH="1" rot="10800000">
            <a:off x="4990975" y="4351000"/>
            <a:ext cx="1752300" cy="85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43"/>
          <p:cNvSpPr txBox="1"/>
          <p:nvPr/>
        </p:nvSpPr>
        <p:spPr>
          <a:xfrm>
            <a:off x="2411300" y="2455050"/>
            <a:ext cx="65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tracking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message</a:t>
            </a:r>
            <a:endParaRPr sz="800"/>
          </a:p>
        </p:txBody>
      </p:sp>
      <p:sp>
        <p:nvSpPr>
          <p:cNvPr id="749" name="Google Shape;749;p43"/>
          <p:cNvSpPr txBox="1"/>
          <p:nvPr/>
        </p:nvSpPr>
        <p:spPr>
          <a:xfrm>
            <a:off x="4971975" y="2302650"/>
            <a:ext cx="65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tracking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message</a:t>
            </a:r>
            <a:endParaRPr sz="800"/>
          </a:p>
        </p:txBody>
      </p:sp>
      <p:sp>
        <p:nvSpPr>
          <p:cNvPr id="750" name="Google Shape;750;p43"/>
          <p:cNvSpPr txBox="1"/>
          <p:nvPr/>
        </p:nvSpPr>
        <p:spPr>
          <a:xfrm>
            <a:off x="6161175" y="2302650"/>
            <a:ext cx="65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tracking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message</a:t>
            </a:r>
            <a:endParaRPr sz="800"/>
          </a:p>
        </p:txBody>
      </p:sp>
      <p:sp>
        <p:nvSpPr>
          <p:cNvPr id="751" name="Google Shape;751;p43"/>
          <p:cNvSpPr txBox="1"/>
          <p:nvPr/>
        </p:nvSpPr>
        <p:spPr>
          <a:xfrm>
            <a:off x="5306225" y="4093550"/>
            <a:ext cx="1338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stop start command</a:t>
            </a:r>
            <a:endParaRPr sz="800"/>
          </a:p>
        </p:txBody>
      </p:sp>
      <p:sp>
        <p:nvSpPr>
          <p:cNvPr id="752" name="Google Shape;752;p43"/>
          <p:cNvSpPr txBox="1"/>
          <p:nvPr/>
        </p:nvSpPr>
        <p:spPr>
          <a:xfrm>
            <a:off x="5306225" y="4436500"/>
            <a:ext cx="1338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alram message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(cpu/mem/disk/status)</a:t>
            </a:r>
            <a:endParaRPr sz="800"/>
          </a:p>
        </p:txBody>
      </p:sp>
      <p:cxnSp>
        <p:nvCxnSpPr>
          <p:cNvPr id="753" name="Google Shape;753;p43"/>
          <p:cNvCxnSpPr/>
          <p:nvPr/>
        </p:nvCxnSpPr>
        <p:spPr>
          <a:xfrm flipH="1">
            <a:off x="5310475" y="4152850"/>
            <a:ext cx="10200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43"/>
          <p:cNvCxnSpPr/>
          <p:nvPr/>
        </p:nvCxnSpPr>
        <p:spPr>
          <a:xfrm flipH="1" rot="10800000">
            <a:off x="5316425" y="4521525"/>
            <a:ext cx="11085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43"/>
          <p:cNvCxnSpPr>
            <a:endCxn id="750" idx="0"/>
          </p:cNvCxnSpPr>
          <p:nvPr/>
        </p:nvCxnSpPr>
        <p:spPr>
          <a:xfrm flipH="1" rot="10800000">
            <a:off x="5100675" y="2302650"/>
            <a:ext cx="1389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43"/>
          <p:cNvCxnSpPr/>
          <p:nvPr/>
        </p:nvCxnSpPr>
        <p:spPr>
          <a:xfrm flipH="1" rot="10800000">
            <a:off x="2365100" y="2534100"/>
            <a:ext cx="7050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757" name="Google Shape;757;p43"/>
          <p:cNvSpPr/>
          <p:nvPr/>
        </p:nvSpPr>
        <p:spPr>
          <a:xfrm rot="-5400000">
            <a:off x="6491925" y="2806650"/>
            <a:ext cx="1365300" cy="2265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Dashboard </a:t>
            </a:r>
            <a:r>
              <a:rPr lang="ko" sz="800"/>
              <a:t> Service</a:t>
            </a:r>
            <a:endParaRPr sz="800"/>
          </a:p>
        </p:txBody>
      </p:sp>
      <p:pic>
        <p:nvPicPr>
          <p:cNvPr id="758" name="Google Shape;7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975" y="5535350"/>
            <a:ext cx="635050" cy="59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43"/>
          <p:cNvSpPr txBox="1"/>
          <p:nvPr/>
        </p:nvSpPr>
        <p:spPr>
          <a:xfrm>
            <a:off x="7126250" y="4527500"/>
            <a:ext cx="1182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ko" sz="800"/>
              <a:t>트레킹조회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ko" sz="800"/>
              <a:t>대시보드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ko" sz="800"/>
              <a:t>트레킹관리</a:t>
            </a:r>
            <a:endParaRPr sz="800"/>
          </a:p>
        </p:txBody>
      </p:sp>
      <p:pic>
        <p:nvPicPr>
          <p:cNvPr id="760" name="Google Shape;7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900" y="5527025"/>
            <a:ext cx="635050" cy="598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1" name="Google Shape;761;p43"/>
          <p:cNvCxnSpPr>
            <a:stCxn id="762" idx="0"/>
            <a:endCxn id="759" idx="2"/>
          </p:cNvCxnSpPr>
          <p:nvPr/>
        </p:nvCxnSpPr>
        <p:spPr>
          <a:xfrm rot="-5400000">
            <a:off x="7194600" y="4891225"/>
            <a:ext cx="388800" cy="656400"/>
          </a:xfrm>
          <a:prstGeom prst="bentConnector3">
            <a:avLst>
              <a:gd fmla="val 50016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3" name="Google Shape;763;p43"/>
          <p:cNvSpPr txBox="1"/>
          <p:nvPr/>
        </p:nvSpPr>
        <p:spPr>
          <a:xfrm>
            <a:off x="3371675" y="5023050"/>
            <a:ext cx="11820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트레킹관리</a:t>
            </a:r>
            <a:endParaRPr sz="800"/>
          </a:p>
        </p:txBody>
      </p:sp>
      <p:cxnSp>
        <p:nvCxnSpPr>
          <p:cNvPr id="764" name="Google Shape;764;p43"/>
          <p:cNvCxnSpPr>
            <a:stCxn id="760" idx="0"/>
            <a:endCxn id="729" idx="2"/>
          </p:cNvCxnSpPr>
          <p:nvPr/>
        </p:nvCxnSpPr>
        <p:spPr>
          <a:xfrm rot="-5400000">
            <a:off x="3856175" y="5401775"/>
            <a:ext cx="244500" cy="6000"/>
          </a:xfrm>
          <a:prstGeom prst="bentConnector3">
            <a:avLst>
              <a:gd fmla="val 49985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2" name="Google Shape;7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275" y="5413825"/>
            <a:ext cx="635050" cy="59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825" y="5574700"/>
            <a:ext cx="635050" cy="59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43"/>
          <p:cNvSpPr/>
          <p:nvPr/>
        </p:nvSpPr>
        <p:spPr>
          <a:xfrm>
            <a:off x="7379375" y="2237250"/>
            <a:ext cx="1182000" cy="7296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Front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Service</a:t>
            </a:r>
            <a:endParaRPr sz="800"/>
          </a:p>
        </p:txBody>
      </p:sp>
      <p:sp>
        <p:nvSpPr>
          <p:cNvPr id="767" name="Google Shape;767;p43"/>
          <p:cNvSpPr/>
          <p:nvPr/>
        </p:nvSpPr>
        <p:spPr>
          <a:xfrm>
            <a:off x="7379375" y="2325950"/>
            <a:ext cx="1182000" cy="7296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Front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Service</a:t>
            </a:r>
            <a:endParaRPr sz="800"/>
          </a:p>
        </p:txBody>
      </p:sp>
      <p:sp>
        <p:nvSpPr>
          <p:cNvPr id="768" name="Google Shape;768;p43"/>
          <p:cNvSpPr/>
          <p:nvPr/>
        </p:nvSpPr>
        <p:spPr>
          <a:xfrm>
            <a:off x="7379375" y="2407000"/>
            <a:ext cx="1182000" cy="7296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Front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Service</a:t>
            </a:r>
            <a:endParaRPr sz="800"/>
          </a:p>
        </p:txBody>
      </p:sp>
      <p:sp>
        <p:nvSpPr>
          <p:cNvPr id="769" name="Google Shape;769;p43"/>
          <p:cNvSpPr/>
          <p:nvPr/>
        </p:nvSpPr>
        <p:spPr>
          <a:xfrm>
            <a:off x="7379375" y="2483200"/>
            <a:ext cx="1182000" cy="7296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Front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Service</a:t>
            </a:r>
            <a:endParaRPr sz="800"/>
          </a:p>
        </p:txBody>
      </p:sp>
      <p:sp>
        <p:nvSpPr>
          <p:cNvPr id="770" name="Google Shape;770;p43"/>
          <p:cNvSpPr/>
          <p:nvPr/>
        </p:nvSpPr>
        <p:spPr>
          <a:xfrm>
            <a:off x="7379375" y="2555100"/>
            <a:ext cx="1182000" cy="7296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Front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Service</a:t>
            </a:r>
            <a:endParaRPr sz="800"/>
          </a:p>
        </p:txBody>
      </p:sp>
      <p:sp>
        <p:nvSpPr>
          <p:cNvPr id="771" name="Google Shape;771;p43"/>
          <p:cNvSpPr/>
          <p:nvPr/>
        </p:nvSpPr>
        <p:spPr>
          <a:xfrm>
            <a:off x="7379375" y="3638700"/>
            <a:ext cx="1182000" cy="8829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BATCH</a:t>
            </a:r>
            <a:endParaRPr sz="800"/>
          </a:p>
        </p:txBody>
      </p:sp>
      <p:sp>
        <p:nvSpPr>
          <p:cNvPr id="772" name="Google Shape;772;p43"/>
          <p:cNvSpPr/>
          <p:nvPr/>
        </p:nvSpPr>
        <p:spPr>
          <a:xfrm>
            <a:off x="3995375" y="4275650"/>
            <a:ext cx="837600" cy="3867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Backup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Manager</a:t>
            </a:r>
            <a:endParaRPr sz="800"/>
          </a:p>
        </p:txBody>
      </p:sp>
      <p:sp>
        <p:nvSpPr>
          <p:cNvPr id="773" name="Google Shape;773;p43"/>
          <p:cNvSpPr/>
          <p:nvPr/>
        </p:nvSpPr>
        <p:spPr>
          <a:xfrm>
            <a:off x="3092375" y="4275650"/>
            <a:ext cx="837600" cy="3867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Cache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Manager</a:t>
            </a:r>
            <a:endParaRPr sz="800"/>
          </a:p>
        </p:txBody>
      </p:sp>
      <p:sp>
        <p:nvSpPr>
          <p:cNvPr id="774" name="Google Shape;774;p43"/>
          <p:cNvSpPr/>
          <p:nvPr/>
        </p:nvSpPr>
        <p:spPr>
          <a:xfrm>
            <a:off x="3371675" y="263675"/>
            <a:ext cx="5220300" cy="137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3"/>
          <p:cNvSpPr txBox="1"/>
          <p:nvPr>
            <p:ph idx="4294967295" type="title"/>
          </p:nvPr>
        </p:nvSpPr>
        <p:spPr>
          <a:xfrm>
            <a:off x="3443150" y="339875"/>
            <a:ext cx="50751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🙇 think about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TRACKING APP 은 1개만 실행 가능 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→ 트레킹의 최종 상태 값을 로컬 캐시에서 적재하므로 노드 데이터가 분산되면  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      상태 처리 불가능한 아키텍처 임.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→ 그래도 문제 없을까? (스레드 기반 아키텍처와 처리 성능 간의 관계)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4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781" name="Google Shape;781;p44"/>
          <p:cNvSpPr txBox="1"/>
          <p:nvPr>
            <p:ph idx="4294967295" type="title"/>
          </p:nvPr>
        </p:nvSpPr>
        <p:spPr>
          <a:xfrm>
            <a:off x="818875" y="998504"/>
            <a:ext cx="51171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5.2.아키텍처, F/W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   5.2.2.F/W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    개발에 적용할 F/W 리스트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2" name="Google Shape;782;p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83" name="Google Shape;783;p44"/>
          <p:cNvSpPr txBox="1"/>
          <p:nvPr/>
        </p:nvSpPr>
        <p:spPr>
          <a:xfrm>
            <a:off x="1132000" y="2235675"/>
            <a:ext cx="54336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 sz="1200"/>
              <a:t>springframework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 sz="1200"/>
              <a:t>spring-boot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 sz="1200"/>
              <a:t>Ehcache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 sz="1200"/>
              <a:t>H2Database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 sz="1200"/>
              <a:t>ibatis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 sz="1200"/>
              <a:t>java1.8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 sz="1200"/>
              <a:t>gradle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ko" sz="1200"/>
              <a:t>github</a:t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5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789" name="Google Shape;789;p45"/>
          <p:cNvSpPr txBox="1"/>
          <p:nvPr>
            <p:ph idx="4294967295" type="title"/>
          </p:nvPr>
        </p:nvSpPr>
        <p:spPr>
          <a:xfrm>
            <a:off x="818875" y="998475"/>
            <a:ext cx="78210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5.3.대량 데이터 처리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   5.3.1.데이터 처리 병목 구간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0" name="Google Shape;790;p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791" name="Google Shape;7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675" y="1930400"/>
            <a:ext cx="7412777" cy="17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45"/>
          <p:cNvSpPr/>
          <p:nvPr/>
        </p:nvSpPr>
        <p:spPr>
          <a:xfrm>
            <a:off x="2264000" y="1930400"/>
            <a:ext cx="2188500" cy="231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A.INPUT 처리 영역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93" name="Google Shape;793;p45"/>
          <p:cNvSpPr/>
          <p:nvPr/>
        </p:nvSpPr>
        <p:spPr>
          <a:xfrm>
            <a:off x="4499650" y="1930400"/>
            <a:ext cx="2349000" cy="226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B.DB 배치 처리 영역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6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799" name="Google Shape;799;p46"/>
          <p:cNvSpPr txBox="1"/>
          <p:nvPr>
            <p:ph idx="4294967295" type="title"/>
          </p:nvPr>
        </p:nvSpPr>
        <p:spPr>
          <a:xfrm>
            <a:off x="818875" y="998475"/>
            <a:ext cx="78210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5.3.대량 데이터 처리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0" name="Google Shape;800;p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01" name="Google Shape;801;p46"/>
          <p:cNvSpPr txBox="1"/>
          <p:nvPr>
            <p:ph idx="4294967295" type="title"/>
          </p:nvPr>
        </p:nvSpPr>
        <p:spPr>
          <a:xfrm>
            <a:off x="818875" y="1398875"/>
            <a:ext cx="7713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   5.3.2.구간별 성능(초당 처리 건 수:TPS) 측정 테스트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      테스트 환경 : </a:t>
            </a:r>
            <a:br>
              <a:rPr lang="ko" sz="1200">
                <a:latin typeface="Lato"/>
                <a:ea typeface="Lato"/>
                <a:cs typeface="Lato"/>
                <a:sym typeface="Lato"/>
              </a:rPr>
            </a:br>
            <a:r>
              <a:rPr lang="ko" sz="1200">
                <a:latin typeface="Lato"/>
                <a:ea typeface="Lato"/>
                <a:cs typeface="Lato"/>
                <a:sym typeface="Lato"/>
              </a:rPr>
              <a:t>	OS  : </a:t>
            </a:r>
            <a:r>
              <a:rPr lang="ko" sz="1200"/>
              <a:t>Linux 3.10.0-514 x86_64</a:t>
            </a:r>
            <a:br>
              <a:rPr lang="ko" sz="1200"/>
            </a:br>
            <a:r>
              <a:rPr lang="ko" sz="1200"/>
              <a:t>   Memory : 24Gbytes </a:t>
            </a:r>
            <a:br>
              <a:rPr lang="ko" sz="1200"/>
            </a:br>
            <a:r>
              <a:rPr lang="ko" sz="1200"/>
              <a:t>        CPU : 8 core,  Intel(R) Xeon(R) CPU E5-2650 v3 @ 2.30GHz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         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02" name="Google Shape;802;p46"/>
          <p:cNvGraphicFramePr/>
          <p:nvPr/>
        </p:nvGraphicFramePr>
        <p:xfrm>
          <a:off x="1169963" y="276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388400"/>
                <a:gridCol w="786875"/>
                <a:gridCol w="1230950"/>
                <a:gridCol w="1226125"/>
                <a:gridCol w="1103500"/>
                <a:gridCol w="759000"/>
                <a:gridCol w="794975"/>
                <a:gridCol w="1072500"/>
              </a:tblGrid>
              <a:tr h="23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input msg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 스레드 개수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 스레드 개수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commit count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tps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cpu 사용량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메모리 사용량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3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1,000,000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1,000,000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1,000,000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1,000,000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1,000,000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7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808" name="Google Shape;808;p47"/>
          <p:cNvSpPr txBox="1"/>
          <p:nvPr>
            <p:ph idx="4294967295" type="title"/>
          </p:nvPr>
        </p:nvSpPr>
        <p:spPr>
          <a:xfrm>
            <a:off x="818875" y="998475"/>
            <a:ext cx="7821000" cy="14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5.3.대량 데이터 처리</a:t>
            </a:r>
            <a:br>
              <a:rPr lang="ko" sz="1400">
                <a:latin typeface="Lato"/>
                <a:ea typeface="Lato"/>
                <a:cs typeface="Lato"/>
                <a:sym typeface="Lato"/>
              </a:rPr>
            </a:br>
            <a:r>
              <a:rPr lang="ko" sz="1200">
                <a:latin typeface="Lato"/>
                <a:ea typeface="Lato"/>
                <a:cs typeface="Lato"/>
                <a:sym typeface="Lato"/>
              </a:rPr>
              <a:t>   5.3.3.처리 방식 및 튜닝</a:t>
            </a:r>
            <a:br>
              <a:rPr lang="ko" sz="1200">
                <a:latin typeface="Lato"/>
                <a:ea typeface="Lato"/>
                <a:cs typeface="Lato"/>
                <a:sym typeface="Lato"/>
              </a:rPr>
            </a:br>
            <a:r>
              <a:rPr lang="ko" sz="1200">
                <a:latin typeface="Lato"/>
                <a:ea typeface="Lato"/>
                <a:cs typeface="Lato"/>
                <a:sym typeface="Lato"/>
              </a:rPr>
              <a:t>               테스트 결과를 검토하여 설정 값 임계치를 찾고 평균 처리 속도를 구해 본다.</a:t>
            </a:r>
            <a:br>
              <a:rPr lang="ko" sz="1200">
                <a:latin typeface="Lato"/>
                <a:ea typeface="Lato"/>
                <a:cs typeface="Lato"/>
                <a:sym typeface="Lato"/>
              </a:rPr>
            </a:br>
            <a:r>
              <a:rPr lang="ko" sz="1200">
                <a:latin typeface="Lato"/>
                <a:ea typeface="Lato"/>
                <a:cs typeface="Lato"/>
                <a:sym typeface="Lato"/>
              </a:rPr>
              <a:t> 	결과가 목표치에 미치지 못할 경우 아키텍처 및 테이블 구조를 재검토 하도록 한다.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9" name="Google Shape;809;p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10" name="Google Shape;810;p47"/>
          <p:cNvSpPr/>
          <p:nvPr/>
        </p:nvSpPr>
        <p:spPr>
          <a:xfrm>
            <a:off x="1358400" y="2365425"/>
            <a:ext cx="6853200" cy="1886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7"/>
          <p:cNvSpPr txBox="1"/>
          <p:nvPr>
            <p:ph idx="4294967295" type="title"/>
          </p:nvPr>
        </p:nvSpPr>
        <p:spPr>
          <a:xfrm>
            <a:off x="1594225" y="2441625"/>
            <a:ext cx="6784800" cy="17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🙇 트레킹 목표 처리량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일 트랜젝션 발생량 : 10,000,000 건 ( 10일에 1억 건 발생)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처리 시간 : 8 시간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TPS 계산 : 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    10,000,000 건 / ( 8시간 * 60 * 60) = 약 350 tps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b="1" lang="ko" sz="1100">
                <a:latin typeface="Lato"/>
                <a:ea typeface="Lato"/>
                <a:cs typeface="Lato"/>
                <a:sym typeface="Lato"/>
              </a:rPr>
              <a:t>목표 처리량 : 500 tps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8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817" name="Google Shape;817;p48"/>
          <p:cNvSpPr txBox="1"/>
          <p:nvPr>
            <p:ph idx="4294967295" type="title"/>
          </p:nvPr>
        </p:nvSpPr>
        <p:spPr>
          <a:xfrm>
            <a:off x="818875" y="998497"/>
            <a:ext cx="5117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5.4.기능 상세 설계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8" name="Google Shape;818;p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19" name="Google Shape;819;p48"/>
          <p:cNvSpPr txBox="1"/>
          <p:nvPr/>
        </p:nvSpPr>
        <p:spPr>
          <a:xfrm>
            <a:off x="1065950" y="1393950"/>
            <a:ext cx="5433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5.4.1.개발 항목(</a:t>
            </a:r>
            <a:r>
              <a:rPr lang="ko" sz="1300"/>
              <a:t>1/2</a:t>
            </a:r>
            <a:r>
              <a:rPr lang="ko" sz="1300"/>
              <a:t>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0" name="Google Shape;820;p48"/>
          <p:cNvGraphicFramePr/>
          <p:nvPr/>
        </p:nvGraphicFramePr>
        <p:xfrm>
          <a:off x="1159175" y="182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1394975"/>
                <a:gridCol w="2631050"/>
                <a:gridCol w="3206500"/>
              </a:tblGrid>
              <a:tr h="27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분류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항목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설명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6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A.트레킹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트레킹 메시지 로딩 APP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트래킹 적재 애플리케이션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 기능 개발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650">
                <a:tc rowSpan="7"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B.트레킹 매니저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설정 관리 매니저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트래킹 애플리케이션 설정과 관련한 정보를 관리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 기능 개발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프리로딩 매니저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인터페이스 정보 등 프리로딩 데이터를 관리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 기능 개발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컨트롤 매니저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애플리케이션 시작, 종료, 설정 변경 등을 관리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 기능 개발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채널 매니저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트레킹 INPUT 채널 관리 기능 개발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캐시 매니저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Persistent Cache 를 관리 기능 개발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백업 매니저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트레킹 로그 백업 정리 관리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 기능 개발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모니터 매니저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리소스 모니터링 및 알람 관리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 기능 개발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C.트레킹 매니저 프론트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매니저 관리 서비스 &amp; 컨트롤러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트레킹 매니저들 관리를 위한 서비스 및 컨트롤러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 기능 개발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매니저 관리 화면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트레킹 애플리케이션 관리를 위한 화면 개발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매니저 관리 콘솔 모드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트레킹 애플리케이션 관리를 위한 명령 콘솔 개발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트레킹 조회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1일치 로컬 DB 저장 영역에서 조회기능 제공.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9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826" name="Google Shape;826;p49"/>
          <p:cNvSpPr txBox="1"/>
          <p:nvPr>
            <p:ph idx="4294967295" type="title"/>
          </p:nvPr>
        </p:nvSpPr>
        <p:spPr>
          <a:xfrm>
            <a:off x="818875" y="998497"/>
            <a:ext cx="5117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5.4.기능 상세 설계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7" name="Google Shape;827;p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28" name="Google Shape;828;p49"/>
          <p:cNvSpPr txBox="1"/>
          <p:nvPr/>
        </p:nvSpPr>
        <p:spPr>
          <a:xfrm>
            <a:off x="1065950" y="1393950"/>
            <a:ext cx="5433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5.4.1.개발 항목(2/2)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9" name="Google Shape;829;p49"/>
          <p:cNvGraphicFramePr/>
          <p:nvPr/>
        </p:nvGraphicFramePr>
        <p:xfrm>
          <a:off x="1159175" y="182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1394975"/>
                <a:gridCol w="2631050"/>
                <a:gridCol w="3206500"/>
              </a:tblGrid>
              <a:tr h="27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분류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항목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설명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1497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D.IIP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모니터링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트레킹 조회 및 상세조회 화면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모니터링 조회 화면 개발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트레킹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조회 및 상세조회 서비스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모니터링 조회 서비스 기능 개발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기타 트레킹 관련 AS-IS 화면 리뉴얼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AS-IS 화면 리뉴얼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E.IIP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대시보드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AS-IS 대시보드 화면 리뉴얼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AS-IS 대시보드 리뉴얼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F.IIP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통계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트레킹 통계 집계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트레킹 집계 배치 기능 개발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497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G.IIP 트레킹 관리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트레킹 매니저 원격 관리 화면 및 서비스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트레킹 애플리케이션 관리를 위한 화면 개발 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트레킹 매니저 상태 모니터링 화면 및 서비스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트레킹 애플리케션의 상태를 디스플레이 하기 위한 화면 개발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0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835" name="Google Shape;835;p50"/>
          <p:cNvSpPr txBox="1"/>
          <p:nvPr>
            <p:ph idx="4294967295" type="title"/>
          </p:nvPr>
        </p:nvSpPr>
        <p:spPr>
          <a:xfrm>
            <a:off x="818875" y="998497"/>
            <a:ext cx="5117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5.4.기능 상세 설계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6" name="Google Shape;836;p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37" name="Google Shape;837;p50"/>
          <p:cNvSpPr txBox="1"/>
          <p:nvPr/>
        </p:nvSpPr>
        <p:spPr>
          <a:xfrm>
            <a:off x="1065950" y="1393950"/>
            <a:ext cx="5433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5.4.2.항목별 설계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</a:t>
            </a:r>
            <a:r>
              <a:rPr lang="ko" sz="1200"/>
              <a:t> C.트레킹매니저 프론트 - 매니저 관리 - 메인 화면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8" name="Google Shape;8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25" y="1902650"/>
            <a:ext cx="8107699" cy="4628124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50"/>
          <p:cNvSpPr/>
          <p:nvPr/>
        </p:nvSpPr>
        <p:spPr>
          <a:xfrm>
            <a:off x="1261500" y="2781500"/>
            <a:ext cx="6621000" cy="326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0"/>
          <p:cNvSpPr txBox="1"/>
          <p:nvPr/>
        </p:nvSpPr>
        <p:spPr>
          <a:xfrm>
            <a:off x="1500900" y="2929950"/>
            <a:ext cx="12918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/>
              <a:t>트레킹 관리자</a:t>
            </a:r>
            <a:endParaRPr i="1"/>
          </a:p>
        </p:txBody>
      </p:sp>
      <p:sp>
        <p:nvSpPr>
          <p:cNvPr id="841" name="Google Shape;841;p50"/>
          <p:cNvSpPr/>
          <p:nvPr/>
        </p:nvSpPr>
        <p:spPr>
          <a:xfrm>
            <a:off x="1999800" y="3555525"/>
            <a:ext cx="2646600" cy="216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찾고 싶은 메뉴나 값을 검색해 보세요.</a:t>
            </a:r>
            <a:endParaRPr sz="800">
              <a:solidFill>
                <a:srgbClr val="999999"/>
              </a:solidFill>
            </a:endParaRPr>
          </a:p>
        </p:txBody>
      </p:sp>
      <p:sp>
        <p:nvSpPr>
          <p:cNvPr id="842" name="Google Shape;842;p50"/>
          <p:cNvSpPr/>
          <p:nvPr/>
        </p:nvSpPr>
        <p:spPr>
          <a:xfrm>
            <a:off x="4707400" y="3555525"/>
            <a:ext cx="629700" cy="216900"/>
          </a:xfrm>
          <a:prstGeom prst="roundRect">
            <a:avLst>
              <a:gd fmla="val 7572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검색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843" name="Google Shape;843;p50"/>
          <p:cNvSpPr/>
          <p:nvPr/>
        </p:nvSpPr>
        <p:spPr>
          <a:xfrm>
            <a:off x="2138425" y="4286375"/>
            <a:ext cx="726900" cy="150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400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44" name="Google Shape;844;p50"/>
          <p:cNvSpPr/>
          <p:nvPr/>
        </p:nvSpPr>
        <p:spPr>
          <a:xfrm>
            <a:off x="3464375" y="4286375"/>
            <a:ext cx="726900" cy="150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50</a:t>
            </a:r>
            <a:endParaRPr sz="800"/>
          </a:p>
        </p:txBody>
      </p:sp>
      <p:sp>
        <p:nvSpPr>
          <p:cNvPr id="845" name="Google Shape;845;p50"/>
          <p:cNvSpPr/>
          <p:nvPr/>
        </p:nvSpPr>
        <p:spPr>
          <a:xfrm>
            <a:off x="4860375" y="4290300"/>
            <a:ext cx="726900" cy="150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85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46" name="Google Shape;846;p50"/>
          <p:cNvSpPr txBox="1"/>
          <p:nvPr/>
        </p:nvSpPr>
        <p:spPr>
          <a:xfrm>
            <a:off x="1535425" y="4215575"/>
            <a:ext cx="62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tps</a:t>
            </a:r>
            <a:endParaRPr sz="1000"/>
          </a:p>
        </p:txBody>
      </p:sp>
      <p:sp>
        <p:nvSpPr>
          <p:cNvPr id="847" name="Google Shape;847;p50"/>
          <p:cNvSpPr txBox="1"/>
          <p:nvPr/>
        </p:nvSpPr>
        <p:spPr>
          <a:xfrm>
            <a:off x="2858300" y="4215575"/>
            <a:ext cx="62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cpu</a:t>
            </a:r>
            <a:endParaRPr sz="1000"/>
          </a:p>
        </p:txBody>
      </p:sp>
      <p:sp>
        <p:nvSpPr>
          <p:cNvPr id="848" name="Google Shape;848;p50"/>
          <p:cNvSpPr/>
          <p:nvPr/>
        </p:nvSpPr>
        <p:spPr>
          <a:xfrm>
            <a:off x="6186325" y="4290300"/>
            <a:ext cx="726900" cy="150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20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49" name="Google Shape;849;p50"/>
          <p:cNvSpPr txBox="1"/>
          <p:nvPr/>
        </p:nvSpPr>
        <p:spPr>
          <a:xfrm>
            <a:off x="4257375" y="4219500"/>
            <a:ext cx="62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mem</a:t>
            </a:r>
            <a:endParaRPr sz="1000"/>
          </a:p>
        </p:txBody>
      </p:sp>
      <p:sp>
        <p:nvSpPr>
          <p:cNvPr id="850" name="Google Shape;850;p50"/>
          <p:cNvSpPr txBox="1"/>
          <p:nvPr/>
        </p:nvSpPr>
        <p:spPr>
          <a:xfrm>
            <a:off x="5580250" y="4219500"/>
            <a:ext cx="62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disk</a:t>
            </a:r>
            <a:endParaRPr sz="1000"/>
          </a:p>
        </p:txBody>
      </p:sp>
      <p:sp>
        <p:nvSpPr>
          <p:cNvPr id="851" name="Google Shape;851;p50"/>
          <p:cNvSpPr txBox="1"/>
          <p:nvPr/>
        </p:nvSpPr>
        <p:spPr>
          <a:xfrm>
            <a:off x="6655550" y="5692950"/>
            <a:ext cx="116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로그 | 모니터 | 설정</a:t>
            </a:r>
            <a:endParaRPr sz="800">
              <a:solidFill>
                <a:srgbClr val="999999"/>
              </a:solidFill>
            </a:endParaRPr>
          </a:p>
        </p:txBody>
      </p:sp>
      <p:sp>
        <p:nvSpPr>
          <p:cNvPr id="852" name="Google Shape;852;p50"/>
          <p:cNvSpPr txBox="1"/>
          <p:nvPr/>
        </p:nvSpPr>
        <p:spPr>
          <a:xfrm>
            <a:off x="5963450" y="5692950"/>
            <a:ext cx="756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단위 : 건, % </a:t>
            </a:r>
            <a:endParaRPr sz="800">
              <a:solidFill>
                <a:srgbClr val="999999"/>
              </a:solidFill>
            </a:endParaRPr>
          </a:p>
        </p:txBody>
      </p:sp>
      <p:sp>
        <p:nvSpPr>
          <p:cNvPr id="853" name="Google Shape;853;p50"/>
          <p:cNvSpPr/>
          <p:nvPr/>
        </p:nvSpPr>
        <p:spPr>
          <a:xfrm>
            <a:off x="2692850" y="3057025"/>
            <a:ext cx="170400" cy="150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50"/>
          <p:cNvSpPr txBox="1"/>
          <p:nvPr/>
        </p:nvSpPr>
        <p:spPr>
          <a:xfrm>
            <a:off x="1611350" y="5692950"/>
            <a:ext cx="271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9E9E9E"/>
                </a:solidFill>
              </a:rPr>
              <a:t>현재 시간 : 2019.07.01.12:00:00</a:t>
            </a:r>
            <a:endParaRPr sz="800">
              <a:solidFill>
                <a:srgbClr val="9E9E9E"/>
              </a:solidFill>
            </a:endParaRPr>
          </a:p>
        </p:txBody>
      </p:sp>
      <p:sp>
        <p:nvSpPr>
          <p:cNvPr id="855" name="Google Shape;855;p50"/>
          <p:cNvSpPr txBox="1"/>
          <p:nvPr/>
        </p:nvSpPr>
        <p:spPr>
          <a:xfrm>
            <a:off x="1855200" y="4777000"/>
            <a:ext cx="5861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최근 1시간 :    1,890           </a:t>
            </a:r>
            <a:r>
              <a:rPr lang="ko" sz="1000">
                <a:solidFill>
                  <a:schemeClr val="dk1"/>
                </a:solidFill>
              </a:rPr>
              <a:t>오늘 :   50,000            누적 :  50,000,000    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56" name="Google Shape;856;p50"/>
          <p:cNvSpPr/>
          <p:nvPr/>
        </p:nvSpPr>
        <p:spPr>
          <a:xfrm>
            <a:off x="3508400" y="3052150"/>
            <a:ext cx="548700" cy="173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실행 중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857" name="Google Shape;857;p50"/>
          <p:cNvSpPr/>
          <p:nvPr/>
        </p:nvSpPr>
        <p:spPr>
          <a:xfrm>
            <a:off x="4097600" y="3052150"/>
            <a:ext cx="548700" cy="173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666666"/>
                </a:solidFill>
              </a:rPr>
              <a:t>중지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858" name="Google Shape;858;p50"/>
          <p:cNvSpPr/>
          <p:nvPr/>
        </p:nvSpPr>
        <p:spPr>
          <a:xfrm>
            <a:off x="5403575" y="3280925"/>
            <a:ext cx="1948200" cy="869400"/>
          </a:xfrm>
          <a:prstGeom prst="wedgeRoundRectCallout">
            <a:avLst>
              <a:gd fmla="val -41681" name="adj1"/>
              <a:gd fmla="val 65229" name="adj2"/>
              <a:gd fmla="val 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50"/>
          <p:cNvSpPr txBox="1"/>
          <p:nvPr/>
        </p:nvSpPr>
        <p:spPr>
          <a:xfrm>
            <a:off x="5403575" y="3276425"/>
            <a:ext cx="20865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현재 메모리 사용량이 높습니다.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트레킹 처리량을 줄이기 위해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처리 스레드 수를 줄이거나 메모리 증설 등 조치가 필요합니다.</a:t>
            </a:r>
            <a:r>
              <a:rPr lang="ko" sz="800">
                <a:solidFill>
                  <a:schemeClr val="dk1"/>
                </a:solidFill>
              </a:rPr>
              <a:t>  (</a:t>
            </a:r>
            <a:r>
              <a:rPr lang="ko" sz="800" u="sng">
                <a:solidFill>
                  <a:schemeClr val="dk1"/>
                </a:solidFill>
              </a:rPr>
              <a:t>설정항목으로 이동</a:t>
            </a:r>
            <a:r>
              <a:rPr lang="ko" sz="800">
                <a:solidFill>
                  <a:schemeClr val="dk1"/>
                </a:solidFill>
              </a:rPr>
              <a:t>)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25" y="1902650"/>
            <a:ext cx="8107699" cy="4628124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51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866" name="Google Shape;866;p51"/>
          <p:cNvSpPr txBox="1"/>
          <p:nvPr>
            <p:ph idx="4294967295" type="title"/>
          </p:nvPr>
        </p:nvSpPr>
        <p:spPr>
          <a:xfrm>
            <a:off x="818875" y="998497"/>
            <a:ext cx="5117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5.4.기능 상세 설계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7" name="Google Shape;867;p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68" name="Google Shape;868;p51"/>
          <p:cNvSpPr txBox="1"/>
          <p:nvPr/>
        </p:nvSpPr>
        <p:spPr>
          <a:xfrm>
            <a:off x="1065950" y="1393950"/>
            <a:ext cx="75339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5.4.2.항목별 설계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</a:t>
            </a:r>
            <a:r>
              <a:rPr lang="ko" sz="1200"/>
              <a:t> C.트레킹매니저 프론트 - 매니저 관리 - 로그 화면</a:t>
            </a:r>
            <a:br>
              <a:rPr lang="ko" sz="1200"/>
            </a:br>
            <a:r>
              <a:rPr lang="ko" sz="1200"/>
              <a:t>	트레킹 시스템 운영 로그 뷰를 제공한다. (옵션 : 별도 파일로 저장하거나 메일 발송 기능 제공)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1"/>
          <p:cNvSpPr/>
          <p:nvPr/>
        </p:nvSpPr>
        <p:spPr>
          <a:xfrm>
            <a:off x="1261500" y="2781500"/>
            <a:ext cx="6621000" cy="326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1"/>
          <p:cNvSpPr txBox="1"/>
          <p:nvPr/>
        </p:nvSpPr>
        <p:spPr>
          <a:xfrm>
            <a:off x="1500900" y="2929950"/>
            <a:ext cx="2715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/>
              <a:t>트레킹 관리자 &gt; 로그보기 </a:t>
            </a:r>
            <a:endParaRPr i="1"/>
          </a:p>
        </p:txBody>
      </p:sp>
      <p:sp>
        <p:nvSpPr>
          <p:cNvPr id="871" name="Google Shape;871;p51"/>
          <p:cNvSpPr txBox="1"/>
          <p:nvPr/>
        </p:nvSpPr>
        <p:spPr>
          <a:xfrm>
            <a:off x="6655550" y="5692950"/>
            <a:ext cx="116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로그 | 모니터 | 설정</a:t>
            </a:r>
            <a:endParaRPr sz="800">
              <a:solidFill>
                <a:srgbClr val="999999"/>
              </a:solidFill>
            </a:endParaRPr>
          </a:p>
        </p:txBody>
      </p:sp>
      <p:sp>
        <p:nvSpPr>
          <p:cNvPr id="872" name="Google Shape;872;p51"/>
          <p:cNvSpPr txBox="1"/>
          <p:nvPr/>
        </p:nvSpPr>
        <p:spPr>
          <a:xfrm>
            <a:off x="1611350" y="5692950"/>
            <a:ext cx="271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9E9E9E"/>
                </a:solidFill>
              </a:rPr>
              <a:t>현재 시간 : 2019.07.01.12:00:00</a:t>
            </a:r>
            <a:endParaRPr sz="800">
              <a:solidFill>
                <a:srgbClr val="9E9E9E"/>
              </a:solidFill>
            </a:endParaRPr>
          </a:p>
        </p:txBody>
      </p:sp>
      <p:sp>
        <p:nvSpPr>
          <p:cNvPr id="873" name="Google Shape;873;p51"/>
          <p:cNvSpPr/>
          <p:nvPr/>
        </p:nvSpPr>
        <p:spPr>
          <a:xfrm>
            <a:off x="1999800" y="3403125"/>
            <a:ext cx="2886600" cy="216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로그 내용에서 찾고자 하는 내용을 입력하세요.</a:t>
            </a:r>
            <a:endParaRPr sz="800">
              <a:solidFill>
                <a:srgbClr val="999999"/>
              </a:solidFill>
            </a:endParaRPr>
          </a:p>
        </p:txBody>
      </p:sp>
      <p:sp>
        <p:nvSpPr>
          <p:cNvPr id="874" name="Google Shape;874;p51"/>
          <p:cNvSpPr/>
          <p:nvPr/>
        </p:nvSpPr>
        <p:spPr>
          <a:xfrm>
            <a:off x="4936000" y="3403125"/>
            <a:ext cx="629700" cy="216900"/>
          </a:xfrm>
          <a:prstGeom prst="roundRect">
            <a:avLst>
              <a:gd fmla="val 7572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검색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875" name="Google Shape;875;p51"/>
          <p:cNvSpPr/>
          <p:nvPr/>
        </p:nvSpPr>
        <p:spPr>
          <a:xfrm>
            <a:off x="1999800" y="3733225"/>
            <a:ext cx="5348700" cy="1820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rgbClr val="2FFF12"/>
                </a:solidFill>
              </a:rPr>
              <a:t>2019-06-19 14:07:32.919 DEBUG [    localhost-startStop-2]	         o.s.b.f.s.DisposableBeanAdapter 259 - Invoking destroy() on bean with name 'org.springframework.context.annotation.internalScheduledAnnotationProcessor'</a:t>
            </a:r>
            <a:endParaRPr sz="600">
              <a:solidFill>
                <a:srgbClr val="2FFF12"/>
              </a:solidFill>
            </a:endParaRPr>
          </a:p>
          <a:p>
            <a:pPr indent="1778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rgbClr val="2FFF12"/>
                </a:solidFill>
              </a:rPr>
              <a:t>2019-06-19 14:07:32.919 DEBUG [    localhost-startStop-2]	         o.s.b.f.s.DisposableBeanAdapter 259 - Invoking destroy() on bean with name 'frontManagementScheduler'</a:t>
            </a:r>
            <a:endParaRPr sz="600">
              <a:solidFill>
                <a:srgbClr val="2FFF12"/>
              </a:solidFill>
            </a:endParaRPr>
          </a:p>
          <a:p>
            <a:pPr indent="1778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rgbClr val="2FFF12"/>
                </a:solidFill>
              </a:rPr>
              <a:t>2019-06-19 14:07:32.919  INFO [    localhost-startStop-2]	    o.s.s.c.ExecutorConfigurationSupport 202 - Shutting down ExecutorService 'frontManagementScheduler'</a:t>
            </a:r>
            <a:endParaRPr sz="600">
              <a:solidFill>
                <a:srgbClr val="2FFF12"/>
              </a:solidFill>
            </a:endParaRPr>
          </a:p>
          <a:p>
            <a:pPr indent="1778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rgbClr val="2FFF12"/>
                </a:solidFill>
              </a:rPr>
              <a:t>2019-06-19 14:07:32.923 DEBUG [    localhost-startStop-2]	  </a:t>
            </a:r>
            <a:endParaRPr sz="600">
              <a:solidFill>
                <a:srgbClr val="2FFF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2FFF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2FFF12"/>
                </a:solidFill>
              </a:rPr>
              <a:t>2019-06-19 14:07:32.919 DEBUG [    localhost-startStop-2]	         o.s.b.f.s.DisposableBeanAdapter 259 - Invoking destroy() on bean with name 'org.springframework.context.annotation.internalScheduledAnnotationProcessor'</a:t>
            </a:r>
            <a:endParaRPr sz="600">
              <a:solidFill>
                <a:srgbClr val="2FFF12"/>
              </a:solidFill>
            </a:endParaRPr>
          </a:p>
          <a:p>
            <a:pPr indent="1778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2FFF12"/>
                </a:solidFill>
              </a:rPr>
              <a:t>2019-06-19 14:07:32.919 DEBUG [    localhost-startStop-2]	         o.s.b.f.s.DisposableBeanAdapter 259 - Invoking destroy() on bean with name 'frontManagementScheduler'</a:t>
            </a:r>
            <a:endParaRPr sz="600">
              <a:solidFill>
                <a:srgbClr val="2FFF12"/>
              </a:solidFill>
            </a:endParaRPr>
          </a:p>
          <a:p>
            <a:pPr indent="1778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2FFF12"/>
                </a:solidFill>
              </a:rPr>
              <a:t>2019-06-19 14:07:32.919  INFO [    localhost-startStop-2]	    o.s.s.c.ExecutorConfigurationSupport 202 - Shutting down ExecutorService 'frontManagementScheduler'</a:t>
            </a:r>
            <a:endParaRPr sz="600">
              <a:solidFill>
                <a:srgbClr val="2FFF12"/>
              </a:solidFill>
            </a:endParaRPr>
          </a:p>
          <a:p>
            <a:pPr indent="1778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2FFF12"/>
                </a:solidFill>
              </a:rPr>
              <a:t>2019-06-19 14:07:32.923 DEBUG [    localhost-startStop-2]	  </a:t>
            </a:r>
            <a:endParaRPr sz="600">
              <a:solidFill>
                <a:srgbClr val="2FFF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999999"/>
              </a:solidFill>
            </a:endParaRPr>
          </a:p>
          <a:p>
            <a:pPr indent="1778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876" name="Google Shape;876;p51"/>
          <p:cNvSpPr/>
          <p:nvPr/>
        </p:nvSpPr>
        <p:spPr>
          <a:xfrm>
            <a:off x="5621800" y="3403125"/>
            <a:ext cx="629700" cy="216900"/>
          </a:xfrm>
          <a:prstGeom prst="roundRect">
            <a:avLst>
              <a:gd fmla="val 7572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파일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877" name="Google Shape;877;p51"/>
          <p:cNvSpPr/>
          <p:nvPr/>
        </p:nvSpPr>
        <p:spPr>
          <a:xfrm>
            <a:off x="6307600" y="3403125"/>
            <a:ext cx="629700" cy="216900"/>
          </a:xfrm>
          <a:prstGeom prst="roundRect">
            <a:avLst>
              <a:gd fmla="val 7572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메일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3137650" y="1538933"/>
            <a:ext cx="5311500" cy="291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4294967295" type="title"/>
          </p:nvPr>
        </p:nvSpPr>
        <p:spPr>
          <a:xfrm>
            <a:off x="549925" y="490933"/>
            <a:ext cx="7790400" cy="1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1.트레킹 메시지 적재 프로세스 설계</a:t>
            </a:r>
            <a:endParaRPr sz="2400"/>
          </a:p>
        </p:txBody>
      </p:sp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818875" y="988333"/>
            <a:ext cx="51171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1.1.AS-IS 프로세스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032575" y="1853717"/>
            <a:ext cx="1535200" cy="597633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Loader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7306250" y="2156917"/>
            <a:ext cx="907675" cy="10240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cxnSp>
        <p:nvCxnSpPr>
          <p:cNvPr id="84" name="Google Shape;84;p16"/>
          <p:cNvCxnSpPr>
            <a:endCxn id="82" idx="1"/>
          </p:cNvCxnSpPr>
          <p:nvPr/>
        </p:nvCxnSpPr>
        <p:spPr>
          <a:xfrm flipH="1" rot="10800000">
            <a:off x="4140375" y="2152533"/>
            <a:ext cx="892200" cy="6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82" idx="3"/>
            <a:endCxn id="83" idx="2"/>
          </p:cNvCxnSpPr>
          <p:nvPr/>
        </p:nvCxnSpPr>
        <p:spPr>
          <a:xfrm>
            <a:off x="6567775" y="2152533"/>
            <a:ext cx="738600" cy="5163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/>
          <p:nvPr/>
        </p:nvSpPr>
        <p:spPr>
          <a:xfrm>
            <a:off x="1007125" y="1853700"/>
            <a:ext cx="1626250" cy="597633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MTE/IIB/MI/ZETA</a:t>
            </a:r>
            <a:endParaRPr/>
          </a:p>
        </p:txBody>
      </p:sp>
      <p:cxnSp>
        <p:nvCxnSpPr>
          <p:cNvPr id="87" name="Google Shape;87;p16"/>
          <p:cNvCxnSpPr>
            <a:stCxn id="86" idx="3"/>
          </p:cNvCxnSpPr>
          <p:nvPr/>
        </p:nvCxnSpPr>
        <p:spPr>
          <a:xfrm>
            <a:off x="2633375" y="2152517"/>
            <a:ext cx="1063200" cy="15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224" y="3196813"/>
            <a:ext cx="907675" cy="63631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5032575" y="3145750"/>
            <a:ext cx="1535200" cy="597633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DataTracker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(WAS)</a:t>
            </a:r>
            <a:endParaRPr/>
          </a:p>
        </p:txBody>
      </p:sp>
      <p:cxnSp>
        <p:nvCxnSpPr>
          <p:cNvPr id="90" name="Google Shape;90;p16"/>
          <p:cNvCxnSpPr>
            <a:stCxn id="83" idx="2"/>
            <a:endCxn id="89" idx="3"/>
          </p:cNvCxnSpPr>
          <p:nvPr/>
        </p:nvCxnSpPr>
        <p:spPr>
          <a:xfrm flipH="1">
            <a:off x="6567650" y="2668917"/>
            <a:ext cx="738600" cy="7755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>
            <a:stCxn id="89" idx="1"/>
            <a:endCxn id="88" idx="3"/>
          </p:cNvCxnSpPr>
          <p:nvPr/>
        </p:nvCxnSpPr>
        <p:spPr>
          <a:xfrm flipH="1">
            <a:off x="4217775" y="3444567"/>
            <a:ext cx="814800" cy="705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 txBox="1"/>
          <p:nvPr/>
        </p:nvSpPr>
        <p:spPr>
          <a:xfrm>
            <a:off x="952500" y="2403233"/>
            <a:ext cx="1860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1) 런타임 인터페이스 실행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및 트래킹 메시지 발생</a:t>
            </a:r>
            <a:endParaRPr sz="1200"/>
          </a:p>
        </p:txBody>
      </p:sp>
      <p:sp>
        <p:nvSpPr>
          <p:cNvPr id="93" name="Google Shape;93;p16"/>
          <p:cNvSpPr txBox="1"/>
          <p:nvPr/>
        </p:nvSpPr>
        <p:spPr>
          <a:xfrm>
            <a:off x="5010900" y="2413733"/>
            <a:ext cx="1860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</a:t>
            </a:r>
            <a:r>
              <a:rPr lang="ko" sz="1200"/>
              <a:t>) 트레킹 메시지 디비 적재</a:t>
            </a:r>
            <a:r>
              <a:rPr lang="ko" sz="1200"/>
              <a:t> </a:t>
            </a:r>
            <a:endParaRPr sz="1200"/>
          </a:p>
        </p:txBody>
      </p:sp>
      <p:sp>
        <p:nvSpPr>
          <p:cNvPr id="94" name="Google Shape;94;p16"/>
          <p:cNvSpPr txBox="1"/>
          <p:nvPr/>
        </p:nvSpPr>
        <p:spPr>
          <a:xfrm>
            <a:off x="5010900" y="3743383"/>
            <a:ext cx="1860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3</a:t>
            </a:r>
            <a:r>
              <a:rPr lang="ko" sz="1200"/>
              <a:t>) 트레킹 메시지 조회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서비스 제공</a:t>
            </a:r>
            <a:endParaRPr sz="1200"/>
          </a:p>
        </p:txBody>
      </p:sp>
      <p:sp>
        <p:nvSpPr>
          <p:cNvPr id="95" name="Google Shape;95;p16"/>
          <p:cNvSpPr txBox="1"/>
          <p:nvPr>
            <p:ph idx="4294967295" type="title"/>
          </p:nvPr>
        </p:nvSpPr>
        <p:spPr>
          <a:xfrm>
            <a:off x="818875" y="4236567"/>
            <a:ext cx="77904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1.2.문제점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b="1" lang="ko" sz="1400">
                <a:latin typeface="Lato"/>
                <a:ea typeface="Lato"/>
                <a:cs typeface="Lato"/>
                <a:sym typeface="Lato"/>
              </a:rPr>
              <a:t>Loder</a:t>
            </a:r>
            <a:r>
              <a:rPr lang="ko" sz="1400">
                <a:latin typeface="Lato"/>
                <a:ea typeface="Lato"/>
                <a:cs typeface="Lato"/>
                <a:sym typeface="Lato"/>
              </a:rPr>
              <a:t>의 트레킹 메시지 </a:t>
            </a:r>
            <a:r>
              <a:rPr b="1" lang="ko" sz="1400">
                <a:latin typeface="Lato"/>
                <a:ea typeface="Lato"/>
                <a:cs typeface="Lato"/>
                <a:sym typeface="Lato"/>
              </a:rPr>
              <a:t>병렬 처리시 병목 발생</a:t>
            </a:r>
            <a:r>
              <a:rPr lang="ko" sz="1400">
                <a:latin typeface="Lato"/>
                <a:ea typeface="Lato"/>
                <a:cs typeface="Lato"/>
                <a:sym typeface="Lato"/>
              </a:rPr>
              <a:t>으로 인한 성능 지연 현상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b="1" lang="ko" sz="1400">
                <a:latin typeface="Lato"/>
                <a:ea typeface="Lato"/>
                <a:cs typeface="Lato"/>
                <a:sym typeface="Lato"/>
              </a:rPr>
              <a:t>Loder</a:t>
            </a:r>
            <a:r>
              <a:rPr lang="ko" sz="1400">
                <a:latin typeface="Lato"/>
                <a:ea typeface="Lato"/>
                <a:cs typeface="Lato"/>
                <a:sym typeface="Lato"/>
              </a:rPr>
              <a:t>의 사이트별 </a:t>
            </a:r>
            <a:r>
              <a:rPr b="1" lang="ko" sz="1400">
                <a:latin typeface="Lato"/>
                <a:ea typeface="Lato"/>
                <a:cs typeface="Lato"/>
                <a:sym typeface="Lato"/>
              </a:rPr>
              <a:t>기능 및 성능 확장을 위한 무분별한 커스텀 코드</a:t>
            </a:r>
            <a:r>
              <a:rPr lang="ko" sz="1400">
                <a:latin typeface="Lato"/>
                <a:ea typeface="Lato"/>
                <a:cs typeface="Lato"/>
                <a:sym typeface="Lato"/>
              </a:rPr>
              <a:t> 추가로 소스 관리 부담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결과 업데이트를 수반하는 </a:t>
            </a:r>
            <a:r>
              <a:rPr b="1" lang="ko" sz="1400">
                <a:latin typeface="Lato"/>
                <a:ea typeface="Lato"/>
                <a:cs typeface="Lato"/>
                <a:sym typeface="Lato"/>
              </a:rPr>
              <a:t>마스터 디테일 구조의 테이블 구조</a:t>
            </a:r>
            <a:r>
              <a:rPr lang="ko" sz="1400">
                <a:latin typeface="Lato"/>
                <a:ea typeface="Lato"/>
                <a:cs typeface="Lato"/>
                <a:sym typeface="Lato"/>
              </a:rPr>
              <a:t>는 </a:t>
            </a:r>
            <a:r>
              <a:rPr b="1" lang="ko" sz="1400">
                <a:latin typeface="Lato"/>
                <a:ea typeface="Lato"/>
                <a:cs typeface="Lato"/>
                <a:sym typeface="Lato"/>
              </a:rPr>
              <a:t>성능 개선의 한계점</a:t>
            </a:r>
            <a:r>
              <a:rPr lang="ko" sz="1400">
                <a:latin typeface="Lato"/>
                <a:ea typeface="Lato"/>
                <a:cs typeface="Lato"/>
                <a:sym typeface="Lato"/>
              </a:rPr>
              <a:t> 존재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대량의 트레킹 정보를 인터페이스 정보와 함께 조회시 </a:t>
            </a:r>
            <a:r>
              <a:rPr b="1" lang="ko" sz="1400">
                <a:latin typeface="Lato"/>
                <a:ea typeface="Lato"/>
                <a:cs typeface="Lato"/>
                <a:sym typeface="Lato"/>
              </a:rPr>
              <a:t>조회 성능 저하 </a:t>
            </a:r>
            <a:endParaRPr b="1"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172400" y="3960933"/>
            <a:ext cx="1860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4)</a:t>
            </a:r>
            <a:r>
              <a:rPr lang="ko" sz="1200"/>
              <a:t> 트레킹 로그 조회</a:t>
            </a:r>
            <a:endParaRPr sz="1200"/>
          </a:p>
        </p:txBody>
      </p:sp>
      <p:sp>
        <p:nvSpPr>
          <p:cNvPr id="97" name="Google Shape;97;p16"/>
          <p:cNvSpPr txBox="1"/>
          <p:nvPr/>
        </p:nvSpPr>
        <p:spPr>
          <a:xfrm>
            <a:off x="7099800" y="4045233"/>
            <a:ext cx="18153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적재 및 모니터링 시스템</a:t>
            </a:r>
            <a:endParaRPr sz="1000"/>
          </a:p>
        </p:txBody>
      </p:sp>
      <p:sp>
        <p:nvSpPr>
          <p:cNvPr id="98" name="Google Shape;98;p16"/>
          <p:cNvSpPr txBox="1"/>
          <p:nvPr/>
        </p:nvSpPr>
        <p:spPr>
          <a:xfrm>
            <a:off x="7292838" y="3102433"/>
            <a:ext cx="1086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MASTERLOG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DETAILLOG</a:t>
            </a:r>
            <a:endParaRPr sz="1000"/>
          </a:p>
        </p:txBody>
      </p:sp>
      <p:sp>
        <p:nvSpPr>
          <p:cNvPr id="99" name="Google Shape;99;p16"/>
          <p:cNvSpPr/>
          <p:nvPr/>
        </p:nvSpPr>
        <p:spPr>
          <a:xfrm>
            <a:off x="3569226" y="1947133"/>
            <a:ext cx="672100" cy="386821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6"/>
          <p:cNvSpPr txBox="1"/>
          <p:nvPr/>
        </p:nvSpPr>
        <p:spPr>
          <a:xfrm>
            <a:off x="3629025" y="1865317"/>
            <a:ext cx="612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queue</a:t>
            </a:r>
            <a:endParaRPr sz="1000"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2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883" name="Google Shape;883;p52"/>
          <p:cNvSpPr txBox="1"/>
          <p:nvPr>
            <p:ph idx="4294967295" type="title"/>
          </p:nvPr>
        </p:nvSpPr>
        <p:spPr>
          <a:xfrm>
            <a:off x="818875" y="998497"/>
            <a:ext cx="5117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5.4.기능 상세 설계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4" name="Google Shape;884;p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885" name="Google Shape;8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75" y="1902650"/>
            <a:ext cx="8107699" cy="4628124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52"/>
          <p:cNvSpPr txBox="1"/>
          <p:nvPr/>
        </p:nvSpPr>
        <p:spPr>
          <a:xfrm>
            <a:off x="1065950" y="1393950"/>
            <a:ext cx="75741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5.4.2.항목별 설계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</a:t>
            </a:r>
            <a:r>
              <a:rPr lang="ko" sz="1200"/>
              <a:t> C.트레킹매니저 프론트 - 매니저 관리 - 모니터 화면</a:t>
            </a:r>
            <a:br>
              <a:rPr lang="ko" sz="1200"/>
            </a:br>
            <a:r>
              <a:rPr lang="ko" sz="1200"/>
              <a:t>	트레킹 시스템의 CPU MEMORY DISK 및 처리 상태를 모니터링할 수 있도록 기능을 제공한다.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2"/>
          <p:cNvSpPr/>
          <p:nvPr/>
        </p:nvSpPr>
        <p:spPr>
          <a:xfrm>
            <a:off x="1261500" y="2781500"/>
            <a:ext cx="6621000" cy="326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52"/>
          <p:cNvSpPr txBox="1"/>
          <p:nvPr/>
        </p:nvSpPr>
        <p:spPr>
          <a:xfrm>
            <a:off x="1500900" y="2929950"/>
            <a:ext cx="22725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/>
              <a:t>트레킹 관리자 &gt; 모니터링</a:t>
            </a:r>
            <a:endParaRPr i="1"/>
          </a:p>
        </p:txBody>
      </p:sp>
      <p:sp>
        <p:nvSpPr>
          <p:cNvPr id="889" name="Google Shape;889;p52"/>
          <p:cNvSpPr txBox="1"/>
          <p:nvPr/>
        </p:nvSpPr>
        <p:spPr>
          <a:xfrm>
            <a:off x="6655550" y="5692950"/>
            <a:ext cx="116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로그 | 모니터 | 설정</a:t>
            </a:r>
            <a:endParaRPr sz="800">
              <a:solidFill>
                <a:srgbClr val="999999"/>
              </a:solidFill>
            </a:endParaRPr>
          </a:p>
        </p:txBody>
      </p:sp>
      <p:sp>
        <p:nvSpPr>
          <p:cNvPr id="890" name="Google Shape;890;p52"/>
          <p:cNvSpPr txBox="1"/>
          <p:nvPr/>
        </p:nvSpPr>
        <p:spPr>
          <a:xfrm>
            <a:off x="5963450" y="5692950"/>
            <a:ext cx="756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단위 : 건, % </a:t>
            </a:r>
            <a:endParaRPr sz="800">
              <a:solidFill>
                <a:srgbClr val="999999"/>
              </a:solidFill>
            </a:endParaRPr>
          </a:p>
        </p:txBody>
      </p:sp>
      <p:sp>
        <p:nvSpPr>
          <p:cNvPr id="891" name="Google Shape;891;p52"/>
          <p:cNvSpPr txBox="1"/>
          <p:nvPr/>
        </p:nvSpPr>
        <p:spPr>
          <a:xfrm>
            <a:off x="1611350" y="5692950"/>
            <a:ext cx="271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9E9E9E"/>
                </a:solidFill>
              </a:rPr>
              <a:t>현재 시간 : 2019.07.01.12:00:00</a:t>
            </a:r>
            <a:endParaRPr sz="800">
              <a:solidFill>
                <a:srgbClr val="9E9E9E"/>
              </a:solidFill>
            </a:endParaRPr>
          </a:p>
        </p:txBody>
      </p:sp>
      <p:sp>
        <p:nvSpPr>
          <p:cNvPr id="892" name="Google Shape;892;p52"/>
          <p:cNvSpPr/>
          <p:nvPr/>
        </p:nvSpPr>
        <p:spPr>
          <a:xfrm>
            <a:off x="5471300" y="3131975"/>
            <a:ext cx="2389200" cy="1943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52"/>
          <p:cNvSpPr txBox="1"/>
          <p:nvPr>
            <p:ph idx="4294967295" type="title"/>
          </p:nvPr>
        </p:nvSpPr>
        <p:spPr>
          <a:xfrm>
            <a:off x="5735525" y="3200375"/>
            <a:ext cx="2028000" cy="18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🙇 think about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모니터링 대상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현재 캐시 처리 건수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디비 처리 건수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working 스레드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tps (구간별 tps)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cpu, memory, disk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건수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4" name="Google Shape;894;p52"/>
          <p:cNvSpPr/>
          <p:nvPr/>
        </p:nvSpPr>
        <p:spPr>
          <a:xfrm>
            <a:off x="2120813" y="3818875"/>
            <a:ext cx="726900" cy="150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400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95" name="Google Shape;895;p52"/>
          <p:cNvSpPr txBox="1"/>
          <p:nvPr/>
        </p:nvSpPr>
        <p:spPr>
          <a:xfrm>
            <a:off x="1420775" y="3669800"/>
            <a:ext cx="62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</a:t>
            </a:r>
            <a:r>
              <a:rPr lang="ko" sz="1000"/>
              <a:t>tps : 85</a:t>
            </a:r>
            <a:endParaRPr sz="1000"/>
          </a:p>
        </p:txBody>
      </p:sp>
      <p:sp>
        <p:nvSpPr>
          <p:cNvPr id="896" name="Google Shape;896;p52"/>
          <p:cNvSpPr/>
          <p:nvPr/>
        </p:nvSpPr>
        <p:spPr>
          <a:xfrm>
            <a:off x="3325650" y="3818875"/>
            <a:ext cx="726900" cy="150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85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97" name="Google Shape;897;p52"/>
          <p:cNvSpPr/>
          <p:nvPr/>
        </p:nvSpPr>
        <p:spPr>
          <a:xfrm>
            <a:off x="4180988" y="3614575"/>
            <a:ext cx="452700" cy="407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98" name="Google Shape;898;p52"/>
          <p:cNvSpPr/>
          <p:nvPr/>
        </p:nvSpPr>
        <p:spPr>
          <a:xfrm>
            <a:off x="2918061" y="3768357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9" name="Google Shape;899;p52"/>
          <p:cNvSpPr/>
          <p:nvPr/>
        </p:nvSpPr>
        <p:spPr>
          <a:xfrm>
            <a:off x="2918061" y="3579590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0" name="Google Shape;900;p52"/>
          <p:cNvSpPr/>
          <p:nvPr/>
        </p:nvSpPr>
        <p:spPr>
          <a:xfrm>
            <a:off x="2923999" y="3957124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1" name="Google Shape;901;p52"/>
          <p:cNvSpPr txBox="1"/>
          <p:nvPr/>
        </p:nvSpPr>
        <p:spPr>
          <a:xfrm>
            <a:off x="2057930" y="3488675"/>
            <a:ext cx="893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thread(3)</a:t>
            </a:r>
            <a:endParaRPr sz="1000"/>
          </a:p>
        </p:txBody>
      </p:sp>
      <p:sp>
        <p:nvSpPr>
          <p:cNvPr id="902" name="Google Shape;902;p52"/>
          <p:cNvSpPr txBox="1"/>
          <p:nvPr/>
        </p:nvSpPr>
        <p:spPr>
          <a:xfrm>
            <a:off x="2890663" y="3500838"/>
            <a:ext cx="452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150</a:t>
            </a:r>
            <a:endParaRPr sz="800"/>
          </a:p>
        </p:txBody>
      </p:sp>
      <p:sp>
        <p:nvSpPr>
          <p:cNvPr id="903" name="Google Shape;903;p52"/>
          <p:cNvSpPr txBox="1"/>
          <p:nvPr/>
        </p:nvSpPr>
        <p:spPr>
          <a:xfrm>
            <a:off x="2890650" y="3671863"/>
            <a:ext cx="452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150</a:t>
            </a:r>
            <a:endParaRPr sz="800"/>
          </a:p>
        </p:txBody>
      </p:sp>
      <p:sp>
        <p:nvSpPr>
          <p:cNvPr id="904" name="Google Shape;904;p52"/>
          <p:cNvSpPr txBox="1"/>
          <p:nvPr/>
        </p:nvSpPr>
        <p:spPr>
          <a:xfrm>
            <a:off x="2890650" y="3893138"/>
            <a:ext cx="452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100</a:t>
            </a:r>
            <a:endParaRPr sz="800"/>
          </a:p>
        </p:txBody>
      </p:sp>
      <p:sp>
        <p:nvSpPr>
          <p:cNvPr id="905" name="Google Shape;905;p52"/>
          <p:cNvSpPr txBox="1"/>
          <p:nvPr/>
        </p:nvSpPr>
        <p:spPr>
          <a:xfrm>
            <a:off x="3242255" y="3468850"/>
            <a:ext cx="893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thread(1)</a:t>
            </a:r>
            <a:endParaRPr sz="1000"/>
          </a:p>
        </p:txBody>
      </p:sp>
      <p:sp>
        <p:nvSpPr>
          <p:cNvPr id="906" name="Google Shape;906;p52"/>
          <p:cNvSpPr/>
          <p:nvPr/>
        </p:nvSpPr>
        <p:spPr>
          <a:xfrm>
            <a:off x="1867575" y="4522200"/>
            <a:ext cx="726900" cy="150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50</a:t>
            </a:r>
            <a:endParaRPr sz="800"/>
          </a:p>
        </p:txBody>
      </p:sp>
      <p:sp>
        <p:nvSpPr>
          <p:cNvPr id="907" name="Google Shape;907;p52"/>
          <p:cNvSpPr/>
          <p:nvPr/>
        </p:nvSpPr>
        <p:spPr>
          <a:xfrm>
            <a:off x="3263575" y="4526125"/>
            <a:ext cx="726900" cy="150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85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08" name="Google Shape;908;p52"/>
          <p:cNvSpPr txBox="1"/>
          <p:nvPr/>
        </p:nvSpPr>
        <p:spPr>
          <a:xfrm>
            <a:off x="1261500" y="4451400"/>
            <a:ext cx="62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cpu</a:t>
            </a:r>
            <a:endParaRPr sz="1000"/>
          </a:p>
        </p:txBody>
      </p:sp>
      <p:sp>
        <p:nvSpPr>
          <p:cNvPr id="909" name="Google Shape;909;p52"/>
          <p:cNvSpPr/>
          <p:nvPr/>
        </p:nvSpPr>
        <p:spPr>
          <a:xfrm>
            <a:off x="4589525" y="4526125"/>
            <a:ext cx="726900" cy="150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20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10" name="Google Shape;910;p52"/>
          <p:cNvSpPr txBox="1"/>
          <p:nvPr/>
        </p:nvSpPr>
        <p:spPr>
          <a:xfrm>
            <a:off x="2660575" y="4455325"/>
            <a:ext cx="62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mem</a:t>
            </a:r>
            <a:endParaRPr sz="1000"/>
          </a:p>
        </p:txBody>
      </p:sp>
      <p:sp>
        <p:nvSpPr>
          <p:cNvPr id="911" name="Google Shape;911;p52"/>
          <p:cNvSpPr txBox="1"/>
          <p:nvPr/>
        </p:nvSpPr>
        <p:spPr>
          <a:xfrm>
            <a:off x="3983450" y="4455325"/>
            <a:ext cx="62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disk</a:t>
            </a:r>
            <a:endParaRPr sz="1000"/>
          </a:p>
        </p:txBody>
      </p:sp>
      <p:sp>
        <p:nvSpPr>
          <p:cNvPr id="912" name="Google Shape;912;p52"/>
          <p:cNvSpPr txBox="1"/>
          <p:nvPr/>
        </p:nvSpPr>
        <p:spPr>
          <a:xfrm>
            <a:off x="1550400" y="4929400"/>
            <a:ext cx="5861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최근 1시간 :    1,890           오늘 :   50,000            누적 :  50,000,000    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3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918" name="Google Shape;918;p53"/>
          <p:cNvSpPr txBox="1"/>
          <p:nvPr>
            <p:ph idx="4294967295" type="title"/>
          </p:nvPr>
        </p:nvSpPr>
        <p:spPr>
          <a:xfrm>
            <a:off x="818875" y="998497"/>
            <a:ext cx="5117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5.4.기능 상세 설계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9" name="Google Shape;919;p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20" name="Google Shape;920;p53"/>
          <p:cNvSpPr txBox="1"/>
          <p:nvPr/>
        </p:nvSpPr>
        <p:spPr>
          <a:xfrm>
            <a:off x="1065950" y="1393950"/>
            <a:ext cx="5433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5.4.2.항목별 설계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</a:t>
            </a:r>
            <a:r>
              <a:rPr lang="ko" sz="1200"/>
              <a:t> C.트레킹매니저 프론트 - 매니저 관리 - 설정 화면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1" name="Google Shape;92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25" y="1902650"/>
            <a:ext cx="8107699" cy="4628124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53"/>
          <p:cNvSpPr/>
          <p:nvPr/>
        </p:nvSpPr>
        <p:spPr>
          <a:xfrm>
            <a:off x="1258525" y="2781500"/>
            <a:ext cx="6621000" cy="326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53"/>
          <p:cNvSpPr txBox="1"/>
          <p:nvPr/>
        </p:nvSpPr>
        <p:spPr>
          <a:xfrm>
            <a:off x="1578325" y="3378475"/>
            <a:ext cx="1070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/>
              <a:t>트레킹 환경</a:t>
            </a:r>
            <a:r>
              <a:rPr lang="ko" sz="1200"/>
              <a:t> :</a:t>
            </a:r>
            <a:endParaRPr sz="1200"/>
          </a:p>
        </p:txBody>
      </p:sp>
      <p:cxnSp>
        <p:nvCxnSpPr>
          <p:cNvPr id="924" name="Google Shape;924;p53"/>
          <p:cNvCxnSpPr/>
          <p:nvPr/>
        </p:nvCxnSpPr>
        <p:spPr>
          <a:xfrm>
            <a:off x="1500900" y="4699875"/>
            <a:ext cx="5790900" cy="273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5" name="Google Shape;925;p53"/>
          <p:cNvSpPr/>
          <p:nvPr/>
        </p:nvSpPr>
        <p:spPr>
          <a:xfrm>
            <a:off x="2572350" y="3474563"/>
            <a:ext cx="548700" cy="173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저장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26" name="Google Shape;926;p53"/>
          <p:cNvSpPr/>
          <p:nvPr/>
        </p:nvSpPr>
        <p:spPr>
          <a:xfrm>
            <a:off x="2404650" y="3825200"/>
            <a:ext cx="735600" cy="173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커밋 카운트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27" name="Google Shape;927;p53"/>
          <p:cNvSpPr/>
          <p:nvPr/>
        </p:nvSpPr>
        <p:spPr>
          <a:xfrm>
            <a:off x="3187225" y="3825200"/>
            <a:ext cx="688800" cy="173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highlight>
                  <a:srgbClr val="000000"/>
                </a:highlight>
              </a:rPr>
              <a:t>1,000</a:t>
            </a:r>
            <a:endParaRPr sz="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28" name="Google Shape;928;p53"/>
          <p:cNvSpPr/>
          <p:nvPr/>
        </p:nvSpPr>
        <p:spPr>
          <a:xfrm>
            <a:off x="5836900" y="3825200"/>
            <a:ext cx="735600" cy="173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배치 주기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29" name="Google Shape;929;p53"/>
          <p:cNvSpPr/>
          <p:nvPr/>
        </p:nvSpPr>
        <p:spPr>
          <a:xfrm>
            <a:off x="6619475" y="3825200"/>
            <a:ext cx="688800" cy="173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highlight>
                  <a:srgbClr val="000000"/>
                </a:highlight>
              </a:rPr>
              <a:t>1</a:t>
            </a:r>
            <a:endParaRPr sz="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30" name="Google Shape;930;p53"/>
          <p:cNvSpPr/>
          <p:nvPr/>
        </p:nvSpPr>
        <p:spPr>
          <a:xfrm>
            <a:off x="4140625" y="3825200"/>
            <a:ext cx="735600" cy="173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배치 스레드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31" name="Google Shape;931;p53"/>
          <p:cNvSpPr/>
          <p:nvPr/>
        </p:nvSpPr>
        <p:spPr>
          <a:xfrm>
            <a:off x="4923200" y="3825200"/>
            <a:ext cx="688800" cy="173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highlight>
                  <a:srgbClr val="000000"/>
                </a:highlight>
              </a:rPr>
              <a:t>1</a:t>
            </a:r>
            <a:endParaRPr sz="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32" name="Google Shape;932;p53"/>
          <p:cNvSpPr txBox="1"/>
          <p:nvPr/>
        </p:nvSpPr>
        <p:spPr>
          <a:xfrm>
            <a:off x="1502125" y="3744838"/>
            <a:ext cx="1070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ko" sz="1000"/>
              <a:t>배치</a:t>
            </a:r>
            <a:endParaRPr sz="1000"/>
          </a:p>
        </p:txBody>
      </p:sp>
      <p:sp>
        <p:nvSpPr>
          <p:cNvPr id="933" name="Google Shape;933;p53"/>
          <p:cNvSpPr/>
          <p:nvPr/>
        </p:nvSpPr>
        <p:spPr>
          <a:xfrm>
            <a:off x="2404650" y="4130000"/>
            <a:ext cx="735600" cy="173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캐시 개수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34" name="Google Shape;934;p53"/>
          <p:cNvSpPr/>
          <p:nvPr/>
        </p:nvSpPr>
        <p:spPr>
          <a:xfrm>
            <a:off x="3187225" y="4130000"/>
            <a:ext cx="688800" cy="173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highlight>
                  <a:srgbClr val="000000"/>
                </a:highlight>
              </a:rPr>
              <a:t>3</a:t>
            </a:r>
            <a:endParaRPr sz="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35" name="Google Shape;935;p53"/>
          <p:cNvSpPr/>
          <p:nvPr/>
        </p:nvSpPr>
        <p:spPr>
          <a:xfrm>
            <a:off x="5836900" y="4130000"/>
            <a:ext cx="735600" cy="173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지연처리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36" name="Google Shape;936;p53"/>
          <p:cNvSpPr/>
          <p:nvPr/>
        </p:nvSpPr>
        <p:spPr>
          <a:xfrm>
            <a:off x="6619475" y="4130000"/>
            <a:ext cx="688800" cy="173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highlight>
                  <a:srgbClr val="000000"/>
                </a:highlight>
              </a:rPr>
              <a:t>1</a:t>
            </a:r>
            <a:endParaRPr sz="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37" name="Google Shape;937;p53"/>
          <p:cNvSpPr/>
          <p:nvPr/>
        </p:nvSpPr>
        <p:spPr>
          <a:xfrm>
            <a:off x="4140625" y="4130000"/>
            <a:ext cx="735600" cy="173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최대값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38" name="Google Shape;938;p53"/>
          <p:cNvSpPr/>
          <p:nvPr/>
        </p:nvSpPr>
        <p:spPr>
          <a:xfrm>
            <a:off x="4923200" y="4130000"/>
            <a:ext cx="688800" cy="173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highlight>
                  <a:srgbClr val="000000"/>
                </a:highlight>
              </a:rPr>
              <a:t>500</a:t>
            </a:r>
            <a:endParaRPr sz="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39" name="Google Shape;939;p53"/>
          <p:cNvSpPr txBox="1"/>
          <p:nvPr/>
        </p:nvSpPr>
        <p:spPr>
          <a:xfrm>
            <a:off x="1502125" y="4049638"/>
            <a:ext cx="1070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ko" sz="1000"/>
              <a:t>캐시</a:t>
            </a:r>
            <a:endParaRPr sz="1000"/>
          </a:p>
        </p:txBody>
      </p:sp>
      <p:sp>
        <p:nvSpPr>
          <p:cNvPr id="940" name="Google Shape;940;p53"/>
          <p:cNvSpPr/>
          <p:nvPr/>
        </p:nvSpPr>
        <p:spPr>
          <a:xfrm>
            <a:off x="2404650" y="4434800"/>
            <a:ext cx="735600" cy="173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INPUT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41" name="Google Shape;941;p53"/>
          <p:cNvSpPr/>
          <p:nvPr/>
        </p:nvSpPr>
        <p:spPr>
          <a:xfrm>
            <a:off x="3187225" y="4434800"/>
            <a:ext cx="688800" cy="173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highlight>
                  <a:srgbClr val="000000"/>
                </a:highlight>
              </a:rPr>
              <a:t>MQ</a:t>
            </a:r>
            <a:endParaRPr sz="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42" name="Google Shape;942;p53"/>
          <p:cNvSpPr txBox="1"/>
          <p:nvPr/>
        </p:nvSpPr>
        <p:spPr>
          <a:xfrm>
            <a:off x="1502125" y="4354438"/>
            <a:ext cx="1070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ko" sz="1000"/>
              <a:t>채널</a:t>
            </a:r>
            <a:endParaRPr sz="1000"/>
          </a:p>
        </p:txBody>
      </p:sp>
      <p:sp>
        <p:nvSpPr>
          <p:cNvPr id="943" name="Google Shape;943;p53"/>
          <p:cNvSpPr txBox="1"/>
          <p:nvPr/>
        </p:nvSpPr>
        <p:spPr>
          <a:xfrm>
            <a:off x="1500900" y="2929950"/>
            <a:ext cx="22725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/>
              <a:t>트레킹 관리자 &gt; 설정하기</a:t>
            </a:r>
            <a:endParaRPr i="1"/>
          </a:p>
        </p:txBody>
      </p:sp>
      <p:sp>
        <p:nvSpPr>
          <p:cNvPr id="944" name="Google Shape;944;p53"/>
          <p:cNvSpPr txBox="1"/>
          <p:nvPr/>
        </p:nvSpPr>
        <p:spPr>
          <a:xfrm>
            <a:off x="1578325" y="4750075"/>
            <a:ext cx="1070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/>
              <a:t>백업 </a:t>
            </a:r>
            <a:r>
              <a:rPr lang="ko" sz="1200"/>
              <a:t> :</a:t>
            </a:r>
            <a:endParaRPr sz="1200"/>
          </a:p>
        </p:txBody>
      </p:sp>
      <p:sp>
        <p:nvSpPr>
          <p:cNvPr id="945" name="Google Shape;945;p53"/>
          <p:cNvSpPr/>
          <p:nvPr/>
        </p:nvSpPr>
        <p:spPr>
          <a:xfrm>
            <a:off x="2572350" y="4846163"/>
            <a:ext cx="548700" cy="173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저장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946" name="Google Shape;946;p53"/>
          <p:cNvCxnSpPr/>
          <p:nvPr/>
        </p:nvCxnSpPr>
        <p:spPr>
          <a:xfrm>
            <a:off x="1500900" y="5614275"/>
            <a:ext cx="5790900" cy="273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7" name="Google Shape;947;p53"/>
          <p:cNvSpPr/>
          <p:nvPr/>
        </p:nvSpPr>
        <p:spPr>
          <a:xfrm>
            <a:off x="4820650" y="998500"/>
            <a:ext cx="3606000" cy="2065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53"/>
          <p:cNvSpPr txBox="1"/>
          <p:nvPr>
            <p:ph idx="4294967295" type="title"/>
          </p:nvPr>
        </p:nvSpPr>
        <p:spPr>
          <a:xfrm>
            <a:off x="5034000" y="1139113"/>
            <a:ext cx="36060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🙇 think about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설정 대상 카테고리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1) 트레킹 환경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2) 백업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3) 채널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4) 로그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5) 캐시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6) 보안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9" name="Google Shape;949;p53"/>
          <p:cNvSpPr txBox="1"/>
          <p:nvPr/>
        </p:nvSpPr>
        <p:spPr>
          <a:xfrm>
            <a:off x="-632025" y="556575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53"/>
          <p:cNvSpPr txBox="1"/>
          <p:nvPr/>
        </p:nvSpPr>
        <p:spPr>
          <a:xfrm>
            <a:off x="6655550" y="5692950"/>
            <a:ext cx="116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999999"/>
                </a:solidFill>
              </a:rPr>
              <a:t>로그 | 모니터 | 설정</a:t>
            </a:r>
            <a:endParaRPr sz="8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54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956" name="Google Shape;956;p54"/>
          <p:cNvSpPr txBox="1"/>
          <p:nvPr>
            <p:ph idx="4294967295" type="title"/>
          </p:nvPr>
        </p:nvSpPr>
        <p:spPr>
          <a:xfrm>
            <a:off x="818875" y="998497"/>
            <a:ext cx="5117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5.4.기능 상세 설계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7" name="Google Shape;957;p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58" name="Google Shape;958;p54"/>
          <p:cNvSpPr txBox="1"/>
          <p:nvPr/>
        </p:nvSpPr>
        <p:spPr>
          <a:xfrm>
            <a:off x="1065950" y="1393950"/>
            <a:ext cx="5433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5.4.2.항목별 설계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</a:t>
            </a:r>
            <a:r>
              <a:rPr lang="ko" sz="1200"/>
              <a:t>D</a:t>
            </a:r>
            <a:r>
              <a:rPr lang="ko" sz="1200"/>
              <a:t>.IIP 모니터링 - 트레킹 조회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9" name="Google Shape;9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25" y="1902650"/>
            <a:ext cx="8107699" cy="4628124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54"/>
          <p:cNvSpPr/>
          <p:nvPr/>
        </p:nvSpPr>
        <p:spPr>
          <a:xfrm>
            <a:off x="1258525" y="2781500"/>
            <a:ext cx="6621000" cy="326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54"/>
          <p:cNvSpPr txBox="1"/>
          <p:nvPr/>
        </p:nvSpPr>
        <p:spPr>
          <a:xfrm>
            <a:off x="1500900" y="2929950"/>
            <a:ext cx="22725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/>
              <a:t>모니터링</a:t>
            </a:r>
            <a:r>
              <a:rPr i="1" lang="ko"/>
              <a:t> &gt; 트레킹 조회</a:t>
            </a:r>
            <a:endParaRPr i="1"/>
          </a:p>
        </p:txBody>
      </p:sp>
      <p:graphicFrame>
        <p:nvGraphicFramePr>
          <p:cNvPr id="962" name="Google Shape;962;p54"/>
          <p:cNvGraphicFramePr/>
          <p:nvPr/>
        </p:nvGraphicFramePr>
        <p:xfrm>
          <a:off x="1710100" y="34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382850"/>
                <a:gridCol w="716650"/>
                <a:gridCol w="738975"/>
                <a:gridCol w="631400"/>
                <a:gridCol w="579900"/>
                <a:gridCol w="570275"/>
                <a:gridCol w="654350"/>
                <a:gridCol w="515150"/>
                <a:gridCol w="515150"/>
                <a:gridCol w="5151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상태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인터페이스명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인터페이스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ID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송신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*송신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리소스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수신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*수신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리소스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시작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시간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*소요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시간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사이즈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3" name="Google Shape;963;p54"/>
          <p:cNvSpPr/>
          <p:nvPr/>
        </p:nvSpPr>
        <p:spPr>
          <a:xfrm>
            <a:off x="1353950" y="4091825"/>
            <a:ext cx="6493800" cy="2202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54"/>
          <p:cNvSpPr txBox="1"/>
          <p:nvPr>
            <p:ph idx="4294967295" type="title"/>
          </p:nvPr>
        </p:nvSpPr>
        <p:spPr>
          <a:xfrm>
            <a:off x="1393325" y="4581025"/>
            <a:ext cx="26076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🙇 think about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조회 조건 및 결과 구성 필드는 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1) 트레킹 기본정보 및 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2) 인터페이스 정보 에서 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선택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5" name="Google Shape;965;p54"/>
          <p:cNvSpPr txBox="1"/>
          <p:nvPr>
            <p:ph idx="4294967295" type="title"/>
          </p:nvPr>
        </p:nvSpPr>
        <p:spPr>
          <a:xfrm>
            <a:off x="5646900" y="4273975"/>
            <a:ext cx="18795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Lato"/>
              <a:buAutoNum type="arabicParenR" startAt="2"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인터페이스 정보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업무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인터페이스명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인터페이스ID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연계방식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데이터처리방향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데이터처리방식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처리방식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송신시스템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송신리소스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수신시스템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수신리소스 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연계시스템</a:t>
            </a:r>
            <a:br>
              <a:rPr lang="ko" sz="800">
                <a:latin typeface="Lato"/>
                <a:ea typeface="Lato"/>
                <a:cs typeface="Lato"/>
                <a:sym typeface="Lato"/>
              </a:rPr>
            </a:b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800">
                <a:latin typeface="Lato"/>
                <a:ea typeface="Lato"/>
                <a:cs typeface="Lato"/>
                <a:sym typeface="Lato"/>
              </a:rPr>
            </a:b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6" name="Google Shape;966;p54"/>
          <p:cNvSpPr txBox="1"/>
          <p:nvPr>
            <p:ph idx="4294967295" type="title"/>
          </p:nvPr>
        </p:nvSpPr>
        <p:spPr>
          <a:xfrm>
            <a:off x="3773400" y="4273975"/>
            <a:ext cx="2202300" cy="29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Lato"/>
              <a:buAutoNum type="arabicParenR"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 트레킹 기본 정보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트레킹 ID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트레킹 시간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800"/>
              <a:buChar char="❏"/>
            </a:pPr>
            <a:r>
              <a:rPr lang="ko" sz="800">
                <a:solidFill>
                  <a:srgbClr val="0000FF"/>
                </a:solidFill>
              </a:rPr>
              <a:t>상태</a:t>
            </a:r>
            <a:endParaRPr sz="800">
              <a:solidFill>
                <a:srgbClr val="0000FF"/>
              </a:solidFill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레코드 처리 건수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데이터 처리량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데이터 압축 구분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처리소요시간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처리할 노드 수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처리한 노드 수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에러 노드 수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에러코드(대표)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에러메시지(대표)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ko" sz="800"/>
              <a:t>수신 노드 수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800">
                <a:latin typeface="Lato"/>
                <a:ea typeface="Lato"/>
                <a:cs typeface="Lato"/>
                <a:sym typeface="Lato"/>
              </a:rPr>
            </a:b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5"/>
          <p:cNvSpPr/>
          <p:nvPr/>
        </p:nvSpPr>
        <p:spPr>
          <a:xfrm>
            <a:off x="1415000" y="3132350"/>
            <a:ext cx="7057500" cy="296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55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973" name="Google Shape;973;p55"/>
          <p:cNvSpPr txBox="1"/>
          <p:nvPr>
            <p:ph idx="4294967295" type="title"/>
          </p:nvPr>
        </p:nvSpPr>
        <p:spPr>
          <a:xfrm>
            <a:off x="818875" y="998497"/>
            <a:ext cx="5117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5.4.기능 상세 설계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4" name="Google Shape;974;p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75" name="Google Shape;975;p55"/>
          <p:cNvSpPr txBox="1"/>
          <p:nvPr/>
        </p:nvSpPr>
        <p:spPr>
          <a:xfrm>
            <a:off x="1065950" y="1393950"/>
            <a:ext cx="55185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5.4.3.채널 매니저</a:t>
            </a:r>
            <a:br>
              <a:rPr lang="ko" sz="1300"/>
            </a:br>
            <a:r>
              <a:rPr lang="ko" sz="1300"/>
              <a:t>     다채널 트레킹 메시지 소스 입력을 처리하는 매니저 기능을 설계한다.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55"/>
          <p:cNvSpPr/>
          <p:nvPr/>
        </p:nvSpPr>
        <p:spPr>
          <a:xfrm>
            <a:off x="2655374" y="4053723"/>
            <a:ext cx="711001" cy="386700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7" name="Google Shape;977;p55"/>
          <p:cNvSpPr txBox="1"/>
          <p:nvPr/>
        </p:nvSpPr>
        <p:spPr>
          <a:xfrm>
            <a:off x="2655375" y="3977513"/>
            <a:ext cx="711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</a:t>
            </a:r>
            <a:r>
              <a:rPr lang="ko" sz="1000"/>
              <a:t>WMQ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iLink</a:t>
            </a:r>
            <a:endParaRPr sz="1000"/>
          </a:p>
        </p:txBody>
      </p:sp>
      <p:pic>
        <p:nvPicPr>
          <p:cNvPr id="978" name="Google Shape;9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725" y="4099867"/>
            <a:ext cx="337199" cy="3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363" y="3475117"/>
            <a:ext cx="337199" cy="3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725" y="4575992"/>
            <a:ext cx="337199" cy="3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55"/>
          <p:cNvSpPr/>
          <p:nvPr/>
        </p:nvSpPr>
        <p:spPr>
          <a:xfrm>
            <a:off x="2431700" y="3852862"/>
            <a:ext cx="396200" cy="91725"/>
          </a:xfrm>
          <a:custGeom>
            <a:rect b="b" l="l" r="r" t="t"/>
            <a:pathLst>
              <a:path extrusionOk="0" h="3669" w="15848">
                <a:moveTo>
                  <a:pt x="0" y="3669"/>
                </a:moveTo>
                <a:cubicBezTo>
                  <a:pt x="1669" y="-1343"/>
                  <a:pt x="13481" y="-1053"/>
                  <a:pt x="15848" y="36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982" name="Google Shape;982;p55"/>
          <p:cNvSpPr/>
          <p:nvPr/>
        </p:nvSpPr>
        <p:spPr>
          <a:xfrm>
            <a:off x="3252400" y="3852850"/>
            <a:ext cx="952742" cy="91725"/>
          </a:xfrm>
          <a:custGeom>
            <a:rect b="b" l="l" r="r" t="t"/>
            <a:pathLst>
              <a:path extrusionOk="0" h="3669" w="15848">
                <a:moveTo>
                  <a:pt x="0" y="3669"/>
                </a:moveTo>
                <a:cubicBezTo>
                  <a:pt x="1669" y="-1343"/>
                  <a:pt x="13481" y="-1053"/>
                  <a:pt x="15848" y="36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983" name="Google Shape;983;p55"/>
          <p:cNvSpPr txBox="1"/>
          <p:nvPr/>
        </p:nvSpPr>
        <p:spPr>
          <a:xfrm>
            <a:off x="1933200" y="3549850"/>
            <a:ext cx="1255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input tracking msg</a:t>
            </a:r>
            <a:endParaRPr sz="1000"/>
          </a:p>
        </p:txBody>
      </p:sp>
      <p:sp>
        <p:nvSpPr>
          <p:cNvPr id="984" name="Google Shape;984;p55"/>
          <p:cNvSpPr txBox="1"/>
          <p:nvPr/>
        </p:nvSpPr>
        <p:spPr>
          <a:xfrm>
            <a:off x="3394850" y="3778438"/>
            <a:ext cx="1255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listen msg</a:t>
            </a:r>
            <a:endParaRPr sz="1000"/>
          </a:p>
        </p:txBody>
      </p:sp>
      <p:sp>
        <p:nvSpPr>
          <p:cNvPr id="985" name="Google Shape;985;p55"/>
          <p:cNvSpPr txBox="1"/>
          <p:nvPr/>
        </p:nvSpPr>
        <p:spPr>
          <a:xfrm>
            <a:off x="1212950" y="1970327"/>
            <a:ext cx="75741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동시에 여러 입력채널로 부터 트레킹메시지 유입이 가능하도록 한다.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리스너는 개별적으로 시작 종료 및 변경 적용이 가능하도록 한다.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리스너 상태를 모니터링 가능하도록 한다.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개발 범위는 WMQ / iLink / REST 까지로 한정한다.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86" name="Google Shape;986;p55"/>
          <p:cNvSpPr/>
          <p:nvPr/>
        </p:nvSpPr>
        <p:spPr>
          <a:xfrm>
            <a:off x="3345875" y="4153363"/>
            <a:ext cx="896175" cy="163175"/>
          </a:xfrm>
          <a:custGeom>
            <a:rect b="b" l="l" r="r" t="t"/>
            <a:pathLst>
              <a:path extrusionOk="0" h="6527" w="35847">
                <a:moveTo>
                  <a:pt x="0" y="6217"/>
                </a:moveTo>
                <a:cubicBezTo>
                  <a:pt x="804" y="3007"/>
                  <a:pt x="9811" y="1399"/>
                  <a:pt x="9811" y="4708"/>
                </a:cubicBezTo>
                <a:cubicBezTo>
                  <a:pt x="9811" y="5722"/>
                  <a:pt x="7623" y="7124"/>
                  <a:pt x="7170" y="6217"/>
                </a:cubicBezTo>
                <a:cubicBezTo>
                  <a:pt x="6371" y="4618"/>
                  <a:pt x="9533" y="2821"/>
                  <a:pt x="11320" y="2821"/>
                </a:cubicBezTo>
                <a:cubicBezTo>
                  <a:pt x="12921" y="2821"/>
                  <a:pt x="16317" y="6217"/>
                  <a:pt x="14716" y="6217"/>
                </a:cubicBezTo>
                <a:cubicBezTo>
                  <a:pt x="13181" y="6217"/>
                  <a:pt x="15844" y="2696"/>
                  <a:pt x="17358" y="2444"/>
                </a:cubicBezTo>
                <a:cubicBezTo>
                  <a:pt x="19219" y="2134"/>
                  <a:pt x="23573" y="4996"/>
                  <a:pt x="21886" y="5840"/>
                </a:cubicBezTo>
                <a:cubicBezTo>
                  <a:pt x="20880" y="6343"/>
                  <a:pt x="19797" y="3786"/>
                  <a:pt x="20376" y="2821"/>
                </a:cubicBezTo>
                <a:cubicBezTo>
                  <a:pt x="21506" y="938"/>
                  <a:pt x="24246" y="-181"/>
                  <a:pt x="26413" y="180"/>
                </a:cubicBezTo>
                <a:cubicBezTo>
                  <a:pt x="29802" y="745"/>
                  <a:pt x="32411" y="4331"/>
                  <a:pt x="35847" y="433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87" name="Google Shape;987;p55"/>
          <p:cNvSpPr/>
          <p:nvPr/>
        </p:nvSpPr>
        <p:spPr>
          <a:xfrm>
            <a:off x="4269050" y="3929050"/>
            <a:ext cx="1662300" cy="8037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ChannelManager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88" name="Google Shape;988;p55"/>
          <p:cNvSpPr/>
          <p:nvPr/>
        </p:nvSpPr>
        <p:spPr>
          <a:xfrm>
            <a:off x="6604211" y="4250194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9" name="Google Shape;989;p55"/>
          <p:cNvSpPr/>
          <p:nvPr/>
        </p:nvSpPr>
        <p:spPr>
          <a:xfrm>
            <a:off x="6604211" y="4061428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0" name="Google Shape;990;p55"/>
          <p:cNvSpPr/>
          <p:nvPr/>
        </p:nvSpPr>
        <p:spPr>
          <a:xfrm>
            <a:off x="6610149" y="4438961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91" name="Google Shape;991;p55"/>
          <p:cNvCxnSpPr/>
          <p:nvPr/>
        </p:nvCxnSpPr>
        <p:spPr>
          <a:xfrm flipH="1" rot="10800000">
            <a:off x="5931363" y="4162263"/>
            <a:ext cx="738000" cy="16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2" name="Google Shape;992;p55"/>
          <p:cNvCxnSpPr/>
          <p:nvPr/>
        </p:nvCxnSpPr>
        <p:spPr>
          <a:xfrm>
            <a:off x="5931350" y="4322444"/>
            <a:ext cx="7287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3" name="Google Shape;993;p55"/>
          <p:cNvCxnSpPr/>
          <p:nvPr/>
        </p:nvCxnSpPr>
        <p:spPr>
          <a:xfrm>
            <a:off x="5931350" y="4322444"/>
            <a:ext cx="747300" cy="19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4" name="Google Shape;994;p55"/>
          <p:cNvSpPr/>
          <p:nvPr/>
        </p:nvSpPr>
        <p:spPr>
          <a:xfrm>
            <a:off x="2714775" y="4549575"/>
            <a:ext cx="592200" cy="426000"/>
          </a:xfrm>
          <a:prstGeom prst="flowChartAlternate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REST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8080</a:t>
            </a:r>
            <a:endParaRPr sz="1000"/>
          </a:p>
        </p:txBody>
      </p:sp>
      <p:sp>
        <p:nvSpPr>
          <p:cNvPr id="995" name="Google Shape;995;p55"/>
          <p:cNvSpPr/>
          <p:nvPr/>
        </p:nvSpPr>
        <p:spPr>
          <a:xfrm rot="-1373277">
            <a:off x="3295726" y="4455950"/>
            <a:ext cx="972374" cy="163178"/>
          </a:xfrm>
          <a:custGeom>
            <a:rect b="b" l="l" r="r" t="t"/>
            <a:pathLst>
              <a:path extrusionOk="0" h="6527" w="35847">
                <a:moveTo>
                  <a:pt x="0" y="6217"/>
                </a:moveTo>
                <a:cubicBezTo>
                  <a:pt x="804" y="3007"/>
                  <a:pt x="9811" y="1399"/>
                  <a:pt x="9811" y="4708"/>
                </a:cubicBezTo>
                <a:cubicBezTo>
                  <a:pt x="9811" y="5722"/>
                  <a:pt x="7623" y="7124"/>
                  <a:pt x="7170" y="6217"/>
                </a:cubicBezTo>
                <a:cubicBezTo>
                  <a:pt x="6371" y="4618"/>
                  <a:pt x="9533" y="2821"/>
                  <a:pt x="11320" y="2821"/>
                </a:cubicBezTo>
                <a:cubicBezTo>
                  <a:pt x="12921" y="2821"/>
                  <a:pt x="16317" y="6217"/>
                  <a:pt x="14716" y="6217"/>
                </a:cubicBezTo>
                <a:cubicBezTo>
                  <a:pt x="13181" y="6217"/>
                  <a:pt x="15844" y="2696"/>
                  <a:pt x="17358" y="2444"/>
                </a:cubicBezTo>
                <a:cubicBezTo>
                  <a:pt x="19219" y="2134"/>
                  <a:pt x="23573" y="4996"/>
                  <a:pt x="21886" y="5840"/>
                </a:cubicBezTo>
                <a:cubicBezTo>
                  <a:pt x="20880" y="6343"/>
                  <a:pt x="19797" y="3786"/>
                  <a:pt x="20376" y="2821"/>
                </a:cubicBezTo>
                <a:cubicBezTo>
                  <a:pt x="21506" y="938"/>
                  <a:pt x="24246" y="-181"/>
                  <a:pt x="26413" y="180"/>
                </a:cubicBezTo>
                <a:cubicBezTo>
                  <a:pt x="29802" y="745"/>
                  <a:pt x="32411" y="4331"/>
                  <a:pt x="35847" y="433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96" name="Google Shape;996;p55"/>
          <p:cNvSpPr txBox="1"/>
          <p:nvPr/>
        </p:nvSpPr>
        <p:spPr>
          <a:xfrm>
            <a:off x="1933200" y="4982300"/>
            <a:ext cx="1255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send</a:t>
            </a:r>
            <a:r>
              <a:rPr lang="ko" sz="1000"/>
              <a:t> tracking msg</a:t>
            </a:r>
            <a:endParaRPr sz="1000"/>
          </a:p>
        </p:txBody>
      </p:sp>
      <p:sp>
        <p:nvSpPr>
          <p:cNvPr id="997" name="Google Shape;997;p55"/>
          <p:cNvSpPr/>
          <p:nvPr/>
        </p:nvSpPr>
        <p:spPr>
          <a:xfrm>
            <a:off x="2483025" y="4963875"/>
            <a:ext cx="367200" cy="167175"/>
          </a:xfrm>
          <a:custGeom>
            <a:rect b="b" l="l" r="r" t="t"/>
            <a:pathLst>
              <a:path extrusionOk="0" h="6687" w="14688">
                <a:moveTo>
                  <a:pt x="0" y="0"/>
                </a:moveTo>
                <a:cubicBezTo>
                  <a:pt x="0" y="2858"/>
                  <a:pt x="2843" y="5787"/>
                  <a:pt x="5616" y="6480"/>
                </a:cubicBezTo>
                <a:cubicBezTo>
                  <a:pt x="8928" y="7308"/>
                  <a:pt x="13161" y="4781"/>
                  <a:pt x="14688" y="172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998" name="Google Shape;998;p55"/>
          <p:cNvSpPr/>
          <p:nvPr/>
        </p:nvSpPr>
        <p:spPr>
          <a:xfrm>
            <a:off x="4064171" y="5319028"/>
            <a:ext cx="710866" cy="425101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B7B7B7"/>
                </a:solidFill>
              </a:rPr>
              <a:t>DB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999" name="Google Shape;999;p55"/>
          <p:cNvSpPr/>
          <p:nvPr/>
        </p:nvSpPr>
        <p:spPr>
          <a:xfrm>
            <a:off x="5072331" y="5338230"/>
            <a:ext cx="635040" cy="386694"/>
          </a:xfrm>
          <a:prstGeom prst="flowChartDocumen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B7B7B7"/>
                </a:solidFill>
              </a:rPr>
              <a:t>FILE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1000" name="Google Shape;1000;p55"/>
          <p:cNvSpPr/>
          <p:nvPr/>
        </p:nvSpPr>
        <p:spPr>
          <a:xfrm>
            <a:off x="3404800" y="5008525"/>
            <a:ext cx="548700" cy="386700"/>
          </a:xfrm>
          <a:prstGeom prst="flowChartAlternateProcess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B7B7B7"/>
                </a:solidFill>
              </a:rPr>
              <a:t>TCP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1001" name="Google Shape;1001;p55"/>
          <p:cNvSpPr/>
          <p:nvPr/>
        </p:nvSpPr>
        <p:spPr>
          <a:xfrm rot="-2700322">
            <a:off x="3625383" y="4660495"/>
            <a:ext cx="675578" cy="163173"/>
          </a:xfrm>
          <a:custGeom>
            <a:rect b="b" l="l" r="r" t="t"/>
            <a:pathLst>
              <a:path extrusionOk="0" h="6527" w="35847">
                <a:moveTo>
                  <a:pt x="0" y="6217"/>
                </a:moveTo>
                <a:cubicBezTo>
                  <a:pt x="804" y="3007"/>
                  <a:pt x="9811" y="1399"/>
                  <a:pt x="9811" y="4708"/>
                </a:cubicBezTo>
                <a:cubicBezTo>
                  <a:pt x="9811" y="5722"/>
                  <a:pt x="7623" y="7124"/>
                  <a:pt x="7170" y="6217"/>
                </a:cubicBezTo>
                <a:cubicBezTo>
                  <a:pt x="6371" y="4618"/>
                  <a:pt x="9533" y="2821"/>
                  <a:pt x="11320" y="2821"/>
                </a:cubicBezTo>
                <a:cubicBezTo>
                  <a:pt x="12921" y="2821"/>
                  <a:pt x="16317" y="6217"/>
                  <a:pt x="14716" y="6217"/>
                </a:cubicBezTo>
                <a:cubicBezTo>
                  <a:pt x="13181" y="6217"/>
                  <a:pt x="15844" y="2696"/>
                  <a:pt x="17358" y="2444"/>
                </a:cubicBezTo>
                <a:cubicBezTo>
                  <a:pt x="19219" y="2134"/>
                  <a:pt x="23573" y="4996"/>
                  <a:pt x="21886" y="5840"/>
                </a:cubicBezTo>
                <a:cubicBezTo>
                  <a:pt x="20880" y="6343"/>
                  <a:pt x="19797" y="3786"/>
                  <a:pt x="20376" y="2821"/>
                </a:cubicBezTo>
                <a:cubicBezTo>
                  <a:pt x="21506" y="938"/>
                  <a:pt x="24246" y="-181"/>
                  <a:pt x="26413" y="180"/>
                </a:cubicBezTo>
                <a:cubicBezTo>
                  <a:pt x="29802" y="745"/>
                  <a:pt x="32411" y="4331"/>
                  <a:pt x="35847" y="4331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02" name="Google Shape;1002;p55"/>
          <p:cNvSpPr/>
          <p:nvPr/>
        </p:nvSpPr>
        <p:spPr>
          <a:xfrm rot="-3019392">
            <a:off x="4217158" y="4915801"/>
            <a:ext cx="709690" cy="163174"/>
          </a:xfrm>
          <a:custGeom>
            <a:rect b="b" l="l" r="r" t="t"/>
            <a:pathLst>
              <a:path extrusionOk="0" h="6527" w="35847">
                <a:moveTo>
                  <a:pt x="0" y="6217"/>
                </a:moveTo>
                <a:cubicBezTo>
                  <a:pt x="804" y="3007"/>
                  <a:pt x="9811" y="1399"/>
                  <a:pt x="9811" y="4708"/>
                </a:cubicBezTo>
                <a:cubicBezTo>
                  <a:pt x="9811" y="5722"/>
                  <a:pt x="7623" y="7124"/>
                  <a:pt x="7170" y="6217"/>
                </a:cubicBezTo>
                <a:cubicBezTo>
                  <a:pt x="6371" y="4618"/>
                  <a:pt x="9533" y="2821"/>
                  <a:pt x="11320" y="2821"/>
                </a:cubicBezTo>
                <a:cubicBezTo>
                  <a:pt x="12921" y="2821"/>
                  <a:pt x="16317" y="6217"/>
                  <a:pt x="14716" y="6217"/>
                </a:cubicBezTo>
                <a:cubicBezTo>
                  <a:pt x="13181" y="6217"/>
                  <a:pt x="15844" y="2696"/>
                  <a:pt x="17358" y="2444"/>
                </a:cubicBezTo>
                <a:cubicBezTo>
                  <a:pt x="19219" y="2134"/>
                  <a:pt x="23573" y="4996"/>
                  <a:pt x="21886" y="5840"/>
                </a:cubicBezTo>
                <a:cubicBezTo>
                  <a:pt x="20880" y="6343"/>
                  <a:pt x="19797" y="3786"/>
                  <a:pt x="20376" y="2821"/>
                </a:cubicBezTo>
                <a:cubicBezTo>
                  <a:pt x="21506" y="938"/>
                  <a:pt x="24246" y="-181"/>
                  <a:pt x="26413" y="180"/>
                </a:cubicBezTo>
                <a:cubicBezTo>
                  <a:pt x="29802" y="745"/>
                  <a:pt x="32411" y="4331"/>
                  <a:pt x="35847" y="4331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03" name="Google Shape;1003;p55"/>
          <p:cNvSpPr/>
          <p:nvPr/>
        </p:nvSpPr>
        <p:spPr>
          <a:xfrm rot="-6916277">
            <a:off x="4840359" y="4965870"/>
            <a:ext cx="681623" cy="163183"/>
          </a:xfrm>
          <a:custGeom>
            <a:rect b="b" l="l" r="r" t="t"/>
            <a:pathLst>
              <a:path extrusionOk="0" h="6527" w="35847">
                <a:moveTo>
                  <a:pt x="0" y="6217"/>
                </a:moveTo>
                <a:cubicBezTo>
                  <a:pt x="804" y="3007"/>
                  <a:pt x="9811" y="1399"/>
                  <a:pt x="9811" y="4708"/>
                </a:cubicBezTo>
                <a:cubicBezTo>
                  <a:pt x="9811" y="5722"/>
                  <a:pt x="7623" y="7124"/>
                  <a:pt x="7170" y="6217"/>
                </a:cubicBezTo>
                <a:cubicBezTo>
                  <a:pt x="6371" y="4618"/>
                  <a:pt x="9533" y="2821"/>
                  <a:pt x="11320" y="2821"/>
                </a:cubicBezTo>
                <a:cubicBezTo>
                  <a:pt x="12921" y="2821"/>
                  <a:pt x="16317" y="6217"/>
                  <a:pt x="14716" y="6217"/>
                </a:cubicBezTo>
                <a:cubicBezTo>
                  <a:pt x="13181" y="6217"/>
                  <a:pt x="15844" y="2696"/>
                  <a:pt x="17358" y="2444"/>
                </a:cubicBezTo>
                <a:cubicBezTo>
                  <a:pt x="19219" y="2134"/>
                  <a:pt x="23573" y="4996"/>
                  <a:pt x="21886" y="5840"/>
                </a:cubicBezTo>
                <a:cubicBezTo>
                  <a:pt x="20880" y="6343"/>
                  <a:pt x="19797" y="3786"/>
                  <a:pt x="20376" y="2821"/>
                </a:cubicBezTo>
                <a:cubicBezTo>
                  <a:pt x="21506" y="938"/>
                  <a:pt x="24246" y="-181"/>
                  <a:pt x="26413" y="180"/>
                </a:cubicBezTo>
                <a:cubicBezTo>
                  <a:pt x="29802" y="745"/>
                  <a:pt x="32411" y="4331"/>
                  <a:pt x="35847" y="4331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6"/>
          <p:cNvSpPr/>
          <p:nvPr/>
        </p:nvSpPr>
        <p:spPr>
          <a:xfrm>
            <a:off x="1415000" y="4046750"/>
            <a:ext cx="7057500" cy="198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56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1010" name="Google Shape;1010;p56"/>
          <p:cNvSpPr txBox="1"/>
          <p:nvPr>
            <p:ph idx="4294967295" type="title"/>
          </p:nvPr>
        </p:nvSpPr>
        <p:spPr>
          <a:xfrm>
            <a:off x="818875" y="998497"/>
            <a:ext cx="5117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5.4.기능 상세 설계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1" name="Google Shape;1011;p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12" name="Google Shape;1012;p56"/>
          <p:cNvSpPr txBox="1"/>
          <p:nvPr/>
        </p:nvSpPr>
        <p:spPr>
          <a:xfrm>
            <a:off x="1065950" y="1393950"/>
            <a:ext cx="55185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5.4.3.채널 매니저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5.4.3.1.W</a:t>
            </a:r>
            <a:r>
              <a:rPr lang="ko" sz="1200"/>
              <a:t>MQInputListener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WMQ의 큐를 입력 채널로 관리하는 리스너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56"/>
          <p:cNvSpPr/>
          <p:nvPr/>
        </p:nvSpPr>
        <p:spPr>
          <a:xfrm>
            <a:off x="2655374" y="4739523"/>
            <a:ext cx="711001" cy="386700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4" name="Google Shape;1014;p56"/>
          <p:cNvSpPr txBox="1"/>
          <p:nvPr/>
        </p:nvSpPr>
        <p:spPr>
          <a:xfrm>
            <a:off x="2655375" y="4739513"/>
            <a:ext cx="711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큐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WMQ</a:t>
            </a:r>
            <a:endParaRPr sz="1000"/>
          </a:p>
        </p:txBody>
      </p:sp>
      <p:pic>
        <p:nvPicPr>
          <p:cNvPr id="1015" name="Google Shape;10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250" y="4785667"/>
            <a:ext cx="337199" cy="3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363" y="4160917"/>
            <a:ext cx="337199" cy="3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725" y="4739517"/>
            <a:ext cx="337199" cy="3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175" y="4682917"/>
            <a:ext cx="337199" cy="3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56"/>
          <p:cNvSpPr/>
          <p:nvPr/>
        </p:nvSpPr>
        <p:spPr>
          <a:xfrm>
            <a:off x="2431700" y="4538662"/>
            <a:ext cx="396200" cy="91725"/>
          </a:xfrm>
          <a:custGeom>
            <a:rect b="b" l="l" r="r" t="t"/>
            <a:pathLst>
              <a:path extrusionOk="0" h="3669" w="15848">
                <a:moveTo>
                  <a:pt x="0" y="3669"/>
                </a:moveTo>
                <a:cubicBezTo>
                  <a:pt x="1669" y="-1343"/>
                  <a:pt x="13481" y="-1053"/>
                  <a:pt x="15848" y="36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1020" name="Google Shape;1020;p56"/>
          <p:cNvSpPr/>
          <p:nvPr/>
        </p:nvSpPr>
        <p:spPr>
          <a:xfrm>
            <a:off x="3252400" y="4538650"/>
            <a:ext cx="952742" cy="91725"/>
          </a:xfrm>
          <a:custGeom>
            <a:rect b="b" l="l" r="r" t="t"/>
            <a:pathLst>
              <a:path extrusionOk="0" h="3669" w="15848">
                <a:moveTo>
                  <a:pt x="0" y="3669"/>
                </a:moveTo>
                <a:cubicBezTo>
                  <a:pt x="1669" y="-1343"/>
                  <a:pt x="13481" y="-1053"/>
                  <a:pt x="15848" y="36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1021" name="Google Shape;1021;p56"/>
          <p:cNvSpPr txBox="1"/>
          <p:nvPr/>
        </p:nvSpPr>
        <p:spPr>
          <a:xfrm>
            <a:off x="1933200" y="4235650"/>
            <a:ext cx="1255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input tracking msg</a:t>
            </a:r>
            <a:endParaRPr sz="1000"/>
          </a:p>
        </p:txBody>
      </p:sp>
      <p:sp>
        <p:nvSpPr>
          <p:cNvPr id="1022" name="Google Shape;1022;p56"/>
          <p:cNvSpPr txBox="1"/>
          <p:nvPr/>
        </p:nvSpPr>
        <p:spPr>
          <a:xfrm>
            <a:off x="3394850" y="4464238"/>
            <a:ext cx="1255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listen msg</a:t>
            </a:r>
            <a:endParaRPr sz="1000"/>
          </a:p>
        </p:txBody>
      </p:sp>
      <p:sp>
        <p:nvSpPr>
          <p:cNvPr id="1023" name="Google Shape;1023;p56"/>
          <p:cNvSpPr txBox="1"/>
          <p:nvPr/>
        </p:nvSpPr>
        <p:spPr>
          <a:xfrm>
            <a:off x="1370750" y="2184675"/>
            <a:ext cx="75741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ko" sz="1100"/>
              <a:t>개발 내용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WMQ 큐에 INPUT 되는 트레킹 메시지를 리스닝한다.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트레킹메시지를 TrackingMessage 로 파싱한다.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파싱 처리 성능 수치를 관리한다.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파싱한 TrackingMessage를 할당된 캐시에 저장한다.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구간 A - B 특정 시점 처리량(TPS)을 관리한다.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트랜젝션 처리는 WMQ 의 큐로 부터 메시지 GET을 시작으로 해서 캐시 INPUT을 완료하기 까지를 처리 UNIT 으로 본다.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24" name="Google Shape;1024;p56"/>
          <p:cNvSpPr/>
          <p:nvPr/>
        </p:nvSpPr>
        <p:spPr>
          <a:xfrm>
            <a:off x="3345875" y="4839163"/>
            <a:ext cx="896175" cy="163175"/>
          </a:xfrm>
          <a:custGeom>
            <a:rect b="b" l="l" r="r" t="t"/>
            <a:pathLst>
              <a:path extrusionOk="0" h="6527" w="35847">
                <a:moveTo>
                  <a:pt x="0" y="6217"/>
                </a:moveTo>
                <a:cubicBezTo>
                  <a:pt x="804" y="3007"/>
                  <a:pt x="9811" y="1399"/>
                  <a:pt x="9811" y="4708"/>
                </a:cubicBezTo>
                <a:cubicBezTo>
                  <a:pt x="9811" y="5722"/>
                  <a:pt x="7623" y="7124"/>
                  <a:pt x="7170" y="6217"/>
                </a:cubicBezTo>
                <a:cubicBezTo>
                  <a:pt x="6371" y="4618"/>
                  <a:pt x="9533" y="2821"/>
                  <a:pt x="11320" y="2821"/>
                </a:cubicBezTo>
                <a:cubicBezTo>
                  <a:pt x="12921" y="2821"/>
                  <a:pt x="16317" y="6217"/>
                  <a:pt x="14716" y="6217"/>
                </a:cubicBezTo>
                <a:cubicBezTo>
                  <a:pt x="13181" y="6217"/>
                  <a:pt x="15844" y="2696"/>
                  <a:pt x="17358" y="2444"/>
                </a:cubicBezTo>
                <a:cubicBezTo>
                  <a:pt x="19219" y="2134"/>
                  <a:pt x="23573" y="4996"/>
                  <a:pt x="21886" y="5840"/>
                </a:cubicBezTo>
                <a:cubicBezTo>
                  <a:pt x="20880" y="6343"/>
                  <a:pt x="19797" y="3786"/>
                  <a:pt x="20376" y="2821"/>
                </a:cubicBezTo>
                <a:cubicBezTo>
                  <a:pt x="21506" y="938"/>
                  <a:pt x="24246" y="-181"/>
                  <a:pt x="26413" y="180"/>
                </a:cubicBezTo>
                <a:cubicBezTo>
                  <a:pt x="29802" y="745"/>
                  <a:pt x="32411" y="4331"/>
                  <a:pt x="35847" y="433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025" name="Google Shape;1025;p56"/>
          <p:cNvCxnSpPr>
            <a:stCxn id="1014" idx="2"/>
          </p:cNvCxnSpPr>
          <p:nvPr/>
        </p:nvCxnSpPr>
        <p:spPr>
          <a:xfrm>
            <a:off x="3010875" y="5126213"/>
            <a:ext cx="0" cy="8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56"/>
          <p:cNvCxnSpPr/>
          <p:nvPr/>
        </p:nvCxnSpPr>
        <p:spPr>
          <a:xfrm>
            <a:off x="6770738" y="5237325"/>
            <a:ext cx="4200" cy="7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56"/>
          <p:cNvCxnSpPr/>
          <p:nvPr/>
        </p:nvCxnSpPr>
        <p:spPr>
          <a:xfrm>
            <a:off x="3053450" y="5714375"/>
            <a:ext cx="3700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28" name="Google Shape;1028;p56"/>
          <p:cNvSpPr txBox="1"/>
          <p:nvPr/>
        </p:nvSpPr>
        <p:spPr>
          <a:xfrm>
            <a:off x="3768050" y="5439750"/>
            <a:ext cx="2664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구간 A - B 메시지 리스닝 구간</a:t>
            </a:r>
            <a:endParaRPr sz="1100"/>
          </a:p>
        </p:txBody>
      </p:sp>
      <p:sp>
        <p:nvSpPr>
          <p:cNvPr id="1029" name="Google Shape;1029;p56"/>
          <p:cNvSpPr/>
          <p:nvPr/>
        </p:nvSpPr>
        <p:spPr>
          <a:xfrm>
            <a:off x="4269050" y="4614850"/>
            <a:ext cx="1985100" cy="8037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30" name="Google Shape;1030;p56"/>
          <p:cNvSpPr/>
          <p:nvPr/>
        </p:nvSpPr>
        <p:spPr>
          <a:xfrm>
            <a:off x="6604211" y="4935994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1" name="Google Shape;1031;p56"/>
          <p:cNvSpPr/>
          <p:nvPr/>
        </p:nvSpPr>
        <p:spPr>
          <a:xfrm>
            <a:off x="6604211" y="4747228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2" name="Google Shape;1032;p56"/>
          <p:cNvSpPr/>
          <p:nvPr/>
        </p:nvSpPr>
        <p:spPr>
          <a:xfrm>
            <a:off x="6610149" y="5124761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033" name="Google Shape;1033;p56"/>
          <p:cNvCxnSpPr/>
          <p:nvPr/>
        </p:nvCxnSpPr>
        <p:spPr>
          <a:xfrm flipH="1" rot="10800000">
            <a:off x="5931363" y="4848063"/>
            <a:ext cx="738000" cy="16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4" name="Google Shape;1034;p56"/>
          <p:cNvCxnSpPr/>
          <p:nvPr/>
        </p:nvCxnSpPr>
        <p:spPr>
          <a:xfrm>
            <a:off x="5931350" y="5008244"/>
            <a:ext cx="7287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5" name="Google Shape;1035;p56"/>
          <p:cNvCxnSpPr/>
          <p:nvPr/>
        </p:nvCxnSpPr>
        <p:spPr>
          <a:xfrm>
            <a:off x="5931350" y="5008244"/>
            <a:ext cx="747300" cy="19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56"/>
          <p:cNvSpPr/>
          <p:nvPr/>
        </p:nvSpPr>
        <p:spPr>
          <a:xfrm>
            <a:off x="5652475" y="4798375"/>
            <a:ext cx="548700" cy="386700"/>
          </a:xfrm>
          <a:prstGeom prst="flowChartAlternateProcess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Parser</a:t>
            </a:r>
            <a:endParaRPr sz="800"/>
          </a:p>
        </p:txBody>
      </p:sp>
      <p:sp>
        <p:nvSpPr>
          <p:cNvPr id="1037" name="Google Shape;1037;p56"/>
          <p:cNvSpPr/>
          <p:nvPr/>
        </p:nvSpPr>
        <p:spPr>
          <a:xfrm>
            <a:off x="4390900" y="4798375"/>
            <a:ext cx="1112700" cy="386700"/>
          </a:xfrm>
          <a:prstGeom prst="flowChartAlternateProcess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WMQInputListener</a:t>
            </a:r>
            <a:endParaRPr sz="800"/>
          </a:p>
        </p:txBody>
      </p:sp>
      <p:sp>
        <p:nvSpPr>
          <p:cNvPr id="1038" name="Google Shape;1038;p56"/>
          <p:cNvSpPr txBox="1"/>
          <p:nvPr/>
        </p:nvSpPr>
        <p:spPr>
          <a:xfrm>
            <a:off x="4329200" y="5130163"/>
            <a:ext cx="1657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ChannelManager</a:t>
            </a:r>
            <a:endParaRPr sz="1000"/>
          </a:p>
        </p:txBody>
      </p:sp>
      <p:sp>
        <p:nvSpPr>
          <p:cNvPr id="1039" name="Google Shape;1039;p56"/>
          <p:cNvSpPr txBox="1"/>
          <p:nvPr/>
        </p:nvSpPr>
        <p:spPr>
          <a:xfrm>
            <a:off x="5814925" y="858425"/>
            <a:ext cx="29973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인터페이스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TraceListener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 클래스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MQTraceListener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 함수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trace(TraceEvent te)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7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1045" name="Google Shape;1045;p57"/>
          <p:cNvSpPr txBox="1"/>
          <p:nvPr>
            <p:ph idx="4294967295" type="title"/>
          </p:nvPr>
        </p:nvSpPr>
        <p:spPr>
          <a:xfrm>
            <a:off x="818875" y="998497"/>
            <a:ext cx="5117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5.4.기능 상세 설계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6" name="Google Shape;1046;p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47" name="Google Shape;1047;p57"/>
          <p:cNvSpPr txBox="1"/>
          <p:nvPr/>
        </p:nvSpPr>
        <p:spPr>
          <a:xfrm>
            <a:off x="1065950" y="1851150"/>
            <a:ext cx="55185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5.4.3.1.W</a:t>
            </a:r>
            <a:r>
              <a:rPr lang="ko" sz="1200"/>
              <a:t>MQInputListener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57"/>
          <p:cNvSpPr txBox="1"/>
          <p:nvPr/>
        </p:nvSpPr>
        <p:spPr>
          <a:xfrm>
            <a:off x="1370750" y="2184675"/>
            <a:ext cx="75741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 startAt="2"/>
            </a:pPr>
            <a:r>
              <a:rPr lang="ko" sz="1100"/>
              <a:t>메인 프로퍼티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aphicFrame>
        <p:nvGraphicFramePr>
          <p:cNvPr id="1049" name="Google Shape;1049;p57"/>
          <p:cNvGraphicFramePr/>
          <p:nvPr/>
        </p:nvGraphicFramePr>
        <p:xfrm>
          <a:off x="1895375" y="264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1856400"/>
                <a:gridCol w="4492850"/>
              </a:tblGrid>
              <a:tr h="27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프로퍼티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설명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qmgrName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큐매니저명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qmgrIp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큐매니저 서버 IP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qmgrPort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큐매니저 서버 PORT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queueName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큐명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commitCount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 - B 구간 트랜젝션 처리 commit 단위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messageSetName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parser 가 참조할 메시지셋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readTimeout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큐에 대한 메시지 대기 시간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maxCacheWaitTime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캐시가 한계에 닿았을 때 대기 시간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tps1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A - B 구간 처리 속도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0" name="Google Shape;1050;p57"/>
          <p:cNvSpPr txBox="1"/>
          <p:nvPr/>
        </p:nvSpPr>
        <p:spPr>
          <a:xfrm>
            <a:off x="1065950" y="1393950"/>
            <a:ext cx="5518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5.4.3.채널 매니저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8"/>
          <p:cNvSpPr/>
          <p:nvPr/>
        </p:nvSpPr>
        <p:spPr>
          <a:xfrm>
            <a:off x="1415000" y="4046750"/>
            <a:ext cx="7057500" cy="198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58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1057" name="Google Shape;1057;p58"/>
          <p:cNvSpPr txBox="1"/>
          <p:nvPr>
            <p:ph idx="4294967295" type="title"/>
          </p:nvPr>
        </p:nvSpPr>
        <p:spPr>
          <a:xfrm>
            <a:off x="818875" y="998497"/>
            <a:ext cx="5117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5.4.기능 상세 설계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8" name="Google Shape;1058;p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59" name="Google Shape;1059;p58"/>
          <p:cNvSpPr txBox="1"/>
          <p:nvPr/>
        </p:nvSpPr>
        <p:spPr>
          <a:xfrm>
            <a:off x="1065950" y="1393950"/>
            <a:ext cx="55185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5.4.3.채널 매니저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5.4.3.2.</a:t>
            </a:r>
            <a:r>
              <a:rPr lang="ko" sz="1200"/>
              <a:t>iLink</a:t>
            </a:r>
            <a:r>
              <a:rPr lang="ko" sz="1200"/>
              <a:t>InputListener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	iLink의 큐를 입력 채널로 관리하는 리스너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58"/>
          <p:cNvSpPr/>
          <p:nvPr/>
        </p:nvSpPr>
        <p:spPr>
          <a:xfrm>
            <a:off x="2655374" y="4739523"/>
            <a:ext cx="711001" cy="386700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1" name="Google Shape;1061;p58"/>
          <p:cNvSpPr txBox="1"/>
          <p:nvPr/>
        </p:nvSpPr>
        <p:spPr>
          <a:xfrm>
            <a:off x="2655375" y="4739513"/>
            <a:ext cx="711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큐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iLink</a:t>
            </a:r>
            <a:endParaRPr sz="1000"/>
          </a:p>
        </p:txBody>
      </p:sp>
      <p:pic>
        <p:nvPicPr>
          <p:cNvPr id="1062" name="Google Shape;10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250" y="4785667"/>
            <a:ext cx="337199" cy="3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363" y="4160917"/>
            <a:ext cx="337199" cy="3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725" y="4739517"/>
            <a:ext cx="337199" cy="3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175" y="4682917"/>
            <a:ext cx="337199" cy="3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58"/>
          <p:cNvSpPr/>
          <p:nvPr/>
        </p:nvSpPr>
        <p:spPr>
          <a:xfrm>
            <a:off x="2431700" y="4538662"/>
            <a:ext cx="396200" cy="91725"/>
          </a:xfrm>
          <a:custGeom>
            <a:rect b="b" l="l" r="r" t="t"/>
            <a:pathLst>
              <a:path extrusionOk="0" h="3669" w="15848">
                <a:moveTo>
                  <a:pt x="0" y="3669"/>
                </a:moveTo>
                <a:cubicBezTo>
                  <a:pt x="1669" y="-1343"/>
                  <a:pt x="13481" y="-1053"/>
                  <a:pt x="15848" y="36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1067" name="Google Shape;1067;p58"/>
          <p:cNvSpPr/>
          <p:nvPr/>
        </p:nvSpPr>
        <p:spPr>
          <a:xfrm>
            <a:off x="3252400" y="4538650"/>
            <a:ext cx="952742" cy="91725"/>
          </a:xfrm>
          <a:custGeom>
            <a:rect b="b" l="l" r="r" t="t"/>
            <a:pathLst>
              <a:path extrusionOk="0" h="3669" w="15848">
                <a:moveTo>
                  <a:pt x="0" y="3669"/>
                </a:moveTo>
                <a:cubicBezTo>
                  <a:pt x="1669" y="-1343"/>
                  <a:pt x="13481" y="-1053"/>
                  <a:pt x="15848" y="36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1068" name="Google Shape;1068;p58"/>
          <p:cNvSpPr txBox="1"/>
          <p:nvPr/>
        </p:nvSpPr>
        <p:spPr>
          <a:xfrm>
            <a:off x="1933200" y="4235650"/>
            <a:ext cx="1255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input tracking msg</a:t>
            </a:r>
            <a:endParaRPr sz="1000"/>
          </a:p>
        </p:txBody>
      </p:sp>
      <p:sp>
        <p:nvSpPr>
          <p:cNvPr id="1069" name="Google Shape;1069;p58"/>
          <p:cNvSpPr txBox="1"/>
          <p:nvPr/>
        </p:nvSpPr>
        <p:spPr>
          <a:xfrm>
            <a:off x="3394850" y="4464238"/>
            <a:ext cx="1255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listen msg</a:t>
            </a:r>
            <a:endParaRPr sz="1000"/>
          </a:p>
        </p:txBody>
      </p:sp>
      <p:sp>
        <p:nvSpPr>
          <p:cNvPr id="1070" name="Google Shape;1070;p58"/>
          <p:cNvSpPr txBox="1"/>
          <p:nvPr/>
        </p:nvSpPr>
        <p:spPr>
          <a:xfrm>
            <a:off x="1370750" y="2184675"/>
            <a:ext cx="75741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ko" sz="1100"/>
              <a:t>개발 내용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iLink 큐에 INPUT 되는 트레킹 메시지를 리스닝한다.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트레킹메시지를 TrackingMessage 로 파싱한다.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파싱 처리 성능 수치를 관리한다.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파싱한 TrackingMessage를 할당된 캐시에 저장한다.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구간 A - B 특정 시점 처리량(TPS)을 관리한다.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트랜젝션 처리는 iLink 의 큐로 부터 메시지 GET을 시작으로 해서 캐시 INPUT을 완료하기 까지를 처리 UNIT </a:t>
            </a:r>
            <a:br>
              <a:rPr lang="ko" sz="1100"/>
            </a:br>
            <a:r>
              <a:rPr lang="ko" sz="1100"/>
              <a:t>으로 본다.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71" name="Google Shape;1071;p58"/>
          <p:cNvSpPr/>
          <p:nvPr/>
        </p:nvSpPr>
        <p:spPr>
          <a:xfrm>
            <a:off x="3345875" y="4839163"/>
            <a:ext cx="896175" cy="163175"/>
          </a:xfrm>
          <a:custGeom>
            <a:rect b="b" l="l" r="r" t="t"/>
            <a:pathLst>
              <a:path extrusionOk="0" h="6527" w="35847">
                <a:moveTo>
                  <a:pt x="0" y="6217"/>
                </a:moveTo>
                <a:cubicBezTo>
                  <a:pt x="804" y="3007"/>
                  <a:pt x="9811" y="1399"/>
                  <a:pt x="9811" y="4708"/>
                </a:cubicBezTo>
                <a:cubicBezTo>
                  <a:pt x="9811" y="5722"/>
                  <a:pt x="7623" y="7124"/>
                  <a:pt x="7170" y="6217"/>
                </a:cubicBezTo>
                <a:cubicBezTo>
                  <a:pt x="6371" y="4618"/>
                  <a:pt x="9533" y="2821"/>
                  <a:pt x="11320" y="2821"/>
                </a:cubicBezTo>
                <a:cubicBezTo>
                  <a:pt x="12921" y="2821"/>
                  <a:pt x="16317" y="6217"/>
                  <a:pt x="14716" y="6217"/>
                </a:cubicBezTo>
                <a:cubicBezTo>
                  <a:pt x="13181" y="6217"/>
                  <a:pt x="15844" y="2696"/>
                  <a:pt x="17358" y="2444"/>
                </a:cubicBezTo>
                <a:cubicBezTo>
                  <a:pt x="19219" y="2134"/>
                  <a:pt x="23573" y="4996"/>
                  <a:pt x="21886" y="5840"/>
                </a:cubicBezTo>
                <a:cubicBezTo>
                  <a:pt x="20880" y="6343"/>
                  <a:pt x="19797" y="3786"/>
                  <a:pt x="20376" y="2821"/>
                </a:cubicBezTo>
                <a:cubicBezTo>
                  <a:pt x="21506" y="938"/>
                  <a:pt x="24246" y="-181"/>
                  <a:pt x="26413" y="180"/>
                </a:cubicBezTo>
                <a:cubicBezTo>
                  <a:pt x="29802" y="745"/>
                  <a:pt x="32411" y="4331"/>
                  <a:pt x="35847" y="433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072" name="Google Shape;1072;p58"/>
          <p:cNvCxnSpPr>
            <a:stCxn id="1061" idx="2"/>
          </p:cNvCxnSpPr>
          <p:nvPr/>
        </p:nvCxnSpPr>
        <p:spPr>
          <a:xfrm>
            <a:off x="3010875" y="5126213"/>
            <a:ext cx="0" cy="8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58"/>
          <p:cNvCxnSpPr/>
          <p:nvPr/>
        </p:nvCxnSpPr>
        <p:spPr>
          <a:xfrm>
            <a:off x="6770738" y="5237325"/>
            <a:ext cx="4200" cy="7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58"/>
          <p:cNvCxnSpPr/>
          <p:nvPr/>
        </p:nvCxnSpPr>
        <p:spPr>
          <a:xfrm>
            <a:off x="3053450" y="5714375"/>
            <a:ext cx="3700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75" name="Google Shape;1075;p58"/>
          <p:cNvSpPr txBox="1"/>
          <p:nvPr/>
        </p:nvSpPr>
        <p:spPr>
          <a:xfrm>
            <a:off x="3768050" y="5439750"/>
            <a:ext cx="2664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구간 A - B 메시지 리스닝 구간</a:t>
            </a:r>
            <a:endParaRPr sz="1100"/>
          </a:p>
        </p:txBody>
      </p:sp>
      <p:sp>
        <p:nvSpPr>
          <p:cNvPr id="1076" name="Google Shape;1076;p58"/>
          <p:cNvSpPr/>
          <p:nvPr/>
        </p:nvSpPr>
        <p:spPr>
          <a:xfrm>
            <a:off x="4269050" y="4614850"/>
            <a:ext cx="1985100" cy="8037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77" name="Google Shape;1077;p58"/>
          <p:cNvSpPr/>
          <p:nvPr/>
        </p:nvSpPr>
        <p:spPr>
          <a:xfrm>
            <a:off x="6604211" y="4935994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8" name="Google Shape;1078;p58"/>
          <p:cNvSpPr/>
          <p:nvPr/>
        </p:nvSpPr>
        <p:spPr>
          <a:xfrm>
            <a:off x="6604211" y="4747228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9" name="Google Shape;1079;p58"/>
          <p:cNvSpPr/>
          <p:nvPr/>
        </p:nvSpPr>
        <p:spPr>
          <a:xfrm>
            <a:off x="6610149" y="5124761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080" name="Google Shape;1080;p58"/>
          <p:cNvCxnSpPr/>
          <p:nvPr/>
        </p:nvCxnSpPr>
        <p:spPr>
          <a:xfrm flipH="1" rot="10800000">
            <a:off x="5931363" y="4848063"/>
            <a:ext cx="738000" cy="16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58"/>
          <p:cNvCxnSpPr/>
          <p:nvPr/>
        </p:nvCxnSpPr>
        <p:spPr>
          <a:xfrm>
            <a:off x="5931350" y="5008244"/>
            <a:ext cx="7287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2" name="Google Shape;1082;p58"/>
          <p:cNvCxnSpPr/>
          <p:nvPr/>
        </p:nvCxnSpPr>
        <p:spPr>
          <a:xfrm>
            <a:off x="5931350" y="5008244"/>
            <a:ext cx="747300" cy="19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3" name="Google Shape;1083;p58"/>
          <p:cNvSpPr/>
          <p:nvPr/>
        </p:nvSpPr>
        <p:spPr>
          <a:xfrm>
            <a:off x="5652475" y="4798375"/>
            <a:ext cx="548700" cy="386700"/>
          </a:xfrm>
          <a:prstGeom prst="flowChartAlternateProcess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Parser</a:t>
            </a:r>
            <a:endParaRPr sz="800"/>
          </a:p>
        </p:txBody>
      </p:sp>
      <p:sp>
        <p:nvSpPr>
          <p:cNvPr id="1084" name="Google Shape;1084;p58"/>
          <p:cNvSpPr/>
          <p:nvPr/>
        </p:nvSpPr>
        <p:spPr>
          <a:xfrm>
            <a:off x="4390900" y="4798375"/>
            <a:ext cx="1112700" cy="386700"/>
          </a:xfrm>
          <a:prstGeom prst="flowChartAlternateProcess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iLink</a:t>
            </a:r>
            <a:r>
              <a:rPr lang="ko" sz="800"/>
              <a:t>InputListener</a:t>
            </a:r>
            <a:endParaRPr sz="800"/>
          </a:p>
        </p:txBody>
      </p:sp>
      <p:sp>
        <p:nvSpPr>
          <p:cNvPr id="1085" name="Google Shape;1085;p58"/>
          <p:cNvSpPr txBox="1"/>
          <p:nvPr/>
        </p:nvSpPr>
        <p:spPr>
          <a:xfrm>
            <a:off x="4329200" y="5130163"/>
            <a:ext cx="1657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ChannelManager</a:t>
            </a:r>
            <a:endParaRPr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59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1091" name="Google Shape;1091;p59"/>
          <p:cNvSpPr txBox="1"/>
          <p:nvPr>
            <p:ph idx="4294967295" type="title"/>
          </p:nvPr>
        </p:nvSpPr>
        <p:spPr>
          <a:xfrm>
            <a:off x="818875" y="998497"/>
            <a:ext cx="5117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5.4.기능 상세 설계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2" name="Google Shape;1092;p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93" name="Google Shape;1093;p59"/>
          <p:cNvSpPr txBox="1"/>
          <p:nvPr/>
        </p:nvSpPr>
        <p:spPr>
          <a:xfrm>
            <a:off x="1065950" y="1851150"/>
            <a:ext cx="55185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5.4.3.2.iLink</a:t>
            </a:r>
            <a:r>
              <a:rPr lang="ko" sz="1200"/>
              <a:t>InputListener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59"/>
          <p:cNvSpPr txBox="1"/>
          <p:nvPr/>
        </p:nvSpPr>
        <p:spPr>
          <a:xfrm>
            <a:off x="1370750" y="2184675"/>
            <a:ext cx="75741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 startAt="2"/>
            </a:pPr>
            <a:r>
              <a:rPr lang="ko" sz="1100"/>
              <a:t>메인 프로퍼티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aphicFrame>
        <p:nvGraphicFramePr>
          <p:cNvPr id="1095" name="Google Shape;1095;p59"/>
          <p:cNvGraphicFramePr/>
          <p:nvPr/>
        </p:nvGraphicFramePr>
        <p:xfrm>
          <a:off x="1895375" y="264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1856400"/>
                <a:gridCol w="4492850"/>
              </a:tblGrid>
              <a:tr h="27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프로퍼티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설명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qmgrName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큐매니저명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qmgrIp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큐매니저 서버 IP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qmgrPort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큐매니저 서버 PORT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queueName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큐명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commitCount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 - B 구간 트랜젝션 처리 commit 단위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messageSetName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parser 가 참조할 메시지셋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readTimeout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큐에 대한 메시지 대기 시간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maxCacheWaitTime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캐시가 한계에 닿았을 때 대기 시간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tps1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A - B 구간 처리 속도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6" name="Google Shape;1096;p59"/>
          <p:cNvSpPr txBox="1"/>
          <p:nvPr/>
        </p:nvSpPr>
        <p:spPr>
          <a:xfrm>
            <a:off x="1065950" y="1393950"/>
            <a:ext cx="5518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5.4.3.채널 매니저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60"/>
          <p:cNvSpPr/>
          <p:nvPr/>
        </p:nvSpPr>
        <p:spPr>
          <a:xfrm>
            <a:off x="1415000" y="4122950"/>
            <a:ext cx="7057500" cy="198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60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1103" name="Google Shape;1103;p60"/>
          <p:cNvSpPr txBox="1"/>
          <p:nvPr>
            <p:ph idx="4294967295" type="title"/>
          </p:nvPr>
        </p:nvSpPr>
        <p:spPr>
          <a:xfrm>
            <a:off x="818875" y="998497"/>
            <a:ext cx="5117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5.4.기능 상세 설계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4" name="Google Shape;1104;p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05" name="Google Shape;1105;p60"/>
          <p:cNvSpPr txBox="1"/>
          <p:nvPr/>
        </p:nvSpPr>
        <p:spPr>
          <a:xfrm>
            <a:off x="1065950" y="1393950"/>
            <a:ext cx="55185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5.4.3.채널 매니저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5.4.3.3.</a:t>
            </a:r>
            <a:r>
              <a:rPr lang="ko" sz="1200"/>
              <a:t>Rest</a:t>
            </a:r>
            <a:r>
              <a:rPr lang="ko" sz="1200"/>
              <a:t>InputListener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	RESTful 서비스를 입력 채널로 관리하는 리스너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6" name="Google Shape;110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250" y="4861867"/>
            <a:ext cx="337199" cy="3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363" y="4237117"/>
            <a:ext cx="337199" cy="3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725" y="4815717"/>
            <a:ext cx="337199" cy="3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175" y="4759117"/>
            <a:ext cx="337199" cy="3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60"/>
          <p:cNvSpPr/>
          <p:nvPr/>
        </p:nvSpPr>
        <p:spPr>
          <a:xfrm>
            <a:off x="2431700" y="4614862"/>
            <a:ext cx="396200" cy="91725"/>
          </a:xfrm>
          <a:custGeom>
            <a:rect b="b" l="l" r="r" t="t"/>
            <a:pathLst>
              <a:path extrusionOk="0" h="3669" w="15848">
                <a:moveTo>
                  <a:pt x="0" y="3669"/>
                </a:moveTo>
                <a:cubicBezTo>
                  <a:pt x="1669" y="-1343"/>
                  <a:pt x="13481" y="-1053"/>
                  <a:pt x="15848" y="36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1111" name="Google Shape;1111;p60"/>
          <p:cNvSpPr/>
          <p:nvPr/>
        </p:nvSpPr>
        <p:spPr>
          <a:xfrm>
            <a:off x="3252400" y="4614850"/>
            <a:ext cx="952742" cy="91725"/>
          </a:xfrm>
          <a:custGeom>
            <a:rect b="b" l="l" r="r" t="t"/>
            <a:pathLst>
              <a:path extrusionOk="0" h="3669" w="15848">
                <a:moveTo>
                  <a:pt x="0" y="3669"/>
                </a:moveTo>
                <a:cubicBezTo>
                  <a:pt x="1669" y="-1343"/>
                  <a:pt x="13481" y="-1053"/>
                  <a:pt x="15848" y="36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1112" name="Google Shape;1112;p60"/>
          <p:cNvSpPr txBox="1"/>
          <p:nvPr/>
        </p:nvSpPr>
        <p:spPr>
          <a:xfrm>
            <a:off x="1933200" y="4159450"/>
            <a:ext cx="1255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send</a:t>
            </a:r>
            <a:r>
              <a:rPr lang="ko" sz="1000"/>
              <a:t> tracking msg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(HTTPRequest)</a:t>
            </a:r>
            <a:endParaRPr sz="1000"/>
          </a:p>
        </p:txBody>
      </p:sp>
      <p:sp>
        <p:nvSpPr>
          <p:cNvPr id="1113" name="Google Shape;1113;p60"/>
          <p:cNvSpPr txBox="1"/>
          <p:nvPr/>
        </p:nvSpPr>
        <p:spPr>
          <a:xfrm>
            <a:off x="1370750" y="2184675"/>
            <a:ext cx="75741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ko" sz="1100"/>
              <a:t>개발 내용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HTTP RESTful 서비스 로 요청되는 트레킹 메시지를 리스닝한다.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트레킹메시지를 TrackingMessage 로 파싱한다.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파싱 처리 성능 수치를 관리한다.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파싱한 TrackingMessage를 할당된 캐시에 저장한다.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구간 A - B 특정 시점 처리량(TPS)을 관리한다.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트랜젝션 처리는 HTTP 리스너로 수신된 요청 메시지를 캐시 INPUT을 완료하기 까지의 처리를 하나의 UNIT </a:t>
            </a:r>
            <a:br>
              <a:rPr lang="ko" sz="1100"/>
            </a:br>
            <a:r>
              <a:rPr lang="ko" sz="1100"/>
              <a:t>으로 본다.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14" name="Google Shape;1114;p60"/>
          <p:cNvSpPr/>
          <p:nvPr/>
        </p:nvSpPr>
        <p:spPr>
          <a:xfrm>
            <a:off x="3345875" y="4915363"/>
            <a:ext cx="896175" cy="163175"/>
          </a:xfrm>
          <a:custGeom>
            <a:rect b="b" l="l" r="r" t="t"/>
            <a:pathLst>
              <a:path extrusionOk="0" h="6527" w="35847">
                <a:moveTo>
                  <a:pt x="0" y="6217"/>
                </a:moveTo>
                <a:cubicBezTo>
                  <a:pt x="804" y="3007"/>
                  <a:pt x="9811" y="1399"/>
                  <a:pt x="9811" y="4708"/>
                </a:cubicBezTo>
                <a:cubicBezTo>
                  <a:pt x="9811" y="5722"/>
                  <a:pt x="7623" y="7124"/>
                  <a:pt x="7170" y="6217"/>
                </a:cubicBezTo>
                <a:cubicBezTo>
                  <a:pt x="6371" y="4618"/>
                  <a:pt x="9533" y="2821"/>
                  <a:pt x="11320" y="2821"/>
                </a:cubicBezTo>
                <a:cubicBezTo>
                  <a:pt x="12921" y="2821"/>
                  <a:pt x="16317" y="6217"/>
                  <a:pt x="14716" y="6217"/>
                </a:cubicBezTo>
                <a:cubicBezTo>
                  <a:pt x="13181" y="6217"/>
                  <a:pt x="15844" y="2696"/>
                  <a:pt x="17358" y="2444"/>
                </a:cubicBezTo>
                <a:cubicBezTo>
                  <a:pt x="19219" y="2134"/>
                  <a:pt x="23573" y="4996"/>
                  <a:pt x="21886" y="5840"/>
                </a:cubicBezTo>
                <a:cubicBezTo>
                  <a:pt x="20880" y="6343"/>
                  <a:pt x="19797" y="3786"/>
                  <a:pt x="20376" y="2821"/>
                </a:cubicBezTo>
                <a:cubicBezTo>
                  <a:pt x="21506" y="938"/>
                  <a:pt x="24246" y="-181"/>
                  <a:pt x="26413" y="180"/>
                </a:cubicBezTo>
                <a:cubicBezTo>
                  <a:pt x="29802" y="745"/>
                  <a:pt x="32411" y="4331"/>
                  <a:pt x="35847" y="433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115" name="Google Shape;1115;p60"/>
          <p:cNvCxnSpPr/>
          <p:nvPr/>
        </p:nvCxnSpPr>
        <p:spPr>
          <a:xfrm>
            <a:off x="3010875" y="5202413"/>
            <a:ext cx="0" cy="8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60"/>
          <p:cNvCxnSpPr/>
          <p:nvPr/>
        </p:nvCxnSpPr>
        <p:spPr>
          <a:xfrm>
            <a:off x="6770738" y="5313525"/>
            <a:ext cx="4200" cy="7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60"/>
          <p:cNvCxnSpPr/>
          <p:nvPr/>
        </p:nvCxnSpPr>
        <p:spPr>
          <a:xfrm>
            <a:off x="3053450" y="5790575"/>
            <a:ext cx="3700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18" name="Google Shape;1118;p60"/>
          <p:cNvSpPr txBox="1"/>
          <p:nvPr/>
        </p:nvSpPr>
        <p:spPr>
          <a:xfrm>
            <a:off x="3768050" y="5515950"/>
            <a:ext cx="2664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구간 A - B 메시지 리스닝 구간</a:t>
            </a:r>
            <a:endParaRPr sz="1100"/>
          </a:p>
        </p:txBody>
      </p:sp>
      <p:sp>
        <p:nvSpPr>
          <p:cNvPr id="1119" name="Google Shape;1119;p60"/>
          <p:cNvSpPr/>
          <p:nvPr/>
        </p:nvSpPr>
        <p:spPr>
          <a:xfrm>
            <a:off x="2676950" y="4722175"/>
            <a:ext cx="696300" cy="633900"/>
          </a:xfrm>
          <a:prstGeom prst="flowChartAlternate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REST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port: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8080</a:t>
            </a:r>
            <a:endParaRPr sz="1000"/>
          </a:p>
        </p:txBody>
      </p:sp>
      <p:sp>
        <p:nvSpPr>
          <p:cNvPr id="1120" name="Google Shape;1120;p60"/>
          <p:cNvSpPr/>
          <p:nvPr/>
        </p:nvSpPr>
        <p:spPr>
          <a:xfrm>
            <a:off x="4269050" y="4614850"/>
            <a:ext cx="1985100" cy="8037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21" name="Google Shape;1121;p60"/>
          <p:cNvSpPr/>
          <p:nvPr/>
        </p:nvSpPr>
        <p:spPr>
          <a:xfrm>
            <a:off x="6604211" y="4935994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2" name="Google Shape;1122;p60"/>
          <p:cNvSpPr/>
          <p:nvPr/>
        </p:nvSpPr>
        <p:spPr>
          <a:xfrm>
            <a:off x="6604211" y="4747228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3" name="Google Shape;1123;p60"/>
          <p:cNvSpPr/>
          <p:nvPr/>
        </p:nvSpPr>
        <p:spPr>
          <a:xfrm>
            <a:off x="6610149" y="5124761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124" name="Google Shape;1124;p60"/>
          <p:cNvCxnSpPr/>
          <p:nvPr/>
        </p:nvCxnSpPr>
        <p:spPr>
          <a:xfrm flipH="1" rot="10800000">
            <a:off x="5931363" y="4848063"/>
            <a:ext cx="738000" cy="16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5" name="Google Shape;1125;p60"/>
          <p:cNvCxnSpPr/>
          <p:nvPr/>
        </p:nvCxnSpPr>
        <p:spPr>
          <a:xfrm>
            <a:off x="5931350" y="5008244"/>
            <a:ext cx="7287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60"/>
          <p:cNvCxnSpPr/>
          <p:nvPr/>
        </p:nvCxnSpPr>
        <p:spPr>
          <a:xfrm>
            <a:off x="5931350" y="5008244"/>
            <a:ext cx="747300" cy="19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7" name="Google Shape;1127;p60"/>
          <p:cNvSpPr/>
          <p:nvPr/>
        </p:nvSpPr>
        <p:spPr>
          <a:xfrm>
            <a:off x="5652475" y="4798375"/>
            <a:ext cx="548700" cy="386700"/>
          </a:xfrm>
          <a:prstGeom prst="flowChartAlternateProcess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Parser</a:t>
            </a:r>
            <a:endParaRPr sz="800"/>
          </a:p>
        </p:txBody>
      </p:sp>
      <p:sp>
        <p:nvSpPr>
          <p:cNvPr id="1128" name="Google Shape;1128;p60"/>
          <p:cNvSpPr/>
          <p:nvPr/>
        </p:nvSpPr>
        <p:spPr>
          <a:xfrm>
            <a:off x="4390900" y="4798375"/>
            <a:ext cx="1112700" cy="386700"/>
          </a:xfrm>
          <a:prstGeom prst="flowChartAlternateProcess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Rest</a:t>
            </a:r>
            <a:r>
              <a:rPr lang="ko" sz="800"/>
              <a:t>InputListener</a:t>
            </a:r>
            <a:endParaRPr sz="800"/>
          </a:p>
        </p:txBody>
      </p:sp>
      <p:sp>
        <p:nvSpPr>
          <p:cNvPr id="1129" name="Google Shape;1129;p60"/>
          <p:cNvSpPr txBox="1"/>
          <p:nvPr/>
        </p:nvSpPr>
        <p:spPr>
          <a:xfrm>
            <a:off x="4329200" y="5130163"/>
            <a:ext cx="1657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ChannelManager</a:t>
            </a:r>
            <a:endParaRPr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1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1135" name="Google Shape;1135;p61"/>
          <p:cNvSpPr txBox="1"/>
          <p:nvPr>
            <p:ph idx="4294967295" type="title"/>
          </p:nvPr>
        </p:nvSpPr>
        <p:spPr>
          <a:xfrm>
            <a:off x="818875" y="998497"/>
            <a:ext cx="5117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5.4.기능 상세 설계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6" name="Google Shape;1136;p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37" name="Google Shape;1137;p61"/>
          <p:cNvSpPr txBox="1"/>
          <p:nvPr/>
        </p:nvSpPr>
        <p:spPr>
          <a:xfrm>
            <a:off x="1065950" y="1851150"/>
            <a:ext cx="55185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5.4.3.3.</a:t>
            </a:r>
            <a:r>
              <a:rPr lang="ko" sz="1200">
                <a:solidFill>
                  <a:schemeClr val="dk1"/>
                </a:solidFill>
              </a:rPr>
              <a:t>RestInputListener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61"/>
          <p:cNvSpPr txBox="1"/>
          <p:nvPr/>
        </p:nvSpPr>
        <p:spPr>
          <a:xfrm>
            <a:off x="1370750" y="2184675"/>
            <a:ext cx="75741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 startAt="2"/>
            </a:pPr>
            <a:r>
              <a:rPr lang="ko" sz="1100"/>
              <a:t>메인 프로퍼티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aphicFrame>
        <p:nvGraphicFramePr>
          <p:cNvPr id="1139" name="Google Shape;1139;p61"/>
          <p:cNvGraphicFramePr/>
          <p:nvPr/>
        </p:nvGraphicFramePr>
        <p:xfrm>
          <a:off x="1895375" y="264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1856400"/>
                <a:gridCol w="4492850"/>
              </a:tblGrid>
              <a:tr h="27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프로퍼티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설명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listeningPort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서비스 포트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commitCount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 - B 구간 트랜젝션 처리 commit 단위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messageSetName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parser 가 참조할 메시지셋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maxCacheWaitTime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캐시가 한계에 닿았을 때 대기 시간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tps1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A - B 구간 처리 속도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0" name="Google Shape;1140;p61"/>
          <p:cNvSpPr txBox="1"/>
          <p:nvPr/>
        </p:nvSpPr>
        <p:spPr>
          <a:xfrm>
            <a:off x="1065950" y="1393950"/>
            <a:ext cx="5518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5.4.3.채널 매니저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3137650" y="1538933"/>
            <a:ext cx="5311500" cy="28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4294967295" type="title"/>
          </p:nvPr>
        </p:nvSpPr>
        <p:spPr>
          <a:xfrm>
            <a:off x="549925" y="490933"/>
            <a:ext cx="7790400" cy="1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1.트레킹 메시지 적재 프로세스 설계</a:t>
            </a:r>
            <a:endParaRPr sz="2400"/>
          </a:p>
        </p:txBody>
      </p:sp>
      <p:sp>
        <p:nvSpPr>
          <p:cNvPr id="108" name="Google Shape;108;p17"/>
          <p:cNvSpPr txBox="1"/>
          <p:nvPr>
            <p:ph idx="4294967295" type="title"/>
          </p:nvPr>
        </p:nvSpPr>
        <p:spPr>
          <a:xfrm>
            <a:off x="818875" y="988333"/>
            <a:ext cx="51171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1.3.TO-BE 프로세스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7432650" y="2034617"/>
            <a:ext cx="907675" cy="10240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cxnSp>
        <p:nvCxnSpPr>
          <p:cNvPr id="110" name="Google Shape;110;p17"/>
          <p:cNvCxnSpPr>
            <a:stCxn id="111" idx="1"/>
            <a:endCxn id="111" idx="1"/>
          </p:cNvCxnSpPr>
          <p:nvPr/>
        </p:nvCxnSpPr>
        <p:spPr>
          <a:xfrm>
            <a:off x="4762125" y="2141331"/>
            <a:ext cx="600" cy="600"/>
          </a:xfrm>
          <a:prstGeom prst="curvedConnector3">
            <a:avLst>
              <a:gd fmla="val -1035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stCxn id="113" idx="3"/>
            <a:endCxn id="109" idx="2"/>
          </p:cNvCxnSpPr>
          <p:nvPr/>
        </p:nvCxnSpPr>
        <p:spPr>
          <a:xfrm>
            <a:off x="7099800" y="2180600"/>
            <a:ext cx="333000" cy="366000"/>
          </a:xfrm>
          <a:prstGeom prst="curvedConnector3">
            <a:avLst>
              <a:gd fmla="val 499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/>
          <p:nvPr/>
        </p:nvSpPr>
        <p:spPr>
          <a:xfrm>
            <a:off x="1007125" y="1853700"/>
            <a:ext cx="1626250" cy="597633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MTE/IIB/MI/ZETA</a:t>
            </a:r>
            <a:endParaRPr/>
          </a:p>
        </p:txBody>
      </p:sp>
      <p:cxnSp>
        <p:nvCxnSpPr>
          <p:cNvPr id="115" name="Google Shape;115;p17"/>
          <p:cNvCxnSpPr>
            <a:stCxn id="114" idx="3"/>
          </p:cNvCxnSpPr>
          <p:nvPr/>
        </p:nvCxnSpPr>
        <p:spPr>
          <a:xfrm flipH="1" rot="10800000">
            <a:off x="2633375" y="2148917"/>
            <a:ext cx="1077300" cy="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624" y="2892013"/>
            <a:ext cx="907675" cy="6363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5261800" y="2986033"/>
            <a:ext cx="1535200" cy="597633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IIP Service</a:t>
            </a:r>
            <a:endParaRPr/>
          </a:p>
        </p:txBody>
      </p:sp>
      <p:cxnSp>
        <p:nvCxnSpPr>
          <p:cNvPr id="118" name="Google Shape;118;p17"/>
          <p:cNvCxnSpPr>
            <a:stCxn id="109" idx="2"/>
            <a:endCxn id="117" idx="3"/>
          </p:cNvCxnSpPr>
          <p:nvPr/>
        </p:nvCxnSpPr>
        <p:spPr>
          <a:xfrm flipH="1">
            <a:off x="6796950" y="2546617"/>
            <a:ext cx="635700" cy="7383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>
            <a:stCxn id="117" idx="1"/>
            <a:endCxn id="116" idx="3"/>
          </p:cNvCxnSpPr>
          <p:nvPr/>
        </p:nvCxnSpPr>
        <p:spPr>
          <a:xfrm rot="10800000">
            <a:off x="4241200" y="3210150"/>
            <a:ext cx="1020600" cy="747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7"/>
          <p:cNvSpPr txBox="1"/>
          <p:nvPr/>
        </p:nvSpPr>
        <p:spPr>
          <a:xfrm>
            <a:off x="952500" y="2403233"/>
            <a:ext cx="1860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1) 런타임 인터페이스 실행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및 트래킹 메시지 발생</a:t>
            </a:r>
            <a:endParaRPr sz="1200"/>
          </a:p>
        </p:txBody>
      </p:sp>
      <p:sp>
        <p:nvSpPr>
          <p:cNvPr id="121" name="Google Shape;121;p17"/>
          <p:cNvSpPr txBox="1"/>
          <p:nvPr/>
        </p:nvSpPr>
        <p:spPr>
          <a:xfrm>
            <a:off x="4487625" y="2399400"/>
            <a:ext cx="1117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2) 분류 및 소팅 </a:t>
            </a:r>
            <a:endParaRPr sz="1200"/>
          </a:p>
        </p:txBody>
      </p:sp>
      <p:sp>
        <p:nvSpPr>
          <p:cNvPr id="122" name="Google Shape;122;p17"/>
          <p:cNvSpPr txBox="1"/>
          <p:nvPr/>
        </p:nvSpPr>
        <p:spPr>
          <a:xfrm>
            <a:off x="5239500" y="3641783"/>
            <a:ext cx="1860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4</a:t>
            </a:r>
            <a:r>
              <a:rPr lang="ko" sz="1200"/>
              <a:t>) 트레킹 메시지 조회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서비스 제공</a:t>
            </a:r>
            <a:endParaRPr sz="1200"/>
          </a:p>
        </p:txBody>
      </p:sp>
      <p:sp>
        <p:nvSpPr>
          <p:cNvPr id="123" name="Google Shape;123;p17"/>
          <p:cNvSpPr txBox="1"/>
          <p:nvPr/>
        </p:nvSpPr>
        <p:spPr>
          <a:xfrm>
            <a:off x="3172400" y="3656133"/>
            <a:ext cx="1860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5</a:t>
            </a:r>
            <a:r>
              <a:rPr lang="ko" sz="1200"/>
              <a:t>) 트레킹 로그 조회</a:t>
            </a:r>
            <a:endParaRPr sz="1200"/>
          </a:p>
        </p:txBody>
      </p:sp>
      <p:sp>
        <p:nvSpPr>
          <p:cNvPr id="124" name="Google Shape;124;p17"/>
          <p:cNvSpPr txBox="1"/>
          <p:nvPr/>
        </p:nvSpPr>
        <p:spPr>
          <a:xfrm>
            <a:off x="7026775" y="3947033"/>
            <a:ext cx="18153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적재 및 모니터링 시스템</a:t>
            </a:r>
            <a:endParaRPr sz="1000"/>
          </a:p>
        </p:txBody>
      </p:sp>
      <p:sp>
        <p:nvSpPr>
          <p:cNvPr id="125" name="Google Shape;125;p17"/>
          <p:cNvSpPr txBox="1"/>
          <p:nvPr/>
        </p:nvSpPr>
        <p:spPr>
          <a:xfrm>
            <a:off x="7337126" y="2561133"/>
            <a:ext cx="1194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NEW 로그 테이블</a:t>
            </a:r>
            <a:endParaRPr sz="800"/>
          </a:p>
        </p:txBody>
      </p:sp>
      <p:sp>
        <p:nvSpPr>
          <p:cNvPr id="111" name="Google Shape;111;p17"/>
          <p:cNvSpPr/>
          <p:nvPr/>
        </p:nvSpPr>
        <p:spPr>
          <a:xfrm>
            <a:off x="4762125" y="1820931"/>
            <a:ext cx="738600" cy="64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classifying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&amp;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ordering</a:t>
            </a:r>
            <a:endParaRPr sz="800"/>
          </a:p>
        </p:txBody>
      </p:sp>
      <p:sp>
        <p:nvSpPr>
          <p:cNvPr id="113" name="Google Shape;113;p17"/>
          <p:cNvSpPr/>
          <p:nvPr/>
        </p:nvSpPr>
        <p:spPr>
          <a:xfrm>
            <a:off x="6269300" y="1860200"/>
            <a:ext cx="830500" cy="64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loading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monitoring</a:t>
            </a:r>
            <a:endParaRPr sz="800"/>
          </a:p>
        </p:txBody>
      </p:sp>
      <p:sp>
        <p:nvSpPr>
          <p:cNvPr id="126" name="Google Shape;126;p17"/>
          <p:cNvSpPr txBox="1"/>
          <p:nvPr/>
        </p:nvSpPr>
        <p:spPr>
          <a:xfrm>
            <a:off x="5641413" y="2419367"/>
            <a:ext cx="487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cache</a:t>
            </a:r>
            <a:endParaRPr sz="800"/>
          </a:p>
        </p:txBody>
      </p:sp>
      <p:sp>
        <p:nvSpPr>
          <p:cNvPr id="127" name="Google Shape;127;p17"/>
          <p:cNvSpPr/>
          <p:nvPr/>
        </p:nvSpPr>
        <p:spPr>
          <a:xfrm>
            <a:off x="5716386" y="2069082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Google Shape;128;p17"/>
          <p:cNvSpPr/>
          <p:nvPr/>
        </p:nvSpPr>
        <p:spPr>
          <a:xfrm>
            <a:off x="5716386" y="1880315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Google Shape;129;p17"/>
          <p:cNvSpPr/>
          <p:nvPr/>
        </p:nvSpPr>
        <p:spPr>
          <a:xfrm>
            <a:off x="5722324" y="2257849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0" name="Google Shape;130;p17"/>
          <p:cNvCxnSpPr/>
          <p:nvPr/>
        </p:nvCxnSpPr>
        <p:spPr>
          <a:xfrm flipH="1" rot="10800000">
            <a:off x="5500738" y="1967650"/>
            <a:ext cx="266100" cy="18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7"/>
          <p:cNvCxnSpPr>
            <a:stCxn id="111" idx="3"/>
          </p:cNvCxnSpPr>
          <p:nvPr/>
        </p:nvCxnSpPr>
        <p:spPr>
          <a:xfrm flipH="1" rot="10800000">
            <a:off x="5500725" y="2139831"/>
            <a:ext cx="266100" cy="1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7"/>
          <p:cNvCxnSpPr>
            <a:stCxn id="111" idx="3"/>
          </p:cNvCxnSpPr>
          <p:nvPr/>
        </p:nvCxnSpPr>
        <p:spPr>
          <a:xfrm>
            <a:off x="5500725" y="2141331"/>
            <a:ext cx="266100" cy="18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/>
          <p:nvPr/>
        </p:nvCxnSpPr>
        <p:spPr>
          <a:xfrm flipH="1" rot="10800000">
            <a:off x="6003200" y="2150648"/>
            <a:ext cx="266100" cy="1500"/>
          </a:xfrm>
          <a:prstGeom prst="curvedConnector3">
            <a:avLst>
              <a:gd fmla="val 592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7"/>
          <p:cNvCxnSpPr>
            <a:endCxn id="113" idx="1"/>
          </p:cNvCxnSpPr>
          <p:nvPr/>
        </p:nvCxnSpPr>
        <p:spPr>
          <a:xfrm>
            <a:off x="6003200" y="1976900"/>
            <a:ext cx="266100" cy="203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>
            <a:endCxn id="113" idx="1"/>
          </p:cNvCxnSpPr>
          <p:nvPr/>
        </p:nvCxnSpPr>
        <p:spPr>
          <a:xfrm flipH="1" rot="10800000">
            <a:off x="6003200" y="2180600"/>
            <a:ext cx="266100" cy="102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7"/>
          <p:cNvSpPr txBox="1"/>
          <p:nvPr/>
        </p:nvSpPr>
        <p:spPr>
          <a:xfrm>
            <a:off x="6211975" y="2420433"/>
            <a:ext cx="738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3</a:t>
            </a:r>
            <a:r>
              <a:rPr lang="ko" sz="1200"/>
              <a:t>) 적재</a:t>
            </a:r>
            <a:endParaRPr sz="1200"/>
          </a:p>
        </p:txBody>
      </p:sp>
      <p:sp>
        <p:nvSpPr>
          <p:cNvPr id="137" name="Google Shape;137;p17"/>
          <p:cNvSpPr txBox="1"/>
          <p:nvPr>
            <p:ph idx="4294967295" type="title"/>
          </p:nvPr>
        </p:nvSpPr>
        <p:spPr>
          <a:xfrm>
            <a:off x="818875" y="4236567"/>
            <a:ext cx="77904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1.4.개선점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2) 분류 &amp; 소팅 3) 적재 처리 분리를 통한 병렬처리로 병목 개선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프로세스 모듈화를 통한 기능 확장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캐시처리를 통한 성능 증대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새로운</a:t>
            </a:r>
            <a:r>
              <a:rPr lang="ko" sz="1400">
                <a:latin typeface="Lato"/>
                <a:ea typeface="Lato"/>
                <a:cs typeface="Lato"/>
                <a:sym typeface="Lato"/>
              </a:rPr>
              <a:t> 로그 테이블 설계를 통한 적재 및 조회 성능 개선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3569226" y="1947133"/>
            <a:ext cx="672100" cy="386821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Google Shape;139;p17"/>
          <p:cNvSpPr txBox="1"/>
          <p:nvPr/>
        </p:nvSpPr>
        <p:spPr>
          <a:xfrm>
            <a:off x="3647350" y="1875967"/>
            <a:ext cx="612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queue</a:t>
            </a:r>
            <a:endParaRPr sz="1000"/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62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1146" name="Google Shape;1146;p62"/>
          <p:cNvSpPr txBox="1"/>
          <p:nvPr>
            <p:ph idx="4294967295" type="title"/>
          </p:nvPr>
        </p:nvSpPr>
        <p:spPr>
          <a:xfrm>
            <a:off x="818875" y="998497"/>
            <a:ext cx="5117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5.4.기능 상세 설계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7" name="Google Shape;1147;p6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48" name="Google Shape;1148;p62"/>
          <p:cNvSpPr txBox="1"/>
          <p:nvPr/>
        </p:nvSpPr>
        <p:spPr>
          <a:xfrm>
            <a:off x="1065950" y="1393950"/>
            <a:ext cx="5518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5.4.4.Configuration 매니저</a:t>
            </a:r>
            <a:br>
              <a:rPr lang="ko" sz="1300"/>
            </a:br>
            <a:r>
              <a:rPr lang="ko" sz="1300"/>
              <a:t>     트레킹 시스템의 환경 설정 값들을 관리하는 기능을 설계한다.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49" name="Google Shape;1149;p62"/>
          <p:cNvGraphicFramePr/>
          <p:nvPr/>
        </p:nvGraphicFramePr>
        <p:xfrm>
          <a:off x="1397363" y="212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{0CF5865F-3C8E-4447-A60D-B7760C466CD4}</a:tableStyleId>
              </a:tblPr>
              <a:tblGrid>
                <a:gridCol w="1588000"/>
                <a:gridCol w="1588000"/>
                <a:gridCol w="3843250"/>
              </a:tblGrid>
              <a:tr h="27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패키지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속성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설명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channel.listener.qmgr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name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큐매니저명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큐매니저 서버 IP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port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큐매니저 서버 PORT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queue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큐명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read.timeout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큐에 대한 메시지 대기 시간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channel.manager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commitcount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 - B 구간 트랜젝션 처리 commit 단위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messageset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parser 가 참조할 메시지셋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max.cache.waittime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캐시가 한계에 닿았을 때 대기 시간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63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1155" name="Google Shape;1155;p63"/>
          <p:cNvSpPr txBox="1"/>
          <p:nvPr>
            <p:ph idx="4294967295" type="title"/>
          </p:nvPr>
        </p:nvSpPr>
        <p:spPr>
          <a:xfrm>
            <a:off x="818875" y="998497"/>
            <a:ext cx="5117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5.4.기능 상세 설계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6" name="Google Shape;1156;p6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57" name="Google Shape;1157;p63"/>
          <p:cNvSpPr txBox="1"/>
          <p:nvPr/>
        </p:nvSpPr>
        <p:spPr>
          <a:xfrm>
            <a:off x="1065950" y="1393950"/>
            <a:ext cx="7350600" cy="48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5.4.5.Preload 매니저</a:t>
            </a:r>
            <a:br>
              <a:rPr lang="ko" sz="1300"/>
            </a:br>
            <a:r>
              <a:rPr lang="ko" sz="1300"/>
              <a:t>     </a:t>
            </a:r>
            <a:r>
              <a:rPr lang="ko" sz="1100"/>
              <a:t>트레킹 시스템의 성능 향상을 위해 필요한 데이터를 캐싱 및 관리 하는 기능을 설계한다.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1) 프리로딩 기능 옵션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ko" sz="1100">
                <a:solidFill>
                  <a:schemeClr val="dk1"/>
                </a:solidFill>
              </a:rPr>
              <a:t>프리로딩 데이터 캐시 업데이트 (주기 설정)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ko" sz="1100">
                <a:solidFill>
                  <a:schemeClr val="dk1"/>
                </a:solidFill>
              </a:rPr>
              <a:t>환경설정값의 실시간 반영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</a:t>
            </a:r>
            <a:r>
              <a:rPr lang="ko" sz="1100"/>
              <a:t>2) 프리로딩 데이터 리스트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인터페이스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시스템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서버(옵션)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메시지셋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환경설정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</a:t>
            </a:r>
            <a:endParaRPr sz="1300"/>
          </a:p>
        </p:txBody>
      </p:sp>
      <p:sp>
        <p:nvSpPr>
          <p:cNvPr id="1158" name="Google Shape;1158;p63"/>
          <p:cNvSpPr/>
          <p:nvPr/>
        </p:nvSpPr>
        <p:spPr>
          <a:xfrm>
            <a:off x="4896850" y="2293900"/>
            <a:ext cx="3606000" cy="1515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63"/>
          <p:cNvSpPr txBox="1"/>
          <p:nvPr>
            <p:ph idx="4294967295" type="title"/>
          </p:nvPr>
        </p:nvSpPr>
        <p:spPr>
          <a:xfrm>
            <a:off x="5110200" y="2434524"/>
            <a:ext cx="33063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🙇 think about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트레킹 시스템은 데이터베이스를 직접 액세스 가능한 아키텍처으므로 환경설정 값들도 데이터베이스에 저장 관리한다.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64"/>
          <p:cNvSpPr/>
          <p:nvPr/>
        </p:nvSpPr>
        <p:spPr>
          <a:xfrm>
            <a:off x="1520600" y="3104100"/>
            <a:ext cx="5305800" cy="3230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트레킹 시스템 라이프 사이클</a:t>
            </a:r>
            <a:endParaRPr sz="1200"/>
          </a:p>
        </p:txBody>
      </p:sp>
      <p:sp>
        <p:nvSpPr>
          <p:cNvPr id="1165" name="Google Shape;1165;p64"/>
          <p:cNvSpPr txBox="1"/>
          <p:nvPr>
            <p:ph idx="4294967295" type="title"/>
          </p:nvPr>
        </p:nvSpPr>
        <p:spPr>
          <a:xfrm>
            <a:off x="549925" y="490929"/>
            <a:ext cx="7790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5.SW 설계</a:t>
            </a:r>
            <a:endParaRPr sz="2400"/>
          </a:p>
        </p:txBody>
      </p:sp>
      <p:sp>
        <p:nvSpPr>
          <p:cNvPr id="1166" name="Google Shape;1166;p64"/>
          <p:cNvSpPr txBox="1"/>
          <p:nvPr>
            <p:ph idx="4294967295" type="title"/>
          </p:nvPr>
        </p:nvSpPr>
        <p:spPr>
          <a:xfrm>
            <a:off x="818875" y="998497"/>
            <a:ext cx="5117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5.4.기능 상세 설계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7" name="Google Shape;1167;p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68" name="Google Shape;1168;p64"/>
          <p:cNvSpPr txBox="1"/>
          <p:nvPr/>
        </p:nvSpPr>
        <p:spPr>
          <a:xfrm>
            <a:off x="1065950" y="1393950"/>
            <a:ext cx="73506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5.4.6.Control 매니저</a:t>
            </a:r>
            <a:br>
              <a:rPr lang="ko" sz="1300"/>
            </a:br>
            <a:r>
              <a:rPr lang="ko" sz="1300"/>
              <a:t>     </a:t>
            </a:r>
            <a:r>
              <a:rPr lang="ko" sz="1100"/>
              <a:t>트레킹 시스템의 부트, 셧다운, 시작, 종료, 테스트, 정보 변경 등 컨트롤 기능을 설계한다.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</a:t>
            </a:r>
            <a:endParaRPr sz="1300"/>
          </a:p>
        </p:txBody>
      </p:sp>
      <p:sp>
        <p:nvSpPr>
          <p:cNvPr id="1169" name="Google Shape;1169;p64"/>
          <p:cNvSpPr txBox="1"/>
          <p:nvPr/>
        </p:nvSpPr>
        <p:spPr>
          <a:xfrm>
            <a:off x="1218350" y="2032275"/>
            <a:ext cx="75741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부트(boot), 셧다운(shutdown)는 JVM 시작 종료를 의미한다.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시작(start), 종료(end) 는 트레킹 작업 스레드의 시작 종료를 의미한다.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트레킹작업에 영향을 주는 정보변경은 실시간 반영되도록 한다.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ko" sz="1100"/>
              <a:t>테스트는 현재 트레킹시스템의 동작 상태를 체크하고 테스트 트레킹을 발생시킨다.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70" name="Google Shape;1170;p64"/>
          <p:cNvSpPr/>
          <p:nvPr/>
        </p:nvSpPr>
        <p:spPr>
          <a:xfrm>
            <a:off x="4828200" y="4492400"/>
            <a:ext cx="970800" cy="497400"/>
          </a:xfrm>
          <a:prstGeom prst="flowChartAlternate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트레킹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종료</a:t>
            </a:r>
            <a:endParaRPr sz="1000"/>
          </a:p>
        </p:txBody>
      </p:sp>
      <p:sp>
        <p:nvSpPr>
          <p:cNvPr id="1171" name="Google Shape;1171;p64"/>
          <p:cNvSpPr/>
          <p:nvPr/>
        </p:nvSpPr>
        <p:spPr>
          <a:xfrm>
            <a:off x="2722100" y="4492400"/>
            <a:ext cx="970800" cy="4974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트레킹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시작</a:t>
            </a:r>
            <a:endParaRPr sz="1000"/>
          </a:p>
        </p:txBody>
      </p:sp>
      <p:sp>
        <p:nvSpPr>
          <p:cNvPr id="1172" name="Google Shape;1172;p64"/>
          <p:cNvSpPr/>
          <p:nvPr/>
        </p:nvSpPr>
        <p:spPr>
          <a:xfrm>
            <a:off x="2788100" y="5581350"/>
            <a:ext cx="838782" cy="52471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트레킹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시스템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셧다운</a:t>
            </a:r>
            <a:endParaRPr sz="1000"/>
          </a:p>
        </p:txBody>
      </p:sp>
      <p:sp>
        <p:nvSpPr>
          <p:cNvPr id="1173" name="Google Shape;1173;p64"/>
          <p:cNvSpPr/>
          <p:nvPr/>
        </p:nvSpPr>
        <p:spPr>
          <a:xfrm>
            <a:off x="2864200" y="3245575"/>
            <a:ext cx="696300" cy="69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64"/>
          <p:cNvSpPr txBox="1"/>
          <p:nvPr/>
        </p:nvSpPr>
        <p:spPr>
          <a:xfrm>
            <a:off x="2828650" y="3211350"/>
            <a:ext cx="7674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트레킹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시스템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부트</a:t>
            </a:r>
            <a:endParaRPr sz="1000"/>
          </a:p>
        </p:txBody>
      </p:sp>
      <p:sp>
        <p:nvSpPr>
          <p:cNvPr id="1175" name="Google Shape;1175;p64"/>
          <p:cNvSpPr/>
          <p:nvPr/>
        </p:nvSpPr>
        <p:spPr>
          <a:xfrm>
            <a:off x="3808950" y="3850313"/>
            <a:ext cx="970800" cy="4974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정보변경</a:t>
            </a:r>
            <a:endParaRPr sz="1000"/>
          </a:p>
        </p:txBody>
      </p:sp>
      <p:sp>
        <p:nvSpPr>
          <p:cNvPr id="1176" name="Google Shape;1176;p64"/>
          <p:cNvSpPr/>
          <p:nvPr/>
        </p:nvSpPr>
        <p:spPr>
          <a:xfrm>
            <a:off x="3386800" y="4032750"/>
            <a:ext cx="358725" cy="379825"/>
          </a:xfrm>
          <a:custGeom>
            <a:rect b="b" l="l" r="r" t="t"/>
            <a:pathLst>
              <a:path extrusionOk="0" h="15193" w="14349">
                <a:moveTo>
                  <a:pt x="0" y="15193"/>
                </a:moveTo>
                <a:cubicBezTo>
                  <a:pt x="1689" y="8435"/>
                  <a:pt x="7383" y="0"/>
                  <a:pt x="1434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77" name="Google Shape;1177;p64"/>
          <p:cNvSpPr/>
          <p:nvPr/>
        </p:nvSpPr>
        <p:spPr>
          <a:xfrm>
            <a:off x="4853350" y="4022200"/>
            <a:ext cx="559200" cy="422025"/>
          </a:xfrm>
          <a:custGeom>
            <a:rect b="b" l="l" r="r" t="t"/>
            <a:pathLst>
              <a:path extrusionOk="0" h="16881" w="22368">
                <a:moveTo>
                  <a:pt x="0" y="0"/>
                </a:moveTo>
                <a:cubicBezTo>
                  <a:pt x="5188" y="0"/>
                  <a:pt x="10876" y="498"/>
                  <a:pt x="15193" y="3376"/>
                </a:cubicBezTo>
                <a:cubicBezTo>
                  <a:pt x="19434" y="6204"/>
                  <a:pt x="20088" y="12322"/>
                  <a:pt x="22368" y="168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178" name="Google Shape;1178;p64"/>
          <p:cNvCxnSpPr>
            <a:stCxn id="1172" idx="0"/>
            <a:endCxn id="1171" idx="2"/>
          </p:cNvCxnSpPr>
          <p:nvPr/>
        </p:nvCxnSpPr>
        <p:spPr>
          <a:xfrm rot="10800000">
            <a:off x="3207491" y="4989750"/>
            <a:ext cx="0" cy="5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79" name="Google Shape;1179;p64"/>
          <p:cNvCxnSpPr>
            <a:stCxn id="1173" idx="4"/>
            <a:endCxn id="1171" idx="0"/>
          </p:cNvCxnSpPr>
          <p:nvPr/>
        </p:nvCxnSpPr>
        <p:spPr>
          <a:xfrm flipH="1">
            <a:off x="3207550" y="3941875"/>
            <a:ext cx="48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0" name="Google Shape;1180;p64"/>
          <p:cNvCxnSpPr/>
          <p:nvPr/>
        </p:nvCxnSpPr>
        <p:spPr>
          <a:xfrm>
            <a:off x="2457150" y="3439550"/>
            <a:ext cx="0" cy="27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81" name="Google Shape;1181;p64"/>
          <p:cNvSpPr txBox="1"/>
          <p:nvPr/>
        </p:nvSpPr>
        <p:spPr>
          <a:xfrm rot="-5400000">
            <a:off x="1959000" y="3671000"/>
            <a:ext cx="729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time line</a:t>
            </a:r>
            <a:endParaRPr sz="800"/>
          </a:p>
        </p:txBody>
      </p:sp>
      <p:sp>
        <p:nvSpPr>
          <p:cNvPr id="1182" name="Google Shape;1182;p64"/>
          <p:cNvSpPr txBox="1"/>
          <p:nvPr/>
        </p:nvSpPr>
        <p:spPr>
          <a:xfrm>
            <a:off x="3560500" y="3244025"/>
            <a:ext cx="11499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jvm start</a:t>
            </a:r>
            <a:endParaRPr/>
          </a:p>
        </p:txBody>
      </p:sp>
      <p:sp>
        <p:nvSpPr>
          <p:cNvPr id="1183" name="Google Shape;1183;p64"/>
          <p:cNvSpPr txBox="1"/>
          <p:nvPr/>
        </p:nvSpPr>
        <p:spPr>
          <a:xfrm>
            <a:off x="3626875" y="5625775"/>
            <a:ext cx="11499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jvm stop</a:t>
            </a:r>
            <a:endParaRPr/>
          </a:p>
        </p:txBody>
      </p:sp>
      <p:sp>
        <p:nvSpPr>
          <p:cNvPr id="1184" name="Google Shape;1184;p64"/>
          <p:cNvSpPr/>
          <p:nvPr/>
        </p:nvSpPr>
        <p:spPr>
          <a:xfrm>
            <a:off x="3484100" y="5022175"/>
            <a:ext cx="1771557" cy="579050"/>
          </a:xfrm>
          <a:custGeom>
            <a:rect b="b" l="l" r="r" t="t"/>
            <a:pathLst>
              <a:path extrusionOk="0" h="23162" w="78920">
                <a:moveTo>
                  <a:pt x="78920" y="844"/>
                </a:moveTo>
                <a:cubicBezTo>
                  <a:pt x="78920" y="24695"/>
                  <a:pt x="30618" y="27970"/>
                  <a:pt x="9285" y="17303"/>
                </a:cubicBezTo>
                <a:cubicBezTo>
                  <a:pt x="3430" y="14376"/>
                  <a:pt x="0" y="6546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6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90" name="Google Shape;1190;p65"/>
          <p:cNvSpPr/>
          <p:nvPr/>
        </p:nvSpPr>
        <p:spPr>
          <a:xfrm>
            <a:off x="1090750" y="1930775"/>
            <a:ext cx="2093700" cy="82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TraceMessage</a:t>
            </a:r>
            <a:endParaRPr/>
          </a:p>
        </p:txBody>
      </p:sp>
      <p:sp>
        <p:nvSpPr>
          <p:cNvPr id="1191" name="Google Shape;1191;p65"/>
          <p:cNvSpPr/>
          <p:nvPr/>
        </p:nvSpPr>
        <p:spPr>
          <a:xfrm>
            <a:off x="3861550" y="1930775"/>
            <a:ext cx="2093700" cy="82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3154025" y="1365867"/>
            <a:ext cx="5311500" cy="192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7345350" y="1883733"/>
            <a:ext cx="908400" cy="1064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422575" y="1604675"/>
            <a:ext cx="2715900" cy="1064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</a:t>
            </a:r>
            <a:endParaRPr/>
          </a:p>
        </p:txBody>
      </p:sp>
      <p:sp>
        <p:nvSpPr>
          <p:cNvPr id="148" name="Google Shape;148;p18"/>
          <p:cNvSpPr txBox="1"/>
          <p:nvPr>
            <p:ph idx="4294967295" type="title"/>
          </p:nvPr>
        </p:nvSpPr>
        <p:spPr>
          <a:xfrm>
            <a:off x="549925" y="490933"/>
            <a:ext cx="7790400" cy="1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1.트레킹 메시지 적재 프로세스 설계</a:t>
            </a:r>
            <a:endParaRPr sz="2400"/>
          </a:p>
        </p:txBody>
      </p:sp>
      <p:sp>
        <p:nvSpPr>
          <p:cNvPr id="149" name="Google Shape;149;p18"/>
          <p:cNvSpPr txBox="1"/>
          <p:nvPr>
            <p:ph idx="4294967295" type="title"/>
          </p:nvPr>
        </p:nvSpPr>
        <p:spPr>
          <a:xfrm>
            <a:off x="818875" y="988333"/>
            <a:ext cx="51171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1.5.상세 프로세스 설계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7526250" y="2235159"/>
            <a:ext cx="635700" cy="516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DB</a:t>
            </a:r>
            <a:endParaRPr sz="1000"/>
          </a:p>
        </p:txBody>
      </p:sp>
      <p:cxnSp>
        <p:nvCxnSpPr>
          <p:cNvPr id="151" name="Google Shape;151;p18"/>
          <p:cNvCxnSpPr>
            <a:stCxn id="152" idx="1"/>
            <a:endCxn id="152" idx="1"/>
          </p:cNvCxnSpPr>
          <p:nvPr/>
        </p:nvCxnSpPr>
        <p:spPr>
          <a:xfrm>
            <a:off x="4762125" y="2141331"/>
            <a:ext cx="600" cy="600"/>
          </a:xfrm>
          <a:prstGeom prst="curvedConnector3">
            <a:avLst>
              <a:gd fmla="val -1035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8"/>
          <p:cNvCxnSpPr>
            <a:stCxn id="154" idx="3"/>
            <a:endCxn id="150" idx="2"/>
          </p:cNvCxnSpPr>
          <p:nvPr/>
        </p:nvCxnSpPr>
        <p:spPr>
          <a:xfrm>
            <a:off x="7007900" y="2180600"/>
            <a:ext cx="518400" cy="3129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8"/>
          <p:cNvSpPr/>
          <p:nvPr/>
        </p:nvSpPr>
        <p:spPr>
          <a:xfrm>
            <a:off x="1432725" y="1955300"/>
            <a:ext cx="1200650" cy="386833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MTE/IIB/MI/ZETA</a:t>
            </a:r>
            <a:endParaRPr sz="1000"/>
          </a:p>
        </p:txBody>
      </p:sp>
      <p:cxnSp>
        <p:nvCxnSpPr>
          <p:cNvPr id="156" name="Google Shape;156;p18"/>
          <p:cNvCxnSpPr>
            <a:stCxn id="155" idx="3"/>
          </p:cNvCxnSpPr>
          <p:nvPr/>
        </p:nvCxnSpPr>
        <p:spPr>
          <a:xfrm flipH="1" rot="10800000">
            <a:off x="2633375" y="2145117"/>
            <a:ext cx="1077300" cy="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425" y="2594433"/>
            <a:ext cx="612300" cy="42925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5338000" y="2752333"/>
            <a:ext cx="1535200" cy="424933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IIP Service</a:t>
            </a:r>
            <a:endParaRPr sz="1000"/>
          </a:p>
        </p:txBody>
      </p:sp>
      <p:cxnSp>
        <p:nvCxnSpPr>
          <p:cNvPr id="159" name="Google Shape;159;p18"/>
          <p:cNvCxnSpPr>
            <a:stCxn id="150" idx="2"/>
            <a:endCxn id="158" idx="3"/>
          </p:cNvCxnSpPr>
          <p:nvPr/>
        </p:nvCxnSpPr>
        <p:spPr>
          <a:xfrm flipH="1">
            <a:off x="6873150" y="2493359"/>
            <a:ext cx="653100" cy="4713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8"/>
          <p:cNvCxnSpPr>
            <a:stCxn id="158" idx="1"/>
            <a:endCxn id="157" idx="3"/>
          </p:cNvCxnSpPr>
          <p:nvPr/>
        </p:nvCxnSpPr>
        <p:spPr>
          <a:xfrm rot="10800000">
            <a:off x="4250800" y="2809100"/>
            <a:ext cx="1087200" cy="1557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8"/>
          <p:cNvSpPr/>
          <p:nvPr/>
        </p:nvSpPr>
        <p:spPr>
          <a:xfrm>
            <a:off x="4762125" y="1820931"/>
            <a:ext cx="738600" cy="64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classifying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&amp;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ordering</a:t>
            </a:r>
            <a:endParaRPr sz="800"/>
          </a:p>
        </p:txBody>
      </p:sp>
      <p:sp>
        <p:nvSpPr>
          <p:cNvPr id="154" name="Google Shape;154;p18"/>
          <p:cNvSpPr/>
          <p:nvPr/>
        </p:nvSpPr>
        <p:spPr>
          <a:xfrm>
            <a:off x="6269300" y="1860200"/>
            <a:ext cx="738600" cy="64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loading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&amp;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monitoring</a:t>
            </a:r>
            <a:endParaRPr sz="800"/>
          </a:p>
        </p:txBody>
      </p:sp>
      <p:sp>
        <p:nvSpPr>
          <p:cNvPr id="161" name="Google Shape;161;p18"/>
          <p:cNvSpPr txBox="1"/>
          <p:nvPr/>
        </p:nvSpPr>
        <p:spPr>
          <a:xfrm>
            <a:off x="5641413" y="2419367"/>
            <a:ext cx="487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cache</a:t>
            </a:r>
            <a:endParaRPr sz="800"/>
          </a:p>
        </p:txBody>
      </p:sp>
      <p:sp>
        <p:nvSpPr>
          <p:cNvPr id="162" name="Google Shape;162;p18"/>
          <p:cNvSpPr/>
          <p:nvPr/>
        </p:nvSpPr>
        <p:spPr>
          <a:xfrm>
            <a:off x="5716386" y="2069082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Google Shape;163;p18"/>
          <p:cNvSpPr/>
          <p:nvPr/>
        </p:nvSpPr>
        <p:spPr>
          <a:xfrm>
            <a:off x="5716386" y="1880315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Google Shape;164;p18"/>
          <p:cNvSpPr/>
          <p:nvPr/>
        </p:nvSpPr>
        <p:spPr>
          <a:xfrm>
            <a:off x="5722324" y="2257849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65" name="Google Shape;165;p18"/>
          <p:cNvCxnSpPr/>
          <p:nvPr/>
        </p:nvCxnSpPr>
        <p:spPr>
          <a:xfrm flipH="1" rot="10800000">
            <a:off x="5500738" y="1967650"/>
            <a:ext cx="266100" cy="18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8"/>
          <p:cNvCxnSpPr>
            <a:stCxn id="152" idx="3"/>
          </p:cNvCxnSpPr>
          <p:nvPr/>
        </p:nvCxnSpPr>
        <p:spPr>
          <a:xfrm flipH="1" rot="10800000">
            <a:off x="5500725" y="2139831"/>
            <a:ext cx="266100" cy="1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8"/>
          <p:cNvCxnSpPr>
            <a:stCxn id="152" idx="3"/>
          </p:cNvCxnSpPr>
          <p:nvPr/>
        </p:nvCxnSpPr>
        <p:spPr>
          <a:xfrm>
            <a:off x="5500725" y="2141331"/>
            <a:ext cx="266100" cy="18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/>
          <p:nvPr/>
        </p:nvCxnSpPr>
        <p:spPr>
          <a:xfrm flipH="1" rot="10800000">
            <a:off x="6003200" y="2150648"/>
            <a:ext cx="266100" cy="1500"/>
          </a:xfrm>
          <a:prstGeom prst="curvedConnector3">
            <a:avLst>
              <a:gd fmla="val 592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8"/>
          <p:cNvCxnSpPr>
            <a:endCxn id="154" idx="1"/>
          </p:cNvCxnSpPr>
          <p:nvPr/>
        </p:nvCxnSpPr>
        <p:spPr>
          <a:xfrm>
            <a:off x="6003200" y="1976900"/>
            <a:ext cx="266100" cy="203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8"/>
          <p:cNvCxnSpPr>
            <a:endCxn id="154" idx="1"/>
          </p:cNvCxnSpPr>
          <p:nvPr/>
        </p:nvCxnSpPr>
        <p:spPr>
          <a:xfrm flipH="1" rot="10800000">
            <a:off x="6003200" y="2180600"/>
            <a:ext cx="266100" cy="102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8"/>
          <p:cNvSpPr/>
          <p:nvPr/>
        </p:nvSpPr>
        <p:spPr>
          <a:xfrm>
            <a:off x="3569226" y="1947133"/>
            <a:ext cx="672100" cy="386821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Google Shape;172;p18"/>
          <p:cNvSpPr txBox="1"/>
          <p:nvPr/>
        </p:nvSpPr>
        <p:spPr>
          <a:xfrm>
            <a:off x="3647350" y="1875967"/>
            <a:ext cx="612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queue</a:t>
            </a:r>
            <a:endParaRPr sz="1000"/>
          </a:p>
        </p:txBody>
      </p:sp>
      <p:sp>
        <p:nvSpPr>
          <p:cNvPr id="173" name="Google Shape;173;p18"/>
          <p:cNvSpPr txBox="1"/>
          <p:nvPr>
            <p:ph idx="4294967295" type="title"/>
          </p:nvPr>
        </p:nvSpPr>
        <p:spPr>
          <a:xfrm>
            <a:off x="1051725" y="3289573"/>
            <a:ext cx="75069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UcPeriod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classifying &amp; ordering , cache, loading, monitoring  프로세스 처리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arenR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classifying &amp; ordering , caching 프로세스 처리</a:t>
            </a:r>
            <a:br>
              <a:rPr lang="ko" sz="12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queue 로 부터 읽어 들인 메시지를 파싱 후 트레킹 메시지 오브젝트 생성 후 트레킹ID 를 키 값으로 캐시에 보관한다.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인터페이스가 처리되는 과정에서 발생되는 송신, 허브, 수신 등 복수 개의 노드 처리 메시지들은 하나의 트레킹 메시지 오브젝트 내의 노드 정보 리스트로 관리한다.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18"/>
          <p:cNvCxnSpPr>
            <a:stCxn id="175" idx="1"/>
            <a:endCxn id="175" idx="1"/>
          </p:cNvCxnSpPr>
          <p:nvPr/>
        </p:nvCxnSpPr>
        <p:spPr>
          <a:xfrm>
            <a:off x="2794725" y="5024331"/>
            <a:ext cx="600" cy="600"/>
          </a:xfrm>
          <a:prstGeom prst="curvedConnector3">
            <a:avLst>
              <a:gd fmla="val -102395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8"/>
          <p:cNvSpPr/>
          <p:nvPr/>
        </p:nvSpPr>
        <p:spPr>
          <a:xfrm>
            <a:off x="2794725" y="4703931"/>
            <a:ext cx="738600" cy="640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classifying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&amp; ordering</a:t>
            </a:r>
            <a:endParaRPr sz="800"/>
          </a:p>
        </p:txBody>
      </p:sp>
      <p:sp>
        <p:nvSpPr>
          <p:cNvPr id="176" name="Google Shape;176;p18"/>
          <p:cNvSpPr/>
          <p:nvPr/>
        </p:nvSpPr>
        <p:spPr>
          <a:xfrm>
            <a:off x="3748986" y="4763315"/>
            <a:ext cx="337261" cy="164559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77" name="Google Shape;177;p18"/>
          <p:cNvCxnSpPr/>
          <p:nvPr/>
        </p:nvCxnSpPr>
        <p:spPr>
          <a:xfrm flipH="1" rot="10800000">
            <a:off x="3533338" y="4850650"/>
            <a:ext cx="266100" cy="18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8"/>
          <p:cNvSpPr/>
          <p:nvPr/>
        </p:nvSpPr>
        <p:spPr>
          <a:xfrm>
            <a:off x="1601826" y="4830133"/>
            <a:ext cx="672100" cy="386821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Google Shape;179;p18"/>
          <p:cNvSpPr txBox="1"/>
          <p:nvPr/>
        </p:nvSpPr>
        <p:spPr>
          <a:xfrm>
            <a:off x="1679950" y="4758967"/>
            <a:ext cx="612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queue</a:t>
            </a:r>
            <a:endParaRPr sz="1000"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9238" y="5093167"/>
            <a:ext cx="337199" cy="3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/>
          <p:nvPr/>
        </p:nvSpPr>
        <p:spPr>
          <a:xfrm>
            <a:off x="2480175" y="5423700"/>
            <a:ext cx="266099" cy="164579"/>
          </a:xfrm>
          <a:custGeom>
            <a:rect b="b" l="l" r="r" t="t"/>
            <a:pathLst>
              <a:path extrusionOk="0" h="5158" w="18339">
                <a:moveTo>
                  <a:pt x="0" y="0"/>
                </a:moveTo>
                <a:cubicBezTo>
                  <a:pt x="4958" y="3968"/>
                  <a:pt x="11989" y="5158"/>
                  <a:pt x="18339" y="515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2" name="Google Shape;182;p18"/>
          <p:cNvSpPr txBox="1"/>
          <p:nvPr/>
        </p:nvSpPr>
        <p:spPr>
          <a:xfrm>
            <a:off x="4862450" y="4933167"/>
            <a:ext cx="41775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2) cache에 저장된 오브젝트가 있는지 체크 후 없으면 </a:t>
            </a:r>
            <a:r>
              <a:rPr lang="ko" sz="900"/>
              <a:t>TrakingMessgage 오브젝트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    신규 생성 후 node 추가 및 상태 변경 후 cache에 보관하기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3) 로딩 이벤트를 발생시킨다.(트레킹 메시지 DB 테이블 적재를 위한 이벤트 발생)</a:t>
            </a:r>
            <a:endParaRPr sz="900"/>
          </a:p>
        </p:txBody>
      </p:sp>
      <p:sp>
        <p:nvSpPr>
          <p:cNvPr id="183" name="Google Shape;183;p18"/>
          <p:cNvSpPr txBox="1"/>
          <p:nvPr/>
        </p:nvSpPr>
        <p:spPr>
          <a:xfrm>
            <a:off x="2670025" y="5354500"/>
            <a:ext cx="1909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1) </a:t>
            </a:r>
            <a:r>
              <a:rPr lang="ko" sz="900"/>
              <a:t>큐에서 송신 노드 메시지 읽어 파싱</a:t>
            </a:r>
            <a:endParaRPr sz="900"/>
          </a:p>
        </p:txBody>
      </p:sp>
      <p:sp>
        <p:nvSpPr>
          <p:cNvPr id="184" name="Google Shape;184;p18"/>
          <p:cNvSpPr txBox="1"/>
          <p:nvPr/>
        </p:nvSpPr>
        <p:spPr>
          <a:xfrm>
            <a:off x="3671613" y="4899733"/>
            <a:ext cx="487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cache</a:t>
            </a:r>
            <a:endParaRPr sz="800"/>
          </a:p>
        </p:txBody>
      </p:sp>
      <p:sp>
        <p:nvSpPr>
          <p:cNvPr id="185" name="Google Shape;185;p18"/>
          <p:cNvSpPr/>
          <p:nvPr/>
        </p:nvSpPr>
        <p:spPr>
          <a:xfrm>
            <a:off x="4503325" y="5183749"/>
            <a:ext cx="371477" cy="312904"/>
          </a:xfrm>
          <a:custGeom>
            <a:rect b="b" l="l" r="r" t="t"/>
            <a:pathLst>
              <a:path extrusionOk="0" h="8883" w="12322">
                <a:moveTo>
                  <a:pt x="0" y="8883"/>
                </a:moveTo>
                <a:cubicBezTo>
                  <a:pt x="5063" y="8883"/>
                  <a:pt x="10717" y="4802"/>
                  <a:pt x="1232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6" name="Google Shape;186;p18"/>
          <p:cNvSpPr txBox="1"/>
          <p:nvPr/>
        </p:nvSpPr>
        <p:spPr>
          <a:xfrm>
            <a:off x="2256550" y="5093167"/>
            <a:ext cx="3081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S:</a:t>
            </a:r>
            <a:endParaRPr sz="600"/>
          </a:p>
        </p:txBody>
      </p:sp>
      <p:pic>
        <p:nvPicPr>
          <p:cNvPr id="187" name="Google Shape;1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9238" y="5666267"/>
            <a:ext cx="337199" cy="3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/>
        </p:nvSpPr>
        <p:spPr>
          <a:xfrm>
            <a:off x="2256550" y="5666267"/>
            <a:ext cx="3081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R</a:t>
            </a:r>
            <a:r>
              <a:rPr lang="ko" sz="600"/>
              <a:t>:</a:t>
            </a:r>
            <a:endParaRPr sz="600"/>
          </a:p>
        </p:txBody>
      </p:sp>
      <p:sp>
        <p:nvSpPr>
          <p:cNvPr id="189" name="Google Shape;189;p18"/>
          <p:cNvSpPr/>
          <p:nvPr/>
        </p:nvSpPr>
        <p:spPr>
          <a:xfrm>
            <a:off x="2632575" y="5824867"/>
            <a:ext cx="266099" cy="164579"/>
          </a:xfrm>
          <a:custGeom>
            <a:rect b="b" l="l" r="r" t="t"/>
            <a:pathLst>
              <a:path extrusionOk="0" h="5158" w="18339">
                <a:moveTo>
                  <a:pt x="0" y="0"/>
                </a:moveTo>
                <a:cubicBezTo>
                  <a:pt x="4958" y="3968"/>
                  <a:pt x="11989" y="5158"/>
                  <a:pt x="18339" y="515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0" name="Google Shape;190;p18"/>
          <p:cNvSpPr txBox="1"/>
          <p:nvPr/>
        </p:nvSpPr>
        <p:spPr>
          <a:xfrm>
            <a:off x="2822425" y="5755667"/>
            <a:ext cx="1909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1) </a:t>
            </a:r>
            <a:r>
              <a:rPr lang="ko" sz="900"/>
              <a:t>큐에서 수신 노드 메시지 읽어 파싱</a:t>
            </a:r>
            <a:endParaRPr sz="900"/>
          </a:p>
        </p:txBody>
      </p:sp>
      <p:sp>
        <p:nvSpPr>
          <p:cNvPr id="191" name="Google Shape;191;p18"/>
          <p:cNvSpPr/>
          <p:nvPr/>
        </p:nvSpPr>
        <p:spPr>
          <a:xfrm>
            <a:off x="4608700" y="5216948"/>
            <a:ext cx="266094" cy="796228"/>
          </a:xfrm>
          <a:custGeom>
            <a:rect b="b" l="l" r="r" t="t"/>
            <a:pathLst>
              <a:path extrusionOk="0" h="8883" w="12322">
                <a:moveTo>
                  <a:pt x="0" y="8883"/>
                </a:moveTo>
                <a:cubicBezTo>
                  <a:pt x="5063" y="8883"/>
                  <a:pt x="10717" y="4802"/>
                  <a:pt x="1232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/>
          <p:nvPr/>
        </p:nvSpPr>
        <p:spPr>
          <a:xfrm>
            <a:off x="5731350" y="4751200"/>
            <a:ext cx="3037500" cy="167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 txBox="1"/>
          <p:nvPr>
            <p:ph idx="4294967295" type="title"/>
          </p:nvPr>
        </p:nvSpPr>
        <p:spPr>
          <a:xfrm>
            <a:off x="1051725" y="1308372"/>
            <a:ext cx="75069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arenR" startAt="2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loa</a:t>
            </a:r>
            <a:r>
              <a:rPr lang="ko" sz="1200">
                <a:latin typeface="Lato"/>
                <a:ea typeface="Lato"/>
                <a:cs typeface="Lato"/>
                <a:sym typeface="Lato"/>
              </a:rPr>
              <a:t>ding 프로세스 처리</a:t>
            </a:r>
            <a:br>
              <a:rPr lang="ko" sz="12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로딩 이벤트에 의해 트리거링되는 loading 프로세스 는 cache 에서 TrackingMessage 오브젝트를 읽어 들여 디비에 적재한다.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9" name="Google Shape;199;p19"/>
          <p:cNvCxnSpPr>
            <a:stCxn id="200" idx="1"/>
            <a:endCxn id="200" idx="1"/>
          </p:cNvCxnSpPr>
          <p:nvPr/>
        </p:nvCxnSpPr>
        <p:spPr>
          <a:xfrm>
            <a:off x="2785375" y="2383133"/>
            <a:ext cx="600" cy="600"/>
          </a:xfrm>
          <a:prstGeom prst="curvedConnector3">
            <a:avLst>
              <a:gd fmla="val -1807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19"/>
          <p:cNvSpPr/>
          <p:nvPr/>
        </p:nvSpPr>
        <p:spPr>
          <a:xfrm>
            <a:off x="2785375" y="2124933"/>
            <a:ext cx="738600" cy="5164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loading</a:t>
            </a:r>
            <a:endParaRPr sz="800"/>
          </a:p>
        </p:txBody>
      </p:sp>
      <p:cxnSp>
        <p:nvCxnSpPr>
          <p:cNvPr id="201" name="Google Shape;201;p19"/>
          <p:cNvCxnSpPr>
            <a:stCxn id="200" idx="3"/>
            <a:endCxn id="202" idx="2"/>
          </p:cNvCxnSpPr>
          <p:nvPr/>
        </p:nvCxnSpPr>
        <p:spPr>
          <a:xfrm>
            <a:off x="3523975" y="2383133"/>
            <a:ext cx="1394100" cy="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19"/>
          <p:cNvSpPr/>
          <p:nvPr/>
        </p:nvSpPr>
        <p:spPr>
          <a:xfrm>
            <a:off x="1601826" y="2188533"/>
            <a:ext cx="672100" cy="386821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Google Shape;204;p19"/>
          <p:cNvSpPr txBox="1"/>
          <p:nvPr/>
        </p:nvSpPr>
        <p:spPr>
          <a:xfrm>
            <a:off x="1693525" y="2188550"/>
            <a:ext cx="612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cache</a:t>
            </a:r>
            <a:endParaRPr sz="1000"/>
          </a:p>
        </p:txBody>
      </p:sp>
      <p:sp>
        <p:nvSpPr>
          <p:cNvPr id="205" name="Google Shape;205;p19"/>
          <p:cNvSpPr/>
          <p:nvPr/>
        </p:nvSpPr>
        <p:spPr>
          <a:xfrm>
            <a:off x="1966375" y="2575367"/>
            <a:ext cx="469662" cy="635504"/>
          </a:xfrm>
          <a:custGeom>
            <a:rect b="b" l="l" r="r" t="t"/>
            <a:pathLst>
              <a:path extrusionOk="0" h="5158" w="18339">
                <a:moveTo>
                  <a:pt x="0" y="0"/>
                </a:moveTo>
                <a:cubicBezTo>
                  <a:pt x="4958" y="3968"/>
                  <a:pt x="11989" y="5158"/>
                  <a:pt x="18339" y="515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6" name="Google Shape;206;p19"/>
          <p:cNvSpPr txBox="1"/>
          <p:nvPr/>
        </p:nvSpPr>
        <p:spPr>
          <a:xfrm>
            <a:off x="2551400" y="3437700"/>
            <a:ext cx="25062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2) node 메시지를 트레킹 테이블에 입력 처리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3) 상태가 완료(성공)면 cache 에서 삭제 또는 이동</a:t>
            </a:r>
            <a:endParaRPr sz="900"/>
          </a:p>
        </p:txBody>
      </p:sp>
      <p:sp>
        <p:nvSpPr>
          <p:cNvPr id="207" name="Google Shape;207;p19"/>
          <p:cNvSpPr txBox="1"/>
          <p:nvPr/>
        </p:nvSpPr>
        <p:spPr>
          <a:xfrm>
            <a:off x="2366900" y="2940000"/>
            <a:ext cx="2145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1) </a:t>
            </a:r>
            <a:r>
              <a:rPr lang="ko" sz="900"/>
              <a:t>TrackingMessage 오브젝트 읽기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   (*</a:t>
            </a:r>
            <a:r>
              <a:rPr lang="ko" sz="900">
                <a:solidFill>
                  <a:schemeClr val="dk1"/>
                </a:solidFill>
              </a:rPr>
              <a:t>로딩 이벤트에 의해 트리거링됨</a:t>
            </a:r>
            <a:r>
              <a:rPr lang="ko" sz="900"/>
              <a:t>)</a:t>
            </a:r>
            <a:endParaRPr sz="900"/>
          </a:p>
        </p:txBody>
      </p:sp>
      <p:sp>
        <p:nvSpPr>
          <p:cNvPr id="208" name="Google Shape;208;p19"/>
          <p:cNvSpPr/>
          <p:nvPr/>
        </p:nvSpPr>
        <p:spPr>
          <a:xfrm>
            <a:off x="4735175" y="2645500"/>
            <a:ext cx="510100" cy="927274"/>
          </a:xfrm>
          <a:custGeom>
            <a:rect b="b" l="l" r="r" t="t"/>
            <a:pathLst>
              <a:path extrusionOk="0" h="8883" w="12322">
                <a:moveTo>
                  <a:pt x="0" y="8883"/>
                </a:moveTo>
                <a:cubicBezTo>
                  <a:pt x="5063" y="8883"/>
                  <a:pt x="10717" y="4802"/>
                  <a:pt x="1232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2" name="Google Shape;202;p19"/>
          <p:cNvSpPr/>
          <p:nvPr/>
        </p:nvSpPr>
        <p:spPr>
          <a:xfrm>
            <a:off x="4917925" y="2125342"/>
            <a:ext cx="635700" cy="516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DB</a:t>
            </a:r>
            <a:endParaRPr sz="1000"/>
          </a:p>
        </p:txBody>
      </p:sp>
      <p:sp>
        <p:nvSpPr>
          <p:cNvPr id="209" name="Google Shape;209;p19"/>
          <p:cNvSpPr txBox="1"/>
          <p:nvPr>
            <p:ph idx="4294967295" type="title"/>
          </p:nvPr>
        </p:nvSpPr>
        <p:spPr>
          <a:xfrm>
            <a:off x="1051725" y="3907133"/>
            <a:ext cx="75069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arenR" startAt="3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monitoring 프로세스 처리</a:t>
            </a:r>
            <a:br>
              <a:rPr lang="ko" sz="1200">
                <a:latin typeface="Lato"/>
                <a:ea typeface="Lato"/>
                <a:cs typeface="Lato"/>
                <a:sym typeface="Lato"/>
              </a:rPr>
            </a:br>
            <a:r>
              <a:rPr lang="ko" sz="1200">
                <a:latin typeface="Lato"/>
                <a:ea typeface="Lato"/>
                <a:cs typeface="Lato"/>
                <a:sym typeface="Lato"/>
              </a:rPr>
              <a:t>“실패”  상태</a:t>
            </a:r>
            <a:r>
              <a:rPr lang="ko" sz="1200">
                <a:latin typeface="Lato"/>
                <a:ea typeface="Lato"/>
                <a:cs typeface="Lato"/>
                <a:sym typeface="Lato"/>
              </a:rPr>
              <a:t> 처리를 위한 프로세스</a:t>
            </a:r>
            <a:br>
              <a:rPr lang="ko" sz="1200">
                <a:latin typeface="Lato"/>
                <a:ea typeface="Lato"/>
                <a:cs typeface="Lato"/>
                <a:sym typeface="Lato"/>
              </a:rPr>
            </a:br>
            <a:r>
              <a:rPr lang="ko" sz="1200">
                <a:latin typeface="Lato"/>
                <a:ea typeface="Lato"/>
                <a:cs typeface="Lato"/>
                <a:sym typeface="Lato"/>
              </a:rPr>
              <a:t>“실패”  상태의 TrackingMessage 를 읽어 DB에 업데이트 한다.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3166375" y="4793083"/>
            <a:ext cx="738600" cy="5164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monitoring</a:t>
            </a:r>
            <a:endParaRPr sz="800"/>
          </a:p>
        </p:txBody>
      </p:sp>
      <p:cxnSp>
        <p:nvCxnSpPr>
          <p:cNvPr id="211" name="Google Shape;211;p19"/>
          <p:cNvCxnSpPr>
            <a:stCxn id="210" idx="3"/>
            <a:endCxn id="212" idx="2"/>
          </p:cNvCxnSpPr>
          <p:nvPr/>
        </p:nvCxnSpPr>
        <p:spPr>
          <a:xfrm>
            <a:off x="3904975" y="5051283"/>
            <a:ext cx="1013100" cy="6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19"/>
          <p:cNvSpPr/>
          <p:nvPr/>
        </p:nvSpPr>
        <p:spPr>
          <a:xfrm>
            <a:off x="1601826" y="4856683"/>
            <a:ext cx="672100" cy="386821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Google Shape;214;p19"/>
          <p:cNvSpPr txBox="1"/>
          <p:nvPr/>
        </p:nvSpPr>
        <p:spPr>
          <a:xfrm>
            <a:off x="1693525" y="4856700"/>
            <a:ext cx="612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cache</a:t>
            </a:r>
            <a:endParaRPr sz="1000"/>
          </a:p>
        </p:txBody>
      </p:sp>
      <p:sp>
        <p:nvSpPr>
          <p:cNvPr id="215" name="Google Shape;215;p19"/>
          <p:cNvSpPr/>
          <p:nvPr/>
        </p:nvSpPr>
        <p:spPr>
          <a:xfrm>
            <a:off x="1966375" y="5243523"/>
            <a:ext cx="400524" cy="471570"/>
          </a:xfrm>
          <a:custGeom>
            <a:rect b="b" l="l" r="r" t="t"/>
            <a:pathLst>
              <a:path extrusionOk="0" h="5158" w="18339">
                <a:moveTo>
                  <a:pt x="0" y="0"/>
                </a:moveTo>
                <a:cubicBezTo>
                  <a:pt x="4958" y="3968"/>
                  <a:pt x="11989" y="5158"/>
                  <a:pt x="18339" y="515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6" name="Google Shape;216;p19"/>
          <p:cNvSpPr txBox="1"/>
          <p:nvPr/>
        </p:nvSpPr>
        <p:spPr>
          <a:xfrm>
            <a:off x="2475200" y="5880550"/>
            <a:ext cx="2300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2) 상태 변화를 DB에 업데이트 처리한다.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3) 상태가 완료면 cache 에서 삭제 또는 이동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17" name="Google Shape;217;p19"/>
          <p:cNvSpPr txBox="1"/>
          <p:nvPr/>
        </p:nvSpPr>
        <p:spPr>
          <a:xfrm>
            <a:off x="2290700" y="5531950"/>
            <a:ext cx="2368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1) 실패 또는 처리 중 TrackingMessage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   오브젝트 읽기 (*</a:t>
            </a:r>
            <a:r>
              <a:rPr lang="ko" sz="900">
                <a:solidFill>
                  <a:schemeClr val="dk1"/>
                </a:solidFill>
              </a:rPr>
              <a:t>모니터링 주기에 따라 반복</a:t>
            </a:r>
            <a:r>
              <a:rPr lang="ko" sz="900"/>
              <a:t>)</a:t>
            </a:r>
            <a:endParaRPr sz="900"/>
          </a:p>
        </p:txBody>
      </p:sp>
      <p:sp>
        <p:nvSpPr>
          <p:cNvPr id="218" name="Google Shape;218;p19"/>
          <p:cNvSpPr/>
          <p:nvPr/>
        </p:nvSpPr>
        <p:spPr>
          <a:xfrm>
            <a:off x="4573175" y="5313650"/>
            <a:ext cx="672103" cy="873043"/>
          </a:xfrm>
          <a:custGeom>
            <a:rect b="b" l="l" r="r" t="t"/>
            <a:pathLst>
              <a:path extrusionOk="0" h="8883" w="12322">
                <a:moveTo>
                  <a:pt x="0" y="8883"/>
                </a:moveTo>
                <a:cubicBezTo>
                  <a:pt x="5063" y="8883"/>
                  <a:pt x="10717" y="4802"/>
                  <a:pt x="1232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2" name="Google Shape;212;p19"/>
          <p:cNvSpPr/>
          <p:nvPr/>
        </p:nvSpPr>
        <p:spPr>
          <a:xfrm>
            <a:off x="4917925" y="4793492"/>
            <a:ext cx="635700" cy="516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DB</a:t>
            </a:r>
            <a:endParaRPr sz="1000"/>
          </a:p>
        </p:txBody>
      </p:sp>
      <p:sp>
        <p:nvSpPr>
          <p:cNvPr id="219" name="Google Shape;219;p19"/>
          <p:cNvSpPr/>
          <p:nvPr/>
        </p:nvSpPr>
        <p:spPr>
          <a:xfrm rot="2700000">
            <a:off x="2394345" y="4759900"/>
            <a:ext cx="612307" cy="701763"/>
          </a:xfrm>
          <a:custGeom>
            <a:rect b="b" l="l" r="r" t="t"/>
            <a:pathLst>
              <a:path extrusionOk="0" h="17206" w="16219">
                <a:moveTo>
                  <a:pt x="10198" y="17206"/>
                </a:moveTo>
                <a:cubicBezTo>
                  <a:pt x="7529" y="15428"/>
                  <a:pt x="3787" y="15323"/>
                  <a:pt x="1520" y="13056"/>
                </a:cubicBezTo>
                <a:cubicBezTo>
                  <a:pt x="-1073" y="10463"/>
                  <a:pt x="59" y="4706"/>
                  <a:pt x="2652" y="2113"/>
                </a:cubicBezTo>
                <a:cubicBezTo>
                  <a:pt x="5681" y="-916"/>
                  <a:pt x="12910" y="-559"/>
                  <a:pt x="15481" y="2868"/>
                </a:cubicBezTo>
                <a:cubicBezTo>
                  <a:pt x="17612" y="5708"/>
                  <a:pt x="14505" y="14268"/>
                  <a:pt x="11330" y="126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0" name="Google Shape;220;p19"/>
          <p:cNvSpPr txBox="1"/>
          <p:nvPr/>
        </p:nvSpPr>
        <p:spPr>
          <a:xfrm>
            <a:off x="2290700" y="4917425"/>
            <a:ext cx="877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polling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모니터링 주기 :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10 ms</a:t>
            </a:r>
            <a:endParaRPr sz="800"/>
          </a:p>
        </p:txBody>
      </p:sp>
      <p:sp>
        <p:nvSpPr>
          <p:cNvPr id="221" name="Google Shape;221;p19"/>
          <p:cNvSpPr txBox="1"/>
          <p:nvPr>
            <p:ph idx="4294967295" type="title"/>
          </p:nvPr>
        </p:nvSpPr>
        <p:spPr>
          <a:xfrm>
            <a:off x="5740050" y="4793500"/>
            <a:ext cx="3327900" cy="18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🙇 think about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cache 동시접근 제어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DB 입력처리에 대한 스레드 제한(성능 고려)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cache 메시지 polling 시 메시지가 존재하지 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않을 경우에만 모니터링 주기 만큼 대기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3" name="Google Shape;223;p19"/>
          <p:cNvSpPr txBox="1"/>
          <p:nvPr>
            <p:ph idx="4294967295" type="title"/>
          </p:nvPr>
        </p:nvSpPr>
        <p:spPr>
          <a:xfrm>
            <a:off x="549925" y="490933"/>
            <a:ext cx="7790400" cy="1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1.트레킹 메시지 적재 프로세스 설계</a:t>
            </a:r>
            <a:endParaRPr sz="2400"/>
          </a:p>
        </p:txBody>
      </p:sp>
      <p:sp>
        <p:nvSpPr>
          <p:cNvPr id="224" name="Google Shape;224;p19"/>
          <p:cNvSpPr txBox="1"/>
          <p:nvPr>
            <p:ph idx="4294967295" type="title"/>
          </p:nvPr>
        </p:nvSpPr>
        <p:spPr>
          <a:xfrm>
            <a:off x="818875" y="988333"/>
            <a:ext cx="51171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1.5.상세 프로세스 설계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5731350" y="2104975"/>
            <a:ext cx="2827200" cy="143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 txBox="1"/>
          <p:nvPr>
            <p:ph idx="4294967295" type="title"/>
          </p:nvPr>
        </p:nvSpPr>
        <p:spPr>
          <a:xfrm>
            <a:off x="5731350" y="2167650"/>
            <a:ext cx="3037500" cy="18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🙇 think about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❏"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persistent cache</a:t>
            </a:r>
            <a:br>
              <a:rPr lang="ko" sz="1100"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latin typeface="Lato"/>
                <a:ea typeface="Lato"/>
                <a:cs typeface="Lato"/>
                <a:sym typeface="Lato"/>
              </a:rPr>
              <a:t>VM 이 셧다운되어도 작업중인 메시지는 유지될 수 있도록 한다.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3920300" y="2125358"/>
            <a:ext cx="738600" cy="5164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batch</a:t>
            </a:r>
            <a:endParaRPr sz="800"/>
          </a:p>
        </p:txBody>
      </p:sp>
      <p:sp>
        <p:nvSpPr>
          <p:cNvPr id="228" name="Google Shape;228;p19"/>
          <p:cNvSpPr/>
          <p:nvPr/>
        </p:nvSpPr>
        <p:spPr>
          <a:xfrm>
            <a:off x="4004050" y="4793508"/>
            <a:ext cx="738600" cy="5164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batch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idx="4294967295" type="title"/>
          </p:nvPr>
        </p:nvSpPr>
        <p:spPr>
          <a:xfrm>
            <a:off x="1051725" y="1308369"/>
            <a:ext cx="75069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arenR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Queue Source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2854450" y="1367950"/>
            <a:ext cx="5885100" cy="269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 txBox="1"/>
          <p:nvPr>
            <p:ph idx="4294967295" type="title"/>
          </p:nvPr>
        </p:nvSpPr>
        <p:spPr>
          <a:xfrm>
            <a:off x="549925" y="490929"/>
            <a:ext cx="77904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1.트레킹 메시지 적재 프로세스 설계</a:t>
            </a:r>
            <a:endParaRPr sz="2400"/>
          </a:p>
        </p:txBody>
      </p:sp>
      <p:sp>
        <p:nvSpPr>
          <p:cNvPr id="236" name="Google Shape;236;p20"/>
          <p:cNvSpPr txBox="1"/>
          <p:nvPr>
            <p:ph idx="4294967295" type="title"/>
          </p:nvPr>
        </p:nvSpPr>
        <p:spPr>
          <a:xfrm>
            <a:off x="818875" y="988328"/>
            <a:ext cx="51171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1.6.전체 프로세스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1076125" y="1743425"/>
            <a:ext cx="1233600" cy="71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인터페이스 실행 </a:t>
            </a:r>
            <a:r>
              <a:rPr lang="ko" sz="1200"/>
              <a:t>애플리케이션</a:t>
            </a:r>
            <a:endParaRPr sz="1200"/>
          </a:p>
        </p:txBody>
      </p:sp>
      <p:sp>
        <p:nvSpPr>
          <p:cNvPr id="238" name="Google Shape;238;p20"/>
          <p:cNvSpPr/>
          <p:nvPr/>
        </p:nvSpPr>
        <p:spPr>
          <a:xfrm>
            <a:off x="2370599" y="2605173"/>
            <a:ext cx="711001" cy="386700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Google Shape;239;p20"/>
          <p:cNvSpPr/>
          <p:nvPr/>
        </p:nvSpPr>
        <p:spPr>
          <a:xfrm>
            <a:off x="2328150" y="2032275"/>
            <a:ext cx="7959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3124050" y="1763513"/>
            <a:ext cx="10473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분류 및 정렬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프로세스</a:t>
            </a:r>
            <a:endParaRPr sz="1200"/>
          </a:p>
        </p:txBody>
      </p:sp>
      <p:sp>
        <p:nvSpPr>
          <p:cNvPr id="241" name="Google Shape;241;p20"/>
          <p:cNvSpPr/>
          <p:nvPr/>
        </p:nvSpPr>
        <p:spPr>
          <a:xfrm>
            <a:off x="4198025" y="2586000"/>
            <a:ext cx="774618" cy="425038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Google Shape;242;p20"/>
          <p:cNvSpPr/>
          <p:nvPr/>
        </p:nvSpPr>
        <p:spPr>
          <a:xfrm>
            <a:off x="4972638" y="1768913"/>
            <a:ext cx="10473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로드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프로세스</a:t>
            </a:r>
            <a:endParaRPr sz="1200"/>
          </a:p>
        </p:txBody>
      </p:sp>
      <p:sp>
        <p:nvSpPr>
          <p:cNvPr id="243" name="Google Shape;243;p20"/>
          <p:cNvSpPr/>
          <p:nvPr/>
        </p:nvSpPr>
        <p:spPr>
          <a:xfrm>
            <a:off x="4184698" y="2017625"/>
            <a:ext cx="7746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6794538" y="1768913"/>
            <a:ext cx="10473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DB 배치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프로세스</a:t>
            </a:r>
            <a:endParaRPr sz="1200"/>
          </a:p>
        </p:txBody>
      </p:sp>
      <p:sp>
        <p:nvSpPr>
          <p:cNvPr id="245" name="Google Shape;245;p20"/>
          <p:cNvSpPr/>
          <p:nvPr/>
        </p:nvSpPr>
        <p:spPr>
          <a:xfrm>
            <a:off x="6019948" y="2017625"/>
            <a:ext cx="7746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7841850" y="2452775"/>
            <a:ext cx="848200" cy="659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DB</a:t>
            </a:r>
            <a:endParaRPr sz="1200"/>
          </a:p>
        </p:txBody>
      </p:sp>
      <p:cxnSp>
        <p:nvCxnSpPr>
          <p:cNvPr id="247" name="Google Shape;247;p20"/>
          <p:cNvCxnSpPr>
            <a:stCxn id="248" idx="3"/>
          </p:cNvCxnSpPr>
          <p:nvPr/>
        </p:nvCxnSpPr>
        <p:spPr>
          <a:xfrm>
            <a:off x="2194400" y="2230325"/>
            <a:ext cx="422700" cy="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0"/>
          <p:cNvCxnSpPr/>
          <p:nvPr/>
        </p:nvCxnSpPr>
        <p:spPr>
          <a:xfrm flipH="1" rot="10800000">
            <a:off x="2790625" y="2316500"/>
            <a:ext cx="33750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0"/>
          <p:cNvCxnSpPr/>
          <p:nvPr/>
        </p:nvCxnSpPr>
        <p:spPr>
          <a:xfrm>
            <a:off x="4176825" y="2298150"/>
            <a:ext cx="2646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0"/>
          <p:cNvCxnSpPr/>
          <p:nvPr/>
        </p:nvCxnSpPr>
        <p:spPr>
          <a:xfrm flipH="1" rot="10800000">
            <a:off x="4687525" y="2316325"/>
            <a:ext cx="2916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0"/>
          <p:cNvCxnSpPr>
            <a:endCxn id="246" idx="1"/>
          </p:cNvCxnSpPr>
          <p:nvPr/>
        </p:nvCxnSpPr>
        <p:spPr>
          <a:xfrm>
            <a:off x="7870250" y="2173775"/>
            <a:ext cx="395700" cy="2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53" name="Google Shape;253;p20"/>
          <p:cNvSpPr/>
          <p:nvPr/>
        </p:nvSpPr>
        <p:spPr>
          <a:xfrm>
            <a:off x="1030525" y="1814525"/>
            <a:ext cx="1233600" cy="71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인터페이스 실행 애플리케이션</a:t>
            </a:r>
            <a:endParaRPr sz="1200"/>
          </a:p>
        </p:txBody>
      </p:sp>
      <p:sp>
        <p:nvSpPr>
          <p:cNvPr id="248" name="Google Shape;248;p20"/>
          <p:cNvSpPr/>
          <p:nvPr/>
        </p:nvSpPr>
        <p:spPr>
          <a:xfrm>
            <a:off x="960800" y="1875125"/>
            <a:ext cx="1233600" cy="71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인터페이스 실행 애플리케이션</a:t>
            </a:r>
            <a:endParaRPr sz="1200"/>
          </a:p>
        </p:txBody>
      </p:sp>
      <p:sp>
        <p:nvSpPr>
          <p:cNvPr id="254" name="Google Shape;254;p20"/>
          <p:cNvSpPr txBox="1"/>
          <p:nvPr/>
        </p:nvSpPr>
        <p:spPr>
          <a:xfrm>
            <a:off x="2385925" y="2961775"/>
            <a:ext cx="711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모니터링큐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(MQ/iLink)</a:t>
            </a:r>
            <a:endParaRPr sz="800"/>
          </a:p>
        </p:txBody>
      </p:sp>
      <p:sp>
        <p:nvSpPr>
          <p:cNvPr id="255" name="Google Shape;255;p20"/>
          <p:cNvSpPr txBox="1"/>
          <p:nvPr/>
        </p:nvSpPr>
        <p:spPr>
          <a:xfrm>
            <a:off x="4261650" y="2961775"/>
            <a:ext cx="711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Persistent Cache</a:t>
            </a:r>
            <a:endParaRPr sz="800"/>
          </a:p>
        </p:txBody>
      </p:sp>
      <p:sp>
        <p:nvSpPr>
          <p:cNvPr id="256" name="Google Shape;256;p20"/>
          <p:cNvSpPr/>
          <p:nvPr/>
        </p:nvSpPr>
        <p:spPr>
          <a:xfrm rot="-2700000">
            <a:off x="5981575" y="2723006"/>
            <a:ext cx="994051" cy="15103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5559838" y="3127163"/>
            <a:ext cx="10473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상태 변경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프로세스</a:t>
            </a:r>
            <a:endParaRPr sz="1200"/>
          </a:p>
        </p:txBody>
      </p:sp>
      <p:sp>
        <p:nvSpPr>
          <p:cNvPr id="258" name="Google Shape;258;p20"/>
          <p:cNvSpPr txBox="1"/>
          <p:nvPr/>
        </p:nvSpPr>
        <p:spPr>
          <a:xfrm>
            <a:off x="6913325" y="3730450"/>
            <a:ext cx="17934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트레킹 메시지 적재 애플리케이션</a:t>
            </a:r>
            <a:endParaRPr sz="1000"/>
          </a:p>
        </p:txBody>
      </p:sp>
      <p:sp>
        <p:nvSpPr>
          <p:cNvPr id="259" name="Google Shape;259;p20"/>
          <p:cNvSpPr/>
          <p:nvPr/>
        </p:nvSpPr>
        <p:spPr>
          <a:xfrm>
            <a:off x="2945650" y="1550125"/>
            <a:ext cx="378300" cy="310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260" name="Google Shape;260;p20"/>
          <p:cNvSpPr/>
          <p:nvPr/>
        </p:nvSpPr>
        <p:spPr>
          <a:xfrm>
            <a:off x="4766964" y="1550125"/>
            <a:ext cx="378300" cy="310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261" name="Google Shape;261;p20"/>
          <p:cNvSpPr/>
          <p:nvPr/>
        </p:nvSpPr>
        <p:spPr>
          <a:xfrm>
            <a:off x="6580087" y="1550125"/>
            <a:ext cx="378300" cy="310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262" name="Google Shape;262;p20"/>
          <p:cNvSpPr/>
          <p:nvPr/>
        </p:nvSpPr>
        <p:spPr>
          <a:xfrm>
            <a:off x="5334049" y="2892575"/>
            <a:ext cx="378300" cy="310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263" name="Google Shape;263;p20"/>
          <p:cNvSpPr/>
          <p:nvPr/>
        </p:nvSpPr>
        <p:spPr>
          <a:xfrm>
            <a:off x="6930897" y="2854525"/>
            <a:ext cx="565479" cy="319205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4" name="Google Shape;264;p20"/>
          <p:cNvSpPr txBox="1"/>
          <p:nvPr/>
        </p:nvSpPr>
        <p:spPr>
          <a:xfrm>
            <a:off x="7046250" y="2771200"/>
            <a:ext cx="422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작업</a:t>
            </a:r>
            <a:r>
              <a:rPr lang="ko" sz="800"/>
              <a:t>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캐시</a:t>
            </a:r>
            <a:endParaRPr sz="800"/>
          </a:p>
        </p:txBody>
      </p:sp>
      <p:sp>
        <p:nvSpPr>
          <p:cNvPr id="265" name="Google Shape;265;p20"/>
          <p:cNvSpPr/>
          <p:nvPr/>
        </p:nvSpPr>
        <p:spPr>
          <a:xfrm>
            <a:off x="1212900" y="4386350"/>
            <a:ext cx="378300" cy="310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266" name="Google Shape;266;p20"/>
          <p:cNvSpPr/>
          <p:nvPr/>
        </p:nvSpPr>
        <p:spPr>
          <a:xfrm>
            <a:off x="1212889" y="5509750"/>
            <a:ext cx="378300" cy="310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267" name="Google Shape;267;p20"/>
          <p:cNvSpPr/>
          <p:nvPr/>
        </p:nvSpPr>
        <p:spPr>
          <a:xfrm>
            <a:off x="5071512" y="4386350"/>
            <a:ext cx="378300" cy="310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268" name="Google Shape;268;p20"/>
          <p:cNvSpPr/>
          <p:nvPr/>
        </p:nvSpPr>
        <p:spPr>
          <a:xfrm>
            <a:off x="5071499" y="5509750"/>
            <a:ext cx="378300" cy="310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269" name="Google Shape;269;p20"/>
          <p:cNvSpPr txBox="1"/>
          <p:nvPr/>
        </p:nvSpPr>
        <p:spPr>
          <a:xfrm>
            <a:off x="1787450" y="4505125"/>
            <a:ext cx="52530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0" name="Google Shape;270;p20"/>
          <p:cNvSpPr txBox="1"/>
          <p:nvPr/>
        </p:nvSpPr>
        <p:spPr>
          <a:xfrm>
            <a:off x="1454200" y="4235300"/>
            <a:ext cx="33612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TrackingMessage 오브젝를 만들어 캐시에 저장한다.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캐시는 비휘발성 특성을 가진다.(VM 재 기동 시에도 오브젝트는 삭제되지 않는다.)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1" name="Google Shape;271;p20"/>
          <p:cNvSpPr txBox="1"/>
          <p:nvPr/>
        </p:nvSpPr>
        <p:spPr>
          <a:xfrm>
            <a:off x="5334050" y="4280900"/>
            <a:ext cx="3361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>
                <a:solidFill>
                  <a:schemeClr val="dk1"/>
                </a:solidFill>
              </a:rPr>
              <a:t>TrackingMessage 오브젝트 를 DB 배치 처리한다.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>
                <a:solidFill>
                  <a:schemeClr val="dk1"/>
                </a:solidFill>
              </a:rPr>
              <a:t>최초 건 INSERT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>
                <a:solidFill>
                  <a:schemeClr val="dk1"/>
                </a:solidFill>
              </a:rPr>
              <a:t>상태 변경 건 UPDATE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>
                <a:solidFill>
                  <a:schemeClr val="dk1"/>
                </a:solidFill>
              </a:rPr>
              <a:t>지정된 커밋 카운트에 따른 배치 처리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>
                <a:solidFill>
                  <a:schemeClr val="dk1"/>
                </a:solidFill>
              </a:rPr>
              <a:t>완료된 TrackingMessage 오브젝트는 작업 캐시에서 완료 캐시로 이동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2" name="Google Shape;272;p20"/>
          <p:cNvSpPr txBox="1"/>
          <p:nvPr/>
        </p:nvSpPr>
        <p:spPr>
          <a:xfrm>
            <a:off x="1454200" y="5357350"/>
            <a:ext cx="33612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캐시에 저장된 </a:t>
            </a:r>
            <a:r>
              <a:rPr lang="ko" sz="1000">
                <a:solidFill>
                  <a:schemeClr val="dk1"/>
                </a:solidFill>
              </a:rPr>
              <a:t>TrackingMessage를 읽어들여 인터페이스 정보를 추가하고 노드상태 정보를 수정한다.(인터페이스 정보는 전처리된 메모리 캐시에서 참조한다.)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>
                <a:solidFill>
                  <a:schemeClr val="dk1"/>
                </a:solidFill>
              </a:rPr>
              <a:t>최초 발생 건이면 DB 배치프로세스로 TrackingMessage 오브젝트를 전달하여 배치 처리 요청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</a:t>
            </a:r>
            <a:endParaRPr sz="1000"/>
          </a:p>
        </p:txBody>
      </p:sp>
      <p:sp>
        <p:nvSpPr>
          <p:cNvPr id="273" name="Google Shape;273;p20"/>
          <p:cNvSpPr txBox="1"/>
          <p:nvPr/>
        </p:nvSpPr>
        <p:spPr>
          <a:xfrm>
            <a:off x="5334050" y="5385100"/>
            <a:ext cx="33612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>
                <a:solidFill>
                  <a:schemeClr val="dk1"/>
                </a:solidFill>
              </a:rPr>
              <a:t>작업 캐시에서 상태(완료 또는 실패) 오브젝트를 읽어 UPDATE 배치 처리 요청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>
                <a:solidFill>
                  <a:schemeClr val="dk1"/>
                </a:solidFill>
              </a:rPr>
              <a:t>오브젝트의 상태 변경 체크는 TrackingMessage 오브젝트에 상태 필드를 통해서 체크한다.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4" name="Google Shape;274;p20"/>
          <p:cNvSpPr txBox="1"/>
          <p:nvPr/>
        </p:nvSpPr>
        <p:spPr>
          <a:xfrm>
            <a:off x="4389588" y="2578875"/>
            <a:ext cx="422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작업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캐시</a:t>
            </a:r>
            <a:endParaRPr sz="800"/>
          </a:p>
        </p:txBody>
      </p:sp>
      <p:sp>
        <p:nvSpPr>
          <p:cNvPr id="275" name="Google Shape;275;p20"/>
          <p:cNvSpPr/>
          <p:nvPr/>
        </p:nvSpPr>
        <p:spPr>
          <a:xfrm>
            <a:off x="7399222" y="3236000"/>
            <a:ext cx="565479" cy="319205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Google Shape;276;p20"/>
          <p:cNvSpPr txBox="1"/>
          <p:nvPr/>
        </p:nvSpPr>
        <p:spPr>
          <a:xfrm>
            <a:off x="7514575" y="3152675"/>
            <a:ext cx="422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완료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캐시</a:t>
            </a:r>
            <a:endParaRPr sz="800"/>
          </a:p>
        </p:txBody>
      </p:sp>
      <p:cxnSp>
        <p:nvCxnSpPr>
          <p:cNvPr id="277" name="Google Shape;277;p20"/>
          <p:cNvCxnSpPr>
            <a:stCxn id="264" idx="3"/>
            <a:endCxn id="276" idx="0"/>
          </p:cNvCxnSpPr>
          <p:nvPr/>
        </p:nvCxnSpPr>
        <p:spPr>
          <a:xfrm>
            <a:off x="7468950" y="2964550"/>
            <a:ext cx="257100" cy="18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/>
          <p:nvPr/>
        </p:nvSpPr>
        <p:spPr>
          <a:xfrm>
            <a:off x="2854450" y="2062524"/>
            <a:ext cx="5885100" cy="20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 txBox="1"/>
          <p:nvPr>
            <p:ph idx="4294967295" type="title"/>
          </p:nvPr>
        </p:nvSpPr>
        <p:spPr>
          <a:xfrm>
            <a:off x="549925" y="490929"/>
            <a:ext cx="77904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1.트레킹 메시지 적재 프로세스 설계</a:t>
            </a:r>
            <a:endParaRPr sz="2400"/>
          </a:p>
        </p:txBody>
      </p:sp>
      <p:sp>
        <p:nvSpPr>
          <p:cNvPr id="285" name="Google Shape;285;p21"/>
          <p:cNvSpPr txBox="1"/>
          <p:nvPr>
            <p:ph idx="4294967295" type="title"/>
          </p:nvPr>
        </p:nvSpPr>
        <p:spPr>
          <a:xfrm>
            <a:off x="818875" y="988328"/>
            <a:ext cx="51171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1.6.전체 프로세스 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1076125" y="2124425"/>
            <a:ext cx="1233600" cy="71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인터페이스 실행 애플리케이션</a:t>
            </a:r>
            <a:endParaRPr sz="1200"/>
          </a:p>
        </p:txBody>
      </p:sp>
      <p:sp>
        <p:nvSpPr>
          <p:cNvPr id="287" name="Google Shape;287;p21"/>
          <p:cNvSpPr/>
          <p:nvPr/>
        </p:nvSpPr>
        <p:spPr>
          <a:xfrm>
            <a:off x="2294399" y="3835798"/>
            <a:ext cx="711001" cy="386700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Google Shape;288;p21"/>
          <p:cNvSpPr/>
          <p:nvPr/>
        </p:nvSpPr>
        <p:spPr>
          <a:xfrm>
            <a:off x="2328150" y="2413275"/>
            <a:ext cx="7959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3117575" y="2255523"/>
            <a:ext cx="1047300" cy="5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분류 및 정렬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프로세스</a:t>
            </a:r>
            <a:endParaRPr sz="1000"/>
          </a:p>
        </p:txBody>
      </p:sp>
      <p:sp>
        <p:nvSpPr>
          <p:cNvPr id="290" name="Google Shape;290;p21"/>
          <p:cNvSpPr/>
          <p:nvPr/>
        </p:nvSpPr>
        <p:spPr>
          <a:xfrm>
            <a:off x="4198025" y="2967000"/>
            <a:ext cx="774618" cy="425038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Google Shape;291;p21"/>
          <p:cNvSpPr/>
          <p:nvPr/>
        </p:nvSpPr>
        <p:spPr>
          <a:xfrm>
            <a:off x="4956063" y="2253073"/>
            <a:ext cx="1047300" cy="5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로드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프로세스</a:t>
            </a:r>
            <a:endParaRPr sz="1000"/>
          </a:p>
        </p:txBody>
      </p:sp>
      <p:sp>
        <p:nvSpPr>
          <p:cNvPr id="292" name="Google Shape;292;p21"/>
          <p:cNvSpPr/>
          <p:nvPr/>
        </p:nvSpPr>
        <p:spPr>
          <a:xfrm>
            <a:off x="4184698" y="2398625"/>
            <a:ext cx="7746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6794550" y="2260924"/>
            <a:ext cx="1047300" cy="5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DB 배치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프로세스</a:t>
            </a:r>
            <a:endParaRPr sz="1000"/>
          </a:p>
        </p:txBody>
      </p:sp>
      <p:sp>
        <p:nvSpPr>
          <p:cNvPr id="294" name="Google Shape;294;p21"/>
          <p:cNvSpPr/>
          <p:nvPr/>
        </p:nvSpPr>
        <p:spPr>
          <a:xfrm>
            <a:off x="6019948" y="2398625"/>
            <a:ext cx="7746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21"/>
          <p:cNvCxnSpPr/>
          <p:nvPr/>
        </p:nvCxnSpPr>
        <p:spPr>
          <a:xfrm>
            <a:off x="4176825" y="2679150"/>
            <a:ext cx="2646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1"/>
          <p:cNvCxnSpPr/>
          <p:nvPr/>
        </p:nvCxnSpPr>
        <p:spPr>
          <a:xfrm flipH="1" rot="10800000">
            <a:off x="4687525" y="2697325"/>
            <a:ext cx="2916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1"/>
          <p:cNvCxnSpPr>
            <a:stCxn id="293" idx="3"/>
            <a:endCxn id="298" idx="1"/>
          </p:cNvCxnSpPr>
          <p:nvPr/>
        </p:nvCxnSpPr>
        <p:spPr>
          <a:xfrm>
            <a:off x="7841850" y="2535124"/>
            <a:ext cx="403500" cy="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99" name="Google Shape;299;p21"/>
          <p:cNvSpPr/>
          <p:nvPr/>
        </p:nvSpPr>
        <p:spPr>
          <a:xfrm>
            <a:off x="1030525" y="2195525"/>
            <a:ext cx="1233600" cy="71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인터페이스 실행 애플리케이션</a:t>
            </a:r>
            <a:endParaRPr sz="1200"/>
          </a:p>
        </p:txBody>
      </p:sp>
      <p:sp>
        <p:nvSpPr>
          <p:cNvPr id="300" name="Google Shape;300;p21"/>
          <p:cNvSpPr/>
          <p:nvPr/>
        </p:nvSpPr>
        <p:spPr>
          <a:xfrm>
            <a:off x="1030525" y="2256125"/>
            <a:ext cx="1233600" cy="71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인터페이스 실행 애플리케이션</a:t>
            </a:r>
            <a:endParaRPr sz="1000"/>
          </a:p>
        </p:txBody>
      </p:sp>
      <p:sp>
        <p:nvSpPr>
          <p:cNvPr id="301" name="Google Shape;301;p21"/>
          <p:cNvSpPr txBox="1"/>
          <p:nvPr/>
        </p:nvSpPr>
        <p:spPr>
          <a:xfrm>
            <a:off x="1674925" y="3838025"/>
            <a:ext cx="711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모니터링큐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(MQ/iLink)</a:t>
            </a:r>
            <a:endParaRPr sz="800"/>
          </a:p>
        </p:txBody>
      </p:sp>
      <p:sp>
        <p:nvSpPr>
          <p:cNvPr id="302" name="Google Shape;302;p21"/>
          <p:cNvSpPr txBox="1"/>
          <p:nvPr/>
        </p:nvSpPr>
        <p:spPr>
          <a:xfrm>
            <a:off x="4389588" y="2959875"/>
            <a:ext cx="422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작업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캐시</a:t>
            </a:r>
            <a:endParaRPr sz="800"/>
          </a:p>
        </p:txBody>
      </p:sp>
      <p:sp>
        <p:nvSpPr>
          <p:cNvPr id="303" name="Google Shape;303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2854450" y="4334975"/>
            <a:ext cx="5885100" cy="20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1076125" y="5020025"/>
            <a:ext cx="1233600" cy="71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인터페이스 실행 애플리케이션</a:t>
            </a:r>
            <a:endParaRPr sz="1200"/>
          </a:p>
        </p:txBody>
      </p:sp>
      <p:sp>
        <p:nvSpPr>
          <p:cNvPr id="306" name="Google Shape;306;p21"/>
          <p:cNvSpPr/>
          <p:nvPr/>
        </p:nvSpPr>
        <p:spPr>
          <a:xfrm>
            <a:off x="2328150" y="5308875"/>
            <a:ext cx="7959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3124050" y="5040113"/>
            <a:ext cx="10473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분류 및 정렬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프로세스</a:t>
            </a:r>
            <a:endParaRPr sz="1000"/>
          </a:p>
        </p:txBody>
      </p:sp>
      <p:sp>
        <p:nvSpPr>
          <p:cNvPr id="308" name="Google Shape;308;p21"/>
          <p:cNvSpPr/>
          <p:nvPr/>
        </p:nvSpPr>
        <p:spPr>
          <a:xfrm>
            <a:off x="4198025" y="5862600"/>
            <a:ext cx="774618" cy="425038"/>
          </a:xfrm>
          <a:custGeom>
            <a:rect b="b" l="l" r="r" t="t"/>
            <a:pathLst>
              <a:path extrusionOk="0" h="9743" w="19772">
                <a:moveTo>
                  <a:pt x="0" y="287"/>
                </a:moveTo>
                <a:lnTo>
                  <a:pt x="3439" y="287"/>
                </a:lnTo>
                <a:lnTo>
                  <a:pt x="3439" y="9743"/>
                </a:lnTo>
                <a:lnTo>
                  <a:pt x="16620" y="9743"/>
                </a:lnTo>
                <a:lnTo>
                  <a:pt x="16620" y="0"/>
                </a:lnTo>
                <a:lnTo>
                  <a:pt x="19772" y="0"/>
                </a:lnTo>
              </a:path>
            </a:pathLst>
          </a:cu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Google Shape;309;p21"/>
          <p:cNvSpPr/>
          <p:nvPr/>
        </p:nvSpPr>
        <p:spPr>
          <a:xfrm>
            <a:off x="4972638" y="5045513"/>
            <a:ext cx="10473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로드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프로세스</a:t>
            </a:r>
            <a:endParaRPr sz="1000"/>
          </a:p>
        </p:txBody>
      </p:sp>
      <p:sp>
        <p:nvSpPr>
          <p:cNvPr id="310" name="Google Shape;310;p21"/>
          <p:cNvSpPr/>
          <p:nvPr/>
        </p:nvSpPr>
        <p:spPr>
          <a:xfrm>
            <a:off x="4184698" y="5294225"/>
            <a:ext cx="7746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6794538" y="5045513"/>
            <a:ext cx="10473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DB 배치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프로세스</a:t>
            </a:r>
            <a:endParaRPr sz="1000"/>
          </a:p>
        </p:txBody>
      </p:sp>
      <p:sp>
        <p:nvSpPr>
          <p:cNvPr id="312" name="Google Shape;312;p21"/>
          <p:cNvSpPr/>
          <p:nvPr/>
        </p:nvSpPr>
        <p:spPr>
          <a:xfrm>
            <a:off x="6019948" y="5294225"/>
            <a:ext cx="7746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3" name="Google Shape;313;p21"/>
          <p:cNvCxnSpPr/>
          <p:nvPr/>
        </p:nvCxnSpPr>
        <p:spPr>
          <a:xfrm>
            <a:off x="4176825" y="5574750"/>
            <a:ext cx="2646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1"/>
          <p:cNvCxnSpPr/>
          <p:nvPr/>
        </p:nvCxnSpPr>
        <p:spPr>
          <a:xfrm flipH="1" rot="10800000">
            <a:off x="4687525" y="5592925"/>
            <a:ext cx="2916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1"/>
          <p:cNvCxnSpPr>
            <a:stCxn id="311" idx="3"/>
            <a:endCxn id="316" idx="1"/>
          </p:cNvCxnSpPr>
          <p:nvPr/>
        </p:nvCxnSpPr>
        <p:spPr>
          <a:xfrm>
            <a:off x="7841838" y="5375213"/>
            <a:ext cx="442800" cy="4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17" name="Google Shape;317;p21"/>
          <p:cNvSpPr/>
          <p:nvPr/>
        </p:nvSpPr>
        <p:spPr>
          <a:xfrm>
            <a:off x="1030525" y="5091125"/>
            <a:ext cx="1233600" cy="71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인터페이스 실행 애플리케이션</a:t>
            </a:r>
            <a:endParaRPr sz="1200"/>
          </a:p>
        </p:txBody>
      </p:sp>
      <p:sp>
        <p:nvSpPr>
          <p:cNvPr id="318" name="Google Shape;318;p21"/>
          <p:cNvSpPr/>
          <p:nvPr/>
        </p:nvSpPr>
        <p:spPr>
          <a:xfrm>
            <a:off x="960800" y="5151725"/>
            <a:ext cx="1233600" cy="71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인터페이스 실행 애플리케이션</a:t>
            </a:r>
            <a:endParaRPr sz="1000"/>
          </a:p>
        </p:txBody>
      </p:sp>
      <p:sp>
        <p:nvSpPr>
          <p:cNvPr id="319" name="Google Shape;319;p21"/>
          <p:cNvSpPr txBox="1"/>
          <p:nvPr/>
        </p:nvSpPr>
        <p:spPr>
          <a:xfrm>
            <a:off x="4890925" y="5881775"/>
            <a:ext cx="711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Persistent Cache</a:t>
            </a:r>
            <a:endParaRPr sz="800"/>
          </a:p>
        </p:txBody>
      </p:sp>
      <p:sp>
        <p:nvSpPr>
          <p:cNvPr id="320" name="Google Shape;320;p21"/>
          <p:cNvSpPr txBox="1"/>
          <p:nvPr/>
        </p:nvSpPr>
        <p:spPr>
          <a:xfrm>
            <a:off x="4389588" y="5855475"/>
            <a:ext cx="422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작업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캐시</a:t>
            </a:r>
            <a:endParaRPr sz="800"/>
          </a:p>
        </p:txBody>
      </p:sp>
      <p:sp>
        <p:nvSpPr>
          <p:cNvPr id="298" name="Google Shape;298;p21"/>
          <p:cNvSpPr/>
          <p:nvPr/>
        </p:nvSpPr>
        <p:spPr>
          <a:xfrm>
            <a:off x="7889725" y="2630750"/>
            <a:ext cx="711000" cy="4250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TOP0501</a:t>
            </a:r>
            <a:endParaRPr sz="800"/>
          </a:p>
        </p:txBody>
      </p:sp>
      <p:sp>
        <p:nvSpPr>
          <p:cNvPr id="321" name="Google Shape;321;p21"/>
          <p:cNvSpPr/>
          <p:nvPr/>
        </p:nvSpPr>
        <p:spPr>
          <a:xfrm>
            <a:off x="5041150" y="3463847"/>
            <a:ext cx="10473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상태처리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프로세스</a:t>
            </a:r>
            <a:endParaRPr sz="1000"/>
          </a:p>
        </p:txBody>
      </p:sp>
      <p:sp>
        <p:nvSpPr>
          <p:cNvPr id="322" name="Google Shape;322;p21"/>
          <p:cNvSpPr/>
          <p:nvPr/>
        </p:nvSpPr>
        <p:spPr>
          <a:xfrm>
            <a:off x="6647800" y="3463847"/>
            <a:ext cx="10473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DB 배치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프로세스</a:t>
            </a:r>
            <a:endParaRPr sz="1000"/>
          </a:p>
        </p:txBody>
      </p:sp>
      <p:sp>
        <p:nvSpPr>
          <p:cNvPr id="323" name="Google Shape;323;p21"/>
          <p:cNvSpPr/>
          <p:nvPr/>
        </p:nvSpPr>
        <p:spPr>
          <a:xfrm>
            <a:off x="6084278" y="3654250"/>
            <a:ext cx="5487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21"/>
          <p:cNvCxnSpPr>
            <a:endCxn id="321" idx="1"/>
          </p:cNvCxnSpPr>
          <p:nvPr/>
        </p:nvCxnSpPr>
        <p:spPr>
          <a:xfrm>
            <a:off x="4787950" y="3418097"/>
            <a:ext cx="2532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16" name="Google Shape;316;p21"/>
          <p:cNvSpPr/>
          <p:nvPr/>
        </p:nvSpPr>
        <p:spPr>
          <a:xfrm>
            <a:off x="7929150" y="5799675"/>
            <a:ext cx="711000" cy="4983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TOP0501</a:t>
            </a:r>
            <a:endParaRPr sz="800"/>
          </a:p>
        </p:txBody>
      </p:sp>
      <p:sp>
        <p:nvSpPr>
          <p:cNvPr id="325" name="Google Shape;325;p21"/>
          <p:cNvSpPr/>
          <p:nvPr/>
        </p:nvSpPr>
        <p:spPr>
          <a:xfrm>
            <a:off x="4568828" y="3426975"/>
            <a:ext cx="988809" cy="1618627"/>
          </a:xfrm>
          <a:custGeom>
            <a:rect b="b" l="l" r="r" t="t"/>
            <a:pathLst>
              <a:path extrusionOk="0" h="66026" w="27897">
                <a:moveTo>
                  <a:pt x="26270" y="66026"/>
                </a:moveTo>
                <a:cubicBezTo>
                  <a:pt x="28708" y="62372"/>
                  <a:pt x="28282" y="56000"/>
                  <a:pt x="25176" y="52894"/>
                </a:cubicBezTo>
                <a:cubicBezTo>
                  <a:pt x="20086" y="47804"/>
                  <a:pt x="12350" y="45521"/>
                  <a:pt x="8031" y="39762"/>
                </a:cubicBezTo>
                <a:cubicBezTo>
                  <a:pt x="-81" y="28944"/>
                  <a:pt x="5" y="13521"/>
                  <a:pt x="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326" name="Google Shape;326;p21"/>
          <p:cNvSpPr/>
          <p:nvPr/>
        </p:nvSpPr>
        <p:spPr>
          <a:xfrm>
            <a:off x="7889725" y="3206975"/>
            <a:ext cx="711000" cy="4250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TOP0503</a:t>
            </a:r>
            <a:endParaRPr sz="800"/>
          </a:p>
        </p:txBody>
      </p:sp>
      <p:cxnSp>
        <p:nvCxnSpPr>
          <p:cNvPr id="327" name="Google Shape;327;p21"/>
          <p:cNvCxnSpPr>
            <a:stCxn id="322" idx="3"/>
            <a:endCxn id="326" idx="3"/>
          </p:cNvCxnSpPr>
          <p:nvPr/>
        </p:nvCxnSpPr>
        <p:spPr>
          <a:xfrm flipH="1" rot="10800000">
            <a:off x="7695100" y="3631997"/>
            <a:ext cx="5502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28" name="Google Shape;328;p21"/>
          <p:cNvSpPr/>
          <p:nvPr/>
        </p:nvSpPr>
        <p:spPr>
          <a:xfrm>
            <a:off x="2079275" y="2971000"/>
            <a:ext cx="419525" cy="857250"/>
          </a:xfrm>
          <a:custGeom>
            <a:rect b="b" l="l" r="r" t="t"/>
            <a:pathLst>
              <a:path extrusionOk="0" h="34290" w="16781">
                <a:moveTo>
                  <a:pt x="0" y="0"/>
                </a:moveTo>
                <a:cubicBezTo>
                  <a:pt x="0" y="8619"/>
                  <a:pt x="2123" y="17912"/>
                  <a:pt x="7296" y="24805"/>
                </a:cubicBezTo>
                <a:cubicBezTo>
                  <a:pt x="9980" y="28381"/>
                  <a:pt x="14301" y="30570"/>
                  <a:pt x="16781" y="3429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329" name="Google Shape;329;p21"/>
          <p:cNvSpPr/>
          <p:nvPr/>
        </p:nvSpPr>
        <p:spPr>
          <a:xfrm>
            <a:off x="2772375" y="2815950"/>
            <a:ext cx="902850" cy="1003175"/>
          </a:xfrm>
          <a:custGeom>
            <a:rect b="b" l="l" r="r" t="t"/>
            <a:pathLst>
              <a:path extrusionOk="0" h="40127" w="36114">
                <a:moveTo>
                  <a:pt x="0" y="40127"/>
                </a:moveTo>
                <a:cubicBezTo>
                  <a:pt x="8300" y="35974"/>
                  <a:pt x="18564" y="33257"/>
                  <a:pt x="23711" y="25535"/>
                </a:cubicBezTo>
                <a:cubicBezTo>
                  <a:pt x="28959" y="17661"/>
                  <a:pt x="31882" y="8464"/>
                  <a:pt x="3611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330" name="Google Shape;330;p21"/>
          <p:cNvSpPr/>
          <p:nvPr/>
        </p:nvSpPr>
        <p:spPr>
          <a:xfrm>
            <a:off x="2188725" y="4275100"/>
            <a:ext cx="373900" cy="720450"/>
          </a:xfrm>
          <a:custGeom>
            <a:rect b="b" l="l" r="r" t="t"/>
            <a:pathLst>
              <a:path extrusionOk="0" h="28818" w="14956">
                <a:moveTo>
                  <a:pt x="0" y="28818"/>
                </a:moveTo>
                <a:cubicBezTo>
                  <a:pt x="3425" y="18552"/>
                  <a:pt x="5279" y="4845"/>
                  <a:pt x="1495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331" name="Google Shape;331;p21"/>
          <p:cNvSpPr/>
          <p:nvPr/>
        </p:nvSpPr>
        <p:spPr>
          <a:xfrm>
            <a:off x="2734375" y="4266925"/>
            <a:ext cx="548707" cy="710422"/>
          </a:xfrm>
          <a:custGeom>
            <a:rect b="b" l="l" r="r" t="t"/>
            <a:pathLst>
              <a:path extrusionOk="0" h="26630" w="21887">
                <a:moveTo>
                  <a:pt x="0" y="0"/>
                </a:moveTo>
                <a:cubicBezTo>
                  <a:pt x="6910" y="0"/>
                  <a:pt x="14095" y="4322"/>
                  <a:pt x="18240" y="9850"/>
                </a:cubicBezTo>
                <a:cubicBezTo>
                  <a:pt x="21674" y="14430"/>
                  <a:pt x="21887" y="20906"/>
                  <a:pt x="21887" y="266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332" name="Google Shape;332;p21"/>
          <p:cNvSpPr txBox="1"/>
          <p:nvPr/>
        </p:nvSpPr>
        <p:spPr>
          <a:xfrm>
            <a:off x="7924950" y="1985225"/>
            <a:ext cx="902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catcher</a:t>
            </a:r>
            <a:endParaRPr/>
          </a:p>
        </p:txBody>
      </p:sp>
      <p:sp>
        <p:nvSpPr>
          <p:cNvPr id="333" name="Google Shape;333;p21"/>
          <p:cNvSpPr txBox="1"/>
          <p:nvPr/>
        </p:nvSpPr>
        <p:spPr>
          <a:xfrm>
            <a:off x="7939650" y="4341725"/>
            <a:ext cx="795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pitcher</a:t>
            </a:r>
            <a:endParaRPr/>
          </a:p>
        </p:txBody>
      </p:sp>
      <p:sp>
        <p:nvSpPr>
          <p:cNvPr id="334" name="Google Shape;334;p21"/>
          <p:cNvSpPr txBox="1"/>
          <p:nvPr>
            <p:ph idx="4294967295" type="title"/>
          </p:nvPr>
        </p:nvSpPr>
        <p:spPr>
          <a:xfrm>
            <a:off x="1051725" y="1308369"/>
            <a:ext cx="75069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arenR" startAt="2"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pitcher-catcher 구성(</a:t>
            </a:r>
            <a:r>
              <a:rPr lang="ko" sz="1200">
                <a:latin typeface="Lato"/>
                <a:ea typeface="Lato"/>
                <a:cs typeface="Lato"/>
                <a:sym typeface="Lato"/>
              </a:rPr>
              <a:t>1/2</a:t>
            </a:r>
            <a:r>
              <a:rPr lang="ko" sz="1200">
                <a:latin typeface="Lato"/>
                <a:ea typeface="Lato"/>
                <a:cs typeface="Lato"/>
                <a:sym typeface="Lato"/>
              </a:rPr>
              <a:t>)</a:t>
            </a:r>
            <a:br>
              <a:rPr lang="ko" sz="1200">
                <a:latin typeface="Lato"/>
                <a:ea typeface="Lato"/>
                <a:cs typeface="Lato"/>
                <a:sym typeface="Lato"/>
              </a:rPr>
            </a:br>
            <a:r>
              <a:rPr lang="ko" sz="1200">
                <a:latin typeface="Lato"/>
                <a:ea typeface="Lato"/>
                <a:cs typeface="Lato"/>
                <a:sym typeface="Lato"/>
              </a:rPr>
              <a:t>트레킹 시스템을 2곳 이상에서 운영할 경우 pitcher-catcher 로 구성가능하다. pitcher는 catcher 에게 TrackingMessage 를 던지고 catcher는 받은 메시지의 상태를 반영한다.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 rot="3645545">
            <a:off x="4188074" y="4025453"/>
            <a:ext cx="1290321" cy="3868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TrackingMessage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