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D295-61E9-4E78-B06E-4D8E8D78094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and Data Retrieval</a:t>
            </a:r>
          </a:p>
        </p:txBody>
      </p:sp>
    </p:spTree>
    <p:extLst>
      <p:ext uri="{BB962C8B-B14F-4D97-AF65-F5344CB8AC3E}">
        <p14:creationId xmlns:p14="http://schemas.microsoft.com/office/powerpoint/2010/main" val="284524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Python SQL API</a:t>
            </a:r>
          </a:p>
          <a:p>
            <a:r>
              <a:rPr lang="en-US" dirty="0"/>
              <a:t>Allows you to use either an “object-oriented” or raw SQL approach</a:t>
            </a:r>
          </a:p>
        </p:txBody>
      </p:sp>
    </p:spTree>
    <p:extLst>
      <p:ext uri="{BB962C8B-B14F-4D97-AF65-F5344CB8AC3E}">
        <p14:creationId xmlns:p14="http://schemas.microsoft.com/office/powerpoint/2010/main" val="9378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attempts to mimic R’s data structures</a:t>
            </a:r>
          </a:p>
          <a:p>
            <a:pPr lvl="1"/>
            <a:r>
              <a:rPr lang="en-US" dirty="0"/>
              <a:t>R’s vectors are called Series</a:t>
            </a:r>
          </a:p>
          <a:p>
            <a:pPr lvl="1"/>
            <a:r>
              <a:rPr lang="en-US" dirty="0"/>
              <a:t>R’s </a:t>
            </a:r>
            <a:r>
              <a:rPr lang="en-US" dirty="0" err="1"/>
              <a:t>dataframes</a:t>
            </a:r>
            <a:r>
              <a:rPr lang="en-US" dirty="0"/>
              <a:t> are called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dig deeper in the demo portion</a:t>
            </a:r>
          </a:p>
        </p:txBody>
      </p:sp>
    </p:spTree>
    <p:extLst>
      <p:ext uri="{BB962C8B-B14F-4D97-AF65-F5344CB8AC3E}">
        <p14:creationId xmlns:p14="http://schemas.microsoft.com/office/powerpoint/2010/main" val="11720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heavily-used language for web scripting</a:t>
            </a:r>
          </a:p>
          <a:p>
            <a:r>
              <a:rPr lang="en-US" dirty="0"/>
              <a:t>JSON is how objects are represented in JavaScript</a:t>
            </a:r>
          </a:p>
          <a:p>
            <a:r>
              <a:rPr lang="en-US" dirty="0"/>
              <a:t>JSON is both human-readable and efficient, making it quite popular</a:t>
            </a:r>
          </a:p>
        </p:txBody>
      </p:sp>
    </p:spTree>
    <p:extLst>
      <p:ext uri="{BB962C8B-B14F-4D97-AF65-F5344CB8AC3E}">
        <p14:creationId xmlns:p14="http://schemas.microsoft.com/office/powerpoint/2010/main" val="35622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9255" y="1535692"/>
            <a:ext cx="96358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"id": 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"name": "An ice sculpture",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"price": 12.50,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"tags": ["cold", "ice"],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"dimensions": { "length": 7.0, "width": 12.0, "height": 9.5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warehouseLocation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{ "latitude": -78.75, "longitude": 20.4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6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{ "id": 2, "name": "An ice sculpture", "price": 12.50, "tags": ["cold", "ice"], "dimensions": { "length": 7.0, "width": 12.0, "height": 9.5 }, "</a:t>
            </a:r>
            <a:r>
              <a:rPr lang="en-US" altLang="en-US" dirty="0" err="1">
                <a:latin typeface="Arial Unicode MS" panose="020B0604020202020204" pitchFamily="34" charset="-128"/>
              </a:rPr>
              <a:t>warehouseLocation</a:t>
            </a:r>
            <a:r>
              <a:rPr lang="en-US" altLang="en-US" dirty="0">
                <a:latin typeface="Arial Unicode MS" panose="020B0604020202020204" pitchFamily="34" charset="-128"/>
              </a:rPr>
              <a:t>": { "latitude": -78.75, "longitude": 20.4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982" y="0"/>
            <a:ext cx="12095018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{"kind": "Listing", "data": {"</a:t>
            </a:r>
            <a:r>
              <a:rPr lang="en-US" altLang="en-US" dirty="0" err="1">
                <a:latin typeface="Arial Unicode MS" panose="020B0604020202020204" pitchFamily="34" charset="-128"/>
              </a:rPr>
              <a:t>modhash</a:t>
            </a:r>
            <a:r>
              <a:rPr lang="en-US" altLang="en-US" dirty="0">
                <a:latin typeface="Arial Unicode MS" panose="020B0604020202020204" pitchFamily="34" charset="-128"/>
              </a:rPr>
              <a:t>": "", "children": [{"kind": "t3", "data": {"</a:t>
            </a:r>
            <a:r>
              <a:rPr lang="en-US" altLang="en-US" dirty="0" err="1">
                <a:latin typeface="Arial Unicode MS" panose="020B0604020202020204" pitchFamily="34" charset="-128"/>
              </a:rPr>
              <a:t>contest_mode</a:t>
            </a:r>
            <a:r>
              <a:rPr lang="en-US" altLang="en-US" dirty="0">
                <a:latin typeface="Arial Unicode MS" panose="020B0604020202020204" pitchFamily="34" charset="-128"/>
              </a:rPr>
              <a:t>": false, "</a:t>
            </a:r>
            <a:r>
              <a:rPr lang="en-US" altLang="en-US" dirty="0" err="1">
                <a:latin typeface="Arial Unicode MS" panose="020B0604020202020204" pitchFamily="34" charset="-128"/>
              </a:rPr>
              <a:t>banned_by</a:t>
            </a:r>
            <a:r>
              <a:rPr lang="en-US" altLang="en-US" dirty="0">
                <a:latin typeface="Arial Unicode MS" panose="020B0604020202020204" pitchFamily="34" charset="-128"/>
              </a:rPr>
              <a:t>": null, "domain": "reddit.com", "</a:t>
            </a:r>
            <a:r>
              <a:rPr lang="en-US" altLang="en-US" dirty="0" err="1">
                <a:latin typeface="Arial Unicode MS" panose="020B0604020202020204" pitchFamily="34" charset="-128"/>
              </a:rPr>
              <a:t>subreddit</a:t>
            </a:r>
            <a:r>
              <a:rPr lang="en-US" altLang="en-US" dirty="0">
                <a:latin typeface="Arial Unicode MS" panose="020B0604020202020204" pitchFamily="34" charset="-128"/>
              </a:rPr>
              <a:t>": "funny", "</a:t>
            </a:r>
            <a:r>
              <a:rPr lang="en-US" altLang="en-US" dirty="0" err="1">
                <a:latin typeface="Arial Unicode MS" panose="020B0604020202020204" pitchFamily="34" charset="-128"/>
              </a:rPr>
              <a:t>selftext_html</a:t>
            </a:r>
            <a:r>
              <a:rPr lang="en-US" altLang="en-US" dirty="0">
                <a:latin typeface="Arial Unicode MS" panose="020B0604020202020204" pitchFamily="34" charset="-128"/>
              </a:rPr>
              <a:t>": null, "</a:t>
            </a:r>
            <a:r>
              <a:rPr lang="en-US" altLang="en-US" dirty="0" err="1">
                <a:latin typeface="Arial Unicode MS" panose="020B0604020202020204" pitchFamily="34" charset="-128"/>
              </a:rPr>
              <a:t>selftext</a:t>
            </a:r>
            <a:r>
              <a:rPr lang="en-US" altLang="en-US" dirty="0">
                <a:latin typeface="Arial Unicode MS" panose="020B0604020202020204" pitchFamily="34" charset="-128"/>
              </a:rPr>
              <a:t>": "", "likes": null, "</a:t>
            </a:r>
            <a:r>
              <a:rPr lang="en-US" altLang="en-US" dirty="0" err="1">
                <a:latin typeface="Arial Unicode MS" panose="020B0604020202020204" pitchFamily="34" charset="-128"/>
              </a:rPr>
              <a:t>suggested_sort</a:t>
            </a:r>
            <a:r>
              <a:rPr lang="en-US" altLang="en-US" dirty="0">
                <a:latin typeface="Arial Unicode MS" panose="020B0604020202020204" pitchFamily="34" charset="-128"/>
              </a:rPr>
              <a:t>": null, "</a:t>
            </a:r>
            <a:r>
              <a:rPr lang="en-US" altLang="en-US" dirty="0" err="1">
                <a:latin typeface="Arial Unicode MS" panose="020B0604020202020204" pitchFamily="34" charset="-128"/>
              </a:rPr>
              <a:t>user_reports</a:t>
            </a:r>
            <a:r>
              <a:rPr lang="en-US" altLang="en-US" dirty="0">
                <a:latin typeface="Arial Unicode MS" panose="020B0604020202020204" pitchFamily="34" charset="-128"/>
              </a:rPr>
              <a:t>": [], "</a:t>
            </a:r>
            <a:r>
              <a:rPr lang="en-US" altLang="en-US" dirty="0" err="1">
                <a:latin typeface="Arial Unicode MS" panose="020B0604020202020204" pitchFamily="34" charset="-128"/>
              </a:rPr>
              <a:t>secure_media</a:t>
            </a:r>
            <a:r>
              <a:rPr lang="en-US" altLang="en-US" dirty="0">
                <a:latin typeface="Arial Unicode MS" panose="020B0604020202020204" pitchFamily="34" charset="-128"/>
              </a:rPr>
              <a:t>": null, "saved": false, "id": "50nmwv", "gilded": 0, "</a:t>
            </a:r>
            <a:r>
              <a:rPr lang="en-US" altLang="en-US" dirty="0" err="1">
                <a:latin typeface="Arial Unicode MS" panose="020B0604020202020204" pitchFamily="34" charset="-128"/>
              </a:rPr>
              <a:t>secure_media_embed</a:t>
            </a:r>
            <a:r>
              <a:rPr lang="en-US" altLang="en-US" dirty="0">
                <a:latin typeface="Arial Unicode MS" panose="020B0604020202020204" pitchFamily="34" charset="-128"/>
              </a:rPr>
              <a:t>": {}, "clicked": false, "</a:t>
            </a:r>
            <a:r>
              <a:rPr lang="en-US" altLang="en-US" dirty="0" err="1">
                <a:latin typeface="Arial Unicode MS" panose="020B0604020202020204" pitchFamily="34" charset="-128"/>
              </a:rPr>
              <a:t>report_reasons</a:t>
            </a:r>
            <a:r>
              <a:rPr lang="en-US" altLang="en-US" dirty="0">
                <a:latin typeface="Arial Unicode MS" panose="020B0604020202020204" pitchFamily="34" charset="-128"/>
              </a:rPr>
              <a:t>": null, "author": "</a:t>
            </a:r>
            <a:r>
              <a:rPr lang="en-US" altLang="en-US" dirty="0" err="1">
                <a:latin typeface="Arial Unicode MS" panose="020B0604020202020204" pitchFamily="34" charset="-128"/>
              </a:rPr>
              <a:t>funny_mod</a:t>
            </a:r>
            <a:r>
              <a:rPr lang="en-US" altLang="en-US" dirty="0">
                <a:latin typeface="Arial Unicode MS" panose="020B0604020202020204" pitchFamily="34" charset="-128"/>
              </a:rPr>
              <a:t>", "media": null, "name": "t3_50nmwv", "score": 503, "</a:t>
            </a:r>
            <a:r>
              <a:rPr lang="en-US" altLang="en-US" dirty="0" err="1">
                <a:latin typeface="Arial Unicode MS" panose="020B0604020202020204" pitchFamily="34" charset="-128"/>
              </a:rPr>
              <a:t>approved_by</a:t>
            </a:r>
            <a:r>
              <a:rPr lang="en-US" altLang="en-US" dirty="0">
                <a:latin typeface="Arial Unicode MS" panose="020B0604020202020204" pitchFamily="34" charset="-128"/>
              </a:rPr>
              <a:t>": null, "over_18": false, "</a:t>
            </a:r>
            <a:r>
              <a:rPr lang="en-US" altLang="en-US" dirty="0" err="1">
                <a:latin typeface="Arial Unicode MS" panose="020B0604020202020204" pitchFamily="34" charset="-128"/>
              </a:rPr>
              <a:t>removal_reason</a:t>
            </a:r>
            <a:r>
              <a:rPr lang="en-US" altLang="en-US" dirty="0">
                <a:latin typeface="Arial Unicode MS" panose="020B0604020202020204" pitchFamily="34" charset="-128"/>
              </a:rPr>
              <a:t>": null, "hidden": false, "preview": {"images":[{"source":{"</a:t>
            </a:r>
            <a:r>
              <a:rPr lang="en-US" altLang="en-US" dirty="0" err="1">
                <a:latin typeface="Arial Unicode MS" panose="020B0604020202020204" pitchFamily="34" charset="-128"/>
              </a:rPr>
              <a:t>url</a:t>
            </a:r>
            <a:r>
              <a:rPr lang="en-US" altLang="en-US" dirty="0">
                <a:latin typeface="Arial Unicode MS" panose="020B0604020202020204" pitchFamily="34" charset="-128"/>
              </a:rPr>
              <a:t>“:"https://i.redditmedia.com/4xFezp8qybWigpg6WN5gkAuI39AIPdv4jdHijFU4_ns.jpg?s=8598544207619a3020f808583e28b4c4", "width": 256,"height":256},"resolutions":[{"</a:t>
            </a:r>
            <a:r>
              <a:rPr lang="en-US" altLang="en-US" dirty="0" err="1">
                <a:latin typeface="Arial Unicode MS" panose="020B0604020202020204" pitchFamily="34" charset="-128"/>
              </a:rPr>
              <a:t>url</a:t>
            </a:r>
            <a:r>
              <a:rPr lang="en-US" altLang="en-US" dirty="0">
                <a:latin typeface="Arial Unicode MS" panose="020B0604020202020204" pitchFamily="34" charset="-128"/>
              </a:rPr>
              <a:t>":"https://i.redditmedia.com/4xFezp8qybWigpg6WN5gkAuI39AIPdv4jdHijFU4_ns.jpg?fit=</a:t>
            </a:r>
            <a:r>
              <a:rPr lang="en-US" altLang="en-US" dirty="0" err="1">
                <a:latin typeface="Arial Unicode MS" panose="020B0604020202020204" pitchFamily="34" charset="-128"/>
              </a:rPr>
              <a:t>crop&amp;amp;crop</a:t>
            </a:r>
            <a:r>
              <a:rPr lang="en-US" altLang="en-US" dirty="0">
                <a:latin typeface="Arial Unicode MS" panose="020B0604020202020204" pitchFamily="34" charset="-128"/>
              </a:rPr>
              <a:t>=faces%2Centropy&amp;amp;arh=2&amp;amp;w=108&amp;amp;s=19f81c159c3852ca87417e2d2edde0b0", "width": 108,"height":108},{"</a:t>
            </a:r>
            <a:r>
              <a:rPr lang="en-US" altLang="en-US" dirty="0" err="1">
                <a:latin typeface="Arial Unicode MS" panose="020B0604020202020204" pitchFamily="34" charset="-128"/>
              </a:rPr>
              <a:t>url</a:t>
            </a:r>
            <a:r>
              <a:rPr lang="en-US" altLang="en-US" dirty="0">
                <a:latin typeface="Arial Unicode MS" panose="020B0604020202020204" pitchFamily="34" charset="-128"/>
              </a:rPr>
              <a:t>":"https://i.redditmedia.com/4xFezp8qybWigpg6WN5gkAuI39AIPdv4jdHijFU4_ns.jpg?fit=</a:t>
            </a:r>
            <a:r>
              <a:rPr lang="en-US" altLang="en-US" dirty="0" err="1">
                <a:latin typeface="Arial Unicode MS" panose="020B0604020202020204" pitchFamily="34" charset="-128"/>
              </a:rPr>
              <a:t>crop&amp;amp;crop</a:t>
            </a:r>
            <a:r>
              <a:rPr lang="en-US" altLang="en-US" dirty="0">
                <a:latin typeface="Arial Unicode MS" panose="020B0604020202020204" pitchFamily="34" charset="-128"/>
              </a:rPr>
              <a:t>=faces%2Centropy&amp;amp;arh=2&amp;amp;w=216&amp;amp;s=2b071d25ede17deadf68cb9b7db13230", "width": 216, "height":216}],"variants":{},"id":"KR8oJeB8ComfEPX0bkCe_p2L73IOmk0sTCsyNlfXSNg"}]}</a:t>
            </a:r>
            <a:r>
              <a:rPr lang="en-US" alt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6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Library for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json</a:t>
            </a:r>
            <a:r>
              <a:rPr lang="en-US" dirty="0"/>
              <a:t> library has two very useful functions:</a:t>
            </a:r>
          </a:p>
          <a:p>
            <a:pPr lvl="1"/>
            <a:r>
              <a:rPr lang="en-US" dirty="0"/>
              <a:t>loads() turns a JSON string into a Python object</a:t>
            </a:r>
          </a:p>
          <a:p>
            <a:pPr lvl="1"/>
            <a:r>
              <a:rPr lang="en-US" dirty="0"/>
              <a:t>dumps() turns a Python object into a JSON string</a:t>
            </a:r>
          </a:p>
          <a:p>
            <a:pPr lvl="2"/>
            <a:r>
              <a:rPr lang="en-US" dirty="0"/>
              <a:t>dumps() has optional arguments which allow to you “pretty print”</a:t>
            </a:r>
          </a:p>
          <a:p>
            <a:pPr lvl="3"/>
            <a:r>
              <a:rPr lang="en-US" dirty="0"/>
              <a:t>To pretty print something means to make it human-readable</a:t>
            </a:r>
          </a:p>
          <a:p>
            <a:pPr lvl="4"/>
            <a:r>
              <a:rPr lang="en-US" dirty="0"/>
              <a:t>At this point, I’m curious how many levels down this goes…</a:t>
            </a:r>
          </a:p>
          <a:p>
            <a:pPr lvl="5"/>
            <a:r>
              <a:rPr lang="en-US" dirty="0"/>
              <a:t>Still going</a:t>
            </a:r>
          </a:p>
          <a:p>
            <a:pPr lvl="6"/>
            <a:r>
              <a:rPr lang="en-US" dirty="0"/>
              <a:t>Wow</a:t>
            </a:r>
          </a:p>
          <a:p>
            <a:pPr lvl="7"/>
            <a:r>
              <a:rPr lang="en-US" dirty="0"/>
              <a:t>Geez!</a:t>
            </a:r>
          </a:p>
          <a:p>
            <a:pPr lvl="8"/>
            <a:r>
              <a:rPr lang="en-US" dirty="0"/>
              <a:t>Why would you ever need this many levels?</a:t>
            </a:r>
          </a:p>
          <a:p>
            <a:pPr lvl="8"/>
            <a:r>
              <a:rPr lang="en-US" dirty="0"/>
              <a:t>This is the last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.csv files is just as easy as R using pandas:</a:t>
            </a:r>
          </a:p>
          <a:p>
            <a:pPr lvl="1"/>
            <a:r>
              <a:rPr lang="en-US" dirty="0" err="1"/>
              <a:t>mydf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infile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mydf.to_csv</a:t>
            </a:r>
            <a:r>
              <a:rPr lang="en-US" dirty="0"/>
              <a:t>(“</a:t>
            </a:r>
            <a:r>
              <a:rPr lang="en-US" dirty="0" err="1"/>
              <a:t>outfile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4376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pandas’ Series and </a:t>
            </a:r>
            <a:r>
              <a:rPr lang="en-US" dirty="0" err="1"/>
              <a:t>DataFrame</a:t>
            </a:r>
            <a:r>
              <a:rPr lang="en-US" dirty="0"/>
              <a:t> objects natively support many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Scatterplots</a:t>
            </a:r>
          </a:p>
          <a:p>
            <a:pPr lvl="1"/>
            <a:r>
              <a:rPr lang="en-US" dirty="0"/>
              <a:t>Boxplots</a:t>
            </a:r>
          </a:p>
          <a:p>
            <a:pPr lvl="1"/>
            <a:r>
              <a:rPr lang="en-US" dirty="0"/>
              <a:t>Density plots</a:t>
            </a:r>
          </a:p>
          <a:p>
            <a:r>
              <a:rPr lang="en-US" dirty="0"/>
              <a:t>For heavier graphics (such as 3d), we must rely on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566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 Theme</vt:lpstr>
      <vt:lpstr>Pandas and Data Retrieval</vt:lpstr>
      <vt:lpstr>Pandas</vt:lpstr>
      <vt:lpstr>JavaScript Object Notation (JSON)</vt:lpstr>
      <vt:lpstr>PowerPoint Presentation</vt:lpstr>
      <vt:lpstr>PowerPoint Presentation</vt:lpstr>
      <vt:lpstr>PowerPoint Presentation</vt:lpstr>
      <vt:lpstr>There’s a Library for That</vt:lpstr>
      <vt:lpstr>File Input</vt:lpstr>
      <vt:lpstr>Data Visualization</vt:lpstr>
      <vt:lpstr>SQLAlchemy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and Data Retrieval</dc:title>
  <dc:creator>John</dc:creator>
  <cp:lastModifiedBy>John</cp:lastModifiedBy>
  <cp:revision>11</cp:revision>
  <dcterms:created xsi:type="dcterms:W3CDTF">2016-09-30T15:34:57Z</dcterms:created>
  <dcterms:modified xsi:type="dcterms:W3CDTF">2016-10-01T19:53:04Z</dcterms:modified>
</cp:coreProperties>
</file>