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Ease of Use</c:v>
                </c:pt>
                <c:pt idx="1">
                  <c:v>UI Design</c:v>
                </c:pt>
                <c:pt idx="2">
                  <c:v>Satisfaction</c:v>
                </c:pt>
                <c:pt idx="3">
                  <c:v>Usefulness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0.87809999999999999</c:v>
                </c:pt>
                <c:pt idx="1">
                  <c:v>0.875</c:v>
                </c:pt>
                <c:pt idx="2">
                  <c:v>0.89059999999999995</c:v>
                </c:pt>
                <c:pt idx="3">
                  <c:v>0.84630000000000005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-982239600"/>
        <c:axId val="-982235792"/>
      </c:barChart>
      <c:catAx>
        <c:axId val="-982239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82235792"/>
        <c:crosses val="autoZero"/>
        <c:auto val="1"/>
        <c:lblAlgn val="ctr"/>
        <c:lblOffset val="100"/>
        <c:noMultiLvlLbl val="0"/>
      </c:catAx>
      <c:valAx>
        <c:axId val="-98223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82239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Android-Based College Planner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Donne Lorenzo C. </a:t>
            </a:r>
            <a:r>
              <a:rPr lang="en-PH" dirty="0" err="1" smtClean="0"/>
              <a:t>Ros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73184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786949"/>
            <a:ext cx="3041062" cy="479965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166" y="786950"/>
            <a:ext cx="3045936" cy="479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82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Note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The student can take notes for every course created. </a:t>
            </a:r>
            <a:endParaRPr lang="en-PH" dirty="0" smtClean="0"/>
          </a:p>
          <a:p>
            <a:r>
              <a:rPr lang="en-PH" dirty="0" smtClean="0"/>
              <a:t>Hence</a:t>
            </a:r>
            <a:r>
              <a:rPr lang="en-PH" dirty="0"/>
              <a:t>, the student can also arrange the notes according to course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69411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818368"/>
            <a:ext cx="2956105" cy="466557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219" y="818369"/>
            <a:ext cx="2956106" cy="466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18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Photo Note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The student can create a photo note for every course by selecting an image from the phone’s gallery or directly from the camera. </a:t>
            </a:r>
            <a:endParaRPr lang="en-PH" dirty="0" smtClean="0"/>
          </a:p>
          <a:p>
            <a:r>
              <a:rPr lang="en-PH" dirty="0" smtClean="0"/>
              <a:t>The </a:t>
            </a:r>
            <a:r>
              <a:rPr lang="en-PH" dirty="0"/>
              <a:t>student can also arrange the photo notes according to course.</a:t>
            </a:r>
          </a:p>
        </p:txBody>
      </p:sp>
    </p:spTree>
    <p:extLst>
      <p:ext uri="{BB962C8B-B14F-4D97-AF65-F5344CB8AC3E}">
        <p14:creationId xmlns:p14="http://schemas.microsoft.com/office/powerpoint/2010/main" val="2580673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083496"/>
            <a:ext cx="2384982" cy="37782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158" y="2083497"/>
            <a:ext cx="239432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03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Task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PH" dirty="0"/>
              <a:t>This would be the main feature of the application. </a:t>
            </a:r>
            <a:endParaRPr lang="en-PH" dirty="0" smtClean="0"/>
          </a:p>
          <a:p>
            <a:r>
              <a:rPr lang="en-PH" dirty="0" smtClean="0"/>
              <a:t>The </a:t>
            </a:r>
            <a:r>
              <a:rPr lang="en-PH" dirty="0"/>
              <a:t>student can create a task for every course from the course feature. There would a three lists of tasks, upcoming, late and completed tasks. </a:t>
            </a:r>
            <a:endParaRPr lang="en-PH" dirty="0" smtClean="0"/>
          </a:p>
          <a:p>
            <a:r>
              <a:rPr lang="en-PH" dirty="0" smtClean="0"/>
              <a:t>The </a:t>
            </a:r>
            <a:r>
              <a:rPr lang="en-PH" dirty="0"/>
              <a:t>student can filter the tasks by course, due date, weight (assignment, exam, quiz, group meeting, etc.) or priority</a:t>
            </a:r>
            <a:r>
              <a:rPr lang="en-PH" dirty="0" smtClean="0"/>
              <a:t>.</a:t>
            </a:r>
          </a:p>
          <a:p>
            <a:r>
              <a:rPr lang="en-PH" dirty="0" smtClean="0"/>
              <a:t>When </a:t>
            </a:r>
            <a:r>
              <a:rPr lang="en-PH" dirty="0"/>
              <a:t>an upcoming task is completed, the student must mark it as done. The task would be automatically moved to the completed tasks list. If a task was not marked as done before the due date, the task would be moved from the late tasks list. </a:t>
            </a:r>
            <a:endParaRPr lang="en-PH" dirty="0" smtClean="0"/>
          </a:p>
          <a:p>
            <a:r>
              <a:rPr lang="en-PH" dirty="0" smtClean="0"/>
              <a:t>The </a:t>
            </a:r>
            <a:r>
              <a:rPr lang="en-PH" dirty="0"/>
              <a:t>student can also create a status bar notification for a specified date for each upcoming task. </a:t>
            </a:r>
            <a:endParaRPr lang="en-PH" dirty="0" smtClean="0"/>
          </a:p>
          <a:p>
            <a:r>
              <a:rPr lang="en-PH" dirty="0" smtClean="0"/>
              <a:t>And </a:t>
            </a:r>
            <a:r>
              <a:rPr lang="en-PH" dirty="0"/>
              <a:t>lastly, the student can display a widget of the upcoming task list in home screen.</a:t>
            </a:r>
          </a:p>
        </p:txBody>
      </p:sp>
    </p:spTree>
    <p:extLst>
      <p:ext uri="{BB962C8B-B14F-4D97-AF65-F5344CB8AC3E}">
        <p14:creationId xmlns:p14="http://schemas.microsoft.com/office/powerpoint/2010/main" val="3388372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051" y="931102"/>
            <a:ext cx="2865308" cy="453306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797" y="931102"/>
            <a:ext cx="2861069" cy="45232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321" y="931103"/>
            <a:ext cx="2865309" cy="453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17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571" y="718158"/>
            <a:ext cx="3066034" cy="4849340"/>
          </a:xfrm>
        </p:spPr>
      </p:pic>
    </p:spTree>
    <p:extLst>
      <p:ext uri="{BB962C8B-B14F-4D97-AF65-F5344CB8AC3E}">
        <p14:creationId xmlns:p14="http://schemas.microsoft.com/office/powerpoint/2010/main" val="274239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Results </a:t>
            </a:r>
            <a:r>
              <a:rPr lang="en-PH" smtClean="0"/>
              <a:t>and Discussion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To determine its effectiveness, thirty-two UPLB students were asked to test and evaluate the overall ease of use, user interface design, satisfaction and usefulness of the application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41111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5451" y="574006"/>
            <a:ext cx="8911687" cy="1280890"/>
          </a:xfrm>
        </p:spPr>
        <p:txBody>
          <a:bodyPr>
            <a:normAutofit/>
          </a:bodyPr>
          <a:lstStyle/>
          <a:p>
            <a:r>
              <a:rPr lang="en-PH" sz="1800" b="1" dirty="0"/>
              <a:t>Table 1. </a:t>
            </a:r>
            <a:r>
              <a:rPr lang="en-PH" sz="1800" dirty="0"/>
              <a:t>Frequency distribution of feedback from 32 UPLB students towards ease of use</a:t>
            </a:r>
            <a:br>
              <a:rPr lang="en-PH" sz="1800" dirty="0"/>
            </a:br>
            <a:endParaRPr lang="en-PH" sz="1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7800849"/>
              </p:ext>
            </p:extLst>
          </p:nvPr>
        </p:nvGraphicFramePr>
        <p:xfrm>
          <a:off x="2589209" y="1344460"/>
          <a:ext cx="8915403" cy="5127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9"/>
                <a:gridCol w="1273629"/>
                <a:gridCol w="1273629"/>
                <a:gridCol w="1273629"/>
                <a:gridCol w="1273629"/>
                <a:gridCol w="1273629"/>
                <a:gridCol w="12736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Ease</a:t>
                      </a:r>
                      <a:r>
                        <a:rPr lang="en-PH" baseline="0" dirty="0" smtClean="0"/>
                        <a:t> of use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Strongly Agree</a:t>
                      </a:r>
                    </a:p>
                    <a:p>
                      <a:pPr algn="ctr"/>
                      <a:r>
                        <a:rPr lang="en-PH" dirty="0" smtClean="0"/>
                        <a:t> (5)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Agree </a:t>
                      </a:r>
                    </a:p>
                    <a:p>
                      <a:pPr algn="ctr"/>
                      <a:endParaRPr lang="en-PH" dirty="0" smtClean="0"/>
                    </a:p>
                    <a:p>
                      <a:pPr algn="ctr"/>
                      <a:r>
                        <a:rPr lang="en-PH" dirty="0" smtClean="0"/>
                        <a:t>(4)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Neutral </a:t>
                      </a:r>
                    </a:p>
                    <a:p>
                      <a:pPr algn="ctr"/>
                      <a:endParaRPr lang="en-PH" dirty="0" smtClean="0"/>
                    </a:p>
                    <a:p>
                      <a:pPr algn="ctr"/>
                      <a:r>
                        <a:rPr lang="en-PH" dirty="0" smtClean="0"/>
                        <a:t>(3)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Disagree </a:t>
                      </a:r>
                    </a:p>
                    <a:p>
                      <a:pPr algn="ctr"/>
                      <a:endParaRPr lang="en-PH" dirty="0" smtClean="0"/>
                    </a:p>
                    <a:p>
                      <a:pPr algn="ctr"/>
                      <a:r>
                        <a:rPr lang="en-PH" dirty="0" smtClean="0"/>
                        <a:t>(2)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Strongly</a:t>
                      </a:r>
                      <a:r>
                        <a:rPr lang="en-PH" baseline="0" dirty="0" smtClean="0"/>
                        <a:t> Disagree (1)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TOTAL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found this app easy to use.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can use it without written instructions.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can navigate through the app easily.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can accomplish task quickly.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language used in the app is easily understood.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felt very confident using the app.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10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Introduction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College Planner is an android application that will be used by college students to organize and manage their schedule effectively. </a:t>
            </a:r>
            <a:endParaRPr lang="en-PH" dirty="0" smtClean="0"/>
          </a:p>
          <a:p>
            <a:r>
              <a:rPr lang="en-PH" dirty="0" smtClean="0"/>
              <a:t>Although </a:t>
            </a:r>
            <a:r>
              <a:rPr lang="en-PH" dirty="0"/>
              <a:t>there are several planner applications available in the market, College Planner is different in that it will integrate different organizational apps relevant to the planner into one single app.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42471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4963641"/>
              </p:ext>
            </p:extLst>
          </p:nvPr>
        </p:nvGraphicFramePr>
        <p:xfrm>
          <a:off x="1728592" y="1905000"/>
          <a:ext cx="966329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70"/>
                <a:gridCol w="1380470"/>
                <a:gridCol w="1380470"/>
                <a:gridCol w="1380470"/>
                <a:gridCol w="1380470"/>
                <a:gridCol w="1380470"/>
                <a:gridCol w="13804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UI</a:t>
                      </a:r>
                      <a:r>
                        <a:rPr lang="en-PH" baseline="0" dirty="0" smtClean="0"/>
                        <a:t> Design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Strongly Agree</a:t>
                      </a:r>
                    </a:p>
                    <a:p>
                      <a:pPr algn="ctr"/>
                      <a:r>
                        <a:rPr lang="en-PH" dirty="0" smtClean="0"/>
                        <a:t> (5)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Agree </a:t>
                      </a:r>
                    </a:p>
                    <a:p>
                      <a:pPr algn="ctr"/>
                      <a:endParaRPr lang="en-PH" dirty="0" smtClean="0"/>
                    </a:p>
                    <a:p>
                      <a:pPr algn="ctr"/>
                      <a:r>
                        <a:rPr lang="en-PH" dirty="0" smtClean="0"/>
                        <a:t>(4)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Neutral </a:t>
                      </a:r>
                    </a:p>
                    <a:p>
                      <a:pPr algn="ctr"/>
                      <a:endParaRPr lang="en-PH" dirty="0" smtClean="0"/>
                    </a:p>
                    <a:p>
                      <a:pPr algn="ctr"/>
                      <a:r>
                        <a:rPr lang="en-PH" dirty="0" smtClean="0"/>
                        <a:t>(3)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Disagree </a:t>
                      </a:r>
                    </a:p>
                    <a:p>
                      <a:pPr algn="ctr"/>
                      <a:endParaRPr lang="en-PH" dirty="0" smtClean="0"/>
                    </a:p>
                    <a:p>
                      <a:pPr algn="ctr"/>
                      <a:r>
                        <a:rPr lang="en-PH" dirty="0" smtClean="0"/>
                        <a:t>(2)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Strongly</a:t>
                      </a:r>
                      <a:r>
                        <a:rPr lang="en-PH" baseline="0" dirty="0" smtClean="0"/>
                        <a:t> Disagree (1)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TOTAL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app has clearly marked way-finding buttons 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UI is consistent (font, </a:t>
                      </a:r>
                      <a:r>
                        <a:rPr lang="en-PH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color</a:t>
                      </a: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layout).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UI design is engaging and attractive.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prompts for inputs are clear.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53473" y="536428"/>
            <a:ext cx="8911687" cy="1280890"/>
          </a:xfrm>
        </p:spPr>
        <p:txBody>
          <a:bodyPr>
            <a:normAutofit/>
          </a:bodyPr>
          <a:lstStyle/>
          <a:p>
            <a:r>
              <a:rPr lang="en-PH" sz="1800" b="1" dirty="0"/>
              <a:t>Table </a:t>
            </a:r>
            <a:r>
              <a:rPr lang="en-PH" sz="1800" b="1" dirty="0" smtClean="0"/>
              <a:t>2. </a:t>
            </a:r>
            <a:r>
              <a:rPr lang="en-PH" sz="1800" dirty="0"/>
              <a:t>Frequency distribution of feedback from 32 UPLB students towards </a:t>
            </a:r>
            <a:r>
              <a:rPr lang="en-PH" sz="1800" dirty="0" smtClean="0"/>
              <a:t>user interface design</a:t>
            </a:r>
            <a:r>
              <a:rPr lang="en-PH" sz="1800" dirty="0"/>
              <a:t/>
            </a:r>
            <a:br>
              <a:rPr lang="en-PH" sz="1800" dirty="0"/>
            </a:br>
            <a:endParaRPr lang="en-PH" sz="1800" dirty="0"/>
          </a:p>
        </p:txBody>
      </p:sp>
    </p:spTree>
    <p:extLst>
      <p:ext uri="{BB962C8B-B14F-4D97-AF65-F5344CB8AC3E}">
        <p14:creationId xmlns:p14="http://schemas.microsoft.com/office/powerpoint/2010/main" val="3296197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343830"/>
              </p:ext>
            </p:extLst>
          </p:nvPr>
        </p:nvGraphicFramePr>
        <p:xfrm>
          <a:off x="1540700" y="1516693"/>
          <a:ext cx="10526039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080"/>
                <a:gridCol w="1502929"/>
                <a:gridCol w="1466568"/>
                <a:gridCol w="1478690"/>
                <a:gridCol w="1357485"/>
                <a:gridCol w="1333244"/>
                <a:gridCol w="1313043"/>
              </a:tblGrid>
              <a:tr h="868471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Satisfaction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Strongly Agree</a:t>
                      </a:r>
                    </a:p>
                    <a:p>
                      <a:pPr algn="ctr"/>
                      <a:r>
                        <a:rPr lang="en-PH" dirty="0" smtClean="0"/>
                        <a:t> (5)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Agree </a:t>
                      </a:r>
                    </a:p>
                    <a:p>
                      <a:pPr algn="ctr"/>
                      <a:endParaRPr lang="en-PH" dirty="0" smtClean="0"/>
                    </a:p>
                    <a:p>
                      <a:pPr algn="ctr"/>
                      <a:r>
                        <a:rPr lang="en-PH" dirty="0" smtClean="0"/>
                        <a:t>(4)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Neutral </a:t>
                      </a:r>
                    </a:p>
                    <a:p>
                      <a:pPr algn="ctr"/>
                      <a:endParaRPr lang="en-PH" dirty="0" smtClean="0"/>
                    </a:p>
                    <a:p>
                      <a:pPr algn="ctr"/>
                      <a:r>
                        <a:rPr lang="en-PH" dirty="0" smtClean="0"/>
                        <a:t>(3)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Disagree </a:t>
                      </a:r>
                    </a:p>
                    <a:p>
                      <a:pPr algn="ctr"/>
                      <a:endParaRPr lang="en-PH" dirty="0" smtClean="0"/>
                    </a:p>
                    <a:p>
                      <a:pPr algn="ctr"/>
                      <a:r>
                        <a:rPr lang="en-PH" dirty="0" smtClean="0"/>
                        <a:t>(2)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Strongly</a:t>
                      </a:r>
                      <a:r>
                        <a:rPr lang="en-PH" baseline="0" dirty="0" smtClean="0"/>
                        <a:t> Disagree (1)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TOTAL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app does everything I would expect it to.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app works the way I would want it to work.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app is well-designed for college students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found the various functions/features in the app were well integrated.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Using the app was an enjoyable experience.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think that I would use this app frequently.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03993" y="586532"/>
            <a:ext cx="8911687" cy="1280890"/>
          </a:xfrm>
        </p:spPr>
        <p:txBody>
          <a:bodyPr>
            <a:normAutofit/>
          </a:bodyPr>
          <a:lstStyle/>
          <a:p>
            <a:r>
              <a:rPr lang="en-PH" sz="1800" b="1" dirty="0"/>
              <a:t>Table </a:t>
            </a:r>
            <a:r>
              <a:rPr lang="en-PH" sz="1800" b="1" dirty="0" smtClean="0"/>
              <a:t>3. </a:t>
            </a:r>
            <a:r>
              <a:rPr lang="en-PH" sz="1800" dirty="0"/>
              <a:t>Frequency distribution of feedback from 32 UPLB students towards </a:t>
            </a:r>
            <a:r>
              <a:rPr lang="en-PH" sz="1800" dirty="0" smtClean="0"/>
              <a:t>satisfaction</a:t>
            </a:r>
            <a:r>
              <a:rPr lang="en-PH" sz="1800" dirty="0"/>
              <a:t/>
            </a:r>
            <a:br>
              <a:rPr lang="en-PH" sz="1800" dirty="0"/>
            </a:br>
            <a:endParaRPr lang="en-PH" sz="1800" dirty="0"/>
          </a:p>
        </p:txBody>
      </p:sp>
    </p:spTree>
    <p:extLst>
      <p:ext uri="{BB962C8B-B14F-4D97-AF65-F5344CB8AC3E}">
        <p14:creationId xmlns:p14="http://schemas.microsoft.com/office/powerpoint/2010/main" val="1899517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231467"/>
              </p:ext>
            </p:extLst>
          </p:nvPr>
        </p:nvGraphicFramePr>
        <p:xfrm>
          <a:off x="1427970" y="1465544"/>
          <a:ext cx="10509334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510"/>
                <a:gridCol w="1514712"/>
                <a:gridCol w="1483983"/>
                <a:gridCol w="1365337"/>
                <a:gridCol w="1478072"/>
                <a:gridCol w="1515649"/>
                <a:gridCol w="1478071"/>
              </a:tblGrid>
              <a:tr h="894358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Usefulness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Strongly Agree</a:t>
                      </a:r>
                    </a:p>
                    <a:p>
                      <a:pPr algn="ctr"/>
                      <a:r>
                        <a:rPr lang="en-PH" dirty="0" smtClean="0"/>
                        <a:t> (5)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Agree </a:t>
                      </a:r>
                    </a:p>
                    <a:p>
                      <a:pPr algn="ctr"/>
                      <a:endParaRPr lang="en-PH" dirty="0" smtClean="0"/>
                    </a:p>
                    <a:p>
                      <a:pPr algn="ctr"/>
                      <a:r>
                        <a:rPr lang="en-PH" dirty="0" smtClean="0"/>
                        <a:t>(4)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Neutral </a:t>
                      </a:r>
                    </a:p>
                    <a:p>
                      <a:pPr algn="ctr"/>
                      <a:endParaRPr lang="en-PH" dirty="0" smtClean="0"/>
                    </a:p>
                    <a:p>
                      <a:pPr algn="ctr"/>
                      <a:r>
                        <a:rPr lang="en-PH" dirty="0" smtClean="0"/>
                        <a:t>(3)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Disagree </a:t>
                      </a:r>
                    </a:p>
                    <a:p>
                      <a:pPr algn="ctr"/>
                      <a:endParaRPr lang="en-PH" dirty="0" smtClean="0"/>
                    </a:p>
                    <a:p>
                      <a:pPr algn="ctr"/>
                      <a:r>
                        <a:rPr lang="en-PH" dirty="0" smtClean="0"/>
                        <a:t>(2)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Strongly</a:t>
                      </a:r>
                      <a:r>
                        <a:rPr lang="en-PH" baseline="0" dirty="0" smtClean="0"/>
                        <a:t> Disagree (1)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TOTAL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Using the application would enable me to accomplish tasks more quickly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Using the application would improve my scholastic performance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Using the application would increase my productivity in college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Using the application would enhance my effectiveness in college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Using the application would make it easier to do my studies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P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3264" y="574006"/>
            <a:ext cx="8911687" cy="1280890"/>
          </a:xfrm>
        </p:spPr>
        <p:txBody>
          <a:bodyPr>
            <a:normAutofit/>
          </a:bodyPr>
          <a:lstStyle/>
          <a:p>
            <a:r>
              <a:rPr lang="en-PH" sz="1800" b="1" dirty="0"/>
              <a:t>Table </a:t>
            </a:r>
            <a:r>
              <a:rPr lang="en-PH" sz="1800" b="1" dirty="0"/>
              <a:t>4</a:t>
            </a:r>
            <a:r>
              <a:rPr lang="en-PH" sz="1800" b="1" dirty="0" smtClean="0"/>
              <a:t>. </a:t>
            </a:r>
            <a:r>
              <a:rPr lang="en-PH" sz="1800" dirty="0"/>
              <a:t>Frequency distribution of feedback from 32 UPLB students </a:t>
            </a:r>
            <a:r>
              <a:rPr lang="en-PH" sz="1800" dirty="0" smtClean="0"/>
              <a:t>towards usefulness</a:t>
            </a:r>
            <a:r>
              <a:rPr lang="en-PH" sz="1800" dirty="0"/>
              <a:t/>
            </a:r>
            <a:br>
              <a:rPr lang="en-PH" sz="1800" dirty="0"/>
            </a:br>
            <a:endParaRPr lang="en-PH" sz="1800" dirty="0"/>
          </a:p>
        </p:txBody>
      </p:sp>
    </p:spTree>
    <p:extLst>
      <p:ext uri="{BB962C8B-B14F-4D97-AF65-F5344CB8AC3E}">
        <p14:creationId xmlns:p14="http://schemas.microsoft.com/office/powerpoint/2010/main" val="4095427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1800" b="1" dirty="0"/>
              <a:t>Figure 1. </a:t>
            </a:r>
            <a:r>
              <a:rPr lang="en-PH" sz="1800" dirty="0"/>
              <a:t>Mean percentage score of 32 UPLB </a:t>
            </a:r>
            <a:r>
              <a:rPr lang="en-PH" sz="1800" dirty="0" smtClean="0"/>
              <a:t>students who evaluated the application</a:t>
            </a:r>
            <a:r>
              <a:rPr lang="en-PH" sz="1800" dirty="0"/>
              <a:t/>
            </a:r>
            <a:br>
              <a:rPr lang="en-PH" sz="1800" dirty="0"/>
            </a:br>
            <a:endParaRPr lang="en-PH" sz="1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841061"/>
              </p:ext>
            </p:extLst>
          </p:nvPr>
        </p:nvGraphicFramePr>
        <p:xfrm>
          <a:off x="2789630" y="1344460"/>
          <a:ext cx="5941011" cy="2864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2814680" y="4513545"/>
            <a:ext cx="8245802" cy="2137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Based from the results (as shown in Figure 1), the application was able to score significantly high in every metric. Thus, it can be concluded that the application was effective.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46688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Future Work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To further enhance the application, a login feature will be considered where students can automatically sync data to other devices online. </a:t>
            </a:r>
            <a:endParaRPr lang="en-PH" dirty="0" smtClean="0"/>
          </a:p>
          <a:p>
            <a:r>
              <a:rPr lang="en-PH" dirty="0" smtClean="0"/>
              <a:t>The </a:t>
            </a:r>
            <a:r>
              <a:rPr lang="en-PH" dirty="0"/>
              <a:t>application will also be improved by integrating Google calendar API to the task feature so that the students can have a clear view of their upcoming tasks or activities. </a:t>
            </a:r>
            <a:endParaRPr lang="en-PH" dirty="0" smtClean="0"/>
          </a:p>
          <a:p>
            <a:r>
              <a:rPr lang="en-PH" dirty="0" smtClean="0"/>
              <a:t>And </a:t>
            </a:r>
            <a:r>
              <a:rPr lang="en-PH" dirty="0"/>
              <a:t>lastly, since the application is only available for android devices, future developers may create an </a:t>
            </a:r>
            <a:r>
              <a:rPr lang="en-PH" dirty="0" err="1"/>
              <a:t>iOS</a:t>
            </a:r>
            <a:r>
              <a:rPr lang="en-PH" dirty="0"/>
              <a:t> version of the application.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5664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38999" y="514609"/>
            <a:ext cx="8911687" cy="1280890"/>
          </a:xfrm>
        </p:spPr>
        <p:txBody>
          <a:bodyPr/>
          <a:lstStyle/>
          <a:p>
            <a:pPr algn="ctr"/>
            <a:r>
              <a:rPr lang="en-PH" dirty="0" smtClean="0"/>
              <a:t>FEATURES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343" y="378440"/>
            <a:ext cx="3896396" cy="6099133"/>
          </a:xfrm>
        </p:spPr>
      </p:pic>
    </p:spTree>
    <p:extLst>
      <p:ext uri="{BB962C8B-B14F-4D97-AF65-F5344CB8AC3E}">
        <p14:creationId xmlns:p14="http://schemas.microsoft.com/office/powerpoint/2010/main" val="249091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INSTRUCTOR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The student can create a list of instructors by supplying their details. </a:t>
            </a:r>
            <a:endParaRPr lang="en-PH" dirty="0" smtClean="0"/>
          </a:p>
          <a:p>
            <a:r>
              <a:rPr lang="en-PH" dirty="0" smtClean="0"/>
              <a:t>The </a:t>
            </a:r>
            <a:r>
              <a:rPr lang="en-PH" dirty="0"/>
              <a:t>student can also create a timetable of schedule (consultation hours) for every instructor.</a:t>
            </a:r>
          </a:p>
          <a:p>
            <a:pPr marL="0" indent="0">
              <a:buNone/>
            </a:pPr>
            <a:r>
              <a:rPr lang="en-PH" dirty="0"/>
              <a:t> 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39967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271" y="1073123"/>
            <a:ext cx="2765788" cy="435020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897" y="1073123"/>
            <a:ext cx="2758839" cy="43502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574" y="1073123"/>
            <a:ext cx="2763253" cy="435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4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838670"/>
            <a:ext cx="7423469" cy="4134163"/>
          </a:xfrm>
        </p:spPr>
      </p:pic>
    </p:spTree>
    <p:extLst>
      <p:ext uri="{BB962C8B-B14F-4D97-AF65-F5344CB8AC3E}">
        <p14:creationId xmlns:p14="http://schemas.microsoft.com/office/powerpoint/2010/main" val="34262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Course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The student can create a list of courses that the student’s currently taking. </a:t>
            </a:r>
            <a:endParaRPr lang="en-PH" dirty="0"/>
          </a:p>
          <a:p>
            <a:r>
              <a:rPr lang="en-PH" dirty="0" smtClean="0"/>
              <a:t>The </a:t>
            </a:r>
            <a:r>
              <a:rPr lang="en-PH" dirty="0"/>
              <a:t>courses created will be used for the other features of the application.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33447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899683"/>
            <a:ext cx="2693059" cy="425327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782" y="899683"/>
            <a:ext cx="2701677" cy="42532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172" y="899683"/>
            <a:ext cx="2690566" cy="42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8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Absence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The student will have a list of courses based from the course feature</a:t>
            </a:r>
            <a:r>
              <a:rPr lang="en-PH" dirty="0" smtClean="0"/>
              <a:t>.</a:t>
            </a:r>
          </a:p>
          <a:p>
            <a:r>
              <a:rPr lang="en-PH" dirty="0" smtClean="0"/>
              <a:t>In </a:t>
            </a:r>
            <a:r>
              <a:rPr lang="en-PH" dirty="0"/>
              <a:t>the list, the course code, course type (lecture, recitation, laboratory) and the student’s current number of absences in a particular course would be displayed. </a:t>
            </a:r>
            <a:endParaRPr lang="en-PH" dirty="0" smtClean="0"/>
          </a:p>
          <a:p>
            <a:r>
              <a:rPr lang="en-PH" dirty="0" smtClean="0"/>
              <a:t>The </a:t>
            </a:r>
            <a:r>
              <a:rPr lang="en-PH" dirty="0"/>
              <a:t>student can add an absent by selecting the date of absence. Clicking a course from the list would take the student to another interface wherein the list of date of absences is displayed.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687068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249</TotalTime>
  <Words>1057</Words>
  <Application>Microsoft Office PowerPoint</Application>
  <PresentationFormat>Widescreen</PresentationFormat>
  <Paragraphs>245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Times New Roman</vt:lpstr>
      <vt:lpstr>Wingdings 3</vt:lpstr>
      <vt:lpstr>Wisp</vt:lpstr>
      <vt:lpstr>Android-Based College Planner</vt:lpstr>
      <vt:lpstr>Introduction</vt:lpstr>
      <vt:lpstr>FEATURES</vt:lpstr>
      <vt:lpstr>INSTRUCTOR</vt:lpstr>
      <vt:lpstr>PowerPoint Presentation</vt:lpstr>
      <vt:lpstr>PowerPoint Presentation</vt:lpstr>
      <vt:lpstr>Course</vt:lpstr>
      <vt:lpstr>PowerPoint Presentation</vt:lpstr>
      <vt:lpstr>Absence</vt:lpstr>
      <vt:lpstr>PowerPoint Presentation</vt:lpstr>
      <vt:lpstr>Note</vt:lpstr>
      <vt:lpstr>PowerPoint Presentation</vt:lpstr>
      <vt:lpstr>Photo Note</vt:lpstr>
      <vt:lpstr>PowerPoint Presentation</vt:lpstr>
      <vt:lpstr>Task</vt:lpstr>
      <vt:lpstr>PowerPoint Presentation</vt:lpstr>
      <vt:lpstr>PowerPoint Presentation</vt:lpstr>
      <vt:lpstr>Results and Discussion</vt:lpstr>
      <vt:lpstr>Table 1. Frequency distribution of feedback from 32 UPLB students towards ease of use </vt:lpstr>
      <vt:lpstr>Table 2. Frequency distribution of feedback from 32 UPLB students towards user interface design </vt:lpstr>
      <vt:lpstr>Table 3. Frequency distribution of feedback from 32 UPLB students towards satisfaction </vt:lpstr>
      <vt:lpstr>Table 4. Frequency distribution of feedback from 32 UPLB students towards usefulness </vt:lpstr>
      <vt:lpstr>Figure 1. Mean percentage score of 32 UPLB students who evaluated the application </vt:lpstr>
      <vt:lpstr>Future Work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Android-Based College Planner</dc:title>
  <dc:creator>donneros@gmail.com</dc:creator>
  <cp:lastModifiedBy>donneros@gmail.com</cp:lastModifiedBy>
  <cp:revision>9</cp:revision>
  <dcterms:created xsi:type="dcterms:W3CDTF">2016-05-14T13:07:54Z</dcterms:created>
  <dcterms:modified xsi:type="dcterms:W3CDTF">2016-05-14T17:17:01Z</dcterms:modified>
</cp:coreProperties>
</file>