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392049"/>
            <a:ext cx="1035812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9318" y="2855214"/>
            <a:ext cx="837336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6353"/>
            <a:ext cx="10358120" cy="153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536" y="2429002"/>
            <a:ext cx="665289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407034">
              <a:lnSpc>
                <a:spcPts val="6480"/>
              </a:lnSpc>
              <a:spcBef>
                <a:spcPts val="915"/>
              </a:spcBef>
            </a:pPr>
            <a:r>
              <a:rPr sz="6000" spc="-10" dirty="0"/>
              <a:t>Assignment-based  Subjective</a:t>
            </a:r>
            <a:r>
              <a:rPr sz="6000" spc="-25" dirty="0"/>
              <a:t> </a:t>
            </a:r>
            <a:r>
              <a:rPr sz="6000" spc="-10" dirty="0"/>
              <a:t>Questions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7567"/>
            <a:ext cx="94849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70" dirty="0"/>
              <a:t>4</a:t>
            </a:r>
            <a:r>
              <a:rPr sz="1800" spc="-70" dirty="0">
                <a:latin typeface="Arial"/>
                <a:cs typeface="Arial"/>
              </a:rPr>
              <a:t>.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/>
              <a:t>What</a:t>
            </a:r>
            <a:r>
              <a:rPr sz="1800" spc="-30" dirty="0"/>
              <a:t> </a:t>
            </a:r>
            <a:r>
              <a:rPr sz="1800" dirty="0"/>
              <a:t>is</a:t>
            </a:r>
            <a:r>
              <a:rPr sz="1800" spc="-35" dirty="0"/>
              <a:t> </a:t>
            </a:r>
            <a:r>
              <a:rPr sz="1800" spc="-45" dirty="0"/>
              <a:t>scaling</a:t>
            </a:r>
            <a:r>
              <a:rPr sz="1800" spc="-45" dirty="0">
                <a:latin typeface="Arial"/>
                <a:cs typeface="Arial"/>
              </a:rPr>
              <a:t>?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/>
              <a:t>Why</a:t>
            </a:r>
            <a:r>
              <a:rPr sz="1800" spc="-25" dirty="0"/>
              <a:t> </a:t>
            </a:r>
            <a:r>
              <a:rPr sz="1800" dirty="0"/>
              <a:t>is</a:t>
            </a:r>
            <a:r>
              <a:rPr sz="1800" spc="-25" dirty="0"/>
              <a:t> </a:t>
            </a:r>
            <a:r>
              <a:rPr sz="1800" spc="-5" dirty="0"/>
              <a:t>scaling</a:t>
            </a:r>
            <a:r>
              <a:rPr sz="1800" spc="-55" dirty="0"/>
              <a:t> </a:t>
            </a:r>
            <a:r>
              <a:rPr sz="1800" spc="-40" dirty="0"/>
              <a:t>performed</a:t>
            </a:r>
            <a:r>
              <a:rPr sz="1800" spc="-40" dirty="0">
                <a:latin typeface="Arial"/>
                <a:cs typeface="Arial"/>
              </a:rPr>
              <a:t>?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/>
              <a:t>What</a:t>
            </a:r>
            <a:r>
              <a:rPr sz="1800" spc="-30" dirty="0"/>
              <a:t> </a:t>
            </a:r>
            <a:r>
              <a:rPr sz="1800" dirty="0"/>
              <a:t>is</a:t>
            </a:r>
            <a:r>
              <a:rPr sz="1800" spc="-35" dirty="0"/>
              <a:t> </a:t>
            </a:r>
            <a:r>
              <a:rPr sz="1800" dirty="0"/>
              <a:t>the</a:t>
            </a:r>
            <a:r>
              <a:rPr sz="1800" spc="-20" dirty="0"/>
              <a:t> </a:t>
            </a:r>
            <a:r>
              <a:rPr sz="1800" spc="-10" dirty="0"/>
              <a:t>difference</a:t>
            </a:r>
            <a:r>
              <a:rPr sz="1800" spc="-45" dirty="0"/>
              <a:t> </a:t>
            </a:r>
            <a:r>
              <a:rPr sz="1800" spc="-5" dirty="0"/>
              <a:t>between</a:t>
            </a:r>
            <a:r>
              <a:rPr sz="1800" spc="-65" dirty="0"/>
              <a:t> </a:t>
            </a:r>
            <a:r>
              <a:rPr sz="1800" spc="-5" dirty="0"/>
              <a:t>normalized</a:t>
            </a:r>
            <a:r>
              <a:rPr sz="1800" spc="-55" dirty="0"/>
              <a:t> </a:t>
            </a:r>
            <a:r>
              <a:rPr sz="1800" spc="-5" dirty="0"/>
              <a:t>scaling</a:t>
            </a:r>
            <a:r>
              <a:rPr sz="1800" spc="-40" dirty="0"/>
              <a:t> </a:t>
            </a:r>
            <a:r>
              <a:rPr sz="1800" dirty="0"/>
              <a:t>and  </a:t>
            </a:r>
            <a:r>
              <a:rPr sz="1800" spc="-10" dirty="0"/>
              <a:t>standardized</a:t>
            </a:r>
            <a:r>
              <a:rPr sz="1800" spc="-80" dirty="0"/>
              <a:t> </a:t>
            </a:r>
            <a:r>
              <a:rPr sz="1800" spc="-45" dirty="0"/>
              <a:t>scaling</a:t>
            </a:r>
            <a:r>
              <a:rPr sz="1800" spc="-4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9402"/>
            <a:ext cx="10356850" cy="26536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360"/>
              </a:spcBef>
            </a:pPr>
            <a:r>
              <a:rPr sz="1800" spc="-5" dirty="0">
                <a:latin typeface="Caladea"/>
                <a:cs typeface="Caladea"/>
              </a:rPr>
              <a:t>Ans.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step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Pre-Processing </a:t>
            </a:r>
            <a:r>
              <a:rPr sz="1800" spc="-5" dirty="0">
                <a:latin typeface="Carlito"/>
                <a:cs typeface="Carlito"/>
              </a:rPr>
              <a:t>which is applied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independent </a:t>
            </a:r>
            <a:r>
              <a:rPr sz="1800" spc="-5" dirty="0">
                <a:latin typeface="Carlito"/>
                <a:cs typeface="Carlito"/>
              </a:rPr>
              <a:t>variables </a:t>
            </a:r>
            <a:r>
              <a:rPr sz="1800" spc="-10" dirty="0">
                <a:latin typeface="Carlito"/>
                <a:cs typeface="Carlito"/>
              </a:rPr>
              <a:t>to normalize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within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particular </a:t>
            </a:r>
            <a:r>
              <a:rPr sz="1800" spc="-10" dirty="0">
                <a:latin typeface="Carlito"/>
                <a:cs typeface="Carlito"/>
              </a:rPr>
              <a:t>range. </a:t>
            </a:r>
            <a:r>
              <a:rPr sz="1800" dirty="0">
                <a:latin typeface="Carlito"/>
                <a:cs typeface="Carlito"/>
              </a:rPr>
              <a:t>It also </a:t>
            </a:r>
            <a:r>
              <a:rPr sz="1800" spc="-5" dirty="0">
                <a:latin typeface="Carlito"/>
                <a:cs typeface="Carlito"/>
              </a:rPr>
              <a:t>helps in speeding </a:t>
            </a:r>
            <a:r>
              <a:rPr sz="1800" dirty="0">
                <a:latin typeface="Carlito"/>
                <a:cs typeface="Carlito"/>
              </a:rPr>
              <a:t>up the </a:t>
            </a:r>
            <a:r>
              <a:rPr sz="1800" spc="-5" dirty="0">
                <a:latin typeface="Carlito"/>
                <a:cs typeface="Carlito"/>
              </a:rPr>
              <a:t>calculations in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algorithm.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5"/>
              </a:lnSpc>
              <a:spcBef>
                <a:spcPts val="770"/>
              </a:spcBef>
            </a:pPr>
            <a:r>
              <a:rPr sz="1800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scaling </a:t>
            </a:r>
            <a:r>
              <a:rPr sz="1800" spc="-5" dirty="0">
                <a:latin typeface="Carlito"/>
                <a:cs typeface="Carlito"/>
              </a:rPr>
              <a:t>is not done </a:t>
            </a:r>
            <a:r>
              <a:rPr sz="1800" dirty="0">
                <a:latin typeface="Carlito"/>
                <a:cs typeface="Carlito"/>
              </a:rPr>
              <a:t>then the </a:t>
            </a:r>
            <a:r>
              <a:rPr sz="1800" spc="-5" dirty="0">
                <a:latin typeface="Carlito"/>
                <a:cs typeface="Carlito"/>
              </a:rPr>
              <a:t>algorithms only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5" dirty="0">
                <a:latin typeface="Carlito"/>
                <a:cs typeface="Carlito"/>
              </a:rPr>
              <a:t>it </a:t>
            </a:r>
            <a:r>
              <a:rPr sz="1800" dirty="0">
                <a:latin typeface="Carlito"/>
                <a:cs typeface="Carlito"/>
              </a:rPr>
              <a:t>magnitude </a:t>
            </a:r>
            <a:r>
              <a:rPr sz="1800" spc="-15" dirty="0">
                <a:latin typeface="Carlito"/>
                <a:cs typeface="Carlito"/>
              </a:rPr>
              <a:t>into </a:t>
            </a:r>
            <a:r>
              <a:rPr sz="1800" spc="-10" dirty="0">
                <a:latin typeface="Carlito"/>
                <a:cs typeface="Carlito"/>
              </a:rPr>
              <a:t>account </a:t>
            </a:r>
            <a:r>
              <a:rPr sz="1800" dirty="0">
                <a:latin typeface="Carlito"/>
                <a:cs typeface="Carlito"/>
              </a:rPr>
              <a:t>and not </a:t>
            </a:r>
            <a:r>
              <a:rPr sz="1800" spc="-5" dirty="0">
                <a:latin typeface="Carlito"/>
                <a:cs typeface="Carlito"/>
              </a:rPr>
              <a:t>its </a:t>
            </a:r>
            <a:r>
              <a:rPr sz="1800" dirty="0">
                <a:latin typeface="Carlito"/>
                <a:cs typeface="Carlito"/>
              </a:rPr>
              <a:t>units </a:t>
            </a:r>
            <a:r>
              <a:rPr sz="1800" spc="-5" dirty="0">
                <a:latin typeface="Carlito"/>
                <a:cs typeface="Carlito"/>
              </a:rPr>
              <a:t>leading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arlito"/>
                <a:cs typeface="Carlito"/>
              </a:rPr>
              <a:t>incorrect </a:t>
            </a:r>
            <a:r>
              <a:rPr sz="1800" spc="-5" dirty="0">
                <a:latin typeface="Carlito"/>
                <a:cs typeface="Carlito"/>
              </a:rPr>
              <a:t>modelling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hence </a:t>
            </a:r>
            <a:r>
              <a:rPr sz="1800" spc="-10" dirty="0">
                <a:latin typeface="Carlito"/>
                <a:cs typeface="Carlito"/>
              </a:rPr>
              <a:t>scaling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used</a:t>
            </a:r>
            <a:endParaRPr sz="1800">
              <a:latin typeface="Carlito"/>
              <a:cs typeface="Carlito"/>
            </a:endParaRPr>
          </a:p>
          <a:p>
            <a:pPr marL="241300" marR="431800" indent="-229235">
              <a:lnSpc>
                <a:spcPts val="1939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Normalization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scaling technique in which values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are shifted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rescaled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so that they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end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up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ranging 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0 and 1. It is also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known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Min-Max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scaling.</a:t>
            </a:r>
            <a:endParaRPr sz="1800">
              <a:latin typeface="Carlito"/>
              <a:cs typeface="Carlito"/>
            </a:endParaRPr>
          </a:p>
          <a:p>
            <a:pPr marL="241300" marR="257810" indent="-229235">
              <a:lnSpc>
                <a:spcPts val="1939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Standardization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another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scaling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technique where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values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are centered around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the mean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unit 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standard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deviation. This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means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that the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mean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attribute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becomes 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zero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and the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resultant distribution 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has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unit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standard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deviation.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49248"/>
            <a:ext cx="895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5. </a:t>
            </a:r>
            <a:r>
              <a:rPr sz="1800" spc="-50" dirty="0"/>
              <a:t>You </a:t>
            </a:r>
            <a:r>
              <a:rPr sz="1800" spc="-5" dirty="0"/>
              <a:t>might </a:t>
            </a:r>
            <a:r>
              <a:rPr sz="1800" spc="-10" dirty="0"/>
              <a:t>have </a:t>
            </a:r>
            <a:r>
              <a:rPr sz="1800" spc="-5" dirty="0"/>
              <a:t>observed that sometimes </a:t>
            </a:r>
            <a:r>
              <a:rPr sz="1800" dirty="0"/>
              <a:t>the </a:t>
            </a:r>
            <a:r>
              <a:rPr sz="1800" spc="-5" dirty="0"/>
              <a:t>value </a:t>
            </a:r>
            <a:r>
              <a:rPr sz="1800" dirty="0"/>
              <a:t>of </a:t>
            </a:r>
            <a:r>
              <a:rPr sz="1800" spc="-5" dirty="0"/>
              <a:t>VIF </a:t>
            </a:r>
            <a:r>
              <a:rPr sz="1800" dirty="0"/>
              <a:t>is </a:t>
            </a:r>
            <a:r>
              <a:rPr sz="1800" spc="-5" dirty="0"/>
              <a:t>infinite. </a:t>
            </a:r>
            <a:r>
              <a:rPr sz="1800" spc="-15" dirty="0"/>
              <a:t>Why </a:t>
            </a:r>
            <a:r>
              <a:rPr sz="1800" dirty="0"/>
              <a:t>does this</a:t>
            </a:r>
            <a:r>
              <a:rPr sz="1800" spc="-85" dirty="0"/>
              <a:t> </a:t>
            </a:r>
            <a:r>
              <a:rPr sz="1800" dirty="0"/>
              <a:t>happen?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10297795" cy="1534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Carlito"/>
                <a:cs typeface="Carlito"/>
              </a:rPr>
              <a:t>VIF </a:t>
            </a:r>
            <a:r>
              <a:rPr sz="1800" dirty="0">
                <a:latin typeface="Carlito"/>
                <a:cs typeface="Carlito"/>
              </a:rPr>
              <a:t>- the </a:t>
            </a:r>
            <a:r>
              <a:rPr sz="1800" spc="-5" dirty="0">
                <a:latin typeface="Carlito"/>
                <a:cs typeface="Carlito"/>
              </a:rPr>
              <a:t>variance </a:t>
            </a:r>
            <a:r>
              <a:rPr sz="1800" spc="-10" dirty="0">
                <a:latin typeface="Carlito"/>
                <a:cs typeface="Carlito"/>
              </a:rPr>
              <a:t>inflation factor </a:t>
            </a:r>
            <a:r>
              <a:rPr sz="1800" spc="-5" dirty="0">
                <a:latin typeface="Carlito"/>
                <a:cs typeface="Carlito"/>
              </a:rPr>
              <a:t>-The VIF gives how </a:t>
            </a:r>
            <a:r>
              <a:rPr sz="1800" dirty="0">
                <a:latin typeface="Carlito"/>
                <a:cs typeface="Carlito"/>
              </a:rPr>
              <a:t>much the </a:t>
            </a:r>
            <a:r>
              <a:rPr sz="1800" spc="-5" dirty="0">
                <a:latin typeface="Carlito"/>
                <a:cs typeface="Carlito"/>
              </a:rPr>
              <a:t>variance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coefficient estimate </a:t>
            </a:r>
            <a:r>
              <a:rPr sz="1800" dirty="0">
                <a:latin typeface="Carlito"/>
                <a:cs typeface="Carlito"/>
              </a:rPr>
              <a:t>is being  </a:t>
            </a:r>
            <a:r>
              <a:rPr sz="1800" spc="-10" dirty="0">
                <a:latin typeface="Carlito"/>
                <a:cs typeface="Carlito"/>
              </a:rPr>
              <a:t>inflated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5" dirty="0">
                <a:latin typeface="Carlito"/>
                <a:cs typeface="Carlito"/>
              </a:rPr>
              <a:t>collinearity.(VIF) </a:t>
            </a:r>
            <a:r>
              <a:rPr sz="1800" spc="-5" dirty="0">
                <a:latin typeface="Carlito"/>
                <a:cs typeface="Carlito"/>
              </a:rPr>
              <a:t>=1/(1-R_1^2 ).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there is </a:t>
            </a:r>
            <a:r>
              <a:rPr sz="1800" spc="-10" dirty="0">
                <a:latin typeface="Carlito"/>
                <a:cs typeface="Carlito"/>
              </a:rPr>
              <a:t>perfect correlation,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VIF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infinity </a:t>
            </a:r>
            <a:r>
              <a:rPr sz="1800" dirty="0">
                <a:latin typeface="Carlito"/>
                <a:cs typeface="Carlito"/>
              </a:rPr>
              <a:t>. </a:t>
            </a:r>
            <a:r>
              <a:rPr sz="1800" spc="-5" dirty="0">
                <a:latin typeface="Carlito"/>
                <a:cs typeface="Carlito"/>
              </a:rPr>
              <a:t>Where </a:t>
            </a:r>
            <a:r>
              <a:rPr sz="1800" spc="5" dirty="0">
                <a:latin typeface="Carlito"/>
                <a:cs typeface="Carlito"/>
              </a:rPr>
              <a:t>R-1 </a:t>
            </a:r>
            <a:r>
              <a:rPr sz="1800" spc="-5" dirty="0">
                <a:latin typeface="Carlito"/>
                <a:cs typeface="Carlito"/>
              </a:rPr>
              <a:t>is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R-square </a:t>
            </a:r>
            <a:r>
              <a:rPr sz="1800" spc="-10" dirty="0">
                <a:latin typeface="Carlito"/>
                <a:cs typeface="Carlito"/>
              </a:rPr>
              <a:t>value </a:t>
            </a:r>
            <a:r>
              <a:rPr sz="1800" spc="-5" dirty="0">
                <a:latin typeface="Carlito"/>
                <a:cs typeface="Carlito"/>
              </a:rPr>
              <a:t>of that independent variable </a:t>
            </a:r>
            <a:r>
              <a:rPr sz="1800" spc="-10" dirty="0">
                <a:latin typeface="Carlito"/>
                <a:cs typeface="Carlito"/>
              </a:rPr>
              <a:t>which we want to </a:t>
            </a:r>
            <a:r>
              <a:rPr sz="1800" spc="-5" dirty="0">
                <a:latin typeface="Carlito"/>
                <a:cs typeface="Carlito"/>
              </a:rPr>
              <a:t>check </a:t>
            </a:r>
            <a:r>
              <a:rPr sz="1800" spc="-10" dirty="0">
                <a:latin typeface="Carlito"/>
                <a:cs typeface="Carlito"/>
              </a:rPr>
              <a:t>how </a:t>
            </a:r>
            <a:r>
              <a:rPr sz="1800" spc="-5" dirty="0">
                <a:latin typeface="Carlito"/>
                <a:cs typeface="Carlito"/>
              </a:rPr>
              <a:t>well this independent variable  is </a:t>
            </a:r>
            <a:r>
              <a:rPr sz="1800" spc="-10" dirty="0">
                <a:latin typeface="Carlito"/>
                <a:cs typeface="Carlito"/>
              </a:rPr>
              <a:t>explained </a:t>
            </a:r>
            <a:r>
              <a:rPr sz="1800" spc="-5" dirty="0">
                <a:latin typeface="Carlito"/>
                <a:cs typeface="Carlito"/>
              </a:rPr>
              <a:t>well by other independent </a:t>
            </a:r>
            <a:r>
              <a:rPr sz="1800" dirty="0">
                <a:latin typeface="Carlito"/>
                <a:cs typeface="Carlito"/>
              </a:rPr>
              <a:t>variables- If </a:t>
            </a:r>
            <a:r>
              <a:rPr sz="1800" spc="-5" dirty="0">
                <a:latin typeface="Carlito"/>
                <a:cs typeface="Carlito"/>
              </a:rPr>
              <a:t>that independent variable can be </a:t>
            </a:r>
            <a:r>
              <a:rPr sz="1800" spc="-10" dirty="0">
                <a:latin typeface="Carlito"/>
                <a:cs typeface="Carlito"/>
              </a:rPr>
              <a:t>explained perfectly </a:t>
            </a:r>
            <a:r>
              <a:rPr sz="1800" spc="-5" dirty="0">
                <a:latin typeface="Carlito"/>
                <a:cs typeface="Carlito"/>
              </a:rPr>
              <a:t>by  other independent variables, </a:t>
            </a:r>
            <a:r>
              <a:rPr sz="1800" dirty="0">
                <a:latin typeface="Carlito"/>
                <a:cs typeface="Carlito"/>
              </a:rPr>
              <a:t>then it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10" dirty="0">
                <a:latin typeface="Carlito"/>
                <a:cs typeface="Carlito"/>
              </a:rPr>
              <a:t>have perfect correlation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20" dirty="0">
                <a:latin typeface="Carlito"/>
                <a:cs typeface="Carlito"/>
              </a:rPr>
              <a:t>it’s </a:t>
            </a:r>
            <a:r>
              <a:rPr sz="1800" spc="-5" dirty="0">
                <a:latin typeface="Carlito"/>
                <a:cs typeface="Carlito"/>
              </a:rPr>
              <a:t>R-squared value will be equal </a:t>
            </a:r>
            <a:r>
              <a:rPr sz="1800" spc="-10" dirty="0">
                <a:latin typeface="Carlito"/>
                <a:cs typeface="Carlito"/>
              </a:rPr>
              <a:t>to  1.So, </a:t>
            </a:r>
            <a:r>
              <a:rPr sz="1800" spc="-5" dirty="0">
                <a:latin typeface="Carlito"/>
                <a:cs typeface="Carlito"/>
              </a:rPr>
              <a:t>VIF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1/(1-1) which gives VIF </a:t>
            </a:r>
            <a:r>
              <a:rPr sz="1800" dirty="0">
                <a:latin typeface="Carlito"/>
                <a:cs typeface="Carlito"/>
              </a:rPr>
              <a:t>= 1/0 </a:t>
            </a:r>
            <a:r>
              <a:rPr sz="1800" spc="-5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“infinity”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9248"/>
            <a:ext cx="834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6. </a:t>
            </a: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is a </a:t>
            </a:r>
            <a:r>
              <a:rPr sz="1800" b="1" spc="-5" dirty="0">
                <a:latin typeface="Carlito"/>
                <a:cs typeface="Carlito"/>
              </a:rPr>
              <a:t>Q-Q </a:t>
            </a:r>
            <a:r>
              <a:rPr sz="1800" b="1" dirty="0">
                <a:latin typeface="Carlito"/>
                <a:cs typeface="Carlito"/>
              </a:rPr>
              <a:t>plot? Explain the use and </a:t>
            </a:r>
            <a:r>
              <a:rPr sz="1800" b="1" spc="-5" dirty="0">
                <a:latin typeface="Carlito"/>
                <a:cs typeface="Carlito"/>
              </a:rPr>
              <a:t>importance </a:t>
            </a:r>
            <a:r>
              <a:rPr sz="1800" b="1" dirty="0">
                <a:latin typeface="Carlito"/>
                <a:cs typeface="Carlito"/>
              </a:rPr>
              <a:t>of a </a:t>
            </a:r>
            <a:r>
              <a:rPr sz="1800" b="1" spc="5" dirty="0">
                <a:latin typeface="Carlito"/>
                <a:cs typeface="Carlito"/>
              </a:rPr>
              <a:t>Q-Q </a:t>
            </a:r>
            <a:r>
              <a:rPr sz="1800" b="1" dirty="0">
                <a:latin typeface="Carlito"/>
                <a:cs typeface="Carlito"/>
              </a:rPr>
              <a:t>plot in linear</a:t>
            </a:r>
            <a:r>
              <a:rPr sz="1800" b="1" spc="-1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regression.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10347960" cy="25380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Carlito"/>
                <a:cs typeface="Carlito"/>
              </a:rPr>
              <a:t>A q-q </a:t>
            </a:r>
            <a:r>
              <a:rPr sz="1800" spc="-5" dirty="0">
                <a:latin typeface="Carlito"/>
                <a:cs typeface="Carlito"/>
              </a:rPr>
              <a:t>plot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plot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quantiles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data </a:t>
            </a:r>
            <a:r>
              <a:rPr sz="1800" spc="-5" dirty="0">
                <a:latin typeface="Carlito"/>
                <a:cs typeface="Carlito"/>
              </a:rPr>
              <a:t>set </a:t>
            </a:r>
            <a:r>
              <a:rPr sz="1800" spc="-10" dirty="0">
                <a:latin typeface="Carlito"/>
                <a:cs typeface="Carlito"/>
              </a:rPr>
              <a:t>against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quantiles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second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 </a:t>
            </a:r>
            <a:r>
              <a:rPr sz="1800" dirty="0">
                <a:latin typeface="Carlito"/>
                <a:cs typeface="Carlito"/>
              </a:rPr>
              <a:t>. It </a:t>
            </a:r>
            <a:r>
              <a:rPr sz="1800" spc="-5" dirty="0">
                <a:latin typeface="Carlito"/>
                <a:cs typeface="Carlito"/>
              </a:rPr>
              <a:t>is used  </a:t>
            </a:r>
            <a:r>
              <a:rPr sz="1800" spc="-10" dirty="0">
                <a:latin typeface="Carlito"/>
                <a:cs typeface="Carlito"/>
              </a:rPr>
              <a:t>to compare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shapes of distributions </a:t>
            </a:r>
            <a:r>
              <a:rPr sz="1800" dirty="0">
                <a:latin typeface="Carlito"/>
                <a:cs typeface="Carlito"/>
              </a:rPr>
              <a:t>. A </a:t>
            </a:r>
            <a:r>
              <a:rPr sz="1800" spc="5" dirty="0">
                <a:latin typeface="Carlito"/>
                <a:cs typeface="Carlito"/>
              </a:rPr>
              <a:t>Q-Q </a:t>
            </a:r>
            <a:r>
              <a:rPr sz="1800" spc="-5" dirty="0">
                <a:latin typeface="Carlito"/>
                <a:cs typeface="Carlito"/>
              </a:rPr>
              <a:t>plot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scatterplot </a:t>
            </a:r>
            <a:r>
              <a:rPr sz="1800" spc="-15" dirty="0">
                <a:latin typeface="Carlito"/>
                <a:cs typeface="Carlito"/>
              </a:rPr>
              <a:t>created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plotting two </a:t>
            </a:r>
            <a:r>
              <a:rPr sz="1800" spc="-5" dirty="0">
                <a:latin typeface="Carlito"/>
                <a:cs typeface="Carlito"/>
              </a:rPr>
              <a:t>sets of quantiles  </a:t>
            </a:r>
            <a:r>
              <a:rPr sz="1800" spc="-10" dirty="0">
                <a:latin typeface="Carlito"/>
                <a:cs typeface="Carlito"/>
              </a:rPr>
              <a:t>against </a:t>
            </a:r>
            <a:r>
              <a:rPr sz="1800" spc="-5" dirty="0">
                <a:latin typeface="Carlito"/>
                <a:cs typeface="Carlito"/>
              </a:rPr>
              <a:t>one </a:t>
            </a:r>
            <a:r>
              <a:rPr sz="1800" spc="-25" dirty="0">
                <a:latin typeface="Carlito"/>
                <a:cs typeface="Carlito"/>
              </a:rPr>
              <a:t>another.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5" dirty="0">
                <a:latin typeface="Carlito"/>
                <a:cs typeface="Carlito"/>
              </a:rPr>
              <a:t>both sets of quantiles came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 </a:t>
            </a:r>
            <a:r>
              <a:rPr sz="1800" spc="-10" dirty="0">
                <a:latin typeface="Carlito"/>
                <a:cs typeface="Carlito"/>
              </a:rPr>
              <a:t>distribution, we </a:t>
            </a:r>
            <a:r>
              <a:rPr sz="1800" spc="-5" dirty="0">
                <a:latin typeface="Carlito"/>
                <a:cs typeface="Carlito"/>
              </a:rPr>
              <a:t>should see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points  </a:t>
            </a:r>
            <a:r>
              <a:rPr sz="1800" spc="-10" dirty="0">
                <a:latin typeface="Carlito"/>
                <a:cs typeface="Carlito"/>
              </a:rPr>
              <a:t>forming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line </a:t>
            </a:r>
            <a:r>
              <a:rPr sz="1800" spc="-15" dirty="0">
                <a:latin typeface="Carlito"/>
                <a:cs typeface="Carlito"/>
              </a:rPr>
              <a:t>that’s </a:t>
            </a:r>
            <a:r>
              <a:rPr sz="1800" spc="-10" dirty="0">
                <a:latin typeface="Carlito"/>
                <a:cs typeface="Carlito"/>
              </a:rPr>
              <a:t>roughly straight.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10" dirty="0">
                <a:latin typeface="Carlito"/>
                <a:cs typeface="Carlito"/>
              </a:rPr>
              <a:t>q-q </a:t>
            </a:r>
            <a:r>
              <a:rPr sz="1800" spc="-5" dirty="0">
                <a:latin typeface="Carlito"/>
                <a:cs typeface="Carlito"/>
              </a:rPr>
              <a:t>plot is 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check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if: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sets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common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distribution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sets </a:t>
            </a:r>
            <a:r>
              <a:rPr sz="1800" spc="-10" dirty="0">
                <a:latin typeface="Carlito"/>
                <a:cs typeface="Carlito"/>
              </a:rPr>
              <a:t>have common location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scale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sets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spc="-5" dirty="0">
                <a:latin typeface="Carlito"/>
                <a:cs typeface="Carlito"/>
              </a:rPr>
              <a:t>similar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distribution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sets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spc="-5" dirty="0">
                <a:latin typeface="Carlito"/>
                <a:cs typeface="Carlito"/>
              </a:rPr>
              <a:t>similar </a:t>
            </a:r>
            <a:r>
              <a:rPr sz="1800" spc="-10" dirty="0">
                <a:latin typeface="Carlito"/>
                <a:cs typeface="Carlito"/>
              </a:rPr>
              <a:t>tail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behavior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14502"/>
            <a:ext cx="10358120" cy="3785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buAutoNum type="arabicPeriod"/>
              <a:tabLst>
                <a:tab pos="243204" algn="l"/>
              </a:tabLst>
            </a:pPr>
            <a:r>
              <a:rPr sz="1800" b="1" spc="-10" dirty="0">
                <a:latin typeface="Carlito"/>
                <a:cs typeface="Carlito"/>
              </a:rPr>
              <a:t>From </a:t>
            </a:r>
            <a:r>
              <a:rPr sz="1800" b="1" spc="-5" dirty="0">
                <a:latin typeface="Carlito"/>
                <a:cs typeface="Carlito"/>
              </a:rPr>
              <a:t>your </a:t>
            </a:r>
            <a:r>
              <a:rPr sz="1800" b="1" spc="-10" dirty="0">
                <a:latin typeface="Carlito"/>
                <a:cs typeface="Carlito"/>
              </a:rPr>
              <a:t>analysis </a:t>
            </a:r>
            <a:r>
              <a:rPr sz="1800" b="1" dirty="0">
                <a:latin typeface="Carlito"/>
                <a:cs typeface="Carlito"/>
              </a:rPr>
              <a:t>of the </a:t>
            </a:r>
            <a:r>
              <a:rPr sz="1800" b="1" spc="-15" dirty="0">
                <a:latin typeface="Carlito"/>
                <a:cs typeface="Carlito"/>
              </a:rPr>
              <a:t>categorical </a:t>
            </a:r>
            <a:r>
              <a:rPr sz="1800" b="1" spc="-10" dirty="0">
                <a:latin typeface="Carlito"/>
                <a:cs typeface="Carlito"/>
              </a:rPr>
              <a:t>variables from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dataset, what could </a:t>
            </a:r>
            <a:r>
              <a:rPr sz="1800" b="1" spc="-15" dirty="0">
                <a:latin typeface="Carlito"/>
                <a:cs typeface="Carlito"/>
              </a:rPr>
              <a:t>you </a:t>
            </a:r>
            <a:r>
              <a:rPr sz="1800" b="1" spc="-10" dirty="0">
                <a:latin typeface="Carlito"/>
                <a:cs typeface="Carlito"/>
              </a:rPr>
              <a:t>infer </a:t>
            </a:r>
            <a:r>
              <a:rPr sz="1800" b="1" spc="-5" dirty="0">
                <a:latin typeface="Carlito"/>
                <a:cs typeface="Carlito"/>
              </a:rPr>
              <a:t>about their </a:t>
            </a:r>
            <a:r>
              <a:rPr sz="1800" b="1" spc="-10" dirty="0">
                <a:latin typeface="Carlito"/>
                <a:cs typeface="Carlito"/>
              </a:rPr>
              <a:t>effect on 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dependent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variable?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arlito"/>
                <a:cs typeface="Carlito"/>
              </a:rPr>
              <a:t>Ans. </a:t>
            </a:r>
            <a:r>
              <a:rPr sz="1800" spc="-15" dirty="0">
                <a:latin typeface="Carlito"/>
                <a:cs typeface="Carlito"/>
              </a:rPr>
              <a:t>Rentals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bike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increasing order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follows</a:t>
            </a:r>
            <a:endParaRPr sz="180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spc="-15" dirty="0">
                <a:latin typeface="Carlito"/>
                <a:cs typeface="Carlito"/>
              </a:rPr>
              <a:t>-Fall </a:t>
            </a:r>
            <a:r>
              <a:rPr sz="1800" spc="-5" dirty="0">
                <a:latin typeface="Carlito"/>
                <a:cs typeface="Carlito"/>
              </a:rPr>
              <a:t>(most)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summer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10" dirty="0">
                <a:latin typeface="Carlito"/>
                <a:cs typeface="Carlito"/>
              </a:rPr>
              <a:t>winter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spring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(least)</a:t>
            </a:r>
            <a:endParaRPr sz="1800">
              <a:latin typeface="Carlito"/>
              <a:cs typeface="Carlito"/>
            </a:endParaRPr>
          </a:p>
          <a:p>
            <a:pPr marL="607060" lvl="1" indent="-124460">
              <a:lnSpc>
                <a:spcPct val="100000"/>
              </a:lnSpc>
              <a:spcBef>
                <a:spcPts val="780"/>
              </a:spcBef>
              <a:buChar char="-"/>
              <a:tabLst>
                <a:tab pos="607695" algn="l"/>
              </a:tabLst>
            </a:pP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spc="-20" dirty="0">
                <a:latin typeface="Carlito"/>
                <a:cs typeface="Carlito"/>
              </a:rPr>
              <a:t>bikes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been </a:t>
            </a:r>
            <a:r>
              <a:rPr sz="1800" spc="-15" dirty="0">
                <a:latin typeface="Carlito"/>
                <a:cs typeface="Carlito"/>
              </a:rPr>
              <a:t>rented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year </a:t>
            </a:r>
            <a:r>
              <a:rPr sz="1800" spc="-5" dirty="0">
                <a:latin typeface="Carlito"/>
                <a:cs typeface="Carlito"/>
              </a:rPr>
              <a:t>2019 </a:t>
            </a:r>
            <a:r>
              <a:rPr sz="1800" spc="-10" dirty="0">
                <a:latin typeface="Carlito"/>
                <a:cs typeface="Carlito"/>
              </a:rPr>
              <a:t>compared to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2018</a:t>
            </a:r>
            <a:endParaRPr sz="1800">
              <a:latin typeface="Carlito"/>
              <a:cs typeface="Carlito"/>
            </a:endParaRPr>
          </a:p>
          <a:p>
            <a:pPr marL="607060" lvl="1" indent="-124460">
              <a:lnSpc>
                <a:spcPct val="100000"/>
              </a:lnSpc>
              <a:spcBef>
                <a:spcPts val="795"/>
              </a:spcBef>
              <a:buChar char="-"/>
              <a:tabLst>
                <a:tab pos="607695" algn="l"/>
              </a:tabLst>
            </a:pPr>
            <a:r>
              <a:rPr sz="1800" spc="-5" dirty="0">
                <a:latin typeface="Carlito"/>
                <a:cs typeface="Carlito"/>
              </a:rPr>
              <a:t>September 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month with most </a:t>
            </a:r>
            <a:r>
              <a:rPr sz="1800" spc="-20" dirty="0">
                <a:latin typeface="Carlito"/>
                <a:cs typeface="Carlito"/>
              </a:rPr>
              <a:t>bike </a:t>
            </a:r>
            <a:r>
              <a:rPr sz="1800" spc="-10" dirty="0">
                <a:latin typeface="Carlito"/>
                <a:cs typeface="Carlito"/>
              </a:rPr>
              <a:t>rentals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least being in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Jan/Dec</a:t>
            </a:r>
            <a:endParaRPr sz="1800">
              <a:latin typeface="Carlito"/>
              <a:cs typeface="Carlito"/>
            </a:endParaRPr>
          </a:p>
          <a:p>
            <a:pPr marL="607060" lvl="1" indent="-124460">
              <a:lnSpc>
                <a:spcPct val="100000"/>
              </a:lnSpc>
              <a:spcBef>
                <a:spcPts val="780"/>
              </a:spcBef>
              <a:buChar char="-"/>
              <a:tabLst>
                <a:tab pos="607695" algn="l"/>
              </a:tabLst>
            </a:pPr>
            <a:r>
              <a:rPr sz="1800" spc="-15" dirty="0">
                <a:latin typeface="Carlito"/>
                <a:cs typeface="Carlito"/>
              </a:rPr>
              <a:t>Rentals </a:t>
            </a:r>
            <a:r>
              <a:rPr sz="1800" spc="-10" dirty="0">
                <a:latin typeface="Carlito"/>
                <a:cs typeface="Carlito"/>
              </a:rPr>
              <a:t>are more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skies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clear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15" dirty="0">
                <a:latin typeface="Carlito"/>
                <a:cs typeface="Carlito"/>
              </a:rPr>
              <a:t>followed </a:t>
            </a:r>
            <a:r>
              <a:rPr sz="1800" spc="-5" dirty="0">
                <a:latin typeface="Carlito"/>
                <a:cs typeface="Carlito"/>
              </a:rPr>
              <a:t>by misty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clouds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Char char="-"/>
            </a:pP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535"/>
              </a:spcBef>
              <a:buAutoNum type="arabicPeriod" startAt="2"/>
              <a:tabLst>
                <a:tab pos="241935" algn="l"/>
              </a:tabLst>
            </a:pPr>
            <a:r>
              <a:rPr sz="1800" b="1" spc="-15" dirty="0">
                <a:latin typeface="Carlito"/>
                <a:cs typeface="Carlito"/>
              </a:rPr>
              <a:t>Why </a:t>
            </a:r>
            <a:r>
              <a:rPr sz="1800" b="1" dirty="0">
                <a:latin typeface="Carlito"/>
                <a:cs typeface="Carlito"/>
              </a:rPr>
              <a:t>is it </a:t>
            </a:r>
            <a:r>
              <a:rPr sz="1800" b="1" spc="-5" dirty="0">
                <a:latin typeface="Carlito"/>
                <a:cs typeface="Carlito"/>
              </a:rPr>
              <a:t>important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use </a:t>
            </a:r>
            <a:r>
              <a:rPr sz="1800" b="1" spc="-15" dirty="0">
                <a:latin typeface="Carlito"/>
                <a:cs typeface="Carlito"/>
              </a:rPr>
              <a:t>drop_first=True </a:t>
            </a:r>
            <a:r>
              <a:rPr sz="1800" b="1" spc="-5" dirty="0">
                <a:latin typeface="Carlito"/>
                <a:cs typeface="Carlito"/>
              </a:rPr>
              <a:t>during </a:t>
            </a:r>
            <a:r>
              <a:rPr sz="1800" b="1" spc="-10" dirty="0">
                <a:latin typeface="Carlito"/>
                <a:cs typeface="Carlito"/>
              </a:rPr>
              <a:t>dummy </a:t>
            </a:r>
            <a:r>
              <a:rPr sz="1800" b="1" spc="-5" dirty="0">
                <a:latin typeface="Carlito"/>
                <a:cs typeface="Carlito"/>
              </a:rPr>
              <a:t>variable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creation?</a:t>
            </a:r>
            <a:endParaRPr sz="1800">
              <a:latin typeface="Carlito"/>
              <a:cs typeface="Carlito"/>
            </a:endParaRPr>
          </a:p>
          <a:p>
            <a:pPr marL="12700" marR="635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Carlito"/>
                <a:cs typeface="Carlito"/>
              </a:rPr>
              <a:t>Ans. </a:t>
            </a: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spc="-15" dirty="0">
                <a:latin typeface="Carlito"/>
                <a:cs typeface="Carlito"/>
              </a:rPr>
              <a:t>drop_first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reduce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5" dirty="0">
                <a:latin typeface="Carlito"/>
                <a:cs typeface="Carlito"/>
              </a:rPr>
              <a:t>extra </a:t>
            </a:r>
            <a:r>
              <a:rPr sz="1800" spc="-5" dirty="0">
                <a:latin typeface="Carlito"/>
                <a:cs typeface="Carlito"/>
              </a:rPr>
              <a:t>column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dummy </a:t>
            </a:r>
            <a:r>
              <a:rPr sz="1800" spc="-5" dirty="0">
                <a:latin typeface="Carlito"/>
                <a:cs typeface="Carlito"/>
              </a:rPr>
              <a:t>variables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15" dirty="0">
                <a:latin typeface="Carlito"/>
                <a:cs typeface="Carlito"/>
              </a:rPr>
              <a:t>created </a:t>
            </a:r>
            <a:r>
              <a:rPr sz="1800" dirty="0">
                <a:latin typeface="Carlito"/>
                <a:cs typeface="Carlito"/>
              </a:rPr>
              <a:t>, thus </a:t>
            </a:r>
            <a:r>
              <a:rPr sz="1800" spc="-5" dirty="0">
                <a:latin typeface="Carlito"/>
                <a:cs typeface="Carlito"/>
              </a:rPr>
              <a:t>reducing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correlation </a:t>
            </a:r>
            <a:r>
              <a:rPr sz="1800" spc="-15" dirty="0">
                <a:latin typeface="Carlito"/>
                <a:cs typeface="Carlito"/>
              </a:rPr>
              <a:t>created </a:t>
            </a:r>
            <a:r>
              <a:rPr sz="1800" dirty="0">
                <a:latin typeface="Carlito"/>
                <a:cs typeface="Carlito"/>
              </a:rPr>
              <a:t>among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spc="-10" dirty="0">
                <a:latin typeface="Carlito"/>
                <a:cs typeface="Carlito"/>
              </a:rPr>
              <a:t>dummy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3. Looking </a:t>
            </a:r>
            <a:r>
              <a:rPr spc="-15" dirty="0"/>
              <a:t>at </a:t>
            </a:r>
            <a:r>
              <a:rPr dirty="0"/>
              <a:t>the </a:t>
            </a:r>
            <a:r>
              <a:rPr spc="-5" dirty="0"/>
              <a:t>pair-plot </a:t>
            </a:r>
            <a:r>
              <a:rPr dirty="0"/>
              <a:t>among the </a:t>
            </a:r>
            <a:r>
              <a:rPr spc="-5" dirty="0"/>
              <a:t>numerical variables, </a:t>
            </a:r>
            <a:r>
              <a:rPr dirty="0"/>
              <a:t>which one has the </a:t>
            </a:r>
            <a:r>
              <a:rPr spc="-5" dirty="0"/>
              <a:t>highest </a:t>
            </a:r>
            <a:r>
              <a:rPr spc="-10" dirty="0"/>
              <a:t>correlation  </a:t>
            </a:r>
            <a:r>
              <a:rPr spc="-5" dirty="0"/>
              <a:t>with </a:t>
            </a:r>
            <a:r>
              <a:rPr dirty="0"/>
              <a:t>the </a:t>
            </a:r>
            <a:r>
              <a:rPr spc="-15" dirty="0"/>
              <a:t>target</a:t>
            </a:r>
            <a:r>
              <a:rPr spc="-25" dirty="0"/>
              <a:t> </a:t>
            </a:r>
            <a:r>
              <a:rPr spc="-5" dirty="0"/>
              <a:t>variable?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7226"/>
            <a:ext cx="7464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Ans. </a:t>
            </a:r>
            <a:r>
              <a:rPr sz="1800" spc="-25" dirty="0">
                <a:latin typeface="Carlito"/>
                <a:cs typeface="Carlito"/>
              </a:rPr>
              <a:t>Temperature </a:t>
            </a:r>
            <a:r>
              <a:rPr sz="1800" spc="-5" dirty="0">
                <a:latin typeface="Carlito"/>
                <a:cs typeface="Carlito"/>
              </a:rPr>
              <a:t>along with </a:t>
            </a:r>
            <a:r>
              <a:rPr sz="1800" spc="-10" dirty="0">
                <a:latin typeface="Carlito"/>
                <a:cs typeface="Carlito"/>
              </a:rPr>
              <a:t>atemp </a:t>
            </a:r>
            <a:r>
              <a:rPr sz="1800" dirty="0">
                <a:latin typeface="Carlito"/>
                <a:cs typeface="Carlito"/>
              </a:rPr>
              <a:t>seems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spc="-10" dirty="0">
                <a:latin typeface="Carlito"/>
                <a:cs typeface="Carlito"/>
              </a:rPr>
              <a:t>correlation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8918" y="1718714"/>
            <a:ext cx="5285503" cy="457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0287"/>
            <a:ext cx="10359390" cy="44140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dirty="0">
                <a:latin typeface="Carlito"/>
                <a:cs typeface="Carlito"/>
              </a:rPr>
              <a:t>4. How did </a:t>
            </a:r>
            <a:r>
              <a:rPr sz="1800" b="1" spc="-10" dirty="0">
                <a:latin typeface="Carlito"/>
                <a:cs typeface="Carlito"/>
              </a:rPr>
              <a:t>you validate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assumptions </a:t>
            </a:r>
            <a:r>
              <a:rPr sz="1800" b="1" dirty="0">
                <a:latin typeface="Carlito"/>
                <a:cs typeface="Carlito"/>
              </a:rPr>
              <a:t>of </a:t>
            </a:r>
            <a:r>
              <a:rPr sz="1800" b="1" spc="-5" dirty="0">
                <a:latin typeface="Carlito"/>
                <a:cs typeface="Carlito"/>
              </a:rPr>
              <a:t>Linear </a:t>
            </a:r>
            <a:r>
              <a:rPr sz="1800" b="1" spc="-10" dirty="0">
                <a:latin typeface="Carlito"/>
                <a:cs typeface="Carlito"/>
              </a:rPr>
              <a:t>Regression after </a:t>
            </a:r>
            <a:r>
              <a:rPr sz="1800" b="1" spc="-5" dirty="0">
                <a:latin typeface="Carlito"/>
                <a:cs typeface="Carlito"/>
              </a:rPr>
              <a:t>building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model </a:t>
            </a:r>
            <a:r>
              <a:rPr sz="1800" b="1" dirty="0">
                <a:latin typeface="Carlito"/>
                <a:cs typeface="Carlito"/>
              </a:rPr>
              <a:t>on the </a:t>
            </a:r>
            <a:r>
              <a:rPr sz="1800" b="1" spc="-5" dirty="0">
                <a:latin typeface="Carlito"/>
                <a:cs typeface="Carlito"/>
              </a:rPr>
              <a:t>training</a:t>
            </a:r>
            <a:r>
              <a:rPr sz="1800" b="1" spc="-1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set?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Carlito"/>
                <a:cs typeface="Carlito"/>
              </a:rPr>
              <a:t>Ans. </a:t>
            </a:r>
            <a:r>
              <a:rPr sz="1800" spc="-5" dirty="0">
                <a:latin typeface="Carlito"/>
                <a:cs typeface="Carlito"/>
              </a:rPr>
              <a:t>-Checking if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dependent variable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independent variable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linear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relationship</a:t>
            </a:r>
            <a:endParaRPr sz="1800" dirty="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rlito"/>
                <a:cs typeface="Carlito"/>
              </a:rPr>
              <a:t>-Checking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autocorrelation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residuals</a:t>
            </a:r>
            <a:endParaRPr sz="1800" dirty="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rlito"/>
                <a:cs typeface="Carlito"/>
              </a:rPr>
              <a:t>-No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heteroskedasticity</a:t>
            </a:r>
            <a:endParaRPr sz="1800" dirty="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rlito"/>
                <a:cs typeface="Carlito"/>
              </a:rPr>
              <a:t>-No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multicollinearity</a:t>
            </a:r>
            <a:endParaRPr sz="1800" dirty="0">
              <a:latin typeface="Carlito"/>
              <a:cs typeface="Carlito"/>
            </a:endParaRPr>
          </a:p>
          <a:p>
            <a:pPr marL="483234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lang="en-IN" spc="-5" dirty="0">
                <a:latin typeface="Carlito"/>
                <a:cs typeface="Carlito"/>
              </a:rPr>
              <a:t>R</a:t>
            </a:r>
            <a:r>
              <a:rPr sz="1800" spc="-5" dirty="0" err="1">
                <a:latin typeface="Carlito"/>
                <a:cs typeface="Carlito"/>
              </a:rPr>
              <a:t>esidual</a:t>
            </a:r>
            <a:r>
              <a:rPr lang="en-IN" spc="-5" dirty="0">
                <a:latin typeface="Carlito"/>
                <a:cs typeface="Carlito"/>
              </a:rPr>
              <a:t> errors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lang="en-IN" spc="-5" dirty="0">
                <a:latin typeface="Carlito"/>
                <a:cs typeface="Carlito"/>
              </a:rPr>
              <a:t>are </a:t>
            </a:r>
            <a:r>
              <a:rPr sz="1800" spc="-10" dirty="0">
                <a:latin typeface="Carlito"/>
                <a:cs typeface="Carlito"/>
              </a:rPr>
              <a:t>normally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distributed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Carlito"/>
              <a:cs typeface="Carlito"/>
            </a:endParaRPr>
          </a:p>
          <a:p>
            <a:pPr marL="12700" marR="5080">
              <a:lnSpc>
                <a:spcPts val="1939"/>
              </a:lnSpc>
            </a:pPr>
            <a:r>
              <a:rPr sz="1800" b="1" dirty="0">
                <a:latin typeface="Carlito"/>
                <a:cs typeface="Carlito"/>
              </a:rPr>
              <a:t>5. </a:t>
            </a:r>
            <a:r>
              <a:rPr sz="1800" b="1" spc="-5" dirty="0">
                <a:latin typeface="Carlito"/>
                <a:cs typeface="Carlito"/>
              </a:rPr>
              <a:t>Based on the final model, </a:t>
            </a:r>
            <a:r>
              <a:rPr sz="1800" b="1" spc="-10" dirty="0">
                <a:latin typeface="Carlito"/>
                <a:cs typeface="Carlito"/>
              </a:rPr>
              <a:t>which are the </a:t>
            </a:r>
            <a:r>
              <a:rPr sz="1800" b="1" spc="-15" dirty="0">
                <a:latin typeface="Carlito"/>
                <a:cs typeface="Carlito"/>
              </a:rPr>
              <a:t>top </a:t>
            </a:r>
            <a:r>
              <a:rPr sz="1800" b="1" dirty="0">
                <a:latin typeface="Carlito"/>
                <a:cs typeface="Carlito"/>
              </a:rPr>
              <a:t>3 </a:t>
            </a:r>
            <a:r>
              <a:rPr sz="1800" b="1" spc="-15" dirty="0">
                <a:latin typeface="Carlito"/>
                <a:cs typeface="Carlito"/>
              </a:rPr>
              <a:t>features </a:t>
            </a:r>
            <a:r>
              <a:rPr sz="1800" b="1" spc="-10" dirty="0">
                <a:latin typeface="Carlito"/>
                <a:cs typeface="Carlito"/>
              </a:rPr>
              <a:t>contributing significantly </a:t>
            </a:r>
            <a:r>
              <a:rPr sz="1800" b="1" spc="-15" dirty="0">
                <a:latin typeface="Carlito"/>
                <a:cs typeface="Carlito"/>
              </a:rPr>
              <a:t>towards </a:t>
            </a:r>
            <a:r>
              <a:rPr sz="1800" b="1" spc="-10" dirty="0">
                <a:latin typeface="Carlito"/>
                <a:cs typeface="Carlito"/>
              </a:rPr>
              <a:t>explaining the  </a:t>
            </a:r>
            <a:r>
              <a:rPr sz="1800" b="1" dirty="0">
                <a:latin typeface="Carlito"/>
                <a:cs typeface="Carlito"/>
              </a:rPr>
              <a:t>demand of the </a:t>
            </a:r>
            <a:r>
              <a:rPr sz="1800" b="1" spc="-5" dirty="0">
                <a:latin typeface="Carlito"/>
                <a:cs typeface="Carlito"/>
              </a:rPr>
              <a:t>shared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bikes?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rlito"/>
                <a:cs typeface="Carlito"/>
              </a:rPr>
              <a:t>Ans. </a:t>
            </a:r>
            <a:r>
              <a:rPr lang="en-IN" sz="1800" dirty="0">
                <a:latin typeface="Carlito"/>
                <a:cs typeface="Carlito"/>
              </a:rPr>
              <a:t>1.</a:t>
            </a:r>
            <a:r>
              <a:rPr sz="1800" spc="-25" dirty="0">
                <a:latin typeface="Carlito"/>
                <a:cs typeface="Carlito"/>
              </a:rPr>
              <a:t>Temperature </a:t>
            </a:r>
            <a:r>
              <a:rPr sz="1800" dirty="0">
                <a:latin typeface="Carlito"/>
                <a:cs typeface="Carlito"/>
              </a:rPr>
              <a:t>, </a:t>
            </a:r>
            <a:endParaRPr lang="en-IN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IN" spc="-10" dirty="0">
                <a:latin typeface="Carlito"/>
                <a:cs typeface="Carlito"/>
              </a:rPr>
              <a:t>         2.</a:t>
            </a:r>
            <a:r>
              <a:rPr sz="1800" spc="-10" dirty="0">
                <a:latin typeface="Carlito"/>
                <a:cs typeface="Carlito"/>
              </a:rPr>
              <a:t>year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lang="en-IN" sz="1800" dirty="0"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IN" dirty="0">
                <a:latin typeface="Carlito"/>
                <a:cs typeface="Carlito"/>
              </a:rPr>
              <a:t>         3.</a:t>
            </a:r>
            <a:r>
              <a:rPr lang="en-IN" sz="1800" dirty="0">
                <a:latin typeface="Carlito"/>
                <a:cs typeface="Carlito"/>
              </a:rPr>
              <a:t>light snow/rain -------------followed closely by winter season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General </a:t>
            </a:r>
            <a:r>
              <a:rPr spc="-5" dirty="0"/>
              <a:t>Subjective</a:t>
            </a:r>
            <a:r>
              <a:rPr spc="-80" dirty="0"/>
              <a:t> </a:t>
            </a:r>
            <a:r>
              <a:rPr spc="-10" dirty="0"/>
              <a:t>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9248"/>
            <a:ext cx="473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1. Explain the linear </a:t>
            </a:r>
            <a:r>
              <a:rPr sz="1800" b="1" spc="-5" dirty="0">
                <a:latin typeface="Carlito"/>
                <a:cs typeface="Carlito"/>
              </a:rPr>
              <a:t>regression algorithm </a:t>
            </a:r>
            <a:r>
              <a:rPr sz="1800" b="1" dirty="0">
                <a:latin typeface="Carlito"/>
                <a:cs typeface="Carlito"/>
              </a:rPr>
              <a:t>in</a:t>
            </a:r>
            <a:r>
              <a:rPr sz="1800" b="1" spc="-15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detail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10359390" cy="37649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15"/>
              </a:spcBef>
            </a:pPr>
            <a:r>
              <a:rPr sz="1800" spc="-5" dirty="0">
                <a:latin typeface="Carlito"/>
                <a:cs typeface="Carlito"/>
              </a:rPr>
              <a:t>Ans. linear regression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statistical </a:t>
            </a:r>
            <a:r>
              <a:rPr sz="1800" spc="-10" dirty="0">
                <a:latin typeface="Carlito"/>
                <a:cs typeface="Carlito"/>
              </a:rPr>
              <a:t>regression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predictive </a:t>
            </a:r>
            <a:r>
              <a:rPr sz="1800" spc="-5" dirty="0">
                <a:latin typeface="Carlito"/>
                <a:cs typeface="Carlito"/>
              </a:rPr>
              <a:t>analysis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relationship  </a:t>
            </a:r>
            <a:r>
              <a:rPr sz="1800" spc="-5" dirty="0">
                <a:latin typeface="Carlito"/>
                <a:cs typeface="Carlito"/>
              </a:rPr>
              <a:t>between some </a:t>
            </a:r>
            <a:r>
              <a:rPr sz="1800" spc="-10" dirty="0">
                <a:latin typeface="Carlito"/>
                <a:cs typeface="Carlito"/>
              </a:rPr>
              <a:t>continuous </a:t>
            </a:r>
            <a:r>
              <a:rPr sz="1800" spc="-5" dirty="0">
                <a:latin typeface="Carlito"/>
                <a:cs typeface="Carlito"/>
              </a:rPr>
              <a:t>variables </a:t>
            </a:r>
            <a:r>
              <a:rPr sz="1800" dirty="0">
                <a:latin typeface="Carlito"/>
                <a:cs typeface="Carlito"/>
              </a:rPr>
              <a:t>. It </a:t>
            </a:r>
            <a:r>
              <a:rPr sz="1800" spc="-5" dirty="0">
                <a:latin typeface="Carlito"/>
                <a:cs typeface="Carlito"/>
              </a:rPr>
              <a:t>basically </a:t>
            </a:r>
            <a:r>
              <a:rPr sz="1800" spc="-10" dirty="0">
                <a:latin typeface="Carlito"/>
                <a:cs typeface="Carlito"/>
              </a:rPr>
              <a:t>shows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linear relationship between </a:t>
            </a:r>
            <a:r>
              <a:rPr sz="1800" spc="5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independent  variable </a:t>
            </a:r>
            <a:r>
              <a:rPr sz="1800" dirty="0">
                <a:latin typeface="Carlito"/>
                <a:cs typeface="Carlito"/>
              </a:rPr>
              <a:t>and a dependent </a:t>
            </a:r>
            <a:r>
              <a:rPr sz="1800" spc="-5" dirty="0">
                <a:latin typeface="Carlito"/>
                <a:cs typeface="Carlito"/>
              </a:rPr>
              <a:t>variable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help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straight </a:t>
            </a:r>
            <a:r>
              <a:rPr sz="1800" spc="-5" dirty="0">
                <a:latin typeface="Carlito"/>
                <a:cs typeface="Carlito"/>
              </a:rPr>
              <a:t>line given by equation </a:t>
            </a:r>
            <a:r>
              <a:rPr sz="1800" b="1" spc="-70" dirty="0">
                <a:latin typeface="Trebuchet MS"/>
                <a:cs typeface="Trebuchet MS"/>
              </a:rPr>
              <a:t>y=mx </a:t>
            </a:r>
            <a:r>
              <a:rPr sz="1800" b="1" spc="-204" dirty="0">
                <a:latin typeface="Trebuchet MS"/>
                <a:cs typeface="Trebuchet MS"/>
              </a:rPr>
              <a:t>+ </a:t>
            </a:r>
            <a:r>
              <a:rPr sz="1800" b="1" spc="-175" dirty="0">
                <a:latin typeface="Trebuchet MS"/>
                <a:cs typeface="Trebuchet MS"/>
              </a:rPr>
              <a:t>c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form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best </a:t>
            </a:r>
            <a:r>
              <a:rPr sz="1800" spc="-5" dirty="0">
                <a:latin typeface="Carlito"/>
                <a:cs typeface="Carlito"/>
              </a:rPr>
              <a:t>fit  line </a:t>
            </a:r>
            <a:r>
              <a:rPr sz="1800" dirty="0">
                <a:latin typeface="Carlito"/>
                <a:cs typeface="Carlito"/>
              </a:rPr>
              <a:t>. </a:t>
            </a:r>
            <a:r>
              <a:rPr sz="1800" spc="-5" dirty="0">
                <a:latin typeface="Carlito"/>
                <a:cs typeface="Carlito"/>
              </a:rPr>
              <a:t>The line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be a </a:t>
            </a:r>
            <a:r>
              <a:rPr sz="1800" spc="-5" dirty="0">
                <a:latin typeface="Carlito"/>
                <a:cs typeface="Carlito"/>
              </a:rPr>
              <a:t>positve linear </a:t>
            </a:r>
            <a:r>
              <a:rPr sz="1800" spc="-10" dirty="0">
                <a:latin typeface="Carlito"/>
                <a:cs typeface="Carlito"/>
              </a:rPr>
              <a:t>relationship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negative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</a:pPr>
            <a:r>
              <a:rPr sz="1800" spc="-15" dirty="0">
                <a:latin typeface="Carlito"/>
                <a:cs typeface="Carlito"/>
              </a:rPr>
              <a:t>firstly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scatter </a:t>
            </a:r>
            <a:r>
              <a:rPr sz="1800" spc="-5" dirty="0">
                <a:latin typeface="Carlito"/>
                <a:cs typeface="Carlito"/>
              </a:rPr>
              <a:t>plot is </a:t>
            </a:r>
            <a:r>
              <a:rPr sz="1800" spc="-10" dirty="0">
                <a:latin typeface="Carlito"/>
                <a:cs typeface="Carlito"/>
              </a:rPr>
              <a:t>plotted </a:t>
            </a:r>
            <a:r>
              <a:rPr sz="1800" spc="-5" dirty="0">
                <a:latin typeface="Carlito"/>
                <a:cs typeface="Carlito"/>
              </a:rPr>
              <a:t>to check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relationship between </a:t>
            </a:r>
            <a:r>
              <a:rPr sz="1800" dirty="0">
                <a:latin typeface="Carlito"/>
                <a:cs typeface="Carlito"/>
              </a:rPr>
              <a:t>the y and x </a:t>
            </a:r>
            <a:r>
              <a:rPr sz="1800" spc="-5" dirty="0">
                <a:latin typeface="Carlito"/>
                <a:cs typeface="Carlito"/>
              </a:rPr>
              <a:t>variable </a:t>
            </a:r>
            <a:r>
              <a:rPr sz="1800" dirty="0">
                <a:latin typeface="Carlito"/>
                <a:cs typeface="Carlito"/>
              </a:rPr>
              <a:t>, then the </a:t>
            </a:r>
            <a:r>
              <a:rPr sz="1800" spc="-5" dirty="0">
                <a:latin typeface="Carlito"/>
                <a:cs typeface="Carlito"/>
              </a:rPr>
              <a:t>residuals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5" dirty="0">
                <a:latin typeface="Carlito"/>
                <a:cs typeface="Carlito"/>
              </a:rPr>
              <a:t>RSS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calculated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given line passing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scatter </a:t>
            </a:r>
            <a:r>
              <a:rPr sz="1800" spc="-5" dirty="0">
                <a:latin typeface="Carlito"/>
                <a:cs typeface="Carlito"/>
              </a:rPr>
              <a:t>plot </a:t>
            </a:r>
            <a:r>
              <a:rPr sz="1800" dirty="0">
                <a:latin typeface="Carlito"/>
                <a:cs typeface="Carlito"/>
              </a:rPr>
              <a:t>. </a:t>
            </a:r>
            <a:r>
              <a:rPr sz="1800" spc="-15" dirty="0">
                <a:latin typeface="Carlito"/>
                <a:cs typeface="Carlito"/>
              </a:rPr>
              <a:t>RSS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calculated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summing all the  </a:t>
            </a:r>
            <a:r>
              <a:rPr sz="1800" spc="-10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of values between </a:t>
            </a:r>
            <a:r>
              <a:rPr sz="1800" dirty="0">
                <a:latin typeface="Carlito"/>
                <a:cs typeface="Carlito"/>
              </a:rPr>
              <a:t>y and the </a:t>
            </a:r>
            <a:r>
              <a:rPr sz="1800" spc="-10" dirty="0">
                <a:latin typeface="Carlito"/>
                <a:cs typeface="Carlito"/>
              </a:rPr>
              <a:t>predicted </a:t>
            </a:r>
            <a:r>
              <a:rPr sz="1800" spc="-5" dirty="0">
                <a:latin typeface="Carlito"/>
                <a:cs typeface="Carlito"/>
              </a:rPr>
              <a:t>y-values </a:t>
            </a:r>
            <a:r>
              <a:rPr sz="1800" dirty="0">
                <a:latin typeface="Carlito"/>
                <a:cs typeface="Carlito"/>
              </a:rPr>
              <a:t>; </a:t>
            </a:r>
            <a:r>
              <a:rPr sz="1800" spc="-5" dirty="0">
                <a:latin typeface="Carlito"/>
                <a:cs typeface="Carlito"/>
              </a:rPr>
              <a:t>given by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straight </a:t>
            </a:r>
            <a:r>
              <a:rPr sz="1800" spc="-5" dirty="0">
                <a:latin typeface="Carlito"/>
                <a:cs typeface="Carlito"/>
              </a:rPr>
              <a:t>line 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graph </a:t>
            </a:r>
            <a:r>
              <a:rPr sz="1800" dirty="0">
                <a:latin typeface="Carlito"/>
                <a:cs typeface="Carlito"/>
              </a:rPr>
              <a:t>. </a:t>
            </a:r>
            <a:r>
              <a:rPr sz="1800" spc="-10" dirty="0">
                <a:latin typeface="Carlito"/>
                <a:cs typeface="Carlito"/>
              </a:rPr>
              <a:t>Here, cost  </a:t>
            </a:r>
            <a:r>
              <a:rPr sz="1800" spc="-5" dirty="0">
                <a:latin typeface="Carlito"/>
                <a:cs typeface="Carlito"/>
              </a:rPr>
              <a:t>funcion helps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find out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best </a:t>
            </a:r>
            <a:r>
              <a:rPr sz="1800" spc="-5" dirty="0">
                <a:latin typeface="Carlito"/>
                <a:cs typeface="Carlito"/>
              </a:rPr>
              <a:t>possible values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well </a:t>
            </a:r>
            <a:r>
              <a:rPr sz="1800" spc="-15" dirty="0">
                <a:latin typeface="Carlito"/>
                <a:cs typeface="Carlito"/>
              </a:rPr>
              <a:t>fitted </a:t>
            </a:r>
            <a:r>
              <a:rPr sz="1800" spc="-5" dirty="0">
                <a:latin typeface="Carlito"/>
                <a:cs typeface="Carlito"/>
              </a:rPr>
              <a:t>line. </a:t>
            </a:r>
            <a:r>
              <a:rPr sz="1800" spc="-10" dirty="0">
                <a:latin typeface="Carlito"/>
                <a:cs typeface="Carlito"/>
              </a:rPr>
              <a:t>Cost </a:t>
            </a:r>
            <a:r>
              <a:rPr sz="1800" spc="-5" dirty="0">
                <a:latin typeface="Carlito"/>
                <a:cs typeface="Carlito"/>
              </a:rPr>
              <a:t>function is 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find the </a:t>
            </a:r>
            <a:r>
              <a:rPr sz="1800" spc="-10" dirty="0">
                <a:latin typeface="Carlito"/>
                <a:cs typeface="Carlito"/>
              </a:rPr>
              <a:t>accuracy 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mapping </a:t>
            </a:r>
            <a:r>
              <a:rPr sz="1800" spc="-5" dirty="0">
                <a:latin typeface="Carlito"/>
                <a:cs typeface="Carlito"/>
              </a:rPr>
              <a:t>function thats maps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input variable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output variable.In linear </a:t>
            </a:r>
            <a:r>
              <a:rPr sz="1800" spc="-10" dirty="0">
                <a:latin typeface="Carlito"/>
                <a:cs typeface="Carlito"/>
              </a:rPr>
              <a:t>regression we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mean  </a:t>
            </a:r>
            <a:r>
              <a:rPr sz="1800" spc="-5" dirty="0">
                <a:latin typeface="Carlito"/>
                <a:cs typeface="Carlito"/>
              </a:rPr>
              <a:t>squared </a:t>
            </a:r>
            <a:r>
              <a:rPr sz="1800" spc="-10" dirty="0">
                <a:latin typeface="Carlito"/>
                <a:cs typeface="Carlito"/>
              </a:rPr>
              <a:t>error(MSE) </a:t>
            </a:r>
            <a:r>
              <a:rPr sz="1800" spc="-5" dirty="0">
                <a:latin typeface="Carlito"/>
                <a:cs typeface="Carlito"/>
              </a:rPr>
              <a:t>which 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squared error that happened between </a:t>
            </a:r>
            <a:r>
              <a:rPr sz="1800" spc="-10" dirty="0">
                <a:latin typeface="Carlito"/>
                <a:cs typeface="Carlito"/>
              </a:rPr>
              <a:t>predicted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dirty="0">
                <a:latin typeface="Carlito"/>
                <a:cs typeface="Carlito"/>
              </a:rPr>
              <a:t>and  the </a:t>
            </a:r>
            <a:r>
              <a:rPr sz="1800" spc="-5" dirty="0">
                <a:latin typeface="Carlito"/>
                <a:cs typeface="Carlito"/>
              </a:rPr>
              <a:t>actual values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12700" marR="5715" algn="just">
              <a:lnSpc>
                <a:spcPts val="1939"/>
              </a:lnSpc>
              <a:spcBef>
                <a:spcPts val="1025"/>
              </a:spcBef>
            </a:pPr>
            <a:r>
              <a:rPr sz="1800" spc="-5" dirty="0">
                <a:latin typeface="Carlito"/>
                <a:cs typeface="Carlito"/>
              </a:rPr>
              <a:t>dependent variables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added </a:t>
            </a:r>
            <a:r>
              <a:rPr sz="1800" spc="-5" dirty="0">
                <a:latin typeface="Carlito"/>
                <a:cs typeface="Carlito"/>
              </a:rPr>
              <a:t>one by one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equation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check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betterment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model </a:t>
            </a:r>
            <a:r>
              <a:rPr sz="1800" spc="-5" dirty="0">
                <a:latin typeface="Carlito"/>
                <a:cs typeface="Carlito"/>
              </a:rPr>
              <a:t>in which r2  denotes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significance </a:t>
            </a:r>
            <a:r>
              <a:rPr sz="1800" dirty="0">
                <a:latin typeface="Carlito"/>
                <a:cs typeface="Carlito"/>
              </a:rPr>
              <a:t>of the model </a:t>
            </a:r>
            <a:r>
              <a:rPr sz="1800" spc="-10" dirty="0">
                <a:latin typeface="Carlito"/>
                <a:cs typeface="Carlito"/>
              </a:rPr>
              <a:t>where </a:t>
            </a:r>
            <a:r>
              <a:rPr sz="1800" spc="-5" dirty="0">
                <a:latin typeface="Carlito"/>
                <a:cs typeface="Carlito"/>
              </a:rPr>
              <a:t>gradient descent </a:t>
            </a:r>
            <a:r>
              <a:rPr sz="1800" dirty="0">
                <a:latin typeface="Carlito"/>
                <a:cs typeface="Carlito"/>
              </a:rPr>
              <a:t>method </a:t>
            </a:r>
            <a:r>
              <a:rPr sz="1800" spc="-10" dirty="0">
                <a:latin typeface="Carlito"/>
                <a:cs typeface="Carlito"/>
              </a:rPr>
              <a:t>updates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minimize </a:t>
            </a:r>
            <a:r>
              <a:rPr sz="1800" dirty="0">
                <a:latin typeface="Carlito"/>
                <a:cs typeface="Carlito"/>
              </a:rPr>
              <a:t>the MSE  and </a:t>
            </a:r>
            <a:r>
              <a:rPr sz="1800" spc="-10" dirty="0">
                <a:latin typeface="Carlito"/>
                <a:cs typeface="Carlito"/>
              </a:rPr>
              <a:t>slowly more </a:t>
            </a:r>
            <a:r>
              <a:rPr sz="1800" spc="-20" dirty="0">
                <a:latin typeface="Carlito"/>
                <a:cs typeface="Carlito"/>
              </a:rPr>
              <a:t>vars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added </a:t>
            </a:r>
            <a:r>
              <a:rPr sz="1800" spc="-5" dirty="0">
                <a:latin typeface="Carlito"/>
                <a:cs typeface="Carlito"/>
              </a:rPr>
              <a:t>one </a:t>
            </a:r>
            <a:r>
              <a:rPr sz="1800" spc="-10" dirty="0">
                <a:latin typeface="Carlito"/>
                <a:cs typeface="Carlito"/>
              </a:rPr>
              <a:t>by </a:t>
            </a:r>
            <a:r>
              <a:rPr sz="1800" spc="-5" dirty="0">
                <a:latin typeface="Carlito"/>
                <a:cs typeface="Carlito"/>
              </a:rPr>
              <a:t>one </a:t>
            </a:r>
            <a:r>
              <a:rPr sz="1800" spc="-15" dirty="0">
                <a:latin typeface="Carlito"/>
                <a:cs typeface="Carlito"/>
              </a:rPr>
              <a:t>iteratively </a:t>
            </a:r>
            <a:r>
              <a:rPr sz="1800" spc="-10" dirty="0">
                <a:latin typeface="Carlito"/>
                <a:cs typeface="Carlito"/>
              </a:rPr>
              <a:t>to get </a:t>
            </a:r>
            <a:r>
              <a:rPr sz="1800" spc="-5" dirty="0">
                <a:latin typeface="Carlito"/>
                <a:cs typeface="Carlito"/>
              </a:rPr>
              <a:t>minimum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MSE.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49248"/>
            <a:ext cx="377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2. Explain Anscombe's </a:t>
            </a:r>
            <a:r>
              <a:rPr sz="1800" spc="-10" dirty="0"/>
              <a:t>quartet </a:t>
            </a:r>
            <a:r>
              <a:rPr sz="1800" dirty="0"/>
              <a:t>in</a:t>
            </a:r>
            <a:r>
              <a:rPr sz="1800" spc="-95" dirty="0"/>
              <a:t> </a:t>
            </a:r>
            <a:r>
              <a:rPr sz="1800" spc="-5" dirty="0"/>
              <a:t>detail.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10260330" cy="1287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Carlito"/>
                <a:cs typeface="Carlito"/>
              </a:rPr>
              <a:t>Ans. </a:t>
            </a:r>
            <a:r>
              <a:rPr sz="1800" spc="-5" dirty="0">
                <a:latin typeface="Carlito"/>
                <a:cs typeface="Carlito"/>
              </a:rPr>
              <a:t>Anscombe's quartet </a:t>
            </a:r>
            <a:r>
              <a:rPr sz="1800" dirty="0">
                <a:latin typeface="Carlito"/>
                <a:cs typeface="Carlito"/>
              </a:rPr>
              <a:t>has 4 </a:t>
            </a:r>
            <a:r>
              <a:rPr sz="1800" spc="-5" dirty="0">
                <a:latin typeface="Carlito"/>
                <a:cs typeface="Carlito"/>
              </a:rPr>
              <a:t>datasets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nearly </a:t>
            </a:r>
            <a:r>
              <a:rPr sz="1800" spc="-5" dirty="0">
                <a:latin typeface="Carlito"/>
                <a:cs typeface="Carlito"/>
              </a:rPr>
              <a:t>identical </a:t>
            </a:r>
            <a:r>
              <a:rPr sz="1800" spc="-15" dirty="0">
                <a:latin typeface="Carlito"/>
                <a:cs typeface="Carlito"/>
              </a:rPr>
              <a:t>statistical </a:t>
            </a:r>
            <a:r>
              <a:rPr sz="1800" spc="-5" dirty="0">
                <a:latin typeface="Carlito"/>
                <a:cs typeface="Carlito"/>
              </a:rPr>
              <a:t>properties which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graphed  appears </a:t>
            </a:r>
            <a:r>
              <a:rPr sz="1800" spc="-10" dirty="0">
                <a:latin typeface="Carlito"/>
                <a:cs typeface="Carlito"/>
              </a:rPr>
              <a:t>completely </a:t>
            </a:r>
            <a:r>
              <a:rPr sz="1800" spc="-15" dirty="0">
                <a:latin typeface="Carlito"/>
                <a:cs typeface="Carlito"/>
              </a:rPr>
              <a:t>different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dirty="0">
                <a:latin typeface="Carlito"/>
                <a:cs typeface="Carlito"/>
              </a:rPr>
              <a:t>. The </a:t>
            </a:r>
            <a:r>
              <a:rPr sz="1800" spc="-5" dirty="0">
                <a:latin typeface="Carlito"/>
                <a:cs typeface="Carlito"/>
              </a:rPr>
              <a:t>datasets </a:t>
            </a:r>
            <a:r>
              <a:rPr sz="1800" spc="-10" dirty="0">
                <a:latin typeface="Carlito"/>
                <a:cs typeface="Carlito"/>
              </a:rPr>
              <a:t>contain </a:t>
            </a:r>
            <a:r>
              <a:rPr sz="1800" dirty="0">
                <a:latin typeface="Carlito"/>
                <a:cs typeface="Carlito"/>
              </a:rPr>
              <a:t>11 x and y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spc="-30" dirty="0">
                <a:latin typeface="Carlito"/>
                <a:cs typeface="Carlito"/>
              </a:rPr>
              <a:t>.They </a:t>
            </a:r>
            <a:r>
              <a:rPr sz="1800" spc="-10" dirty="0">
                <a:latin typeface="Carlito"/>
                <a:cs typeface="Carlito"/>
              </a:rPr>
              <a:t>were constructed 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1973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statistician Francis </a:t>
            </a:r>
            <a:r>
              <a:rPr sz="1800" spc="-5" dirty="0">
                <a:latin typeface="Carlito"/>
                <a:cs typeface="Carlito"/>
              </a:rPr>
              <a:t>Anscombe </a:t>
            </a:r>
            <a:r>
              <a:rPr sz="1800" spc="-10" dirty="0">
                <a:latin typeface="Carlito"/>
                <a:cs typeface="Carlito"/>
              </a:rPr>
              <a:t>to demonstrate </a:t>
            </a:r>
            <a:r>
              <a:rPr sz="1800" spc="-5" dirty="0">
                <a:latin typeface="Carlito"/>
                <a:cs typeface="Carlito"/>
              </a:rPr>
              <a:t>both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importance of </a:t>
            </a:r>
            <a:r>
              <a:rPr sz="1800" spc="-10" dirty="0">
                <a:latin typeface="Carlito"/>
                <a:cs typeface="Carlito"/>
              </a:rPr>
              <a:t>graphing data </a:t>
            </a:r>
            <a:r>
              <a:rPr sz="1800" spc="-15" dirty="0">
                <a:latin typeface="Carlito"/>
                <a:cs typeface="Carlito"/>
              </a:rPr>
              <a:t>before  </a:t>
            </a:r>
            <a:r>
              <a:rPr sz="1800" spc="-5" dirty="0">
                <a:latin typeface="Carlito"/>
                <a:cs typeface="Carlito"/>
              </a:rPr>
              <a:t>analyzing it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15" dirty="0">
                <a:latin typeface="Carlito"/>
                <a:cs typeface="Carlito"/>
              </a:rPr>
              <a:t>effect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outliers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5" dirty="0">
                <a:latin typeface="Carlito"/>
                <a:cs typeface="Carlito"/>
              </a:rPr>
              <a:t>statistical </a:t>
            </a:r>
            <a:r>
              <a:rPr sz="1800" spc="-5" dirty="0">
                <a:latin typeface="Carlito"/>
                <a:cs typeface="Carlito"/>
              </a:rPr>
              <a:t>properties. by doing </a:t>
            </a:r>
            <a:r>
              <a:rPr sz="1800" dirty="0">
                <a:latin typeface="Carlito"/>
                <a:cs typeface="Carlito"/>
              </a:rPr>
              <a:t>so , the </a:t>
            </a:r>
            <a:r>
              <a:rPr sz="1800" spc="-10" dirty="0">
                <a:latin typeface="Carlito"/>
                <a:cs typeface="Carlito"/>
              </a:rPr>
              <a:t>statisticians </a:t>
            </a:r>
            <a:r>
              <a:rPr sz="1800" dirty="0">
                <a:latin typeface="Carlito"/>
                <a:cs typeface="Carlito"/>
              </a:rPr>
              <a:t>used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founf  </a:t>
            </a:r>
            <a:r>
              <a:rPr sz="1800" dirty="0">
                <a:latin typeface="Carlito"/>
                <a:cs typeface="Carlito"/>
              </a:rPr>
              <a:t>the mean , </a:t>
            </a:r>
            <a:r>
              <a:rPr sz="1800" spc="-20" dirty="0">
                <a:latin typeface="Carlito"/>
                <a:cs typeface="Carlito"/>
              </a:rPr>
              <a:t>std </a:t>
            </a:r>
            <a:r>
              <a:rPr sz="1800" spc="-5" dirty="0">
                <a:latin typeface="Carlito"/>
                <a:cs typeface="Carlito"/>
              </a:rPr>
              <a:t>deviation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correlation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x and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60" dirty="0">
                <a:latin typeface="Carlito"/>
                <a:cs typeface="Carlito"/>
              </a:rPr>
              <a:t>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3157727"/>
            <a:ext cx="6277356" cy="329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5769"/>
            <a:ext cx="10268585" cy="22631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scatter </a:t>
            </a:r>
            <a:r>
              <a:rPr sz="1800" spc="-5" dirty="0">
                <a:latin typeface="Carlito"/>
                <a:cs typeface="Carlito"/>
              </a:rPr>
              <a:t>plot </a:t>
            </a:r>
            <a:r>
              <a:rPr sz="1800" spc="-10" dirty="0">
                <a:latin typeface="Carlito"/>
                <a:cs typeface="Carlito"/>
              </a:rPr>
              <a:t>(top </a:t>
            </a:r>
            <a:r>
              <a:rPr sz="1800" spc="-5" dirty="0">
                <a:latin typeface="Carlito"/>
                <a:cs typeface="Carlito"/>
              </a:rPr>
              <a:t>left) appears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a simple </a:t>
            </a:r>
            <a:r>
              <a:rPr sz="1800" spc="-5" dirty="0">
                <a:latin typeface="Carlito"/>
                <a:cs typeface="Carlito"/>
              </a:rPr>
              <a:t>linear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relationship.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ts val="205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Carlito"/>
                <a:cs typeface="Carlito"/>
              </a:rPr>
              <a:t>The second </a:t>
            </a:r>
            <a:r>
              <a:rPr sz="1800" spc="-10" dirty="0">
                <a:latin typeface="Carlito"/>
                <a:cs typeface="Carlito"/>
              </a:rPr>
              <a:t>graph (top </a:t>
            </a:r>
            <a:r>
              <a:rPr sz="1800" spc="-5" dirty="0">
                <a:latin typeface="Carlito"/>
                <a:cs typeface="Carlito"/>
              </a:rPr>
              <a:t>right) is not </a:t>
            </a:r>
            <a:r>
              <a:rPr sz="1800" spc="-10" dirty="0">
                <a:latin typeface="Carlito"/>
                <a:cs typeface="Carlito"/>
              </a:rPr>
              <a:t>distributed </a:t>
            </a:r>
            <a:r>
              <a:rPr sz="1800" spc="-5" dirty="0">
                <a:latin typeface="Carlito"/>
                <a:cs typeface="Carlito"/>
              </a:rPr>
              <a:t>normally; while </a:t>
            </a:r>
            <a:r>
              <a:rPr sz="1800" spc="-10" dirty="0">
                <a:latin typeface="Carlito"/>
                <a:cs typeface="Carlito"/>
              </a:rPr>
              <a:t>there </a:t>
            </a: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10" dirty="0">
                <a:latin typeface="Carlito"/>
                <a:cs typeface="Carlito"/>
              </a:rPr>
              <a:t>relation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them , </a:t>
            </a:r>
            <a:r>
              <a:rPr sz="1800" spc="-20" dirty="0">
                <a:latin typeface="Carlito"/>
                <a:cs typeface="Carlito"/>
              </a:rPr>
              <a:t>it’s</a:t>
            </a:r>
            <a:r>
              <a:rPr sz="1800" spc="2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ts val="2050"/>
              </a:lnSpc>
            </a:pPr>
            <a:r>
              <a:rPr sz="1800" spc="-35" dirty="0">
                <a:latin typeface="Carlito"/>
                <a:cs typeface="Carlito"/>
              </a:rPr>
              <a:t>linear.</a:t>
            </a:r>
            <a:endParaRPr sz="1800">
              <a:latin typeface="Carlito"/>
              <a:cs typeface="Carlito"/>
            </a:endParaRPr>
          </a:p>
          <a:p>
            <a:pPr marL="293370" indent="-28130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2735" algn="l"/>
                <a:tab pos="294005" algn="l"/>
              </a:tabLst>
            </a:pPr>
            <a:r>
              <a:rPr sz="1800" dirty="0">
                <a:latin typeface="Carlito"/>
                <a:cs typeface="Carlito"/>
              </a:rPr>
              <a:t>In the </a:t>
            </a:r>
            <a:r>
              <a:rPr sz="1800" spc="-10" dirty="0">
                <a:latin typeface="Carlito"/>
                <a:cs typeface="Carlito"/>
              </a:rPr>
              <a:t>third graph (bottom </a:t>
            </a:r>
            <a:r>
              <a:rPr sz="1800" spc="-5" dirty="0">
                <a:latin typeface="Carlito"/>
                <a:cs typeface="Carlito"/>
              </a:rPr>
              <a:t>left),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distribution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25" dirty="0">
                <a:latin typeface="Carlito"/>
                <a:cs typeface="Carlito"/>
              </a:rPr>
              <a:t>linear, </a:t>
            </a:r>
            <a:r>
              <a:rPr sz="1800" spc="-5" dirty="0">
                <a:latin typeface="Carlito"/>
                <a:cs typeface="Carlito"/>
              </a:rPr>
              <a:t>but should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different </a:t>
            </a:r>
            <a:r>
              <a:rPr sz="1800" spc="-10" dirty="0">
                <a:latin typeface="Carlito"/>
                <a:cs typeface="Carlito"/>
              </a:rPr>
              <a:t>regression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line</a:t>
            </a:r>
            <a:endParaRPr sz="1800">
              <a:latin typeface="Carlito"/>
              <a:cs typeface="Carlito"/>
            </a:endParaRPr>
          </a:p>
          <a:p>
            <a:pPr marL="241300" marR="5080" indent="-229235">
              <a:lnSpc>
                <a:spcPts val="1939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fourth graph (bottom </a:t>
            </a:r>
            <a:r>
              <a:rPr sz="1800" spc="-5" dirty="0">
                <a:latin typeface="Carlito"/>
                <a:cs typeface="Carlito"/>
              </a:rPr>
              <a:t>right) </a:t>
            </a:r>
            <a:r>
              <a:rPr sz="1800" spc="-10" dirty="0">
                <a:latin typeface="Carlito"/>
                <a:cs typeface="Carlito"/>
              </a:rPr>
              <a:t>shows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example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one high-leverage point is enough </a:t>
            </a:r>
            <a:r>
              <a:rPr sz="1800" spc="-10" dirty="0">
                <a:latin typeface="Carlito"/>
                <a:cs typeface="Carlito"/>
              </a:rPr>
              <a:t>to produce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spc="-10" dirty="0">
                <a:latin typeface="Carlito"/>
                <a:cs typeface="Carlito"/>
              </a:rPr>
              <a:t>correlation coefficient, </a:t>
            </a:r>
            <a:r>
              <a:rPr sz="1800" spc="-5" dirty="0">
                <a:latin typeface="Carlito"/>
                <a:cs typeface="Carlito"/>
              </a:rPr>
              <a:t>even </a:t>
            </a:r>
            <a:r>
              <a:rPr sz="1800" dirty="0">
                <a:latin typeface="Carlito"/>
                <a:cs typeface="Carlito"/>
              </a:rPr>
              <a:t>though the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points </a:t>
            </a:r>
            <a:r>
              <a:rPr sz="1800" dirty="0">
                <a:latin typeface="Carlito"/>
                <a:cs typeface="Carlito"/>
              </a:rPr>
              <a:t>do </a:t>
            </a:r>
            <a:r>
              <a:rPr sz="1800" spc="-5" dirty="0">
                <a:latin typeface="Carlito"/>
                <a:cs typeface="Carlito"/>
              </a:rPr>
              <a:t>not </a:t>
            </a:r>
            <a:r>
              <a:rPr sz="1800" spc="-10" dirty="0">
                <a:latin typeface="Carlito"/>
                <a:cs typeface="Carlito"/>
              </a:rPr>
              <a:t>indicate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10" dirty="0">
                <a:latin typeface="Carlito"/>
                <a:cs typeface="Carlito"/>
              </a:rPr>
              <a:t>relationship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variables.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49248"/>
            <a:ext cx="2214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3. </a:t>
            </a:r>
            <a:r>
              <a:rPr sz="1800" spc="-5" dirty="0"/>
              <a:t>What </a:t>
            </a:r>
            <a:r>
              <a:rPr sz="1800" dirty="0"/>
              <a:t>is </a:t>
            </a:r>
            <a:r>
              <a:rPr sz="1800" spc="-20" dirty="0"/>
              <a:t>Pearson’s</a:t>
            </a:r>
            <a:r>
              <a:rPr sz="1800" spc="-60" dirty="0"/>
              <a:t> </a:t>
            </a:r>
            <a:r>
              <a:rPr sz="1800" dirty="0"/>
              <a:t>R?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16939" y="1784349"/>
            <a:ext cx="10359390" cy="26943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670"/>
              </a:spcBef>
            </a:pPr>
            <a:r>
              <a:rPr sz="1600" spc="-5" dirty="0">
                <a:latin typeface="Carlito"/>
                <a:cs typeface="Carlito"/>
              </a:rPr>
              <a:t>Ans. </a:t>
            </a:r>
            <a:r>
              <a:rPr sz="1600" spc="-15" dirty="0">
                <a:latin typeface="Carlito"/>
                <a:cs typeface="Carlito"/>
              </a:rPr>
              <a:t>Pearson's </a:t>
            </a:r>
            <a:r>
              <a:rPr sz="1600" spc="-5" dirty="0">
                <a:latin typeface="Carlito"/>
                <a:cs typeface="Carlito"/>
              </a:rPr>
              <a:t>R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measure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linear </a:t>
            </a:r>
            <a:r>
              <a:rPr sz="1600" spc="-5" dirty="0">
                <a:latin typeface="Carlito"/>
                <a:cs typeface="Carlito"/>
              </a:rPr>
              <a:t>correlation </a:t>
            </a:r>
            <a:r>
              <a:rPr sz="1600" spc="-10" dirty="0">
                <a:latin typeface="Carlito"/>
                <a:cs typeface="Carlito"/>
              </a:rPr>
              <a:t>between </a:t>
            </a:r>
            <a:r>
              <a:rPr sz="1600" spc="-5" dirty="0">
                <a:latin typeface="Carlito"/>
                <a:cs typeface="Carlito"/>
              </a:rPr>
              <a:t>two sets of </a:t>
            </a:r>
            <a:r>
              <a:rPr sz="1600" spc="-15" dirty="0">
                <a:latin typeface="Carlito"/>
                <a:cs typeface="Carlito"/>
              </a:rPr>
              <a:t>data. </a:t>
            </a:r>
            <a:r>
              <a:rPr sz="1600" dirty="0">
                <a:latin typeface="Carlito"/>
                <a:cs typeface="Carlito"/>
              </a:rPr>
              <a:t>It is the </a:t>
            </a:r>
            <a:r>
              <a:rPr sz="1600" spc="-10" dirty="0">
                <a:latin typeface="Carlito"/>
                <a:cs typeface="Carlito"/>
              </a:rPr>
              <a:t>covariance </a:t>
            </a:r>
            <a:r>
              <a:rPr sz="1600" spc="-5" dirty="0">
                <a:latin typeface="Carlito"/>
                <a:cs typeface="Carlito"/>
              </a:rPr>
              <a:t>of two variables, divided </a:t>
            </a:r>
            <a:r>
              <a:rPr sz="1600" spc="-20" dirty="0">
                <a:latin typeface="Carlito"/>
                <a:cs typeface="Carlito"/>
              </a:rPr>
              <a:t>by 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product </a:t>
            </a:r>
            <a:r>
              <a:rPr sz="1600" spc="-5" dirty="0">
                <a:latin typeface="Carlito"/>
                <a:cs typeface="Carlito"/>
              </a:rPr>
              <a:t>of their </a:t>
            </a:r>
            <a:r>
              <a:rPr sz="1600" spc="-15" dirty="0">
                <a:latin typeface="Carlito"/>
                <a:cs typeface="Carlito"/>
              </a:rPr>
              <a:t>standard </a:t>
            </a:r>
            <a:r>
              <a:rPr sz="1600" spc="-5" dirty="0">
                <a:latin typeface="Carlito"/>
                <a:cs typeface="Carlito"/>
              </a:rPr>
              <a:t>deviations; </a:t>
            </a:r>
            <a:r>
              <a:rPr sz="1600" spc="-10" dirty="0">
                <a:latin typeface="Carlito"/>
                <a:cs typeface="Carlito"/>
              </a:rPr>
              <a:t>thus </a:t>
            </a:r>
            <a:r>
              <a:rPr sz="1600" dirty="0">
                <a:latin typeface="Carlito"/>
                <a:cs typeface="Carlito"/>
              </a:rPr>
              <a:t>it is </a:t>
            </a:r>
            <a:r>
              <a:rPr sz="1600" spc="-10" dirty="0">
                <a:latin typeface="Carlito"/>
                <a:cs typeface="Carlito"/>
              </a:rPr>
              <a:t>essentially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normalised </a:t>
            </a:r>
            <a:r>
              <a:rPr sz="1600" spc="-5" dirty="0">
                <a:latin typeface="Carlito"/>
                <a:cs typeface="Carlito"/>
              </a:rPr>
              <a:t>measurement of the </a:t>
            </a:r>
            <a:r>
              <a:rPr sz="1600" spc="-10" dirty="0">
                <a:latin typeface="Carlito"/>
                <a:cs typeface="Carlito"/>
              </a:rPr>
              <a:t>covariance, such that the  result </a:t>
            </a:r>
            <a:r>
              <a:rPr sz="1600" spc="-15" dirty="0">
                <a:latin typeface="Carlito"/>
                <a:cs typeface="Carlito"/>
              </a:rPr>
              <a:t>always </a:t>
            </a:r>
            <a:r>
              <a:rPr sz="1600" spc="-5" dirty="0">
                <a:latin typeface="Carlito"/>
                <a:cs typeface="Carlito"/>
              </a:rPr>
              <a:t>has a </a:t>
            </a:r>
            <a:r>
              <a:rPr sz="1600" spc="-10" dirty="0">
                <a:latin typeface="Carlito"/>
                <a:cs typeface="Carlito"/>
              </a:rPr>
              <a:t>value between </a:t>
            </a:r>
            <a:r>
              <a:rPr sz="1600" spc="-5" dirty="0">
                <a:latin typeface="Carlito"/>
                <a:cs typeface="Carlito"/>
              </a:rPr>
              <a:t>−1 and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1.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= 1 means the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perfectly </a:t>
            </a:r>
            <a:r>
              <a:rPr sz="1600" spc="-5" dirty="0">
                <a:latin typeface="Carlito"/>
                <a:cs typeface="Carlito"/>
              </a:rPr>
              <a:t>linear </a:t>
            </a:r>
            <a:r>
              <a:rPr sz="1600" dirty="0">
                <a:latin typeface="Carlito"/>
                <a:cs typeface="Carlito"/>
              </a:rPr>
              <a:t>with </a:t>
            </a:r>
            <a:r>
              <a:rPr sz="1600" spc="-5" dirty="0">
                <a:latin typeface="Carlito"/>
                <a:cs typeface="Carlito"/>
              </a:rPr>
              <a:t>a positive slope ( i.e., both variables tend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change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the same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direction)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= -1 means the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perfectly </a:t>
            </a:r>
            <a:r>
              <a:rPr sz="1600" spc="-5" dirty="0">
                <a:latin typeface="Carlito"/>
                <a:cs typeface="Carlito"/>
              </a:rPr>
              <a:t>linear with a </a:t>
            </a:r>
            <a:r>
              <a:rPr sz="1600" spc="-10" dirty="0">
                <a:latin typeface="Carlito"/>
                <a:cs typeface="Carlito"/>
              </a:rPr>
              <a:t>negative </a:t>
            </a:r>
            <a:r>
              <a:rPr sz="1600" spc="-5" dirty="0">
                <a:latin typeface="Carlito"/>
                <a:cs typeface="Carlito"/>
              </a:rPr>
              <a:t>slope ( </a:t>
            </a:r>
            <a:r>
              <a:rPr sz="1600" dirty="0">
                <a:latin typeface="Carlito"/>
                <a:cs typeface="Carlito"/>
              </a:rPr>
              <a:t>i.e., </a:t>
            </a:r>
            <a:r>
              <a:rPr sz="1600" spc="-5" dirty="0">
                <a:latin typeface="Carlito"/>
                <a:cs typeface="Carlito"/>
              </a:rPr>
              <a:t>both variables tend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change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different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directions)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= 0 means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no linear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association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&gt; 0 &lt; 5 means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weak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association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&gt; 5 &lt; 8 means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moderate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association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latin typeface="Carlito"/>
                <a:cs typeface="Carlito"/>
              </a:rPr>
              <a:t>r &gt; 8 means </a:t>
            </a: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strong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association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latin typeface="Carlito"/>
                <a:cs typeface="Carlito"/>
              </a:rPr>
              <a:t>it is </a:t>
            </a:r>
            <a:r>
              <a:rPr sz="1600" spc="-5" dirty="0">
                <a:latin typeface="Carlito"/>
                <a:cs typeface="Carlito"/>
              </a:rPr>
              <a:t>given </a:t>
            </a:r>
            <a:r>
              <a:rPr sz="1600" spc="-10" dirty="0">
                <a:latin typeface="Carlito"/>
                <a:cs typeface="Carlito"/>
              </a:rPr>
              <a:t>by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equation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1218" y="3284485"/>
            <a:ext cx="4267547" cy="106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1317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Caladea</vt:lpstr>
      <vt:lpstr>Calibri</vt:lpstr>
      <vt:lpstr>Carlito</vt:lpstr>
      <vt:lpstr>Trebuchet MS</vt:lpstr>
      <vt:lpstr>Office Theme</vt:lpstr>
      <vt:lpstr>Assignment-based  Subjective Questions</vt:lpstr>
      <vt:lpstr>PowerPoint Presentation</vt:lpstr>
      <vt:lpstr>3. Looking at the pair-plot among the numerical variables, which one has the highest correlation  with the target variable?</vt:lpstr>
      <vt:lpstr>PowerPoint Presentation</vt:lpstr>
      <vt:lpstr>General Subjective Questions</vt:lpstr>
      <vt:lpstr>PowerPoint Presentation</vt:lpstr>
      <vt:lpstr>2. Explain Anscombe's quartet in detail.</vt:lpstr>
      <vt:lpstr>PowerPoint Presentation</vt:lpstr>
      <vt:lpstr>3. What is Pearson’s R?</vt:lpstr>
      <vt:lpstr>4. What is scaling? Why is scaling performed? What is the difference between normalized scaling and  standardized scaling?</vt:lpstr>
      <vt:lpstr>5. You might have observed that sometimes the value of VIF is infinite. Why does this happen?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Assignment-based Subjective Questions</dc:title>
  <dc:creator>whoisMD .</dc:creator>
  <cp:lastModifiedBy>whoisMD .</cp:lastModifiedBy>
  <cp:revision>3</cp:revision>
  <dcterms:created xsi:type="dcterms:W3CDTF">2021-12-29T20:19:12Z</dcterms:created>
  <dcterms:modified xsi:type="dcterms:W3CDTF">2022-01-02T09:39:22Z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2021-12-29T00:00:00Z</vt:filetime>
  </property>
</Properties>
</file>