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313" r:id="rId9"/>
    <p:sldId id="265" r:id="rId10"/>
    <p:sldId id="299" r:id="rId11"/>
    <p:sldId id="303" r:id="rId12"/>
    <p:sldId id="304" r:id="rId13"/>
    <p:sldId id="312" r:id="rId14"/>
    <p:sldId id="307" r:id="rId15"/>
    <p:sldId id="308" r:id="rId16"/>
    <p:sldId id="311" r:id="rId17"/>
  </p:sldIdLst>
  <p:sldSz cx="9144000" cy="5143500" type="screen16x9"/>
  <p:notesSz cx="6858000" cy="9144000"/>
  <p:embeddedFontLst>
    <p:embeddedFont>
      <p:font typeface="Livvic Light" panose="020F0502020204030204" pitchFamily="34" charset="0"/>
      <p:regular r:id="rId19"/>
      <p:italic r:id="rId20"/>
    </p:embeddedFont>
    <p:embeddedFont>
      <p:font typeface="Maven Pro" pitchFamily="2" charset="77"/>
      <p:regular r:id="rId21"/>
      <p:bold r:id="rId22"/>
    </p:embeddedFont>
    <p:embeddedFont>
      <p:font typeface="Nunito Light" panose="020F0302020204030204" pitchFamily="34" charset="0"/>
      <p:regular r:id="rId23"/>
      <p:italic r:id="rId24"/>
    </p:embeddedFont>
    <p:embeddedFont>
      <p:font typeface="Share Tech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8720" autoAdjust="0"/>
  </p:normalViewPr>
  <p:slideViewPr>
    <p:cSldViewPr snapToGrid="0">
      <p:cViewPr>
        <p:scale>
          <a:sx n="124" d="100"/>
          <a:sy n="124" d="100"/>
        </p:scale>
        <p:origin x="1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58750" indent="0">
              <a:buNone/>
            </a:pPr>
            <a:r>
              <a:rPr lang="en-US" dirty="0"/>
              <a:t>The values which were 3 SD. Away from the man values were removed. L.R, Random forests , </a:t>
            </a:r>
            <a:r>
              <a:rPr lang="en-US" dirty="0" err="1"/>
              <a:t>XgBoost</a:t>
            </a:r>
            <a:r>
              <a:rPr lang="en-US" dirty="0"/>
              <a:t> are inherently robust in handling outliers and they are able to split up the dataset into subsets effectively ignoring the outliers.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 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</a:t>
            </a:r>
            <a:r>
              <a:rPr lang="en-SG" sz="1800" dirty="0">
                <a:solidFill>
                  <a:schemeClr val="lt1"/>
                </a:solidFill>
                <a:latin typeface="Share Tech"/>
              </a:rPr>
              <a:t>t</a:t>
            </a:r>
            <a:r>
              <a:rPr lang="zh-CN" altLang="en-US" sz="1800" dirty="0">
                <a:solidFill>
                  <a:schemeClr val="lt1"/>
                </a:solidFill>
                <a:latin typeface="Share Tech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Based on the regression model, there are 19 important predictors</a:t>
            </a: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3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253745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Bankruptcy prediction shown accurate result with the model and feature</a:t>
            </a:r>
          </a:p>
          <a:p>
            <a:pPr lvl="2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Useful for risk assessment in finance industry, investors and other stakeholders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Objecticve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675023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Source – Company Bankruptcy Prediction  (Kaggle)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Huge Dataset with a lot of information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Poses a challenge to analyze the data which results in slower performance and longer processing time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To identify critical predictors that are essential in determining the result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For example (Removal of outliers and using Confusion Matrix)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/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-15612" y="626176"/>
            <a:ext cx="4162156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Highly imbalanced, may affect the performance of ML model prediction as results may be biased.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Show distribution of bankrupt and non-bankrupt companies (6599 vs 220).</a:t>
            </a:r>
          </a:p>
          <a:p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Net-Income Flag and Liability assets Flag columns have only has only </a:t>
            </a:r>
          </a:p>
          <a:p>
            <a:pPr marL="165100" indent="0">
              <a:buNone/>
            </a:pPr>
            <a:r>
              <a:rPr lang="en-US" sz="1800" dirty="0">
                <a:latin typeface="Share Tech"/>
                <a:cs typeface="Arial"/>
              </a:rPr>
              <a:t>     one type of significant data.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33800" y="42156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41" b="5705"/>
          <a:stretch/>
        </p:blipFill>
        <p:spPr>
          <a:xfrm>
            <a:off x="6620563" y="155462"/>
            <a:ext cx="2446929" cy="2388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846CA-CC01-450F-21F8-DB3132FB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63" y="2698047"/>
            <a:ext cx="2495057" cy="2445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026BE-B23F-CF0B-9FEE-CAF58AEB0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48" y="1362382"/>
            <a:ext cx="2725515" cy="26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98654" y="447856"/>
            <a:ext cx="5082946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Significant number of outliers were seen in 89 out of the 92 columns of features that were in the dataset.</a:t>
            </a:r>
          </a:p>
          <a:p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Removing outliers will lead to an increase in accuracy and a decrease in the false-negative rate</a:t>
            </a:r>
          </a:p>
          <a:p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Logistic Regression, Random Forest and </a:t>
            </a:r>
            <a:r>
              <a:rPr lang="en-US" sz="1800" dirty="0" err="1">
                <a:latin typeface="Share Tech"/>
                <a:cs typeface="Arial"/>
              </a:rPr>
              <a:t>XGBoost</a:t>
            </a:r>
            <a:r>
              <a:rPr lang="en-US" sz="1800" dirty="0">
                <a:latin typeface="Share Tech"/>
                <a:cs typeface="Arial"/>
              </a:rPr>
              <a:t> classifier models handle outliers well.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7824" y="77445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 (Box Plot)</a:t>
            </a:r>
            <a:endParaRPr dirty="0"/>
          </a:p>
        </p:txBody>
      </p:sp>
      <p:pic>
        <p:nvPicPr>
          <p:cNvPr id="1026" name="Picture 2" descr="outliers">
            <a:extLst>
              <a:ext uri="{FF2B5EF4-FFF2-40B4-BE49-F238E27FC236}">
                <a16:creationId xmlns:a16="http://schemas.microsoft.com/office/drawing/2014/main" id="{4113A929-F0F6-4850-3E71-881FD339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77445"/>
            <a:ext cx="3016018" cy="213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dled_outliers">
            <a:extLst>
              <a:ext uri="{FF2B5EF4-FFF2-40B4-BE49-F238E27FC236}">
                <a16:creationId xmlns:a16="http://schemas.microsoft.com/office/drawing/2014/main" id="{9263F1C2-F1A0-2C43-D2A7-675E46E1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98" y="2613579"/>
            <a:ext cx="3146172" cy="21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AF9EA-4902-BB38-2E5E-8E5A9BF1547F}"/>
              </a:ext>
            </a:extLst>
          </p:cNvPr>
          <p:cNvSpPr txBox="1"/>
          <p:nvPr/>
        </p:nvSpPr>
        <p:spPr>
          <a:xfrm>
            <a:off x="6659129" y="220876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Before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F7A93-C830-F0B8-A154-6490B207198F}"/>
              </a:ext>
            </a:extLst>
          </p:cNvPr>
          <p:cNvSpPr txBox="1"/>
          <p:nvPr/>
        </p:nvSpPr>
        <p:spPr>
          <a:xfrm>
            <a:off x="6738180" y="4802001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AEA1D1-9CBF-BA52-A4D9-520A6B0E8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39" y="82901"/>
            <a:ext cx="4727700" cy="577800"/>
          </a:xfrm>
        </p:spPr>
        <p:txBody>
          <a:bodyPr/>
          <a:lstStyle/>
          <a:p>
            <a:r>
              <a:rPr lang="en-US" dirty="0"/>
              <a:t>SMOTE and VIF</a:t>
            </a:r>
          </a:p>
        </p:txBody>
      </p:sp>
      <p:pic>
        <p:nvPicPr>
          <p:cNvPr id="2050" name="Picture 2" descr="balance">
            <a:extLst>
              <a:ext uri="{FF2B5EF4-FFF2-40B4-BE49-F238E27FC236}">
                <a16:creationId xmlns:a16="http://schemas.microsoft.com/office/drawing/2014/main" id="{4A1C657F-BBD1-FD30-8699-19A1CF33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73" y="669608"/>
            <a:ext cx="2801727" cy="17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53846-2E63-E4F7-28B4-CEED2D29E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41" b="5705"/>
          <a:stretch/>
        </p:blipFill>
        <p:spPr>
          <a:xfrm>
            <a:off x="4162380" y="86806"/>
            <a:ext cx="2353319" cy="229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ECA845-2BEC-FF15-845D-FA50475FFD02}"/>
              </a:ext>
            </a:extLst>
          </p:cNvPr>
          <p:cNvSpPr txBox="1"/>
          <p:nvPr/>
        </p:nvSpPr>
        <p:spPr>
          <a:xfrm>
            <a:off x="5011265" y="2374699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177C5-787C-7AE0-3015-016F4361D5CD}"/>
              </a:ext>
            </a:extLst>
          </p:cNvPr>
          <p:cNvSpPr txBox="1"/>
          <p:nvPr/>
        </p:nvSpPr>
        <p:spPr>
          <a:xfrm>
            <a:off x="7519016" y="2432511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053-EE5F-13A2-B834-989990C21539}"/>
              </a:ext>
            </a:extLst>
          </p:cNvPr>
          <p:cNvSpPr txBox="1"/>
          <p:nvPr/>
        </p:nvSpPr>
        <p:spPr>
          <a:xfrm>
            <a:off x="236305" y="739740"/>
            <a:ext cx="369869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hare Tech"/>
                <a:sym typeface="Maven Pro"/>
              </a:rPr>
              <a:t>Imbalance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Share Tech"/>
                <a:sym typeface="Maven Pro"/>
              </a:rPr>
              <a:t>of the target variable was fixed using SMOTE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/>
                <a:sym typeface="Maven Pro"/>
              </a:rPr>
              <a:t>Reduce from 92 columns of predictor variables to 31 unique and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/>
                <a:sym typeface="Maven Pro"/>
              </a:rPr>
              <a:t>High multicollinearity between predictor variables can lead to unstable and unreliable regression coefficients, which can affect the accuracy of the prediction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C2EBCF-31E6-EA8D-62D0-429E01C9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79" y="3274721"/>
            <a:ext cx="5110821" cy="13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129644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163851" y="236784"/>
            <a:ext cx="4122807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, operating gross margin, Net Income to Total Assets, have high positive correlation with bankruptcy status and may be good bankruptcy predictors.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Net income and current liability ratio have negative correlation  with bankruptcy.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631</Words>
  <Application>Microsoft Macintosh PowerPoint</Application>
  <PresentationFormat>On-screen Show (16:9)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Maven Pro</vt:lpstr>
      <vt:lpstr>Share Tech</vt:lpstr>
      <vt:lpstr>Söhne</vt:lpstr>
      <vt:lpstr>Livvic Light</vt:lpstr>
      <vt:lpstr>Nunito Light</vt:lpstr>
      <vt:lpstr>Data Science Consulting by Slidesgo</vt:lpstr>
      <vt:lpstr>Company Bankruptcy Prediction  NTU SC1015 Mini Project</vt:lpstr>
      <vt:lpstr>Table of Content</vt:lpstr>
      <vt:lpstr>Overview</vt:lpstr>
      <vt:lpstr>Objecticve</vt:lpstr>
      <vt:lpstr>Data Preparation / Cleaning</vt:lpstr>
      <vt:lpstr>Data Exploration (EDA)</vt:lpstr>
      <vt:lpstr>Outliers (Box Plot)</vt:lpstr>
      <vt:lpstr>SMOTE and VIF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dc:creator>Xing Ping Cao</dc:creator>
  <cp:lastModifiedBy>#KRISHNADAS MANOJ#</cp:lastModifiedBy>
  <cp:revision>17</cp:revision>
  <dcterms:modified xsi:type="dcterms:W3CDTF">2023-04-22T09:47:42Z</dcterms:modified>
</cp:coreProperties>
</file>