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7"/>
  </p:notesMasterIdLst>
  <p:sldIdLst>
    <p:sldId id="256" r:id="rId2"/>
    <p:sldId id="257" r:id="rId3"/>
    <p:sldId id="259" r:id="rId4"/>
    <p:sldId id="297" r:id="rId5"/>
    <p:sldId id="298" r:id="rId6"/>
    <p:sldId id="309" r:id="rId7"/>
    <p:sldId id="310" r:id="rId8"/>
    <p:sldId id="265" r:id="rId9"/>
    <p:sldId id="299" r:id="rId10"/>
    <p:sldId id="303" r:id="rId11"/>
    <p:sldId id="304" r:id="rId12"/>
    <p:sldId id="312" r:id="rId13"/>
    <p:sldId id="307" r:id="rId14"/>
    <p:sldId id="308" r:id="rId15"/>
    <p:sldId id="311" r:id="rId16"/>
  </p:sldIdLst>
  <p:sldSz cx="9144000" cy="5143500" type="screen16x9"/>
  <p:notesSz cx="6858000" cy="9144000"/>
  <p:embeddedFontLst>
    <p:embeddedFont>
      <p:font typeface="Livvic Light" pitchFamily="2" charset="0"/>
      <p:regular r:id="rId18"/>
      <p:italic r:id="rId19"/>
    </p:embeddedFont>
    <p:embeddedFont>
      <p:font typeface="Maven Pro" panose="020B0604020202020204" charset="0"/>
      <p:regular r:id="rId20"/>
      <p:bold r:id="rId21"/>
    </p:embeddedFont>
    <p:embeddedFont>
      <p:font typeface="Nunito Light" pitchFamily="2" charset="0"/>
      <p:regular r:id="rId22"/>
      <p:italic r:id="rId23"/>
    </p:embeddedFont>
    <p:embeddedFont>
      <p:font typeface="Share Tech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6D1CBF-2517-4174-9564-A321D0A41C94}">
  <a:tblStyle styleId="{BD6D1CBF-2517-4174-9564-A321D0A41C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8725" autoAdjust="0"/>
  </p:normalViewPr>
  <p:slideViewPr>
    <p:cSldViewPr snapToGrid="0">
      <p:cViewPr varScale="1">
        <p:scale>
          <a:sx n="78" d="100"/>
          <a:sy n="78" d="100"/>
        </p:scale>
        <p:origin x="9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2702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(Graph: Bar chart showing the importance of the top 10 features in predicting bankruptcy)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0766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8148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3600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677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1405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9022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95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062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2474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9059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66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4671501" y="3513444"/>
            <a:ext cx="4393996" cy="908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By:</a:t>
            </a:r>
            <a:r>
              <a:rPr lang="en-US" dirty="0" err="1"/>
              <a:t>Krishnadas</a:t>
            </a:r>
            <a:r>
              <a:rPr lang="en-US" dirty="0"/>
              <a:t> Manoj,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dirty="0"/>
              <a:t>Cao Xing Ping,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dirty="0" err="1"/>
              <a:t>Keong</a:t>
            </a:r>
            <a:r>
              <a:rPr lang="en-US" dirty="0"/>
              <a:t> Wee </a:t>
            </a:r>
            <a:r>
              <a:rPr lang="en-US" dirty="0" err="1"/>
              <a:t>Kiat</a:t>
            </a:r>
            <a:r>
              <a:rPr lang="en-US" dirty="0"/>
              <a:t> Edwin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Company Bankruptcy Prediction </a:t>
            </a:r>
            <a:br>
              <a:rPr lang="en-US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NTU SC1015 Mini Project</a:t>
            </a:r>
            <a:endParaRPr sz="2800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33035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Evaluation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64048" y="901724"/>
            <a:ext cx="8015904" cy="1128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Evaluated models using precision, recall, and f1-score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lt1"/>
                </a:solidFill>
                <a:latin typeface="Share Tech"/>
              </a:rPr>
              <a:t>XGBoost</a:t>
            </a:r>
            <a:r>
              <a:rPr lang="en-US" sz="1800" dirty="0">
                <a:solidFill>
                  <a:schemeClr val="lt1"/>
                </a:solidFill>
                <a:latin typeface="Share Tech"/>
              </a:rPr>
              <a:t> model performed the best overall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D54F98-68B8-FF54-44FA-CF894E607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3" y="1680361"/>
            <a:ext cx="7901147" cy="263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62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33035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Feature Importance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11247" y="989475"/>
            <a:ext cx="3615080" cy="355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I</a:t>
            </a:r>
            <a:r>
              <a:rPr lang="en-SG" sz="1800" dirty="0">
                <a:solidFill>
                  <a:schemeClr val="lt1"/>
                </a:solidFill>
                <a:latin typeface="Share Tech"/>
              </a:rPr>
              <a:t>t</a:t>
            </a:r>
            <a:r>
              <a:rPr lang="zh-CN" altLang="en-US" sz="1800" dirty="0">
                <a:solidFill>
                  <a:schemeClr val="lt1"/>
                </a:solidFill>
                <a:latin typeface="Share Tech"/>
              </a:rPr>
              <a:t> </a:t>
            </a:r>
            <a:r>
              <a:rPr lang="en-US" sz="1800" dirty="0">
                <a:solidFill>
                  <a:schemeClr val="lt1"/>
                </a:solidFill>
                <a:latin typeface="Share Tech"/>
              </a:rPr>
              <a:t>was calculated using the logistic regression model's coefficients, where larger absolute values indicate greater importance</a:t>
            </a:r>
            <a:endParaRPr lang="en-SG" sz="1800" dirty="0">
              <a:solidFill>
                <a:schemeClr val="lt1"/>
              </a:solidFill>
              <a:latin typeface="Share Tech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SG" sz="1800" dirty="0">
              <a:solidFill>
                <a:schemeClr val="lt1"/>
              </a:solidFill>
              <a:latin typeface="Share Tech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SG" sz="1800" dirty="0">
                <a:solidFill>
                  <a:schemeClr val="lt1"/>
                </a:solidFill>
                <a:latin typeface="Share Tech"/>
              </a:rPr>
              <a:t>Based on the regression model, there are 19 important predictors</a:t>
            </a:r>
          </a:p>
          <a:p>
            <a:pPr algn="l">
              <a:buClr>
                <a:schemeClr val="bg1"/>
              </a:buClr>
            </a:pPr>
            <a:endParaRPr lang="en-SG" sz="1800" dirty="0">
              <a:solidFill>
                <a:schemeClr val="lt1"/>
              </a:solidFill>
              <a:latin typeface="Share Tech"/>
            </a:endParaRPr>
          </a:p>
          <a:p>
            <a:pPr algn="l">
              <a:buClr>
                <a:schemeClr val="bg1"/>
              </a:buClr>
            </a:pPr>
            <a:br>
              <a:rPr lang="en-SG" sz="1800" dirty="0">
                <a:solidFill>
                  <a:schemeClr val="lt1"/>
                </a:solidFill>
                <a:latin typeface="Share Tech"/>
              </a:rPr>
            </a:br>
            <a:endParaRPr lang="en-US" sz="1800" dirty="0">
              <a:solidFill>
                <a:schemeClr val="lt1"/>
              </a:solidFill>
              <a:latin typeface="Share Tech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2A30C4-A331-EB10-D9BA-844E3DC19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483" y="989475"/>
            <a:ext cx="4437270" cy="390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2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23"/>
    </mc:Choice>
    <mc:Fallback xmlns="">
      <p:transition spd="slow" advTm="622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33035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Limitations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64048" y="1093824"/>
            <a:ext cx="3562278" cy="3493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Small Dataset</a:t>
            </a:r>
          </a:p>
          <a:p>
            <a:pPr algn="l">
              <a:buClr>
                <a:schemeClr val="bg1"/>
              </a:buClr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Imbalance Data- with only 4.4% of observations belonging to the bankrupt class 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Time Horizon</a:t>
            </a:r>
          </a:p>
        </p:txBody>
      </p:sp>
      <p:pic>
        <p:nvPicPr>
          <p:cNvPr id="3074" name="Picture 2" descr="Know Your Limitations | SmallBizClub">
            <a:extLst>
              <a:ext uri="{FF2B5EF4-FFF2-40B4-BE49-F238E27FC236}">
                <a16:creationId xmlns:a16="http://schemas.microsoft.com/office/drawing/2014/main" id="{87DF8CB0-2971-5DB3-5072-90A796575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73892"/>
            <a:ext cx="3733144" cy="210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908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33035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Improvements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64048" y="1093824"/>
            <a:ext cx="3562278" cy="3493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More advanced feature selection techniques</a:t>
            </a:r>
          </a:p>
          <a:p>
            <a:pPr algn="l">
              <a:buClr>
                <a:schemeClr val="bg1"/>
              </a:buClr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Hyperparameter tuning to optimize model performance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Trying different machine learning models or algorithms</a:t>
            </a:r>
          </a:p>
        </p:txBody>
      </p:sp>
      <p:pic>
        <p:nvPicPr>
          <p:cNvPr id="1026" name="Picture 2" descr="Machine Learning - UT Dallas Department of Computer Science - The ...">
            <a:extLst>
              <a:ext uri="{FF2B5EF4-FFF2-40B4-BE49-F238E27FC236}">
                <a16:creationId xmlns:a16="http://schemas.microsoft.com/office/drawing/2014/main" id="{7850EA62-6886-9BFC-7BC8-F1219A5EF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102" y="1093824"/>
            <a:ext cx="4376484" cy="246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06486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33035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64048" y="1253745"/>
            <a:ext cx="4178640" cy="340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Bankruptcy prediction shown accurate result with the model and feature</a:t>
            </a:r>
          </a:p>
          <a:p>
            <a:pPr lvl="2">
              <a:buClr>
                <a:schemeClr val="bg1"/>
              </a:buClr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marL="2857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Useful for risk assessment in finance industry, investors and other stakeholders</a:t>
            </a:r>
          </a:p>
        </p:txBody>
      </p:sp>
      <p:pic>
        <p:nvPicPr>
          <p:cNvPr id="1026" name="Picture 2" descr="Finance Package Images – Browse 242,899 Stock Photos, Vectors, and Video |  Adobe Stock">
            <a:extLst>
              <a:ext uri="{FF2B5EF4-FFF2-40B4-BE49-F238E27FC236}">
                <a16:creationId xmlns:a16="http://schemas.microsoft.com/office/drawing/2014/main" id="{2600CF7F-E7EF-941C-283C-87F954E82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688" y="1253745"/>
            <a:ext cx="4178640" cy="278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565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35;p25">
            <a:extLst>
              <a:ext uri="{FF2B5EF4-FFF2-40B4-BE49-F238E27FC236}">
                <a16:creationId xmlns:a16="http://schemas.microsoft.com/office/drawing/2014/main" id="{384F0DBD-B34D-3711-DF6D-7816D516F55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dirty="0">
                <a:solidFill>
                  <a:srgbClr val="D1D5DB"/>
                </a:solidFill>
                <a:effectLst/>
                <a:latin typeface="Söhne"/>
              </a:rPr>
              <a:t>Thank You!</a:t>
            </a:r>
            <a:endParaRPr sz="7200" dirty="0"/>
          </a:p>
        </p:txBody>
      </p:sp>
      <p:sp>
        <p:nvSpPr>
          <p:cNvPr id="4" name="Google Shape;434;p25">
            <a:extLst>
              <a:ext uri="{FF2B5EF4-FFF2-40B4-BE49-F238E27FC236}">
                <a16:creationId xmlns:a16="http://schemas.microsoft.com/office/drawing/2014/main" id="{CE39AAB5-B119-1C42-576E-00B17EA3C4A6}"/>
              </a:ext>
            </a:extLst>
          </p:cNvPr>
          <p:cNvSpPr txBox="1">
            <a:spLocks/>
          </p:cNvSpPr>
          <p:nvPr/>
        </p:nvSpPr>
        <p:spPr>
          <a:xfrm>
            <a:off x="2642916" y="3826465"/>
            <a:ext cx="4393996" cy="908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chemeClr val="lt1"/>
                </a:solidFill>
                <a:latin typeface="Share Tech"/>
              </a:rPr>
              <a:t>CREDITS</a:t>
            </a:r>
            <a:r>
              <a:rPr lang="en-US" sz="1800" dirty="0">
                <a:solidFill>
                  <a:schemeClr val="lt1"/>
                </a:solidFill>
                <a:latin typeface="Share Tech"/>
              </a:rPr>
              <a:t>: This template was taken from </a:t>
            </a:r>
            <a:r>
              <a:rPr lang="en-US" sz="1800" b="1" dirty="0" err="1">
                <a:solidFill>
                  <a:schemeClr val="lt1"/>
                </a:solidFill>
                <a:latin typeface="Share Tech"/>
              </a:rPr>
              <a:t>Slidesgo</a:t>
            </a:r>
            <a:r>
              <a:rPr lang="en-US" sz="1800" dirty="0">
                <a:solidFill>
                  <a:schemeClr val="lt1"/>
                </a:solidFill>
                <a:latin typeface="Share Tech"/>
              </a:rPr>
              <a:t>, including the </a:t>
            </a:r>
            <a:r>
              <a:rPr lang="en-US" sz="1800" b="1" dirty="0">
                <a:solidFill>
                  <a:schemeClr val="lt1"/>
                </a:solidFill>
                <a:latin typeface="Share Tech"/>
              </a:rPr>
              <a:t>fonts</a:t>
            </a:r>
          </a:p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2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Share Tech"/>
                <a:cs typeface="Arial"/>
              </a:rPr>
              <a:t>Overview</a:t>
            </a:r>
          </a:p>
          <a:p>
            <a:r>
              <a:rPr lang="en-US" sz="2400" dirty="0">
                <a:latin typeface="Share Tech"/>
                <a:cs typeface="Arial"/>
              </a:rPr>
              <a:t>Objectives</a:t>
            </a:r>
          </a:p>
          <a:p>
            <a:r>
              <a:rPr lang="en-US" sz="2400" dirty="0">
                <a:latin typeface="Share Tech"/>
                <a:cs typeface="Arial"/>
              </a:rPr>
              <a:t>Data Sets</a:t>
            </a:r>
          </a:p>
          <a:p>
            <a:r>
              <a:rPr lang="en-US" sz="2400" dirty="0">
                <a:latin typeface="Share Tech"/>
                <a:cs typeface="Arial"/>
              </a:rPr>
              <a:t>Model Selection and Evaluation</a:t>
            </a:r>
          </a:p>
          <a:p>
            <a:r>
              <a:rPr lang="en-US" sz="2400" dirty="0">
                <a:latin typeface="Share Tech"/>
                <a:cs typeface="Arial"/>
              </a:rPr>
              <a:t>Results</a:t>
            </a:r>
          </a:p>
          <a:p>
            <a:r>
              <a:rPr lang="en-US" sz="2400" dirty="0">
                <a:latin typeface="Share Tech"/>
                <a:cs typeface="Arial"/>
              </a:rPr>
              <a:t>Conclusion</a:t>
            </a:r>
          </a:p>
          <a:p>
            <a:r>
              <a:rPr lang="en-US" sz="2400" dirty="0">
                <a:latin typeface="Share Tech"/>
                <a:cs typeface="Arial"/>
              </a:rPr>
              <a:t>References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514580" y="788356"/>
            <a:ext cx="4223698" cy="3213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hare Tech"/>
                <a:cs typeface="Arial"/>
              </a:rPr>
              <a:t>Bankruptcy affects the finances of all stakeholders.</a:t>
            </a:r>
          </a:p>
          <a:p>
            <a:pPr marL="0" indent="0">
              <a:buNone/>
            </a:pPr>
            <a:endParaRPr lang="en-US" dirty="0">
              <a:latin typeface="Share Tech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hare Tech"/>
                <a:cs typeface="Arial"/>
              </a:rPr>
              <a:t>The project uses machine learning models to predict bankruptcy using financial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hare Tech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hare Tech"/>
                <a:cs typeface="Arial"/>
              </a:rPr>
              <a:t>Our Aim: By predicting the likelihood of bankruptcy, companies can take proactive measures to improve their financial health and avoid potential financial distress</a:t>
            </a: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46745" y="277500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5 Steps to Improve Financial Health in Dubai, UAE">
            <a:extLst>
              <a:ext uri="{FF2B5EF4-FFF2-40B4-BE49-F238E27FC236}">
                <a16:creationId xmlns:a16="http://schemas.microsoft.com/office/drawing/2014/main" id="{1D945EFD-5D5B-3D8B-3225-B13204A92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087" y="1027900"/>
            <a:ext cx="2484219" cy="312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Share Tech"/>
                <a:cs typeface="Arial"/>
              </a:rPr>
              <a:t>Understand the dataset and its features</a:t>
            </a:r>
          </a:p>
          <a:p>
            <a:pPr marL="165100" indent="0">
              <a:buNone/>
            </a:pPr>
            <a:endParaRPr lang="en-US" sz="1800" dirty="0">
              <a:latin typeface="Share Tech"/>
              <a:cs typeface="Arial"/>
            </a:endParaRPr>
          </a:p>
          <a:p>
            <a:r>
              <a:rPr lang="en-US" sz="1800" dirty="0">
                <a:latin typeface="Share Tech"/>
                <a:cs typeface="Arial"/>
              </a:rPr>
              <a:t>Pre-process the data and standardize the financial ratios</a:t>
            </a:r>
          </a:p>
          <a:p>
            <a:pPr marL="165100" indent="0">
              <a:buNone/>
            </a:pPr>
            <a:endParaRPr lang="en-US" sz="1800" dirty="0">
              <a:latin typeface="Share Tech"/>
              <a:cs typeface="Arial"/>
            </a:endParaRPr>
          </a:p>
          <a:p>
            <a:r>
              <a:rPr lang="en-US" sz="1800" dirty="0">
                <a:latin typeface="Share Tech"/>
                <a:cs typeface="Arial"/>
              </a:rPr>
              <a:t>Implement and evaluate different binary classification models</a:t>
            </a:r>
          </a:p>
          <a:p>
            <a:pPr marL="165100" indent="0">
              <a:buNone/>
            </a:pPr>
            <a:endParaRPr lang="en-US" sz="1800" dirty="0">
              <a:latin typeface="Share Tech"/>
              <a:cs typeface="Arial"/>
            </a:endParaRPr>
          </a:p>
          <a:p>
            <a:r>
              <a:rPr lang="en-US" sz="1800" dirty="0">
                <a:latin typeface="Share Tech"/>
                <a:cs typeface="Arial"/>
              </a:rPr>
              <a:t>Compare the performance of the different models</a:t>
            </a:r>
          </a:p>
          <a:p>
            <a:pPr marL="165100" indent="0">
              <a:buNone/>
            </a:pPr>
            <a:endParaRPr lang="en-US" sz="1800" dirty="0">
              <a:latin typeface="Share Tech"/>
              <a:cs typeface="Arial"/>
            </a:endParaRPr>
          </a:p>
          <a:p>
            <a:r>
              <a:rPr lang="en-US" sz="1800" dirty="0">
                <a:latin typeface="Share Tech"/>
                <a:cs typeface="Arial"/>
              </a:rPr>
              <a:t>Determine which model performs the best in predicting</a:t>
            </a:r>
          </a:p>
          <a:p>
            <a:pPr marL="165100" indent="0">
              <a:buNone/>
            </a:pPr>
            <a:endParaRPr lang="en-US" sz="1800" dirty="0">
              <a:latin typeface="Share Tech"/>
              <a:cs typeface="Arial"/>
            </a:endParaRPr>
          </a:p>
          <a:p>
            <a:r>
              <a:rPr lang="en-US" sz="1800" dirty="0">
                <a:latin typeface="Share Tech"/>
                <a:cs typeface="Arial"/>
              </a:rPr>
              <a:t>Explore potential areas for future improvements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Objecticve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075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499652" y="972845"/>
            <a:ext cx="6750234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bg1"/>
              </a:buClr>
            </a:pPr>
            <a:r>
              <a:rPr lang="en-US" sz="1800" dirty="0">
                <a:latin typeface="Share Tech"/>
                <a:cs typeface="Arial"/>
                <a:sym typeface="Arial"/>
              </a:rPr>
              <a:t>Source – Company Bankruptcy Prediction  (Kaggle)</a:t>
            </a:r>
          </a:p>
          <a:p>
            <a:pPr marL="165100" indent="0">
              <a:buClr>
                <a:schemeClr val="bg1"/>
              </a:buClr>
              <a:buNone/>
            </a:pPr>
            <a:endParaRPr lang="en-US" sz="1800" dirty="0">
              <a:latin typeface="Share Tech"/>
              <a:cs typeface="Arial"/>
              <a:sym typeface="Arial"/>
            </a:endParaRPr>
          </a:p>
          <a:p>
            <a:pPr>
              <a:buClr>
                <a:schemeClr val="bg1"/>
              </a:buClr>
            </a:pPr>
            <a:r>
              <a:rPr lang="en-US" sz="1800" dirty="0">
                <a:latin typeface="Share Tech"/>
                <a:cs typeface="Arial"/>
                <a:sym typeface="Arial"/>
              </a:rPr>
              <a:t>Huge Dataset with a lot of information</a:t>
            </a:r>
          </a:p>
          <a:p>
            <a:pPr marL="165100" indent="0">
              <a:buClr>
                <a:schemeClr val="bg1"/>
              </a:buClr>
              <a:buNone/>
            </a:pPr>
            <a:endParaRPr lang="en-US" sz="1800" dirty="0">
              <a:latin typeface="Share Tech"/>
              <a:cs typeface="Arial"/>
              <a:sym typeface="Arial"/>
            </a:endParaRPr>
          </a:p>
          <a:p>
            <a:pPr>
              <a:buClr>
                <a:schemeClr val="bg1"/>
              </a:buClr>
            </a:pPr>
            <a:r>
              <a:rPr lang="en-US" sz="1800" dirty="0">
                <a:latin typeface="Share Tech"/>
                <a:cs typeface="Arial"/>
                <a:sym typeface="Arial"/>
              </a:rPr>
              <a:t>Poses a challenge to analyze the data which results in slower performance and longer processing time</a:t>
            </a:r>
          </a:p>
          <a:p>
            <a:pPr marL="165100" indent="0">
              <a:buClr>
                <a:schemeClr val="bg1"/>
              </a:buClr>
              <a:buNone/>
            </a:pPr>
            <a:endParaRPr lang="en-US" sz="1800" dirty="0">
              <a:latin typeface="Share Tech"/>
              <a:cs typeface="Arial"/>
              <a:sym typeface="Arial"/>
            </a:endParaRPr>
          </a:p>
          <a:p>
            <a:pPr>
              <a:buClr>
                <a:schemeClr val="bg1"/>
              </a:buClr>
            </a:pPr>
            <a:r>
              <a:rPr lang="en-US" sz="1800" dirty="0">
                <a:latin typeface="Share Tech"/>
                <a:cs typeface="Arial"/>
                <a:sym typeface="Arial"/>
              </a:rPr>
              <a:t>To identify critical predictors that are essential in determining the result</a:t>
            </a:r>
          </a:p>
          <a:p>
            <a:pPr lvl="1">
              <a:buClr>
                <a:schemeClr val="bg1"/>
              </a:buClr>
            </a:pPr>
            <a:r>
              <a:rPr lang="en-US" sz="1800" dirty="0">
                <a:latin typeface="Share Tech"/>
                <a:cs typeface="Arial"/>
                <a:sym typeface="Arial"/>
              </a:rPr>
              <a:t>For example (Removal of outliers and using Confusion Matrix)</a:t>
            </a:r>
          </a:p>
          <a:p>
            <a:pPr marL="165100" indent="0">
              <a:buClr>
                <a:schemeClr val="bg1"/>
              </a:buClr>
              <a:buNone/>
            </a:pPr>
            <a:endParaRPr lang="en-US" sz="1800" dirty="0">
              <a:latin typeface="Share Tech"/>
              <a:cs typeface="Arial"/>
              <a:sym typeface="Arial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7375" y="38375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Preparation / Cleaning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2663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499651" y="972845"/>
            <a:ext cx="4162156" cy="3891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Share Tech"/>
                <a:cs typeface="Arial"/>
              </a:rPr>
              <a:t>Highly imbalanced, may affect the performance of ML model prediction</a:t>
            </a:r>
          </a:p>
          <a:p>
            <a:pPr marL="165100" indent="0">
              <a:buNone/>
            </a:pPr>
            <a:endParaRPr lang="en-US" sz="1800" dirty="0">
              <a:latin typeface="Share Tech"/>
              <a:cs typeface="Arial"/>
            </a:endParaRPr>
          </a:p>
          <a:p>
            <a:r>
              <a:rPr lang="en-US" sz="1800" dirty="0">
                <a:latin typeface="Share Tech"/>
                <a:cs typeface="Arial"/>
              </a:rPr>
              <a:t>Show distribution of bankrupt and non-bankrupt companies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40627" y="155462"/>
            <a:ext cx="665635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Data Exploration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3D3B2B-4C22-1B0D-59FC-48422BD7E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886" y="1298986"/>
            <a:ext cx="3204053" cy="254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499651" y="972845"/>
            <a:ext cx="3204053" cy="3891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Share Tech"/>
                <a:cs typeface="Arial"/>
              </a:rPr>
              <a:t>The Logistic Regression model achieved a decent accuracy of 95.41% in predicting bankruptcy status</a:t>
            </a:r>
          </a:p>
          <a:p>
            <a:pPr marL="165100" indent="0">
              <a:buNone/>
            </a:pPr>
            <a:endParaRPr lang="en-US" sz="1800" dirty="0">
              <a:latin typeface="Share Tech"/>
              <a:cs typeface="Arial"/>
            </a:endParaRPr>
          </a:p>
          <a:p>
            <a:r>
              <a:rPr lang="en-US" sz="1800" dirty="0">
                <a:latin typeface="Share Tech"/>
                <a:cs typeface="Arial"/>
              </a:rPr>
              <a:t>Removing outliers led to an increase in accuracy and a decrease in the false-negative rate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40627" y="155462"/>
            <a:ext cx="665635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Outliers(Box Plot)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FC5F7B-AFAF-B29D-8C92-7B1A4054C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771" y="568619"/>
            <a:ext cx="2603717" cy="20698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0CE4C1-DE23-ACE9-ABFF-1E66B036D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771" y="2774698"/>
            <a:ext cx="2603717" cy="207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71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564048" y="80224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Correlation Matrix Heatmap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64048" y="825727"/>
            <a:ext cx="3330805" cy="3492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3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  <a:sym typeface="Maven Pro"/>
              </a:rPr>
              <a:t>ROA(C) and operating gross margin have high correlation with bankruptcy status and may be good bankruptcy predictors.</a:t>
            </a:r>
          </a:p>
          <a:p>
            <a:pPr algn="l">
              <a:buClr>
                <a:schemeClr val="bg1"/>
              </a:buClr>
            </a:pPr>
            <a:endParaRPr lang="en-US" sz="1800" dirty="0">
              <a:solidFill>
                <a:schemeClr val="lt1"/>
              </a:solidFill>
              <a:latin typeface="Share Tech"/>
              <a:sym typeface="Maven Pro"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Negative correlation exists between net income and current liability ratios with bankruptcy.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8ECAFF-052B-7DBE-10EA-B69E727A7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658024"/>
            <a:ext cx="4122807" cy="43177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564048" y="111888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Relationships</a:t>
            </a:r>
          </a:p>
        </p:txBody>
      </p:sp>
      <p:sp>
        <p:nvSpPr>
          <p:cNvPr id="714" name="Google Shape;714;p34"/>
          <p:cNvSpPr txBox="1"/>
          <p:nvPr/>
        </p:nvSpPr>
        <p:spPr>
          <a:xfrm>
            <a:off x="564048" y="712860"/>
            <a:ext cx="3308705" cy="3959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Most features do not separate bankrupt and non-bankrupt companies well</a:t>
            </a:r>
          </a:p>
          <a:p>
            <a:pPr algn="l">
              <a:buClr>
                <a:schemeClr val="bg1"/>
              </a:buClr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ROA(C) and cash flow to total assets may be good bankruptcy predictors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Current ratio and quick ratio may require non-linear models for their relationship with bankruptcy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676138-BD12-CF56-AECD-359043118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159" y="313745"/>
            <a:ext cx="4140736" cy="451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35081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1A5E8F"/>
    </a:dk1>
    <a:lt1>
      <a:srgbClr val="FFFFFF"/>
    </a:lt1>
    <a:dk2>
      <a:srgbClr val="002845"/>
    </a:dk2>
    <a:lt2>
      <a:srgbClr val="FFD6E1"/>
    </a:lt2>
    <a:accent1>
      <a:srgbClr val="E898AC"/>
    </a:accent1>
    <a:accent2>
      <a:srgbClr val="00CFCC"/>
    </a:accent2>
    <a:accent3>
      <a:srgbClr val="FF9973"/>
    </a:accent3>
    <a:accent4>
      <a:srgbClr val="F64975"/>
    </a:accent4>
    <a:accent5>
      <a:srgbClr val="5EFFFD"/>
    </a:accent5>
    <a:accent6>
      <a:srgbClr val="FC723F"/>
    </a:accent6>
    <a:hlink>
      <a:srgbClr val="FFFFFF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457</Words>
  <Application>Microsoft Office PowerPoint</Application>
  <PresentationFormat>On-screen Show (16:9)</PresentationFormat>
  <Paragraphs>85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Share Tech</vt:lpstr>
      <vt:lpstr>Arial</vt:lpstr>
      <vt:lpstr>Söhne</vt:lpstr>
      <vt:lpstr>Maven Pro</vt:lpstr>
      <vt:lpstr>Livvic Light</vt:lpstr>
      <vt:lpstr>Nunito Light</vt:lpstr>
      <vt:lpstr>Data Science Consulting by Slidesgo</vt:lpstr>
      <vt:lpstr>Company Bankruptcy Prediction  NTU SC1015 Mini Project</vt:lpstr>
      <vt:lpstr>Table of Content</vt:lpstr>
      <vt:lpstr>Overview</vt:lpstr>
      <vt:lpstr>Objecticve</vt:lpstr>
      <vt:lpstr>Data Preparation / Cleaning</vt:lpstr>
      <vt:lpstr>Data Exploration</vt:lpstr>
      <vt:lpstr>Outliers(Box Plot)</vt:lpstr>
      <vt:lpstr>Correlation Matrix Heatmap</vt:lpstr>
      <vt:lpstr>Feature Relationships</vt:lpstr>
      <vt:lpstr>Model Evaluation</vt:lpstr>
      <vt:lpstr>Feature Importance</vt:lpstr>
      <vt:lpstr>Limitations</vt:lpstr>
      <vt:lpstr>Future Improvements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Bankruptcy Prediction  NTUSC1015 Mini Project</dc:title>
  <dc:creator>Xing Ping Cao</dc:creator>
  <cp:lastModifiedBy>Edwin Keong</cp:lastModifiedBy>
  <cp:revision>16</cp:revision>
  <dcterms:modified xsi:type="dcterms:W3CDTF">2023-04-21T23:48:05Z</dcterms:modified>
</cp:coreProperties>
</file>