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59" r:id="rId4"/>
    <p:sldId id="297" r:id="rId5"/>
    <p:sldId id="298" r:id="rId6"/>
    <p:sldId id="309" r:id="rId7"/>
    <p:sldId id="310" r:id="rId8"/>
    <p:sldId id="265" r:id="rId9"/>
    <p:sldId id="299" r:id="rId10"/>
    <p:sldId id="303" r:id="rId11"/>
    <p:sldId id="304" r:id="rId12"/>
    <p:sldId id="312" r:id="rId13"/>
    <p:sldId id="307" r:id="rId14"/>
    <p:sldId id="308" r:id="rId15"/>
    <p:sldId id="311" r:id="rId16"/>
  </p:sldIdLst>
  <p:sldSz cx="9144000" cy="5143500" type="screen16x9"/>
  <p:notesSz cx="6858000" cy="9144000"/>
  <p:embeddedFontLst>
    <p:embeddedFont>
      <p:font typeface="Livvic Light" pitchFamily="2" charset="0"/>
      <p:regular r:id="rId18"/>
      <p:italic r:id="rId19"/>
    </p:embeddedFont>
    <p:embeddedFont>
      <p:font typeface="Maven Pro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Share Tech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D1CBF-2517-4174-9564-A321D0A41C94}">
  <a:tblStyle styleId="{BD6D1CBF-2517-4174-9564-A321D0A41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27" autoAdjust="0"/>
  </p:normalViewPr>
  <p:slideViewPr>
    <p:cSldViewPr snapToGrid="0">
      <p:cViewPr varScale="1">
        <p:scale>
          <a:sx n="113" d="100"/>
          <a:sy n="113" d="100"/>
        </p:scale>
        <p:origin x="15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70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(Graph: Bar chart showing the importance of the top 10 features in predicting bankruptcy)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76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14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60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40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02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6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47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5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71501" y="3513444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By:</a:t>
            </a:r>
            <a:r>
              <a:rPr lang="en-US" dirty="0" err="1"/>
              <a:t>Krishnadas</a:t>
            </a:r>
            <a:r>
              <a:rPr lang="en-US" dirty="0"/>
              <a:t> Manoj,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/>
              <a:t>Cao Xing Ping,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Keong</a:t>
            </a:r>
            <a:r>
              <a:rPr lang="en-US" dirty="0"/>
              <a:t> Wee </a:t>
            </a:r>
            <a:r>
              <a:rPr lang="en-US" dirty="0" err="1"/>
              <a:t>Kiat</a:t>
            </a:r>
            <a:r>
              <a:rPr lang="en-US" dirty="0"/>
              <a:t> Edwin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Company Bankruptcy Prediction 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NTUSC1015 Mini Project</a:t>
            </a:r>
            <a:endParaRPr sz="2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Evaluated models using precision, recall, and f1-score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lt1"/>
                </a:solidFill>
                <a:latin typeface="Share Tech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 model performed the best overall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54F98-68B8-FF54-44FA-CF894E60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3" y="1680361"/>
            <a:ext cx="7901147" cy="26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Importance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11247" y="989475"/>
            <a:ext cx="3615080" cy="355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lt1"/>
                </a:solidFill>
                <a:latin typeface="Share Tech"/>
              </a:rPr>
              <a:t> Based on the regression model, there are 19 important predictors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Feature importance was calculated using the logistic regression model's coefficients, where larger absolute values indicate greater importance</a:t>
            </a: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</a:pPr>
            <a:br>
              <a:rPr lang="en-SG" sz="1800" dirty="0">
                <a:solidFill>
                  <a:schemeClr val="lt1"/>
                </a:solidFill>
                <a:latin typeface="Share Tech"/>
              </a:rPr>
            </a:br>
            <a:endParaRPr lang="en-US" sz="18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A30C4-A331-EB10-D9BA-844E3DC1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4" y="989475"/>
            <a:ext cx="4437270" cy="39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2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Small Dataset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Imbalance Data- with only 4.4% of observations belonging to the bankrupt class 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Time Horizon</a:t>
            </a:r>
          </a:p>
        </p:txBody>
      </p:sp>
      <p:pic>
        <p:nvPicPr>
          <p:cNvPr id="3074" name="Picture 2" descr="Know Your Limitations | SmallBizClub">
            <a:extLst>
              <a:ext uri="{FF2B5EF4-FFF2-40B4-BE49-F238E27FC236}">
                <a16:creationId xmlns:a16="http://schemas.microsoft.com/office/drawing/2014/main" id="{87DF8CB0-2971-5DB3-5072-90A79657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3892"/>
            <a:ext cx="3733144" cy="21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Improvements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More advanced feature selection techniques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Hyperparameter tuning to optimize model performance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Trying different machine learning models or algorithms</a:t>
            </a:r>
          </a:p>
        </p:txBody>
      </p:sp>
      <p:pic>
        <p:nvPicPr>
          <p:cNvPr id="1026" name="Picture 2" descr="Machine Learning - UT Dallas Department of Computer Science - The ...">
            <a:extLst>
              <a:ext uri="{FF2B5EF4-FFF2-40B4-BE49-F238E27FC236}">
                <a16:creationId xmlns:a16="http://schemas.microsoft.com/office/drawing/2014/main" id="{7850EA62-6886-9BFC-7BC8-F1219A5E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02" y="1093824"/>
            <a:ext cx="4376484" cy="24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648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253745"/>
            <a:ext cx="4178640" cy="340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lt1"/>
                </a:solidFill>
                <a:latin typeface="Share Tech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 model performed best with 97% accuracy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Liability-Assets Flag is one of the most important features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Useful for risk assessment in finance industry</a:t>
            </a:r>
          </a:p>
        </p:txBody>
      </p:sp>
      <p:pic>
        <p:nvPicPr>
          <p:cNvPr id="1026" name="Picture 2" descr="Finance Package Images – Browse 242,899 Stock Photos, Vectors, and Video |  Adobe Stock">
            <a:extLst>
              <a:ext uri="{FF2B5EF4-FFF2-40B4-BE49-F238E27FC236}">
                <a16:creationId xmlns:a16="http://schemas.microsoft.com/office/drawing/2014/main" id="{2600CF7F-E7EF-941C-283C-87F954E8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8" y="1253745"/>
            <a:ext cx="4178640" cy="27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6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5;p25">
            <a:extLst>
              <a:ext uri="{FF2B5EF4-FFF2-40B4-BE49-F238E27FC236}">
                <a16:creationId xmlns:a16="http://schemas.microsoft.com/office/drawing/2014/main" id="{384F0DBD-B34D-3711-DF6D-7816D516F5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dirty="0">
                <a:solidFill>
                  <a:srgbClr val="D1D5DB"/>
                </a:solidFill>
                <a:effectLst/>
                <a:latin typeface="Söhne"/>
              </a:rPr>
              <a:t>Thank You!</a:t>
            </a:r>
            <a:endParaRPr sz="7200" dirty="0"/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CE39AAB5-B119-1C42-576E-00B17EA3C4A6}"/>
              </a:ext>
            </a:extLst>
          </p:cNvPr>
          <p:cNvSpPr txBox="1">
            <a:spLocks/>
          </p:cNvSpPr>
          <p:nvPr/>
        </p:nvSpPr>
        <p:spPr>
          <a:xfrm>
            <a:off x="2642916" y="3826465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lt1"/>
                </a:solidFill>
                <a:latin typeface="Share Tech"/>
              </a:rPr>
              <a:t>CREDITS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: This template was taken from </a:t>
            </a:r>
            <a:r>
              <a:rPr lang="en-US" sz="1800" b="1" dirty="0" err="1">
                <a:solidFill>
                  <a:schemeClr val="lt1"/>
                </a:solidFill>
                <a:latin typeface="Share Tech"/>
              </a:rPr>
              <a:t>Slidesgo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, including the </a:t>
            </a:r>
            <a:r>
              <a:rPr lang="en-US" sz="1800" b="1" dirty="0">
                <a:solidFill>
                  <a:schemeClr val="lt1"/>
                </a:solidFill>
                <a:latin typeface="Share Tech"/>
              </a:rPr>
              <a:t>fonts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Model Selection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References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14580" y="788356"/>
            <a:ext cx="4223698" cy="321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Bankruptcy affects the finances of all stakeholders.</a:t>
            </a:r>
          </a:p>
          <a:p>
            <a:pPr marL="0" indent="0">
              <a:buNone/>
            </a:pPr>
            <a:endParaRPr lang="en-US" sz="1600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The project uses machine learning models to predict bankruptcy using financial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Our Aim: By predicting the likelihood of bankruptcy, companies can take proactive measures to improve their financial health and avoid potential financial distress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46745" y="2775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5 Steps to Improve Financial Health in Dubai, UAE">
            <a:extLst>
              <a:ext uri="{FF2B5EF4-FFF2-40B4-BE49-F238E27FC236}">
                <a16:creationId xmlns:a16="http://schemas.microsoft.com/office/drawing/2014/main" id="{1D945EFD-5D5B-3D8B-3225-B13204A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87" y="1027900"/>
            <a:ext cx="2484219" cy="31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Understand the dataset and its features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Pre-process the data and standardize the financial ratios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Implement and evaluate different binary classification models</a:t>
            </a: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Compare the performance of the different models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Determine which model performs the best in predicting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Explore potential areas for future improvements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Objecticve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7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2" y="97284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Missing Value Imputation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Z-score Normalization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Outlier Detection and Removal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8375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3204053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Highly imbalanced, may affect the performance of ML model prediction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Show distribution of bankrupt and non-bankrupt companies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D3B2B-4C22-1B0D-59FC-48422BD7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051401"/>
            <a:ext cx="3204053" cy="25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3204053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The Logistic Regression model achieved a decent accuracy of 95.41% in predicting bankruptcy status</a:t>
            </a: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Removing outliers led to an increase in accuracy and a decrease in the false-negative rate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Outliers(Box Plot)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C5F7B-AFAF-B29D-8C92-7B1A4054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568619"/>
            <a:ext cx="2603717" cy="2069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E4C1-DE23-ACE9-ABFF-1E66B036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4698"/>
            <a:ext cx="2603717" cy="20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8022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Matrix Heatmap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825727"/>
            <a:ext cx="3330805" cy="34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ROA(C) and operating gross margin have high correlation with bankruptcy status and may be good bankruptcy predictors.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Negative correlation exists between net income and current liability ratios with bankruptcy.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ECAFF-052B-7DBE-10EA-B69E727A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8024"/>
            <a:ext cx="4122807" cy="4317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11188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Relationships</a:t>
            </a:r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712860"/>
            <a:ext cx="3308705" cy="39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Most features do not separate bankrupt and non-bankrupt companies well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ROA(C) and cash flow to total assets may be good bankruptcy predictors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Current ratio and quick ratio may require non-linear models for their relationship with bankruptcy.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76138-BD12-CF56-AECD-35904311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59" y="313745"/>
            <a:ext cx="4140736" cy="4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0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A5E8F"/>
    </a:dk1>
    <a:lt1>
      <a:srgbClr val="FFFFFF"/>
    </a:lt1>
    <a:dk2>
      <a:srgbClr val="002845"/>
    </a:dk2>
    <a:lt2>
      <a:srgbClr val="FFD6E1"/>
    </a:lt2>
    <a:accent1>
      <a:srgbClr val="E898AC"/>
    </a:accent1>
    <a:accent2>
      <a:srgbClr val="00CFCC"/>
    </a:accent2>
    <a:accent3>
      <a:srgbClr val="FF9973"/>
    </a:accent3>
    <a:accent4>
      <a:srgbClr val="F64975"/>
    </a:accent4>
    <a:accent5>
      <a:srgbClr val="5EFFFD"/>
    </a:accent5>
    <a:accent6>
      <a:srgbClr val="FC723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414</Words>
  <Application>Microsoft Office PowerPoint</Application>
  <PresentationFormat>On-screen Show 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Nunito Light</vt:lpstr>
      <vt:lpstr>Maven Pro</vt:lpstr>
      <vt:lpstr>Share Tech</vt:lpstr>
      <vt:lpstr>Söhne</vt:lpstr>
      <vt:lpstr>Arial</vt:lpstr>
      <vt:lpstr>Livvic Light</vt:lpstr>
      <vt:lpstr>Data Science Consulting by Slidesgo</vt:lpstr>
      <vt:lpstr>Company Bankruptcy Prediction  NTUSC1015 Mini Project</vt:lpstr>
      <vt:lpstr>Table of Content</vt:lpstr>
      <vt:lpstr>Overview</vt:lpstr>
      <vt:lpstr>Objecticve</vt:lpstr>
      <vt:lpstr>Data Cleaning</vt:lpstr>
      <vt:lpstr>Data Exploration</vt:lpstr>
      <vt:lpstr>Outliers(Box Plot)</vt:lpstr>
      <vt:lpstr>Correlation Matrix Heatmap</vt:lpstr>
      <vt:lpstr>Feature Relationships</vt:lpstr>
      <vt:lpstr>Model Evaluation</vt:lpstr>
      <vt:lpstr>Feature Importance</vt:lpstr>
      <vt:lpstr>Limitations</vt:lpstr>
      <vt:lpstr>Future Improvements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Prediction  NTUSC1015 Mini Project</dc:title>
  <cp:lastModifiedBy>Cao Xing Ping</cp:lastModifiedBy>
  <cp:revision>7</cp:revision>
  <dcterms:modified xsi:type="dcterms:W3CDTF">2023-04-14T01:35:19Z</dcterms:modified>
</cp:coreProperties>
</file>