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7" r:id="rId3"/>
    <p:sldId id="259" r:id="rId4"/>
    <p:sldId id="297" r:id="rId5"/>
    <p:sldId id="298" r:id="rId6"/>
    <p:sldId id="309" r:id="rId7"/>
    <p:sldId id="310" r:id="rId8"/>
    <p:sldId id="313" r:id="rId9"/>
    <p:sldId id="265" r:id="rId10"/>
    <p:sldId id="299" r:id="rId11"/>
    <p:sldId id="303" r:id="rId12"/>
    <p:sldId id="304" r:id="rId13"/>
    <p:sldId id="312" r:id="rId14"/>
    <p:sldId id="307" r:id="rId15"/>
    <p:sldId id="308" r:id="rId16"/>
    <p:sldId id="311" r:id="rId17"/>
  </p:sldIdLst>
  <p:sldSz cx="9144000" cy="5143500" type="screen16x9"/>
  <p:notesSz cx="6858000" cy="9144000"/>
  <p:embeddedFontLst>
    <p:embeddedFont>
      <p:font typeface="Livvic Light" pitchFamily="2" charset="0"/>
      <p:regular r:id="rId19"/>
      <p:italic r:id="rId20"/>
    </p:embeddedFont>
    <p:embeddedFont>
      <p:font typeface="Maven Pro" panose="020B0604020202020204" charset="0"/>
      <p:regular r:id="rId21"/>
      <p:bold r:id="rId22"/>
    </p:embeddedFont>
    <p:embeddedFont>
      <p:font typeface="Nunito Light" pitchFamily="2" charset="0"/>
      <p:regular r:id="rId23"/>
      <p:italic r:id="rId24"/>
    </p:embeddedFont>
    <p:embeddedFont>
      <p:font typeface="Share Tech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6D1CBF-2517-4174-9564-A321D0A41C94}">
  <a:tblStyle styleId="{BD6D1CBF-2517-4174-9564-A321D0A41C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8720" autoAdjust="0"/>
  </p:normalViewPr>
  <p:slideViewPr>
    <p:cSldViewPr snapToGrid="0">
      <p:cViewPr varScale="1">
        <p:scale>
          <a:sx n="78" d="100"/>
          <a:sy n="78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70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(Graph: Bar chart showing the importance of the top 10 features in predicting bankruptcy)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0766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148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600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77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40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02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9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6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latin typeface="Share Tech"/>
                <a:cs typeface="Arial"/>
              </a:rPr>
              <a:t>The Logistic Regression model achieved a decent accuracy of 95.41% in predicting bankruptcy status</a:t>
            </a:r>
          </a:p>
          <a:p>
            <a:pPr marL="158750" indent="0">
              <a:buNone/>
            </a:pPr>
            <a:r>
              <a:rPr lang="en-US" dirty="0"/>
              <a:t>The values which were 3 SD. Away from the man values were removed. L.R, Random forests , </a:t>
            </a:r>
            <a:r>
              <a:rPr lang="en-US" dirty="0" err="1"/>
              <a:t>XgBoost</a:t>
            </a:r>
            <a:r>
              <a:rPr lang="en-US" dirty="0"/>
              <a:t> are inherently robust in handling outliers and they are able to split up the dataset into subsets effectively ignoring the outliers.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47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05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671501" y="3513444"/>
            <a:ext cx="4393996" cy="9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By:</a:t>
            </a:r>
            <a:r>
              <a:rPr lang="en-US" dirty="0" err="1"/>
              <a:t>Krishnadas</a:t>
            </a:r>
            <a:r>
              <a:rPr lang="en-US" dirty="0"/>
              <a:t> Manoj,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dirty="0"/>
              <a:t>Cao Xing Ping,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Keong</a:t>
            </a:r>
            <a:r>
              <a:rPr lang="en-US" dirty="0"/>
              <a:t> Wee </a:t>
            </a:r>
            <a:r>
              <a:rPr lang="en-US" dirty="0" err="1"/>
              <a:t>Kiat</a:t>
            </a:r>
            <a:r>
              <a:rPr lang="en-US" dirty="0"/>
              <a:t> Edwin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Company Bankruptcy Prediction 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NTU SC1015 Mini Project</a:t>
            </a:r>
            <a:endParaRPr sz="28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564048" y="11188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Relationships</a:t>
            </a:r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712860"/>
            <a:ext cx="3308705" cy="395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Most features do not separate bankrupt and non-bankrupt companies well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ROA(C) and Cash flow to total assets may be good bankruptcy predictors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Current ratio and quick ratio may require non-linear models for their relationship with bankruptcy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76138-BD12-CF56-AECD-359043118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59" y="313745"/>
            <a:ext cx="4140736" cy="45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35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Evaluation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901724"/>
            <a:ext cx="8015904" cy="11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Evaluated models using precision, recall, and f1-score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lt1"/>
                </a:solidFill>
                <a:latin typeface="Share Tech"/>
              </a:rPr>
              <a:t>XGBoost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 model performed the best overall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54F98-68B8-FF54-44FA-CF894E60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3" y="1680361"/>
            <a:ext cx="7901147" cy="263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Feature Importance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11247" y="989475"/>
            <a:ext cx="3615080" cy="355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I</a:t>
            </a:r>
            <a:r>
              <a:rPr lang="en-SG" sz="1800" dirty="0">
                <a:solidFill>
                  <a:schemeClr val="lt1"/>
                </a:solidFill>
                <a:latin typeface="Share Tech"/>
              </a:rPr>
              <a:t>t</a:t>
            </a:r>
            <a:r>
              <a:rPr lang="zh-CN" altLang="en-US" sz="1800" dirty="0">
                <a:solidFill>
                  <a:schemeClr val="lt1"/>
                </a:solidFill>
                <a:latin typeface="Share Tech"/>
              </a:rPr>
              <a:t> 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was calculated using the logistic regression model's coefficients, where larger absolute values indicate greater importance</a:t>
            </a: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SG" sz="1800" dirty="0">
                <a:solidFill>
                  <a:schemeClr val="lt1"/>
                </a:solidFill>
                <a:latin typeface="Share Tech"/>
              </a:rPr>
              <a:t>Based on the regression model, there are 19 important predictors</a:t>
            </a:r>
          </a:p>
          <a:p>
            <a:pPr algn="l">
              <a:buClr>
                <a:schemeClr val="bg1"/>
              </a:buClr>
            </a:pPr>
            <a:endParaRPr lang="en-SG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</a:pPr>
            <a:br>
              <a:rPr lang="en-SG" sz="1800" dirty="0">
                <a:solidFill>
                  <a:schemeClr val="lt1"/>
                </a:solidFill>
                <a:latin typeface="Share Tech"/>
              </a:rPr>
            </a:br>
            <a:endParaRPr lang="en-US" sz="1800" dirty="0">
              <a:solidFill>
                <a:schemeClr val="lt1"/>
              </a:solidFill>
              <a:latin typeface="Share Tech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2A30C4-A331-EB10-D9BA-844E3DC19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83" y="989475"/>
            <a:ext cx="4437270" cy="39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3"/>
    </mc:Choice>
    <mc:Fallback xmlns="">
      <p:transition spd="slow" advTm="622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093824"/>
            <a:ext cx="3562278" cy="34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Small Dataset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Imbalance Data- with only 4.4% of observations belonging to the bankrupt class 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Time Horizon</a:t>
            </a:r>
          </a:p>
        </p:txBody>
      </p:sp>
      <p:pic>
        <p:nvPicPr>
          <p:cNvPr id="3074" name="Picture 2" descr="Know Your Limitations | SmallBizClub">
            <a:extLst>
              <a:ext uri="{FF2B5EF4-FFF2-40B4-BE49-F238E27FC236}">
                <a16:creationId xmlns:a16="http://schemas.microsoft.com/office/drawing/2014/main" id="{87DF8CB0-2971-5DB3-5072-90A796575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73892"/>
            <a:ext cx="3733144" cy="21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0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Improvements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093824"/>
            <a:ext cx="3562278" cy="34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More advanced feature selection techniques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Hyperparameter tuning to optimize model performance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Trying different machine learning models or algorithms</a:t>
            </a:r>
          </a:p>
        </p:txBody>
      </p:sp>
      <p:pic>
        <p:nvPicPr>
          <p:cNvPr id="1026" name="Picture 2" descr="Machine Learning - UT Dallas Department of Computer Science - The ...">
            <a:extLst>
              <a:ext uri="{FF2B5EF4-FFF2-40B4-BE49-F238E27FC236}">
                <a16:creationId xmlns:a16="http://schemas.microsoft.com/office/drawing/2014/main" id="{7850EA62-6886-9BFC-7BC8-F1219A5E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02" y="1093824"/>
            <a:ext cx="4376484" cy="2461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0648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1253745"/>
            <a:ext cx="4178640" cy="340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Bankruptcy prediction shown accurate result with the model and feature</a:t>
            </a:r>
          </a:p>
          <a:p>
            <a:pPr lvl="2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marL="285750" lvl="2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Useful for risk assessment in finance industry, investors and other stakeholders</a:t>
            </a:r>
          </a:p>
        </p:txBody>
      </p:sp>
      <p:pic>
        <p:nvPicPr>
          <p:cNvPr id="1026" name="Picture 2" descr="Finance Package Images – Browse 242,899 Stock Photos, Vectors, and Video |  Adobe Stock">
            <a:extLst>
              <a:ext uri="{FF2B5EF4-FFF2-40B4-BE49-F238E27FC236}">
                <a16:creationId xmlns:a16="http://schemas.microsoft.com/office/drawing/2014/main" id="{2600CF7F-E7EF-941C-283C-87F954E8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88" y="1253745"/>
            <a:ext cx="4178640" cy="27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6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35;p25">
            <a:extLst>
              <a:ext uri="{FF2B5EF4-FFF2-40B4-BE49-F238E27FC236}">
                <a16:creationId xmlns:a16="http://schemas.microsoft.com/office/drawing/2014/main" id="{384F0DBD-B34D-3711-DF6D-7816D516F5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dirty="0">
                <a:solidFill>
                  <a:srgbClr val="D1D5DB"/>
                </a:solidFill>
                <a:effectLst/>
                <a:latin typeface="Söhne"/>
              </a:rPr>
              <a:t>Thank You!</a:t>
            </a:r>
            <a:endParaRPr sz="7200" dirty="0"/>
          </a:p>
        </p:txBody>
      </p:sp>
      <p:sp>
        <p:nvSpPr>
          <p:cNvPr id="4" name="Google Shape;434;p25">
            <a:extLst>
              <a:ext uri="{FF2B5EF4-FFF2-40B4-BE49-F238E27FC236}">
                <a16:creationId xmlns:a16="http://schemas.microsoft.com/office/drawing/2014/main" id="{CE39AAB5-B119-1C42-576E-00B17EA3C4A6}"/>
              </a:ext>
            </a:extLst>
          </p:cNvPr>
          <p:cNvSpPr txBox="1">
            <a:spLocks/>
          </p:cNvSpPr>
          <p:nvPr/>
        </p:nvSpPr>
        <p:spPr>
          <a:xfrm>
            <a:off x="2642916" y="3826465"/>
            <a:ext cx="4393996" cy="9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lt1"/>
                </a:solidFill>
                <a:latin typeface="Share Tech"/>
              </a:rPr>
              <a:t>CREDITS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: This template was taken from </a:t>
            </a:r>
            <a:r>
              <a:rPr lang="en-US" sz="1800" b="1" dirty="0" err="1">
                <a:solidFill>
                  <a:schemeClr val="lt1"/>
                </a:solidFill>
                <a:latin typeface="Share Tech"/>
              </a:rPr>
              <a:t>Slidesgo</a:t>
            </a:r>
            <a:r>
              <a:rPr lang="en-US" sz="1800" dirty="0">
                <a:solidFill>
                  <a:schemeClr val="lt1"/>
                </a:solidFill>
                <a:latin typeface="Share Tech"/>
              </a:rPr>
              <a:t>, including the </a:t>
            </a:r>
            <a:r>
              <a:rPr lang="en-US" sz="1800" b="1" dirty="0">
                <a:solidFill>
                  <a:schemeClr val="lt1"/>
                </a:solidFill>
                <a:latin typeface="Share Tech"/>
              </a:rPr>
              <a:t>fonts</a:t>
            </a:r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2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Share Tech"/>
                <a:cs typeface="Arial"/>
              </a:rPr>
              <a:t>Overview</a:t>
            </a:r>
          </a:p>
          <a:p>
            <a:r>
              <a:rPr lang="en-US" sz="2400" dirty="0">
                <a:latin typeface="Share Tech"/>
                <a:cs typeface="Arial"/>
              </a:rPr>
              <a:t>Workflow</a:t>
            </a:r>
          </a:p>
          <a:p>
            <a:r>
              <a:rPr lang="en-US" sz="2400" dirty="0">
                <a:latin typeface="Share Tech"/>
                <a:cs typeface="Arial"/>
              </a:rPr>
              <a:t>Data Sets</a:t>
            </a:r>
          </a:p>
          <a:p>
            <a:r>
              <a:rPr lang="en-US" sz="2400" dirty="0">
                <a:latin typeface="Share Tech"/>
                <a:cs typeface="Arial"/>
              </a:rPr>
              <a:t>Model Selection and Evaluation</a:t>
            </a:r>
          </a:p>
          <a:p>
            <a:r>
              <a:rPr lang="en-US" sz="2400" dirty="0">
                <a:latin typeface="Share Tech"/>
                <a:cs typeface="Arial"/>
              </a:rPr>
              <a:t>Results</a:t>
            </a:r>
          </a:p>
          <a:p>
            <a:r>
              <a:rPr lang="en-US" sz="2400" dirty="0">
                <a:latin typeface="Share Tech"/>
                <a:cs typeface="Arial"/>
              </a:rPr>
              <a:t>Conclusion</a:t>
            </a:r>
          </a:p>
          <a:p>
            <a:r>
              <a:rPr lang="en-US" sz="2400" dirty="0">
                <a:latin typeface="Share Tech"/>
                <a:cs typeface="Arial"/>
              </a:rPr>
              <a:t>References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14580" y="788356"/>
            <a:ext cx="4223698" cy="321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hare Tech"/>
                <a:cs typeface="Arial"/>
              </a:rPr>
              <a:t>Bankruptcy affects the finances of all stakeholders.</a:t>
            </a:r>
          </a:p>
          <a:p>
            <a:pPr marL="0" indent="0">
              <a:buNone/>
            </a:pPr>
            <a:endParaRPr lang="en-US" dirty="0">
              <a:latin typeface="Share Tech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hare Tech"/>
                <a:cs typeface="Arial"/>
              </a:rPr>
              <a:t>The project uses machine learning models to predict bankruptcy using financial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hare Tech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hare Tech"/>
                <a:cs typeface="Arial"/>
              </a:rPr>
              <a:t>Our Aim: By predicting the likelihood of bankruptcy, companies can take proactive measures to improve their financial health and avoid potential financial distress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46745" y="27750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5 Steps to Improve Financial Health in Dubai, UAE">
            <a:extLst>
              <a:ext uri="{FF2B5EF4-FFF2-40B4-BE49-F238E27FC236}">
                <a16:creationId xmlns:a16="http://schemas.microsoft.com/office/drawing/2014/main" id="{1D945EFD-5D5B-3D8B-3225-B13204A9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87" y="1027900"/>
            <a:ext cx="2484219" cy="312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Share Tech"/>
                <a:cs typeface="Arial"/>
              </a:rPr>
              <a:t>Understand the dataset and its features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Pre-process the data and standardize the financial ratios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Implement and evaluate different binary classification models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Compare the performance of the different models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Determine which model performs the best in predicting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Explore potential areas for future improvements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75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2" y="972845"/>
            <a:ext cx="6750234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Source – Company Bankruptcy Prediction  (Kaggle)</a:t>
            </a:r>
          </a:p>
          <a:p>
            <a:pPr marL="165100" indent="0">
              <a:buClr>
                <a:schemeClr val="bg1"/>
              </a:buClr>
              <a:buNone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Huge Dataset with a lot of information</a:t>
            </a:r>
          </a:p>
          <a:p>
            <a:pPr marL="165100" indent="0">
              <a:buClr>
                <a:schemeClr val="bg1"/>
              </a:buClr>
              <a:buNone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Poses a challenge to analyze the data which results in slower performance and longer processing time</a:t>
            </a:r>
          </a:p>
          <a:p>
            <a:pPr marL="165100" indent="0">
              <a:buClr>
                <a:schemeClr val="bg1"/>
              </a:buClr>
              <a:buNone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To identify critical predictors that are essential in determining the result</a:t>
            </a:r>
          </a:p>
          <a:p>
            <a:pPr lvl="1">
              <a:buClr>
                <a:schemeClr val="bg1"/>
              </a:buClr>
            </a:pPr>
            <a:r>
              <a:rPr lang="en-US" sz="1800" dirty="0">
                <a:latin typeface="Share Tech"/>
                <a:cs typeface="Arial"/>
                <a:sym typeface="Arial"/>
              </a:rPr>
              <a:t>For example (Removal of outliers and using Confusion Matrix)</a:t>
            </a:r>
          </a:p>
          <a:p>
            <a:pPr marL="165100" indent="0">
              <a:buClr>
                <a:schemeClr val="bg1"/>
              </a:buClr>
              <a:buNone/>
            </a:pPr>
            <a:endParaRPr lang="en-US" sz="1800" dirty="0">
              <a:latin typeface="Share Tech"/>
              <a:cs typeface="Arial"/>
              <a:sym typeface="Arial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38375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/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6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-15612" y="626176"/>
            <a:ext cx="4162156" cy="389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Share Tech"/>
                <a:cs typeface="Arial"/>
              </a:rPr>
              <a:t>Highly imbalanced, may affect the performance of ML model prediction as results may be biased.</a:t>
            </a:r>
          </a:p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Show distribution of bankrupt and non-bankrupt companies (6599 vs 220).</a:t>
            </a:r>
          </a:p>
          <a:p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Net-Income Flag and Liability assets Flag columns have only has only </a:t>
            </a:r>
          </a:p>
          <a:p>
            <a:pPr marL="165100" indent="0">
              <a:buNone/>
            </a:pPr>
            <a:r>
              <a:rPr lang="en-US" sz="1800" dirty="0">
                <a:latin typeface="Share Tech"/>
                <a:cs typeface="Arial"/>
              </a:rPr>
              <a:t>     one type of significant data.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133800" y="42156"/>
            <a:ext cx="66563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Exploration (EDA)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D3B2B-4C22-1B0D-59FC-48422BD7E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41" b="5705"/>
          <a:stretch/>
        </p:blipFill>
        <p:spPr>
          <a:xfrm>
            <a:off x="6620563" y="155462"/>
            <a:ext cx="2446929" cy="2388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C846CA-CC01-450F-21F8-DB3132FB2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563" y="2698047"/>
            <a:ext cx="2495057" cy="2445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7026BE-B23F-CF0B-9FEE-CAF58AEB0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48" y="1362382"/>
            <a:ext cx="2725515" cy="26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98654" y="447856"/>
            <a:ext cx="5082946" cy="389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>
              <a:buNone/>
            </a:pPr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Significant number of outliers were seen in 89 out of the 92 columns of features that were in the dataset.</a:t>
            </a:r>
          </a:p>
          <a:p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Removing outliers will lead to an increase in accuracy and a decrease in the false-negative rate</a:t>
            </a:r>
          </a:p>
          <a:p>
            <a:endParaRPr lang="en-US" sz="1800" dirty="0">
              <a:latin typeface="Share Tech"/>
              <a:cs typeface="Arial"/>
            </a:endParaRPr>
          </a:p>
          <a:p>
            <a:r>
              <a:rPr lang="en-US" sz="1800" dirty="0">
                <a:latin typeface="Share Tech"/>
                <a:cs typeface="Arial"/>
              </a:rPr>
              <a:t>Logistic Regression, Random Forest and </a:t>
            </a:r>
            <a:r>
              <a:rPr lang="en-US" sz="1800" dirty="0" err="1">
                <a:latin typeface="Share Tech"/>
                <a:cs typeface="Arial"/>
              </a:rPr>
              <a:t>XGBoost</a:t>
            </a:r>
            <a:r>
              <a:rPr lang="en-US" sz="1800" dirty="0">
                <a:latin typeface="Share Tech"/>
                <a:cs typeface="Arial"/>
              </a:rPr>
              <a:t> classifier models handle outliers well.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227824" y="77445"/>
            <a:ext cx="66563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Outliers (Box Plot)</a:t>
            </a:r>
            <a:endParaRPr dirty="0"/>
          </a:p>
        </p:txBody>
      </p:sp>
      <p:pic>
        <p:nvPicPr>
          <p:cNvPr id="1026" name="Picture 2" descr="outliers">
            <a:extLst>
              <a:ext uri="{FF2B5EF4-FFF2-40B4-BE49-F238E27FC236}">
                <a16:creationId xmlns:a16="http://schemas.microsoft.com/office/drawing/2014/main" id="{4113A929-F0F6-4850-3E71-881FD339A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77445"/>
            <a:ext cx="3016018" cy="213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ndled_outliers">
            <a:extLst>
              <a:ext uri="{FF2B5EF4-FFF2-40B4-BE49-F238E27FC236}">
                <a16:creationId xmlns:a16="http://schemas.microsoft.com/office/drawing/2014/main" id="{9263F1C2-F1A0-2C43-D2A7-675E46E17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298" y="2613579"/>
            <a:ext cx="3146172" cy="2141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1AF9EA-4902-BB38-2E5E-8E5A9BF1547F}"/>
              </a:ext>
            </a:extLst>
          </p:cNvPr>
          <p:cNvSpPr txBox="1"/>
          <p:nvPr/>
        </p:nvSpPr>
        <p:spPr>
          <a:xfrm>
            <a:off x="6659129" y="2208764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Share Tech"/>
                <a:sym typeface="Maven Pro"/>
              </a:rPr>
              <a:t>Before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F7A93-C830-F0B8-A154-6490B207198F}"/>
              </a:ext>
            </a:extLst>
          </p:cNvPr>
          <p:cNvSpPr txBox="1"/>
          <p:nvPr/>
        </p:nvSpPr>
        <p:spPr>
          <a:xfrm>
            <a:off x="6738180" y="4802001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Share Tech"/>
                <a:sym typeface="Maven Pro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3407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AEA1D1-9CBF-BA52-A4D9-520A6B0E8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39" y="82901"/>
            <a:ext cx="4727700" cy="577800"/>
          </a:xfrm>
        </p:spPr>
        <p:txBody>
          <a:bodyPr/>
          <a:lstStyle/>
          <a:p>
            <a:r>
              <a:rPr lang="en-US" dirty="0"/>
              <a:t>SMOTE and VIF</a:t>
            </a:r>
          </a:p>
        </p:txBody>
      </p:sp>
      <p:pic>
        <p:nvPicPr>
          <p:cNvPr id="2050" name="Picture 2" descr="balance">
            <a:extLst>
              <a:ext uri="{FF2B5EF4-FFF2-40B4-BE49-F238E27FC236}">
                <a16:creationId xmlns:a16="http://schemas.microsoft.com/office/drawing/2014/main" id="{4A1C657F-BBD1-FD30-8699-19A1CF331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273" y="669608"/>
            <a:ext cx="2801727" cy="171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A53846-2E63-E4F7-28B4-CEED2D29EA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241" b="5705"/>
          <a:stretch/>
        </p:blipFill>
        <p:spPr>
          <a:xfrm>
            <a:off x="4162380" y="86806"/>
            <a:ext cx="2353319" cy="229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ECA845-2BEC-FF15-845D-FA50475FFD02}"/>
              </a:ext>
            </a:extLst>
          </p:cNvPr>
          <p:cNvSpPr txBox="1"/>
          <p:nvPr/>
        </p:nvSpPr>
        <p:spPr>
          <a:xfrm>
            <a:off x="5011265" y="2374699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Share Tech"/>
                <a:sym typeface="Maven Pro"/>
              </a:rPr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177C5-787C-7AE0-3015-016F4361D5CD}"/>
              </a:ext>
            </a:extLst>
          </p:cNvPr>
          <p:cNvSpPr txBox="1"/>
          <p:nvPr/>
        </p:nvSpPr>
        <p:spPr>
          <a:xfrm>
            <a:off x="7519016" y="2432511"/>
            <a:ext cx="87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lt1"/>
                </a:solidFill>
                <a:latin typeface="Share Tech"/>
                <a:sym typeface="Maven Pro"/>
              </a:rPr>
              <a:t>After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1053-EE5F-13A2-B834-989990C21539}"/>
              </a:ext>
            </a:extLst>
          </p:cNvPr>
          <p:cNvSpPr txBox="1"/>
          <p:nvPr/>
        </p:nvSpPr>
        <p:spPr>
          <a:xfrm>
            <a:off x="236305" y="739740"/>
            <a:ext cx="369869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Share Tech"/>
                <a:sym typeface="Maven Pro"/>
              </a:rPr>
              <a:t>Imbalance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Share Tech"/>
                <a:sym typeface="Maven Pro"/>
              </a:rPr>
              <a:t>of the target variable was fixed using SMOTE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hare Tech"/>
                <a:sym typeface="Maven Pro"/>
              </a:rPr>
              <a:t>Reduce from 92 columns of predictor variables to 31 unique and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hare Tech"/>
                <a:sym typeface="Maven Pro"/>
              </a:rPr>
              <a:t>High multicollinearity between predictor variables can lead to unstable and unreliable regression coefficients, which can affect the accuracy of the prediction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Share Tech"/>
              <a:sym typeface="Mave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Share Tech"/>
              <a:sym typeface="Maven Pr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C2EBCF-31E6-EA8D-62D0-429E01C90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79" y="3274721"/>
            <a:ext cx="5110821" cy="139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9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129644" y="0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Matrix Heatmap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163851" y="236784"/>
            <a:ext cx="4122807" cy="349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3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  <a:sym typeface="Maven Pro"/>
            </a:endParaRPr>
          </a:p>
          <a:p>
            <a:pPr marL="285750" lvl="3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  <a:sym typeface="Maven Pro"/>
              </a:rPr>
              <a:t>ROA(C) , operating gross margin, Net Income to Total Assets, have high positive correlation with bankruptcy status and may be good bankruptcy predictors.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  <a:sym typeface="Maven Pro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Net income and current liability ratio have negative correlation  with bankruptcy.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ECAFF-052B-7DBE-10EA-B69E727A7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58024"/>
            <a:ext cx="4122807" cy="43177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1A5E8F"/>
    </a:dk1>
    <a:lt1>
      <a:srgbClr val="FFFFFF"/>
    </a:lt1>
    <a:dk2>
      <a:srgbClr val="002845"/>
    </a:dk2>
    <a:lt2>
      <a:srgbClr val="FFD6E1"/>
    </a:lt2>
    <a:accent1>
      <a:srgbClr val="E898AC"/>
    </a:accent1>
    <a:accent2>
      <a:srgbClr val="00CFCC"/>
    </a:accent2>
    <a:accent3>
      <a:srgbClr val="FF9973"/>
    </a:accent3>
    <a:accent4>
      <a:srgbClr val="F64975"/>
    </a:accent4>
    <a:accent5>
      <a:srgbClr val="5EFFFD"/>
    </a:accent5>
    <a:accent6>
      <a:srgbClr val="FC723F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631</Words>
  <Application>Microsoft Office PowerPoint</Application>
  <PresentationFormat>On-screen Show (16:9)</PresentationFormat>
  <Paragraphs>110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Livvic Light</vt:lpstr>
      <vt:lpstr>Nunito Light</vt:lpstr>
      <vt:lpstr>Söhne</vt:lpstr>
      <vt:lpstr>Maven Pro</vt:lpstr>
      <vt:lpstr>Share Tech</vt:lpstr>
      <vt:lpstr>Data Science Consulting by Slidesgo</vt:lpstr>
      <vt:lpstr>Company Bankruptcy Prediction  NTU SC1015 Mini Project</vt:lpstr>
      <vt:lpstr>Table of Content</vt:lpstr>
      <vt:lpstr>Overview</vt:lpstr>
      <vt:lpstr>Workflow</vt:lpstr>
      <vt:lpstr>Data Preparation / Cleaning</vt:lpstr>
      <vt:lpstr>Data Exploration (EDA)</vt:lpstr>
      <vt:lpstr>Outliers (Box Plot)</vt:lpstr>
      <vt:lpstr>SMOTE and VIF</vt:lpstr>
      <vt:lpstr>Correlation Matrix Heatmap</vt:lpstr>
      <vt:lpstr>Feature Relationships</vt:lpstr>
      <vt:lpstr>Model Evaluation</vt:lpstr>
      <vt:lpstr>Feature Importance</vt:lpstr>
      <vt:lpstr>Limitations</vt:lpstr>
      <vt:lpstr>Future Improvements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Bankruptcy Prediction  NTUSC1015 Mini Project</dc:title>
  <dc:creator>Xing Ping Cao</dc:creator>
  <cp:lastModifiedBy>Edwin Keong</cp:lastModifiedBy>
  <cp:revision>18</cp:revision>
  <dcterms:modified xsi:type="dcterms:W3CDTF">2023-04-22T12:48:16Z</dcterms:modified>
</cp:coreProperties>
</file>