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49C6F9-DE3A-47D2-B8B9-C8204F1DBDCF}">
  <a:tblStyle styleId="{CF49C6F9-DE3A-47D2-B8B9-C8204F1DB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224d8f58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224d8f58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24d8f5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24d8f5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24d8f5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24d8f5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24d8f5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224d8f5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24d8f58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224d8f58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24d8f58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224d8f58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24d8f58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24d8f58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224d8f58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224d8f58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224d8f58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224d8f58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24d8f5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24d8f5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24d8f5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24d8f5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224d8f5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224d8f5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24d8f5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24d8f5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24d8f5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24d8f5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24d8f5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24d8f5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224d8f5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224d8f5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24d8f58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224d8f58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hdfcbank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22175" y="1751775"/>
            <a:ext cx="72186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HDFC Bank Freedom Credit Card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Credit card for first-time cardholders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Redeem cashpoints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Rs. 99/-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Rs.99 per redemption request</a:t>
            </a:r>
            <a:endParaRPr sz="20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9613" r="9604" t="0"/>
          <a:stretch/>
        </p:blipFill>
        <p:spPr>
          <a:xfrm>
            <a:off x="417025" y="1266175"/>
            <a:ext cx="3999898" cy="330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Fuel surcharge waiver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1% fuel surcharge waived off 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Rs.250 per statement cycle will be waived off</a:t>
            </a:r>
            <a:endParaRPr sz="2000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9613" r="9604" t="0"/>
          <a:stretch/>
        </p:blipFill>
        <p:spPr>
          <a:xfrm>
            <a:off x="417025" y="1266175"/>
            <a:ext cx="3999898" cy="330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Snapshot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{CF49C6F9-DE3A-47D2-B8B9-C8204F1DBDCF}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Details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Joining fees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 500 (plus applicable taxes)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Spend based waiver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Renewal fee waived off if a minimum of Rs. 50,000 were spent in the previous year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Rewards</a:t>
                      </a:r>
                      <a:r>
                        <a:rPr lang="en-GB"/>
                        <a:t> redemption fee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 99 per redemption request (plus applicable taxes)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Interest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3.6% per month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Fuel Surcharge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1% fuel surcharge waived off at all filling stations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Process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Process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You can apply for using two ways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-GB">
                <a:solidFill>
                  <a:srgbClr val="666666"/>
                </a:solidFill>
              </a:rPr>
              <a:t>Visiting the bank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Visit the bank nearest branch where you have taken the education loan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Fill up the form - Credit Card application form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Submit the KYC documents -  Whatever mentioned.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Get your card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-GB">
                <a:solidFill>
                  <a:srgbClr val="666666"/>
                </a:solidFill>
              </a:rPr>
              <a:t>Apply online: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Visit the ‘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Apply card</a:t>
            </a:r>
            <a:r>
              <a:rPr lang="en-GB">
                <a:solidFill>
                  <a:srgbClr val="666666"/>
                </a:solidFill>
              </a:rPr>
              <a:t>’ link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Specify your details 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</a:pPr>
            <a:r>
              <a:rPr lang="en-GB">
                <a:solidFill>
                  <a:srgbClr val="666666"/>
                </a:solidFill>
              </a:rPr>
              <a:t>Get your card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of two similar cards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HDFC’s Freedom Credit Card vs SBI’s Unnati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{CF49C6F9-DE3A-47D2-B8B9-C8204F1DBDCF}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Freedom Credit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Unnati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Joining fee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 500 (plus applicable taxes)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Interest - Free period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20-50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Upto 50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Renewal Fees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 500 (plus applicable taxes)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Spend 50,000+ in a year to waiver off the fees next year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</a:t>
            </a:r>
            <a:r>
              <a:rPr lang="en-GB"/>
              <a:t>freedom</a:t>
            </a:r>
            <a:r>
              <a:rPr lang="en-GB"/>
              <a:t> Card the best?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5X reward points on your dining, grocery, railway bookings, taxi bookings, and movie spends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the most of your birthday with 25X reward points on your expenses made with the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your purchases made on PayZapp and SmartBUY, get 10X reward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Gift voucher of Rs.1,000 on spending more than Rs.90,000 in a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Renewal fee is waived off is annual spends is more than Rs.50,000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Interest-free period of up to 50 days.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HDFCs Freedom Card?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Who is this for?</a:t>
            </a:r>
            <a:br>
              <a:rPr b="1" lang="en-GB"/>
            </a:br>
            <a:r>
              <a:rPr i="1" lang="en-GB"/>
              <a:t>This is best-suited credit card for first time users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Why is it a good choice?</a:t>
            </a:r>
            <a:br>
              <a:rPr b="1" lang="en-GB"/>
            </a:br>
            <a:r>
              <a:rPr i="1" lang="en-GB"/>
              <a:t>Card offers bonus reward points on groceries, movies, food orders.</a:t>
            </a:r>
            <a:br>
              <a:rPr i="1" lang="en-GB"/>
            </a:br>
            <a:r>
              <a:rPr i="1" lang="en-GB"/>
              <a:t>Conversion of earned reward points against </a:t>
            </a:r>
            <a:r>
              <a:rPr i="1" lang="en-GB"/>
              <a:t>statement</a:t>
            </a:r>
            <a:r>
              <a:rPr i="1" lang="en-GB"/>
              <a:t> credit is easy and great feature to avail cashback insead of rewards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What is the minimum requirement for availing this card?</a:t>
            </a:r>
            <a:br>
              <a:rPr b="1" lang="en-GB"/>
            </a:br>
            <a:r>
              <a:rPr i="1" lang="en-GB"/>
              <a:t>Salaried: Rs. 12,000 p.m.</a:t>
            </a:r>
            <a:br>
              <a:rPr i="1" lang="en-GB"/>
            </a:br>
            <a:r>
              <a:rPr i="1" lang="en-GB"/>
              <a:t>Self-employed: ITR&gt; Rs. 6 lakh p.a.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Features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Fees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Rs. 500/-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One time Joining fee</a:t>
            </a:r>
            <a:endParaRPr sz="200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2170" r="17753" t="0"/>
          <a:stretch/>
        </p:blipFill>
        <p:spPr>
          <a:xfrm>
            <a:off x="417025" y="1266175"/>
            <a:ext cx="39998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Fees waived off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Rs. 500/-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Waived off on spending Rs. 50,000 in a year</a:t>
            </a:r>
            <a:endParaRPr sz="20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5877" l="0" r="0" t="39089"/>
          <a:stretch/>
        </p:blipFill>
        <p:spPr>
          <a:xfrm>
            <a:off x="417025" y="1266175"/>
            <a:ext cx="3999897" cy="330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 charges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3.6% per month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43.2% per annum), 0.99% for the first 90 days</a:t>
            </a:r>
            <a:endParaRPr sz="2000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9638" r="9638" t="0"/>
          <a:stretch/>
        </p:blipFill>
        <p:spPr>
          <a:xfrm>
            <a:off x="417025" y="1266175"/>
            <a:ext cx="39998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 replacement fees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Rs.100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Fee for reissue of a stolen, lost or damaged card</a:t>
            </a:r>
            <a:endParaRPr sz="200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15941" r="15934" t="0"/>
          <a:stretch/>
        </p:blipFill>
        <p:spPr>
          <a:xfrm>
            <a:off x="417025" y="1266175"/>
            <a:ext cx="3999898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Foreign currency markup fees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3.5%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3.5% on the conversion amount (plus applicable taxes)</a:t>
            </a:r>
            <a:endParaRPr sz="2000"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20184" l="0" r="0" t="20184"/>
          <a:stretch/>
        </p:blipFill>
        <p:spPr>
          <a:xfrm>
            <a:off x="417025" y="1266175"/>
            <a:ext cx="3999896" cy="330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Rewards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64363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Multiple </a:t>
            </a:r>
            <a:r>
              <a:rPr b="1" lang="en-GB" sz="2400"/>
              <a:t>rewards:</a:t>
            </a:r>
            <a:endParaRPr b="1" sz="24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Welcome benefit of 500 reward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Birthday spends, get 25X reward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Enjoy 5X reward points movies, grocery spends</a:t>
            </a:r>
            <a:endParaRPr sz="2000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9638" r="9638" t="0"/>
          <a:stretch/>
        </p:blipFill>
        <p:spPr>
          <a:xfrm>
            <a:off x="417025" y="1266175"/>
            <a:ext cx="39998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