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8" r:id="rId2"/>
    <p:sldId id="410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5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5470">
          <p15:clr>
            <a:srgbClr val="A4A3A4"/>
          </p15:clr>
        </p15:guide>
        <p15:guide id="5" pos="2880">
          <p15:clr>
            <a:srgbClr val="A4A3A4"/>
          </p15:clr>
        </p15:guide>
        <p15:guide id="6" pos="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C7B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94" autoAdjust="0"/>
    <p:restoredTop sz="91348" autoAdjust="0"/>
  </p:normalViewPr>
  <p:slideViewPr>
    <p:cSldViewPr snapToGrid="0">
      <p:cViewPr>
        <p:scale>
          <a:sx n="200" d="100"/>
          <a:sy n="200" d="100"/>
        </p:scale>
        <p:origin x="-66" y="-1050"/>
      </p:cViewPr>
      <p:guideLst>
        <p:guide orient="horz" pos="3695"/>
        <p:guide orient="horz" pos="240"/>
        <p:guide orient="horz" pos="2160"/>
        <p:guide pos="5470"/>
        <p:guide pos="2880"/>
        <p:guide pos="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52299" cy="1522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EC2544-6124-4C7C-B4B5-0E9A3D3FCC57}" type="datetimeFigureOut">
              <a:rPr lang="de-DE"/>
              <a:pPr>
                <a:defRPr/>
              </a:pPr>
              <a:t>17.02.2017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3577810-C264-4CA0-9E5E-001552B09D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747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1" descr="Fhg_iwes_4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6303963"/>
            <a:ext cx="11414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6251575"/>
            <a:ext cx="6635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6389688"/>
            <a:ext cx="97313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ms.uni-kassel.de/unicms/uploads/media/logo-grau-hintergrund_2_01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1619"/>
          <a:stretch>
            <a:fillRect/>
          </a:stretch>
        </p:blipFill>
        <p:spPr bwMode="auto">
          <a:xfrm>
            <a:off x="6991350" y="6284913"/>
            <a:ext cx="381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0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6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79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8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126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65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460375" y="6159500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M. Braun</a:t>
            </a:r>
          </a:p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IEEE PES General Meeting</a:t>
            </a:r>
          </a:p>
          <a:p>
            <a:pPr eaLnBrk="1" hangingPunct="1">
              <a:defRPr/>
            </a:pPr>
            <a:r>
              <a:rPr lang="de-DE" altLang="en-US" sz="1200" dirty="0" smtClean="0">
                <a:solidFill>
                  <a:schemeClr val="bg2"/>
                </a:solidFill>
              </a:rPr>
              <a:t>Boston | </a:t>
            </a:r>
            <a:r>
              <a:rPr lang="de-DE" altLang="en-US" sz="1200" dirty="0" err="1" smtClean="0">
                <a:solidFill>
                  <a:schemeClr val="bg2"/>
                </a:solidFill>
              </a:rPr>
              <a:t>July</a:t>
            </a:r>
            <a:r>
              <a:rPr lang="de-DE" altLang="en-US" sz="1200" dirty="0" smtClean="0">
                <a:solidFill>
                  <a:schemeClr val="bg2"/>
                </a:solidFill>
              </a:rPr>
              <a:t> 2016</a:t>
            </a:r>
            <a:endParaRPr lang="en-US" altLang="en-US" sz="1200" dirty="0" smtClean="0">
              <a:solidFill>
                <a:schemeClr val="bg2"/>
              </a:solidFill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4241800" y="6354763"/>
            <a:ext cx="628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99FD34B0-CBD4-4B8E-803F-C643E58571D2}" type="slidenum">
              <a:rPr lang="de-DE" altLang="de-DE" sz="1200"/>
              <a:pPr algn="ctr" eaLnBrk="1" hangingPunct="1">
                <a:spcBef>
                  <a:spcPct val="50000"/>
                </a:spcBef>
              </a:pPr>
              <a:t>‹Nr.›</a:t>
            </a:fld>
            <a:endParaRPr lang="de-DE" altLang="de-DE" sz="1200"/>
          </a:p>
        </p:txBody>
      </p:sp>
      <p:pic>
        <p:nvPicPr>
          <p:cNvPr id="1031" name="Picture 21" descr="Fhg_iwes_4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6303963"/>
            <a:ext cx="11414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6251575"/>
            <a:ext cx="6635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Grafik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6389688"/>
            <a:ext cx="97313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 descr="http://cms.uni-kassel.de/unicms/uploads/media/logo-grau-hintergrund_2_01.png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1619"/>
          <a:stretch>
            <a:fillRect/>
          </a:stretch>
        </p:blipFill>
        <p:spPr bwMode="auto">
          <a:xfrm>
            <a:off x="6991350" y="6284913"/>
            <a:ext cx="381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85910"/>
              </p:ext>
            </p:extLst>
          </p:nvPr>
        </p:nvGraphicFramePr>
        <p:xfrm>
          <a:off x="2400300" y="2819400"/>
          <a:ext cx="2898186" cy="22361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9093"/>
                <a:gridCol w="1449093"/>
              </a:tblGrid>
              <a:tr h="138074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Open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Closed</a:t>
                      </a:r>
                      <a:endParaRPr lang="de-DE" sz="1600" dirty="0"/>
                    </a:p>
                  </a:txBody>
                  <a:tcPr anchor="ctr"/>
                </a:tc>
              </a:tr>
              <a:tr h="1931357"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7586663" y="1417638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8212138" y="1417638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Gerader Verbinder 5"/>
          <p:cNvCxnSpPr>
            <a:stCxn id="4" idx="6"/>
            <a:endCxn id="5" idx="2"/>
          </p:cNvCxnSpPr>
          <p:nvPr/>
        </p:nvCxnSpPr>
        <p:spPr>
          <a:xfrm>
            <a:off x="7664450" y="1455738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 nach unten 1"/>
          <p:cNvSpPr/>
          <p:nvPr/>
        </p:nvSpPr>
        <p:spPr>
          <a:xfrm>
            <a:off x="7783513" y="1535113"/>
            <a:ext cx="312737" cy="776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86663" y="2406650"/>
            <a:ext cx="77787" cy="77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8212138" y="2406650"/>
            <a:ext cx="77787" cy="77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7" name="Gerader Verbinder 16"/>
          <p:cNvCxnSpPr>
            <a:stCxn id="15" idx="6"/>
            <a:endCxn id="16" idx="2"/>
          </p:cNvCxnSpPr>
          <p:nvPr/>
        </p:nvCxnSpPr>
        <p:spPr>
          <a:xfrm>
            <a:off x="7664450" y="2444750"/>
            <a:ext cx="5476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7812088" y="2406650"/>
            <a:ext cx="250825" cy="68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feld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7401" y="2465425"/>
            <a:ext cx="774378" cy="26161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29" name="Ellipse 28"/>
          <p:cNvSpPr/>
          <p:nvPr/>
        </p:nvSpPr>
        <p:spPr>
          <a:xfrm>
            <a:off x="4241211" y="3371624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866686" y="3371624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31" name="Gerader Verbinder 30"/>
          <p:cNvCxnSpPr>
            <a:stCxn id="29" idx="6"/>
            <a:endCxn id="30" idx="2"/>
          </p:cNvCxnSpPr>
          <p:nvPr/>
        </p:nvCxnSpPr>
        <p:spPr>
          <a:xfrm>
            <a:off x="4318998" y="3411311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4522198" y="4379686"/>
            <a:ext cx="79375" cy="79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3" name="Pfeil nach unten 32"/>
          <p:cNvSpPr/>
          <p:nvPr/>
        </p:nvSpPr>
        <p:spPr>
          <a:xfrm>
            <a:off x="4404723" y="3538311"/>
            <a:ext cx="312738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>
          <a:xfrm>
            <a:off x="7947025" y="1419225"/>
            <a:ext cx="0" cy="74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563473" y="3374799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2785474" y="3370830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410949" y="3370830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2" name="Gerader Verbinder 41"/>
          <p:cNvCxnSpPr>
            <a:endCxn id="41" idx="2"/>
          </p:cNvCxnSpPr>
          <p:nvPr/>
        </p:nvCxnSpPr>
        <p:spPr>
          <a:xfrm flipV="1">
            <a:off x="3107736" y="3409724"/>
            <a:ext cx="303213" cy="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/>
          <p:nvPr/>
        </p:nvSpPr>
        <p:spPr>
          <a:xfrm>
            <a:off x="2948986" y="3537517"/>
            <a:ext cx="312738" cy="7762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de-DE" sz="1000" dirty="0">
                <a:solidFill>
                  <a:schemeClr val="tx1"/>
                </a:solidFill>
              </a:rPr>
              <a:t>pd2mpc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/>
          <p:nvPr/>
        </p:nvCxnSpPr>
        <p:spPr>
          <a:xfrm>
            <a:off x="3107736" y="3374005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2785474" y="4401117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410949" y="4401117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2833892" y="3243830"/>
            <a:ext cx="215696" cy="16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55"/>
          <p:cNvSpPr txBox="1">
            <a:spLocks noChangeArrowheads="1"/>
          </p:cNvSpPr>
          <p:nvPr/>
        </p:nvSpPr>
        <p:spPr bwMode="auto">
          <a:xfrm>
            <a:off x="4003085" y="4632891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r>
              <a:rPr lang="de-DE" altLang="de-DE" sz="1000" dirty="0"/>
              <a:t>Auxiliary</a:t>
            </a:r>
            <a:br>
              <a:rPr lang="de-DE" altLang="de-DE" sz="1000" dirty="0"/>
            </a:br>
            <a:r>
              <a:rPr lang="de-DE" altLang="de-DE" sz="1000" dirty="0"/>
              <a:t>Bus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4338048" y="4478904"/>
            <a:ext cx="161925" cy="18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el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60034"/>
              </p:ext>
            </p:extLst>
          </p:nvPr>
        </p:nvGraphicFramePr>
        <p:xfrm>
          <a:off x="219075" y="1267792"/>
          <a:ext cx="8137529" cy="194069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57313"/>
                <a:gridCol w="2260072"/>
                <a:gridCol w="2260072"/>
                <a:gridCol w="2260072"/>
              </a:tblGrid>
              <a:tr h="274996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smtClean="0"/>
                        <a:t>Bus-Bus</a:t>
                      </a:r>
                      <a:r>
                        <a:rPr lang="de-DE" sz="1400" b="0" baseline="0" smtClean="0"/>
                        <a:t> Switches</a:t>
                      </a:r>
                      <a:endParaRPr lang="de-DE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Bus-Line Switches</a:t>
                      </a:r>
                      <a:endParaRPr lang="de-DE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Bus-Trafo </a:t>
                      </a:r>
                      <a:r>
                        <a:rPr lang="de-DE" sz="14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Switches</a:t>
                      </a:r>
                    </a:p>
                  </a:txBody>
                  <a:tcPr anchor="ctr"/>
                </a:tc>
              </a:tr>
              <a:tr h="535139">
                <a:tc>
                  <a:txBody>
                    <a:bodyPr/>
                    <a:lstStyle/>
                    <a:p>
                      <a:r>
                        <a:rPr lang="de-DE" sz="1400" smtClean="0"/>
                        <a:t>Switch Configuration</a:t>
                      </a:r>
                      <a:endParaRPr lang="de-DE" sz="14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35139">
                <a:tc>
                  <a:txBody>
                    <a:bodyPr/>
                    <a:lstStyle/>
                    <a:p>
                      <a:r>
                        <a:rPr lang="de-DE" sz="1400" smtClean="0"/>
                        <a:t>Common Approximation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535139">
                <a:tc>
                  <a:txBody>
                    <a:bodyPr/>
                    <a:lstStyle/>
                    <a:p>
                      <a:pPr algn="l"/>
                      <a:r>
                        <a:rPr lang="de-DE" sz="1400" smtClean="0"/>
                        <a:t>pandapower Switch</a:t>
                      </a:r>
                      <a:r>
                        <a:rPr lang="de-DE" sz="1400" baseline="0" smtClean="0"/>
                        <a:t> Model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9" name="Gerader Verbinder 88"/>
          <p:cNvCxnSpPr>
            <a:stCxn id="96" idx="2"/>
            <a:endCxn id="98" idx="2"/>
          </p:cNvCxnSpPr>
          <p:nvPr/>
        </p:nvCxnSpPr>
        <p:spPr>
          <a:xfrm flipV="1">
            <a:off x="4050544" y="1876082"/>
            <a:ext cx="1773233" cy="5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 bwMode="black">
          <a:xfrm>
            <a:off x="4180719" y="1831633"/>
            <a:ext cx="88900" cy="9207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4050544" y="1841158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5691222" y="1825283"/>
            <a:ext cx="90487" cy="92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823777" y="1834807"/>
            <a:ext cx="80963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4052131" y="2887431"/>
            <a:ext cx="80963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5819248" y="2889117"/>
            <a:ext cx="80962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01" name="Gerader Verbinder 100"/>
          <p:cNvCxnSpPr>
            <a:stCxn id="99" idx="6"/>
            <a:endCxn id="102" idx="2"/>
          </p:cNvCxnSpPr>
          <p:nvPr/>
        </p:nvCxnSpPr>
        <p:spPr>
          <a:xfrm>
            <a:off x="4133094" y="2927913"/>
            <a:ext cx="1406740" cy="3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 bwMode="black">
          <a:xfrm>
            <a:off x="5539834" y="2890800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0" name="Gerader Verbinder 139"/>
          <p:cNvCxnSpPr>
            <a:endCxn id="139" idx="2"/>
          </p:cNvCxnSpPr>
          <p:nvPr/>
        </p:nvCxnSpPr>
        <p:spPr>
          <a:xfrm flipV="1">
            <a:off x="7453037" y="1865025"/>
            <a:ext cx="646821" cy="3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/>
          <p:nvPr/>
        </p:nvCxnSpPr>
        <p:spPr>
          <a:xfrm>
            <a:off x="7453037" y="1868107"/>
            <a:ext cx="677593" cy="2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6916416" y="1697983"/>
            <a:ext cx="334105" cy="3402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7112554" y="1697950"/>
            <a:ext cx="334133" cy="340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6" name="Gerader Verbinder 125"/>
          <p:cNvCxnSpPr>
            <a:stCxn id="138" idx="6"/>
          </p:cNvCxnSpPr>
          <p:nvPr/>
        </p:nvCxnSpPr>
        <p:spPr>
          <a:xfrm flipV="1">
            <a:off x="6290071" y="1868126"/>
            <a:ext cx="632695" cy="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 bwMode="black">
          <a:xfrm>
            <a:off x="6334335" y="1816821"/>
            <a:ext cx="88900" cy="92075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1" name="Ellipse 130"/>
          <p:cNvSpPr/>
          <p:nvPr/>
        </p:nvSpPr>
        <p:spPr bwMode="black">
          <a:xfrm>
            <a:off x="6209108" y="2889117"/>
            <a:ext cx="80963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2" name="Ellipse 131"/>
          <p:cNvSpPr/>
          <p:nvPr/>
        </p:nvSpPr>
        <p:spPr bwMode="black">
          <a:xfrm>
            <a:off x="8099858" y="2881939"/>
            <a:ext cx="80962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33" name="Gerader Verbinder 132"/>
          <p:cNvCxnSpPr>
            <a:stCxn id="131" idx="6"/>
          </p:cNvCxnSpPr>
          <p:nvPr/>
        </p:nvCxnSpPr>
        <p:spPr>
          <a:xfrm flipV="1">
            <a:off x="6290071" y="2927652"/>
            <a:ext cx="632695" cy="19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 bwMode="black">
          <a:xfrm>
            <a:off x="7929093" y="2886736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8" name="Ellipse 137"/>
          <p:cNvSpPr/>
          <p:nvPr/>
        </p:nvSpPr>
        <p:spPr bwMode="black">
          <a:xfrm>
            <a:off x="6207521" y="1828620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9" name="Ellipse 138"/>
          <p:cNvSpPr/>
          <p:nvPr/>
        </p:nvSpPr>
        <p:spPr bwMode="black">
          <a:xfrm>
            <a:off x="8099858" y="1823750"/>
            <a:ext cx="80963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922766" y="2757509"/>
            <a:ext cx="334105" cy="3402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7118904" y="2757476"/>
            <a:ext cx="334133" cy="340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8" name="Gerader Verbinder 147"/>
          <p:cNvCxnSpPr>
            <a:stCxn id="134" idx="2"/>
            <a:endCxn id="144" idx="6"/>
          </p:cNvCxnSpPr>
          <p:nvPr/>
        </p:nvCxnSpPr>
        <p:spPr>
          <a:xfrm flipH="1">
            <a:off x="7453037" y="2927218"/>
            <a:ext cx="476056" cy="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39" idx="2"/>
          </p:cNvCxnSpPr>
          <p:nvPr/>
        </p:nvCxnSpPr>
        <p:spPr>
          <a:xfrm flipH="1">
            <a:off x="7453037" y="1865025"/>
            <a:ext cx="646821" cy="3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/>
          <p:cNvSpPr/>
          <p:nvPr/>
        </p:nvSpPr>
        <p:spPr>
          <a:xfrm>
            <a:off x="7975809" y="1816822"/>
            <a:ext cx="90487" cy="92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2984852" y="1847121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3610327" y="1847121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6" name="Gerader Verbinder 65"/>
          <p:cNvCxnSpPr>
            <a:stCxn id="64" idx="6"/>
            <a:endCxn id="65" idx="2"/>
          </p:cNvCxnSpPr>
          <p:nvPr/>
        </p:nvCxnSpPr>
        <p:spPr>
          <a:xfrm>
            <a:off x="3062639" y="1886808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 bwMode="black">
          <a:xfrm>
            <a:off x="3267426" y="2889117"/>
            <a:ext cx="79375" cy="793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81" name="Gerader Verbinder 80"/>
          <p:cNvCxnSpPr/>
          <p:nvPr/>
        </p:nvCxnSpPr>
        <p:spPr>
          <a:xfrm>
            <a:off x="3307114" y="1850296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 bwMode="black">
          <a:xfrm>
            <a:off x="1776765" y="1846327"/>
            <a:ext cx="77787" cy="777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2402240" y="1846327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84" name="Gerader Verbinder 83"/>
          <p:cNvCxnSpPr>
            <a:endCxn id="83" idx="2"/>
          </p:cNvCxnSpPr>
          <p:nvPr/>
        </p:nvCxnSpPr>
        <p:spPr>
          <a:xfrm flipV="1">
            <a:off x="2099027" y="1885221"/>
            <a:ext cx="303213" cy="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2099027" y="1849502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 bwMode="black">
          <a:xfrm>
            <a:off x="2060133" y="2881939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05" name="Gerader Verbinder 104"/>
          <p:cNvCxnSpPr>
            <a:endCxn id="83" idx="2"/>
          </p:cNvCxnSpPr>
          <p:nvPr/>
        </p:nvCxnSpPr>
        <p:spPr>
          <a:xfrm flipV="1">
            <a:off x="1825183" y="1885221"/>
            <a:ext cx="577057" cy="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/>
          <p:nvPr/>
        </p:nvCxnSpPr>
        <p:spPr>
          <a:xfrm flipV="1">
            <a:off x="2723785" y="1882945"/>
            <a:ext cx="303213" cy="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>
            <a:off x="2723785" y="1847226"/>
            <a:ext cx="0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/>
          <p:nvPr/>
        </p:nvCxnSpPr>
        <p:spPr>
          <a:xfrm flipV="1">
            <a:off x="2449941" y="1779528"/>
            <a:ext cx="244931" cy="104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 bwMode="black">
          <a:xfrm>
            <a:off x="4050544" y="2355752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Ellipse 59"/>
          <p:cNvSpPr/>
          <p:nvPr/>
        </p:nvSpPr>
        <p:spPr bwMode="black">
          <a:xfrm>
            <a:off x="5823777" y="2349401"/>
            <a:ext cx="80963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6207521" y="2343214"/>
            <a:ext cx="82550" cy="80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8099858" y="2338344"/>
            <a:ext cx="80963" cy="82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6" name="Ellipse 75"/>
          <p:cNvSpPr/>
          <p:nvPr/>
        </p:nvSpPr>
        <p:spPr bwMode="black">
          <a:xfrm>
            <a:off x="2984852" y="2361715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3610327" y="2361715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79" name="Gerader Verbinder 78"/>
          <p:cNvCxnSpPr>
            <a:stCxn id="76" idx="6"/>
            <a:endCxn id="77" idx="2"/>
          </p:cNvCxnSpPr>
          <p:nvPr/>
        </p:nvCxnSpPr>
        <p:spPr>
          <a:xfrm>
            <a:off x="3062639" y="2401402"/>
            <a:ext cx="54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 bwMode="black">
          <a:xfrm>
            <a:off x="1776765" y="2360921"/>
            <a:ext cx="77787" cy="7778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2402240" y="2360921"/>
            <a:ext cx="77787" cy="777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90" name="Gerader Verbinder 89"/>
          <p:cNvCxnSpPr>
            <a:endCxn id="88" idx="2"/>
          </p:cNvCxnSpPr>
          <p:nvPr/>
        </p:nvCxnSpPr>
        <p:spPr>
          <a:xfrm flipV="1">
            <a:off x="2099027" y="2399815"/>
            <a:ext cx="303213" cy="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88" idx="2"/>
          </p:cNvCxnSpPr>
          <p:nvPr/>
        </p:nvCxnSpPr>
        <p:spPr>
          <a:xfrm flipV="1">
            <a:off x="1825183" y="2399815"/>
            <a:ext cx="577057" cy="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1975632" y="2367758"/>
            <a:ext cx="250825" cy="68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3217107" y="2370445"/>
            <a:ext cx="250825" cy="68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Frutiger LT Com 45 Light</vt:lpstr>
      <vt:lpstr>Frutiger LT Com 55 Roman</vt:lpstr>
      <vt:lpstr>Wingdings</vt:lpstr>
      <vt:lpstr>Standarddesign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thurner</cp:lastModifiedBy>
  <cp:revision>274</cp:revision>
  <dcterms:created xsi:type="dcterms:W3CDTF">2009-05-22T06:46:16Z</dcterms:created>
  <dcterms:modified xsi:type="dcterms:W3CDTF">2017-02-17T09:58:37Z</dcterms:modified>
</cp:coreProperties>
</file>