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1" r:id="rId3"/>
    <p:sldId id="257" r:id="rId4"/>
    <p:sldId id="258" r:id="rId5"/>
    <p:sldId id="259" r:id="rId6"/>
    <p:sldId id="261" r:id="rId7"/>
    <p:sldId id="260" r:id="rId8"/>
    <p:sldId id="262" r:id="rId9"/>
    <p:sldId id="263" r:id="rId10"/>
    <p:sldId id="265" r:id="rId11"/>
    <p:sldId id="264"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1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a:prstGeom prst="rect">
            <a:avLst/>
          </a:prstGeo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a:prstGeom prst="rect">
            <a:avLst/>
          </a:prstGeo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11/15/2023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16757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11/15/2023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308832"/>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5.sv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Colored pencils inside a pencil holder which is on top of a wood table">
            <a:extLst>
              <a:ext uri="{FF2B5EF4-FFF2-40B4-BE49-F238E27FC236}">
                <a16:creationId xmlns:a16="http://schemas.microsoft.com/office/drawing/2014/main" id="{09A2AB90-219E-95C7-511B-0B6CBE2CED55}"/>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3" name="Subtitle 2">
            <a:extLst>
              <a:ext uri="{FF2B5EF4-FFF2-40B4-BE49-F238E27FC236}">
                <a16:creationId xmlns:a16="http://schemas.microsoft.com/office/drawing/2014/main" id="{80446C52-9B69-A699-09B8-6E8CE82679C9}"/>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pPr>
              <a:spcBef>
                <a:spcPct val="0"/>
              </a:spcBef>
              <a:spcAft>
                <a:spcPts val="600"/>
              </a:spcAft>
            </a:pPr>
            <a:r>
              <a:rPr lang="en-US" b="1" dirty="0">
                <a:solidFill>
                  <a:schemeClr val="bg1"/>
                </a:solidFill>
                <a:latin typeface="Arial" panose="020B0604020202020204" pitchFamily="34" charset="0"/>
                <a:ea typeface="+mj-ea"/>
                <a:cs typeface="Arial" panose="020B0604020202020204" pitchFamily="34" charset="0"/>
              </a:rPr>
              <a:t>WEBSERVER BASICS</a:t>
            </a:r>
          </a:p>
          <a:p>
            <a:pPr>
              <a:spcBef>
                <a:spcPct val="0"/>
              </a:spcBef>
              <a:spcAft>
                <a:spcPts val="600"/>
              </a:spcAft>
            </a:pPr>
            <a:r>
              <a:rPr lang="en-US" b="1" dirty="0">
                <a:solidFill>
                  <a:schemeClr val="bg1"/>
                </a:solidFill>
                <a:latin typeface="Arial" panose="020B0604020202020204" pitchFamily="34" charset="0"/>
                <a:ea typeface="+mj-ea"/>
                <a:cs typeface="Arial" panose="020B0604020202020204" pitchFamily="34" charset="0"/>
              </a:rPr>
              <a:t>AWS</a:t>
            </a:r>
            <a:endParaRPr lang="en-US" dirty="0">
              <a:solidFill>
                <a:schemeClr val="bg1"/>
              </a:solidFill>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8" name="Rectangle 17">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85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3059668"/>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SETTING UP APACHE SERVER</a:t>
            </a:r>
          </a:p>
        </p:txBody>
      </p:sp>
    </p:spTree>
    <p:extLst>
      <p:ext uri="{BB962C8B-B14F-4D97-AF65-F5344CB8AC3E}">
        <p14:creationId xmlns:p14="http://schemas.microsoft.com/office/powerpoint/2010/main" val="306905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23286" y="318611"/>
            <a:ext cx="4897827" cy="461665"/>
          </a:xfrm>
          <a:prstGeom prst="rect">
            <a:avLst/>
          </a:prstGeom>
          <a:noFill/>
        </p:spPr>
        <p:txBody>
          <a:bodyPr wrap="square">
            <a:spAutoFit/>
          </a:bodyPr>
          <a:lstStyle/>
          <a:p>
            <a:pPr algn="ctr"/>
            <a:r>
              <a:rPr lang="en-US" sz="2400" b="1" dirty="0">
                <a:latin typeface="Arial" panose="020B0604020202020204" pitchFamily="34" charset="0"/>
                <a:cs typeface="Arial" panose="020B0604020202020204" pitchFamily="34" charset="0"/>
              </a:rPr>
              <a:t>SETTING UP HTTPD (APACHE)</a:t>
            </a:r>
          </a:p>
        </p:txBody>
      </p:sp>
      <p:sp>
        <p:nvSpPr>
          <p:cNvPr id="3" name="TextBox 2">
            <a:extLst>
              <a:ext uri="{FF2B5EF4-FFF2-40B4-BE49-F238E27FC236}">
                <a16:creationId xmlns:a16="http://schemas.microsoft.com/office/drawing/2014/main" id="{6A011585-B181-CE65-BD38-61C3CEC36BB4}"/>
              </a:ext>
            </a:extLst>
          </p:cNvPr>
          <p:cNvSpPr txBox="1"/>
          <p:nvPr/>
        </p:nvSpPr>
        <p:spPr>
          <a:xfrm>
            <a:off x="398583" y="1344632"/>
            <a:ext cx="5821242" cy="5355312"/>
          </a:xfrm>
          <a:prstGeom prst="rect">
            <a:avLst/>
          </a:prstGeom>
          <a:noFill/>
        </p:spPr>
        <p:txBody>
          <a:bodyPr wrap="square" rtlCol="0">
            <a:spAutoFit/>
          </a:bodyPr>
          <a:lstStyle/>
          <a:p>
            <a:r>
              <a:rPr lang="en-US" b="1" dirty="0"/>
              <a:t>Update the System:</a:t>
            </a:r>
          </a:p>
          <a:p>
            <a:r>
              <a:rPr lang="en-US" i="1" dirty="0" err="1">
                <a:solidFill>
                  <a:srgbClr val="002060"/>
                </a:solidFill>
              </a:rPr>
              <a:t>sudo</a:t>
            </a:r>
            <a:r>
              <a:rPr lang="en-US" i="1" dirty="0">
                <a:solidFill>
                  <a:srgbClr val="002060"/>
                </a:solidFill>
              </a:rPr>
              <a:t> yum update -y</a:t>
            </a:r>
          </a:p>
          <a:p>
            <a:r>
              <a:rPr lang="en-US" dirty="0"/>
              <a:t>Updates the Linux virtual machine with the latest patches.</a:t>
            </a:r>
          </a:p>
          <a:p>
            <a:endParaRPr lang="en-US" b="1" dirty="0"/>
          </a:p>
          <a:p>
            <a:r>
              <a:rPr lang="en-US" b="1" dirty="0"/>
              <a:t>Install Apache:</a:t>
            </a:r>
          </a:p>
          <a:p>
            <a:r>
              <a:rPr lang="en-US" i="1" dirty="0" err="1">
                <a:solidFill>
                  <a:srgbClr val="002060"/>
                </a:solidFill>
              </a:rPr>
              <a:t>sudo</a:t>
            </a:r>
            <a:r>
              <a:rPr lang="en-US" i="1" dirty="0">
                <a:solidFill>
                  <a:srgbClr val="002060"/>
                </a:solidFill>
              </a:rPr>
              <a:t> yum install httpd –y</a:t>
            </a:r>
          </a:p>
          <a:p>
            <a:r>
              <a:rPr lang="en-US" i="1" dirty="0" err="1">
                <a:solidFill>
                  <a:srgbClr val="002060"/>
                </a:solidFill>
              </a:rPr>
              <a:t>sudo</a:t>
            </a:r>
            <a:r>
              <a:rPr lang="en-US" i="1" dirty="0">
                <a:solidFill>
                  <a:srgbClr val="002060"/>
                </a:solidFill>
              </a:rPr>
              <a:t> </a:t>
            </a:r>
            <a:r>
              <a:rPr lang="en-US" i="1" dirty="0" err="1">
                <a:solidFill>
                  <a:srgbClr val="002060"/>
                </a:solidFill>
              </a:rPr>
              <a:t>systemctl</a:t>
            </a:r>
            <a:r>
              <a:rPr lang="en-US" i="1" dirty="0">
                <a:solidFill>
                  <a:srgbClr val="002060"/>
                </a:solidFill>
              </a:rPr>
              <a:t> start httpd (start service)</a:t>
            </a:r>
          </a:p>
          <a:p>
            <a:r>
              <a:rPr lang="en-US" i="1" dirty="0" err="1">
                <a:solidFill>
                  <a:srgbClr val="002060"/>
                </a:solidFill>
              </a:rPr>
              <a:t>sudo</a:t>
            </a:r>
            <a:r>
              <a:rPr lang="en-US" i="1" dirty="0">
                <a:solidFill>
                  <a:srgbClr val="002060"/>
                </a:solidFill>
              </a:rPr>
              <a:t> </a:t>
            </a:r>
            <a:r>
              <a:rPr lang="en-US" i="1" dirty="0" err="1">
                <a:solidFill>
                  <a:srgbClr val="002060"/>
                </a:solidFill>
              </a:rPr>
              <a:t>systemctl</a:t>
            </a:r>
            <a:r>
              <a:rPr lang="en-US" i="1" dirty="0">
                <a:solidFill>
                  <a:srgbClr val="002060"/>
                </a:solidFill>
              </a:rPr>
              <a:t> enable httpd (start service on reboot)</a:t>
            </a:r>
          </a:p>
          <a:p>
            <a:r>
              <a:rPr lang="en-US" i="1" dirty="0" err="1">
                <a:solidFill>
                  <a:srgbClr val="002060"/>
                </a:solidFill>
              </a:rPr>
              <a:t>sudo</a:t>
            </a:r>
            <a:r>
              <a:rPr lang="en-US" i="1" dirty="0">
                <a:solidFill>
                  <a:srgbClr val="002060"/>
                </a:solidFill>
              </a:rPr>
              <a:t> </a:t>
            </a:r>
            <a:r>
              <a:rPr lang="en-US" i="1" dirty="0" err="1">
                <a:solidFill>
                  <a:srgbClr val="002060"/>
                </a:solidFill>
              </a:rPr>
              <a:t>systemctl</a:t>
            </a:r>
            <a:r>
              <a:rPr lang="en-US" i="1" dirty="0">
                <a:solidFill>
                  <a:srgbClr val="002060"/>
                </a:solidFill>
              </a:rPr>
              <a:t> status httpd (check if service is running)</a:t>
            </a:r>
          </a:p>
          <a:p>
            <a:r>
              <a:rPr lang="en-US" dirty="0"/>
              <a:t>Installs Apache along with all accompanying and dependency files.</a:t>
            </a:r>
          </a:p>
          <a:p>
            <a:endParaRPr lang="en-US" dirty="0"/>
          </a:p>
          <a:p>
            <a:r>
              <a:rPr lang="en-US" b="1" dirty="0"/>
              <a:t>Web Root: /var/www/html/</a:t>
            </a:r>
          </a:p>
          <a:p>
            <a:r>
              <a:rPr lang="en-US" dirty="0"/>
              <a:t>This is the default location for your web content. You can place your website files(or </a:t>
            </a:r>
            <a:r>
              <a:rPr lang="en-US" dirty="0" err="1"/>
              <a:t>assests</a:t>
            </a:r>
            <a:r>
              <a:rPr lang="en-US" dirty="0"/>
              <a:t>), such as index.html, style.css, about.html, dynamic.js, and cool.jpg, in this directory.</a:t>
            </a:r>
          </a:p>
          <a:p>
            <a:endParaRPr lang="en-US" dirty="0"/>
          </a:p>
          <a:p>
            <a:r>
              <a:rPr lang="en-US" b="1" i="1" dirty="0"/>
              <a:t>Log Files: /var/log/httpd/</a:t>
            </a:r>
          </a:p>
          <a:p>
            <a:r>
              <a:rPr lang="en-US" dirty="0"/>
              <a:t>Contains log files for Apache, including access and error logs.</a:t>
            </a:r>
          </a:p>
        </p:txBody>
      </p:sp>
      <p:sp>
        <p:nvSpPr>
          <p:cNvPr id="9" name="TextBox 8">
            <a:extLst>
              <a:ext uri="{FF2B5EF4-FFF2-40B4-BE49-F238E27FC236}">
                <a16:creationId xmlns:a16="http://schemas.microsoft.com/office/drawing/2014/main" id="{388DC9DC-B77C-BC8B-0D7B-C26D9095EF63}"/>
              </a:ext>
            </a:extLst>
          </p:cNvPr>
          <p:cNvSpPr txBox="1"/>
          <p:nvPr/>
        </p:nvSpPr>
        <p:spPr>
          <a:xfrm>
            <a:off x="6399335" y="1658957"/>
            <a:ext cx="5716465" cy="4247317"/>
          </a:xfrm>
          <a:prstGeom prst="rect">
            <a:avLst/>
          </a:prstGeom>
          <a:noFill/>
        </p:spPr>
        <p:txBody>
          <a:bodyPr wrap="square">
            <a:spAutoFit/>
          </a:bodyPr>
          <a:lstStyle/>
          <a:p>
            <a:endParaRPr lang="en-US" b="1" dirty="0"/>
          </a:p>
          <a:p>
            <a:r>
              <a:rPr lang="en-US" b="1" dirty="0"/>
              <a:t>Configuration Files: /</a:t>
            </a:r>
            <a:r>
              <a:rPr lang="en-US" b="1" dirty="0" err="1"/>
              <a:t>etc</a:t>
            </a:r>
            <a:r>
              <a:rPr lang="en-US" b="1" dirty="0"/>
              <a:t>/httpd/</a:t>
            </a:r>
          </a:p>
          <a:p>
            <a:r>
              <a:rPr lang="en-US" dirty="0"/>
              <a:t>Configuration files for Apache, including the main configuration file </a:t>
            </a:r>
            <a:r>
              <a:rPr lang="en-US" dirty="0" err="1"/>
              <a:t>httpd.conf</a:t>
            </a:r>
            <a:r>
              <a:rPr lang="en-US" dirty="0"/>
              <a:t>.</a:t>
            </a:r>
          </a:p>
          <a:p>
            <a:endParaRPr lang="en-US" dirty="0"/>
          </a:p>
          <a:p>
            <a:endParaRPr lang="en-US" dirty="0"/>
          </a:p>
          <a:p>
            <a:r>
              <a:rPr lang="en-US" b="1" dirty="0"/>
              <a:t>Modules: /</a:t>
            </a:r>
            <a:r>
              <a:rPr lang="en-US" b="1" dirty="0" err="1"/>
              <a:t>etc</a:t>
            </a:r>
            <a:r>
              <a:rPr lang="en-US" b="1" dirty="0"/>
              <a:t>/httpd/modules/</a:t>
            </a:r>
          </a:p>
          <a:p>
            <a:r>
              <a:rPr lang="en-US" dirty="0"/>
              <a:t>Houses Apache modules, which are extensions that enhance and extend the functionality of the Apache web server. Modules can provide additional features such as security, authentication, URL rewriting, and more.</a:t>
            </a:r>
          </a:p>
          <a:p>
            <a:endParaRPr lang="en-US" dirty="0"/>
          </a:p>
          <a:p>
            <a:endParaRPr lang="en-US" dirty="0"/>
          </a:p>
          <a:p>
            <a:r>
              <a:rPr lang="en-US" b="1" dirty="0"/>
              <a:t>Virtual Hosts: /</a:t>
            </a:r>
            <a:r>
              <a:rPr lang="en-US" b="1" dirty="0" err="1"/>
              <a:t>etc</a:t>
            </a:r>
            <a:r>
              <a:rPr lang="en-US" b="1" dirty="0"/>
              <a:t>/httpd/</a:t>
            </a:r>
            <a:r>
              <a:rPr lang="en-US" b="1" dirty="0" err="1"/>
              <a:t>conf.d</a:t>
            </a:r>
            <a:r>
              <a:rPr lang="en-US" b="1" dirty="0"/>
              <a:t>/</a:t>
            </a:r>
          </a:p>
          <a:p>
            <a:r>
              <a:rPr lang="en-US" dirty="0"/>
              <a:t>Additional configuration files for setting up virtual hosts.</a:t>
            </a:r>
          </a:p>
        </p:txBody>
      </p:sp>
      <p:sp>
        <p:nvSpPr>
          <p:cNvPr id="10" name="TextBox 9">
            <a:extLst>
              <a:ext uri="{FF2B5EF4-FFF2-40B4-BE49-F238E27FC236}">
                <a16:creationId xmlns:a16="http://schemas.microsoft.com/office/drawing/2014/main" id="{B59232F6-B410-585A-E922-32C7D9AA517A}"/>
              </a:ext>
            </a:extLst>
          </p:cNvPr>
          <p:cNvSpPr txBox="1"/>
          <p:nvPr/>
        </p:nvSpPr>
        <p:spPr>
          <a:xfrm>
            <a:off x="1771650" y="975300"/>
            <a:ext cx="2367764" cy="369332"/>
          </a:xfrm>
          <a:prstGeom prst="rect">
            <a:avLst/>
          </a:prstGeom>
          <a:noFill/>
        </p:spPr>
        <p:txBody>
          <a:bodyPr wrap="none" rtlCol="0">
            <a:spAutoFit/>
          </a:bodyPr>
          <a:lstStyle/>
          <a:p>
            <a:r>
              <a:rPr lang="en-US" b="1" u="sng" dirty="0"/>
              <a:t>BASIC COMMANDS</a:t>
            </a:r>
          </a:p>
        </p:txBody>
      </p:sp>
      <p:sp>
        <p:nvSpPr>
          <p:cNvPr id="11" name="TextBox 10">
            <a:extLst>
              <a:ext uri="{FF2B5EF4-FFF2-40B4-BE49-F238E27FC236}">
                <a16:creationId xmlns:a16="http://schemas.microsoft.com/office/drawing/2014/main" id="{449CB7B8-2D61-62C6-29E2-685DDC596B72}"/>
              </a:ext>
            </a:extLst>
          </p:cNvPr>
          <p:cNvSpPr txBox="1"/>
          <p:nvPr/>
        </p:nvSpPr>
        <p:spPr>
          <a:xfrm>
            <a:off x="7707684" y="1289625"/>
            <a:ext cx="2712666" cy="369332"/>
          </a:xfrm>
          <a:prstGeom prst="rect">
            <a:avLst/>
          </a:prstGeom>
          <a:noFill/>
        </p:spPr>
        <p:txBody>
          <a:bodyPr wrap="none" rtlCol="0">
            <a:spAutoFit/>
          </a:bodyPr>
          <a:lstStyle/>
          <a:p>
            <a:r>
              <a:rPr lang="en-US" b="1" u="sng" dirty="0"/>
              <a:t>BASIC APPACHE FILES</a:t>
            </a:r>
          </a:p>
        </p:txBody>
      </p:sp>
    </p:spTree>
    <p:extLst>
      <p:ext uri="{BB962C8B-B14F-4D97-AF65-F5344CB8AC3E}">
        <p14:creationId xmlns:p14="http://schemas.microsoft.com/office/powerpoint/2010/main" val="389084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31823" y="421243"/>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DEMO WEBSITE FILE TRANSFER</a:t>
            </a:r>
          </a:p>
        </p:txBody>
      </p:sp>
      <p:sp>
        <p:nvSpPr>
          <p:cNvPr id="2" name="TextBox 1">
            <a:extLst>
              <a:ext uri="{FF2B5EF4-FFF2-40B4-BE49-F238E27FC236}">
                <a16:creationId xmlns:a16="http://schemas.microsoft.com/office/drawing/2014/main" id="{8ADDEC57-EE47-F033-0289-0CF9E11C4C7A}"/>
              </a:ext>
            </a:extLst>
          </p:cNvPr>
          <p:cNvSpPr txBox="1"/>
          <p:nvPr/>
        </p:nvSpPr>
        <p:spPr>
          <a:xfrm>
            <a:off x="438150" y="876300"/>
            <a:ext cx="1034257" cy="369332"/>
          </a:xfrm>
          <a:prstGeom prst="rect">
            <a:avLst/>
          </a:prstGeom>
          <a:noFill/>
        </p:spPr>
        <p:txBody>
          <a:bodyPr wrap="none" rtlCol="0">
            <a:spAutoFit/>
          </a:bodyPr>
          <a:lstStyle/>
          <a:p>
            <a:r>
              <a:rPr lang="en-US" b="1" dirty="0"/>
              <a:t>SIMPLE</a:t>
            </a:r>
          </a:p>
        </p:txBody>
      </p:sp>
      <p:sp>
        <p:nvSpPr>
          <p:cNvPr id="3" name="TextBox 2">
            <a:extLst>
              <a:ext uri="{FF2B5EF4-FFF2-40B4-BE49-F238E27FC236}">
                <a16:creationId xmlns:a16="http://schemas.microsoft.com/office/drawing/2014/main" id="{C1F4ED3D-E022-E60C-3068-BE4A7143D570}"/>
              </a:ext>
            </a:extLst>
          </p:cNvPr>
          <p:cNvSpPr txBox="1"/>
          <p:nvPr/>
        </p:nvSpPr>
        <p:spPr>
          <a:xfrm>
            <a:off x="274643" y="6060043"/>
            <a:ext cx="1361270" cy="369332"/>
          </a:xfrm>
          <a:prstGeom prst="rect">
            <a:avLst/>
          </a:prstGeom>
          <a:noFill/>
        </p:spPr>
        <p:txBody>
          <a:bodyPr wrap="none" rtlCol="0">
            <a:spAutoFit/>
          </a:bodyPr>
          <a:lstStyle/>
          <a:p>
            <a:r>
              <a:rPr lang="en-US" b="1" dirty="0"/>
              <a:t>COMPLEX</a:t>
            </a:r>
          </a:p>
        </p:txBody>
      </p:sp>
      <p:cxnSp>
        <p:nvCxnSpPr>
          <p:cNvPr id="5" name="Straight Arrow Connector 4">
            <a:extLst>
              <a:ext uri="{FF2B5EF4-FFF2-40B4-BE49-F238E27FC236}">
                <a16:creationId xmlns:a16="http://schemas.microsoft.com/office/drawing/2014/main" id="{6B10EB0E-EEC8-175C-C986-2FA101413632}"/>
              </a:ext>
            </a:extLst>
          </p:cNvPr>
          <p:cNvCxnSpPr>
            <a:cxnSpLocks/>
            <a:stCxn id="2" idx="2"/>
            <a:endCxn id="3" idx="0"/>
          </p:cNvCxnSpPr>
          <p:nvPr/>
        </p:nvCxnSpPr>
        <p:spPr>
          <a:xfrm flipH="1">
            <a:off x="955278" y="1245632"/>
            <a:ext cx="1" cy="48144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04AC9F1-0B0A-5E70-423A-E73707071110}"/>
              </a:ext>
            </a:extLst>
          </p:cNvPr>
          <p:cNvSpPr txBox="1"/>
          <p:nvPr/>
        </p:nvSpPr>
        <p:spPr>
          <a:xfrm>
            <a:off x="1635913" y="876300"/>
            <a:ext cx="10429871" cy="6186309"/>
          </a:xfrm>
          <a:prstGeom prst="rect">
            <a:avLst/>
          </a:prstGeom>
          <a:noFill/>
        </p:spPr>
        <p:txBody>
          <a:bodyPr wrap="square" rtlCol="0">
            <a:spAutoFit/>
          </a:bodyPr>
          <a:lstStyle/>
          <a:p>
            <a:pPr marL="342900" indent="-342900">
              <a:buFont typeface="+mj-lt"/>
              <a:buAutoNum type="arabicPeriod"/>
            </a:pPr>
            <a:r>
              <a:rPr lang="en-US" dirty="0"/>
              <a:t>Copy and Paste:  (free)</a:t>
            </a:r>
          </a:p>
          <a:p>
            <a:pPr marL="800100" lvl="1" indent="-342900">
              <a:buFont typeface="+mj-lt"/>
              <a:buAutoNum type="arabicPeriod"/>
            </a:pPr>
            <a:r>
              <a:rPr lang="en-US" dirty="0" err="1"/>
              <a:t>sudo</a:t>
            </a:r>
            <a:r>
              <a:rPr lang="en-US" dirty="0"/>
              <a:t> vi /var/www/html/index.html</a:t>
            </a:r>
          </a:p>
          <a:p>
            <a:pPr marL="1257300" lvl="2" indent="-342900">
              <a:buFont typeface="+mj-lt"/>
              <a:buAutoNum type="arabicPeriod"/>
            </a:pPr>
            <a:r>
              <a:rPr lang="en-US" dirty="0"/>
              <a:t>NOTE: you can also use </a:t>
            </a:r>
            <a:r>
              <a:rPr lang="en-US" u="sng" dirty="0"/>
              <a:t>nano</a:t>
            </a:r>
            <a:r>
              <a:rPr lang="en-US" dirty="0"/>
              <a:t> instead of </a:t>
            </a:r>
            <a:r>
              <a:rPr lang="en-US" u="sng" dirty="0"/>
              <a:t>vi</a:t>
            </a:r>
            <a:r>
              <a:rPr lang="en-US" dirty="0"/>
              <a:t> as a text editor, just replace “vi” with “nano”</a:t>
            </a:r>
          </a:p>
          <a:p>
            <a:pPr marL="800100" lvl="1" indent="-342900">
              <a:buFont typeface="+mj-lt"/>
              <a:buAutoNum type="arabicPeriod"/>
            </a:pPr>
            <a:r>
              <a:rPr lang="en-US" dirty="0"/>
              <a:t>Copy text file content (ctr c + ctr v)</a:t>
            </a:r>
          </a:p>
          <a:p>
            <a:pPr marL="800100" lvl="1" indent="-342900">
              <a:buFont typeface="+mj-lt"/>
              <a:buAutoNum type="arabicPeriod"/>
            </a:pPr>
            <a:endParaRPr lang="en-US" dirty="0"/>
          </a:p>
          <a:p>
            <a:pPr marL="342900" indent="-342900">
              <a:buFont typeface="+mj-lt"/>
              <a:buAutoNum type="arabicPeriod"/>
            </a:pPr>
            <a:r>
              <a:rPr lang="en-US" dirty="0"/>
              <a:t>Use Secure Copy Protocol (</a:t>
            </a:r>
            <a:r>
              <a:rPr lang="en-US" dirty="0" err="1"/>
              <a:t>scp</a:t>
            </a:r>
            <a:r>
              <a:rPr lang="en-US" dirty="0"/>
              <a:t>): (free)</a:t>
            </a:r>
          </a:p>
          <a:p>
            <a:pPr marL="800100" lvl="1" indent="-342900">
              <a:buFont typeface="+mj-lt"/>
              <a:buAutoNum type="arabicPeriod"/>
            </a:pPr>
            <a:r>
              <a:rPr lang="en-US" dirty="0" err="1"/>
              <a:t>scp</a:t>
            </a:r>
            <a:r>
              <a:rPr lang="en-US" dirty="0"/>
              <a:t> -</a:t>
            </a:r>
            <a:r>
              <a:rPr lang="en-US" dirty="0" err="1"/>
              <a:t>i</a:t>
            </a:r>
            <a:r>
              <a:rPr lang="en-US" dirty="0"/>
              <a:t> &lt;/</a:t>
            </a:r>
            <a:r>
              <a:rPr lang="en-US" dirty="0" err="1"/>
              <a:t>dir</a:t>
            </a:r>
            <a:r>
              <a:rPr lang="en-US" dirty="0"/>
              <a:t>/your-</a:t>
            </a:r>
            <a:r>
              <a:rPr lang="en-US" dirty="0" err="1"/>
              <a:t>key.pem</a:t>
            </a:r>
            <a:r>
              <a:rPr lang="en-US" dirty="0"/>
              <a:t>&gt; /local/file/index.html ec2-user@123.456.789.012:/var/www/html/</a:t>
            </a:r>
          </a:p>
          <a:p>
            <a:pPr marL="800100" lvl="1" indent="-342900">
              <a:buFont typeface="+mj-lt"/>
              <a:buAutoNum type="arabicPeriod"/>
            </a:pPr>
            <a:endParaRPr lang="en-US" dirty="0"/>
          </a:p>
          <a:p>
            <a:pPr marL="342900" indent="-342900">
              <a:buFont typeface="+mj-lt"/>
              <a:buAutoNum type="arabicPeriod"/>
            </a:pPr>
            <a:r>
              <a:rPr lang="en-US" dirty="0"/>
              <a:t>Use S3 Bucket: ($)</a:t>
            </a:r>
          </a:p>
          <a:p>
            <a:pPr marL="800100" lvl="1" indent="-342900">
              <a:buFont typeface="+mj-lt"/>
              <a:buAutoNum type="arabicPeriod"/>
            </a:pPr>
            <a:r>
              <a:rPr lang="en-US" dirty="0"/>
              <a:t>Install S3 CLI onto local machine</a:t>
            </a:r>
          </a:p>
          <a:p>
            <a:pPr marL="800100" lvl="1" indent="-342900">
              <a:buFont typeface="+mj-lt"/>
              <a:buAutoNum type="arabicPeriod"/>
            </a:pPr>
            <a:r>
              <a:rPr lang="en-US" dirty="0"/>
              <a:t>Use the s3 command to upload files to s3 bucket</a:t>
            </a:r>
          </a:p>
          <a:p>
            <a:pPr marL="800100" lvl="1" indent="-342900">
              <a:buFont typeface="+mj-lt"/>
              <a:buAutoNum type="arabicPeriod"/>
            </a:pPr>
            <a:r>
              <a:rPr lang="en-US" dirty="0"/>
              <a:t>From Ec2 instance (</a:t>
            </a:r>
            <a:r>
              <a:rPr lang="en-US" dirty="0" err="1"/>
              <a:t>vm</a:t>
            </a:r>
            <a:r>
              <a:rPr lang="en-US" dirty="0"/>
              <a:t> webserver) use the s3 command to retrieve files</a:t>
            </a:r>
          </a:p>
          <a:p>
            <a:pPr marL="1257300" lvl="2" indent="-342900">
              <a:buFont typeface="+mj-lt"/>
              <a:buAutoNum type="arabicPeriod"/>
            </a:pPr>
            <a:r>
              <a:rPr lang="en-US" dirty="0" err="1"/>
              <a:t>aws</a:t>
            </a:r>
            <a:r>
              <a:rPr lang="en-US" dirty="0"/>
              <a:t> s3 cp s3://your-bucket/index.html ~/Downloads/index.html</a:t>
            </a:r>
          </a:p>
          <a:p>
            <a:pPr marL="1257300" lvl="2" indent="-342900">
              <a:buFont typeface="+mj-lt"/>
              <a:buAutoNum type="arabicPeriod"/>
            </a:pPr>
            <a:r>
              <a:rPr lang="en-US" dirty="0" err="1"/>
              <a:t>scp</a:t>
            </a:r>
            <a:r>
              <a:rPr lang="en-US" dirty="0"/>
              <a:t> -</a:t>
            </a:r>
            <a:r>
              <a:rPr lang="en-US" dirty="0" err="1"/>
              <a:t>i</a:t>
            </a:r>
            <a:r>
              <a:rPr lang="en-US" dirty="0"/>
              <a:t> &lt;your-</a:t>
            </a:r>
            <a:r>
              <a:rPr lang="en-US" dirty="0" err="1"/>
              <a:t>key.pem</a:t>
            </a:r>
            <a:r>
              <a:rPr lang="en-US" dirty="0"/>
              <a:t>&gt; /local/file/index.html ec2-user@123.456.789.012:/var/www/html/</a:t>
            </a:r>
          </a:p>
          <a:p>
            <a:pPr marL="800100" lvl="1" indent="-342900">
              <a:buFont typeface="+mj-lt"/>
              <a:buAutoNum type="arabicPeriod"/>
            </a:pPr>
            <a:endParaRPr lang="en-US" dirty="0"/>
          </a:p>
          <a:p>
            <a:pPr marL="342900" indent="-342900">
              <a:buFont typeface="+mj-lt"/>
              <a:buAutoNum type="arabicPeriod"/>
            </a:pPr>
            <a:r>
              <a:rPr lang="en-US" dirty="0"/>
              <a:t>Use a full-blown CI/CD pipeline ($$$)</a:t>
            </a:r>
          </a:p>
          <a:p>
            <a:pPr marL="800100" lvl="1" indent="-342900">
              <a:buFont typeface="+mj-lt"/>
              <a:buAutoNum type="arabicPeriod"/>
            </a:pPr>
            <a:r>
              <a:rPr lang="en-US" dirty="0"/>
              <a:t>Use either Jenkins or </a:t>
            </a:r>
            <a:r>
              <a:rPr lang="en-US" dirty="0" err="1"/>
              <a:t>CodeStart</a:t>
            </a:r>
            <a:endParaRPr lang="en-US" dirty="0"/>
          </a:p>
          <a:p>
            <a:pPr marL="800100" lvl="1" indent="-342900">
              <a:buFont typeface="+mj-lt"/>
              <a:buAutoNum type="arabicPeriod"/>
            </a:pPr>
            <a:r>
              <a:rPr lang="en-US" dirty="0"/>
              <a:t>Host files in AWS </a:t>
            </a:r>
            <a:r>
              <a:rPr lang="en-US" dirty="0" err="1"/>
              <a:t>CodeCommit</a:t>
            </a:r>
            <a:endParaRPr lang="en-US" dirty="0"/>
          </a:p>
          <a:p>
            <a:pPr marL="800100" lvl="1" indent="-342900">
              <a:buFont typeface="+mj-lt"/>
              <a:buAutoNum type="arabicPeriod"/>
            </a:pPr>
            <a:r>
              <a:rPr lang="en-US" dirty="0"/>
              <a:t>Every time there is a change:</a:t>
            </a:r>
          </a:p>
          <a:p>
            <a:pPr marL="1257300" lvl="2" indent="-342900">
              <a:buFont typeface="+mj-lt"/>
              <a:buAutoNum type="arabicPeriod"/>
            </a:pPr>
            <a:r>
              <a:rPr lang="en-US" dirty="0"/>
              <a:t>Have a lambda function trigger a pipeline to move files to webserver</a:t>
            </a:r>
          </a:p>
          <a:p>
            <a:pPr marL="1257300" lvl="2" indent="-342900">
              <a:buFont typeface="+mj-lt"/>
              <a:buAutoNum type="arabicPeriod"/>
            </a:pPr>
            <a:r>
              <a:rPr lang="en-US" dirty="0"/>
              <a:t>Then… </a:t>
            </a:r>
            <a:r>
              <a:rPr lang="en-US" sz="1400" dirty="0"/>
              <a:t>why are you still watching this video</a:t>
            </a:r>
            <a:endParaRPr lang="en-US" dirty="0"/>
          </a:p>
          <a:p>
            <a:pPr marL="1257300" lvl="2" indent="-342900">
              <a:buFont typeface="+mj-lt"/>
              <a:buAutoNum type="arabicPeriod"/>
            </a:pPr>
            <a:endParaRPr lang="en-US" dirty="0"/>
          </a:p>
        </p:txBody>
      </p:sp>
    </p:spTree>
    <p:extLst>
      <p:ext uri="{BB962C8B-B14F-4D97-AF65-F5344CB8AC3E}">
        <p14:creationId xmlns:p14="http://schemas.microsoft.com/office/powerpoint/2010/main" val="77417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3059668"/>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WOOOOOOOWWWW!!!</a:t>
            </a:r>
          </a:p>
        </p:txBody>
      </p:sp>
    </p:spTree>
    <p:extLst>
      <p:ext uri="{BB962C8B-B14F-4D97-AF65-F5344CB8AC3E}">
        <p14:creationId xmlns:p14="http://schemas.microsoft.com/office/powerpoint/2010/main" val="200921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A22C4-3FD2-9A3E-3B89-4755E6EC966A}"/>
              </a:ext>
            </a:extLst>
          </p:cNvPr>
          <p:cNvSpPr/>
          <p:nvPr/>
        </p:nvSpPr>
        <p:spPr>
          <a:xfrm>
            <a:off x="4539751" y="1509623"/>
            <a:ext cx="1912807" cy="504645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3A5B2BD-D296-D457-DCCD-03016EEDB9A8}"/>
              </a:ext>
            </a:extLst>
          </p:cNvPr>
          <p:cNvSpPr txBox="1"/>
          <p:nvPr/>
        </p:nvSpPr>
        <p:spPr>
          <a:xfrm>
            <a:off x="354737" y="141967"/>
            <a:ext cx="3587105" cy="523220"/>
          </a:xfrm>
          <a:prstGeom prst="rect">
            <a:avLst/>
          </a:prstGeom>
          <a:noFill/>
        </p:spPr>
        <p:txBody>
          <a:bodyPr wrap="square" rtlCol="0">
            <a:spAutoFit/>
          </a:bodyPr>
          <a:lstStyle/>
          <a:p>
            <a:r>
              <a:rPr lang="en-US" sz="2800" b="1" i="0" u="sng" dirty="0">
                <a:effectLst/>
                <a:latin typeface="Söhne"/>
              </a:rPr>
              <a:t>Load Balancer:</a:t>
            </a:r>
          </a:p>
        </p:txBody>
      </p:sp>
      <p:grpSp>
        <p:nvGrpSpPr>
          <p:cNvPr id="14" name="Group 13">
            <a:extLst>
              <a:ext uri="{FF2B5EF4-FFF2-40B4-BE49-F238E27FC236}">
                <a16:creationId xmlns:a16="http://schemas.microsoft.com/office/drawing/2014/main" id="{1103F36D-0691-B7B7-F2F7-3C62E3AFBB80}"/>
              </a:ext>
            </a:extLst>
          </p:cNvPr>
          <p:cNvGrpSpPr/>
          <p:nvPr/>
        </p:nvGrpSpPr>
        <p:grpSpPr>
          <a:xfrm>
            <a:off x="1297717" y="2321415"/>
            <a:ext cx="1038018" cy="3386664"/>
            <a:chOff x="6131033" y="1420090"/>
            <a:chExt cx="914400" cy="2983346"/>
          </a:xfrm>
        </p:grpSpPr>
        <p:pic>
          <p:nvPicPr>
            <p:cNvPr id="26" name="Graphic 25" descr="Check In outline">
              <a:extLst>
                <a:ext uri="{FF2B5EF4-FFF2-40B4-BE49-F238E27FC236}">
                  <a16:creationId xmlns:a16="http://schemas.microsoft.com/office/drawing/2014/main" id="{6332A6DD-358A-7D3E-E242-34F10FAB48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1033" y="1420090"/>
              <a:ext cx="914400" cy="914400"/>
            </a:xfrm>
            <a:prstGeom prst="rect">
              <a:avLst/>
            </a:prstGeom>
          </p:spPr>
        </p:pic>
        <p:pic>
          <p:nvPicPr>
            <p:cNvPr id="27" name="Graphic 26" descr="Computer outline">
              <a:extLst>
                <a:ext uri="{FF2B5EF4-FFF2-40B4-BE49-F238E27FC236}">
                  <a16:creationId xmlns:a16="http://schemas.microsoft.com/office/drawing/2014/main" id="{75EAE7D6-F901-B8A6-3E5A-9C6535ACD2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31033" y="2454563"/>
              <a:ext cx="914400" cy="914400"/>
            </a:xfrm>
            <a:prstGeom prst="rect">
              <a:avLst/>
            </a:prstGeom>
          </p:spPr>
        </p:pic>
        <p:pic>
          <p:nvPicPr>
            <p:cNvPr id="28" name="Graphic 27" descr="Internet outline">
              <a:extLst>
                <a:ext uri="{FF2B5EF4-FFF2-40B4-BE49-F238E27FC236}">
                  <a16:creationId xmlns:a16="http://schemas.microsoft.com/office/drawing/2014/main" id="{5BB38F9F-CD68-7E0D-0AF7-DC2FF3C9F8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1033" y="3489036"/>
              <a:ext cx="914400" cy="914400"/>
            </a:xfrm>
            <a:prstGeom prst="rect">
              <a:avLst/>
            </a:prstGeom>
          </p:spPr>
        </p:pic>
      </p:grpSp>
      <p:cxnSp>
        <p:nvCxnSpPr>
          <p:cNvPr id="17" name="Connector: Elbow 16">
            <a:extLst>
              <a:ext uri="{FF2B5EF4-FFF2-40B4-BE49-F238E27FC236}">
                <a16:creationId xmlns:a16="http://schemas.microsoft.com/office/drawing/2014/main" id="{DF79993B-BCAC-DE68-6EDA-CE0FE38BCD22}"/>
              </a:ext>
            </a:extLst>
          </p:cNvPr>
          <p:cNvCxnSpPr>
            <a:cxnSpLocks/>
            <a:stCxn id="26" idx="3"/>
            <a:endCxn id="4098" idx="0"/>
          </p:cNvCxnSpPr>
          <p:nvPr/>
        </p:nvCxnSpPr>
        <p:spPr>
          <a:xfrm>
            <a:off x="2335735" y="2840424"/>
            <a:ext cx="1340638" cy="62384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6479CC-FFD5-A5E1-BD1B-A8BDA8CCB6FF}"/>
              </a:ext>
            </a:extLst>
          </p:cNvPr>
          <p:cNvCxnSpPr>
            <a:cxnSpLocks/>
            <a:stCxn id="28" idx="3"/>
            <a:endCxn id="4098" idx="2"/>
          </p:cNvCxnSpPr>
          <p:nvPr/>
        </p:nvCxnSpPr>
        <p:spPr>
          <a:xfrm flipV="1">
            <a:off x="2335735" y="4568450"/>
            <a:ext cx="1340638" cy="62062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2FBC4C-CFBD-2638-76F6-4AE542FB2B45}"/>
              </a:ext>
            </a:extLst>
          </p:cNvPr>
          <p:cNvCxnSpPr>
            <a:cxnSpLocks/>
            <a:stCxn id="27" idx="3"/>
            <a:endCxn id="4098" idx="1"/>
          </p:cNvCxnSpPr>
          <p:nvPr/>
        </p:nvCxnSpPr>
        <p:spPr>
          <a:xfrm>
            <a:off x="2335735" y="4014747"/>
            <a:ext cx="788545" cy="16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A6DF3D-3DEF-9D85-E595-7F7F3A6528C7}"/>
              </a:ext>
            </a:extLst>
          </p:cNvPr>
          <p:cNvSpPr txBox="1"/>
          <p:nvPr/>
        </p:nvSpPr>
        <p:spPr>
          <a:xfrm>
            <a:off x="10560857" y="3736673"/>
            <a:ext cx="1095322" cy="419262"/>
          </a:xfrm>
          <a:prstGeom prst="rect">
            <a:avLst/>
          </a:prstGeom>
          <a:noFill/>
        </p:spPr>
        <p:txBody>
          <a:bodyPr wrap="none" rtlCol="0">
            <a:spAutoFit/>
          </a:bodyPr>
          <a:lstStyle/>
          <a:p>
            <a:r>
              <a:rPr lang="en-US" dirty="0"/>
              <a:t>Backend</a:t>
            </a:r>
          </a:p>
        </p:txBody>
      </p:sp>
      <p:sp>
        <p:nvSpPr>
          <p:cNvPr id="22" name="TextBox 21">
            <a:extLst>
              <a:ext uri="{FF2B5EF4-FFF2-40B4-BE49-F238E27FC236}">
                <a16:creationId xmlns:a16="http://schemas.microsoft.com/office/drawing/2014/main" id="{A5DBC7FF-F5C9-5F75-230D-6EE3A48F4733}"/>
              </a:ext>
            </a:extLst>
          </p:cNvPr>
          <p:cNvSpPr txBox="1"/>
          <p:nvPr/>
        </p:nvSpPr>
        <p:spPr>
          <a:xfrm>
            <a:off x="5986895" y="2393918"/>
            <a:ext cx="2116028" cy="369332"/>
          </a:xfrm>
          <a:prstGeom prst="rect">
            <a:avLst/>
          </a:prstGeom>
          <a:noFill/>
        </p:spPr>
        <p:txBody>
          <a:bodyPr wrap="none" rtlCol="0">
            <a:spAutoFit/>
          </a:bodyPr>
          <a:lstStyle/>
          <a:p>
            <a:r>
              <a:rPr lang="en-US" dirty="0"/>
              <a:t>Public IP = &lt;I.P_1&gt;</a:t>
            </a:r>
          </a:p>
        </p:txBody>
      </p:sp>
      <p:sp>
        <p:nvSpPr>
          <p:cNvPr id="23" name="TextBox 22">
            <a:extLst>
              <a:ext uri="{FF2B5EF4-FFF2-40B4-BE49-F238E27FC236}">
                <a16:creationId xmlns:a16="http://schemas.microsoft.com/office/drawing/2014/main" id="{8F295F76-B984-39C9-F19B-E265A5F3DEA3}"/>
              </a:ext>
            </a:extLst>
          </p:cNvPr>
          <p:cNvSpPr txBox="1"/>
          <p:nvPr/>
        </p:nvSpPr>
        <p:spPr>
          <a:xfrm>
            <a:off x="266724" y="2536428"/>
            <a:ext cx="1061256" cy="419262"/>
          </a:xfrm>
          <a:prstGeom prst="rect">
            <a:avLst/>
          </a:prstGeom>
          <a:noFill/>
        </p:spPr>
        <p:txBody>
          <a:bodyPr wrap="none" rtlCol="0">
            <a:spAutoFit/>
          </a:bodyPr>
          <a:lstStyle/>
          <a:p>
            <a:r>
              <a:rPr lang="en-US" dirty="0"/>
              <a:t>Client 1</a:t>
            </a:r>
          </a:p>
        </p:txBody>
      </p:sp>
      <p:sp>
        <p:nvSpPr>
          <p:cNvPr id="24" name="TextBox 23">
            <a:extLst>
              <a:ext uri="{FF2B5EF4-FFF2-40B4-BE49-F238E27FC236}">
                <a16:creationId xmlns:a16="http://schemas.microsoft.com/office/drawing/2014/main" id="{99B9F699-32D3-45FA-B2FC-EFDD634E4A01}"/>
              </a:ext>
            </a:extLst>
          </p:cNvPr>
          <p:cNvSpPr txBox="1"/>
          <p:nvPr/>
        </p:nvSpPr>
        <p:spPr>
          <a:xfrm>
            <a:off x="266724" y="3805116"/>
            <a:ext cx="1061256" cy="419262"/>
          </a:xfrm>
          <a:prstGeom prst="rect">
            <a:avLst/>
          </a:prstGeom>
          <a:noFill/>
        </p:spPr>
        <p:txBody>
          <a:bodyPr wrap="none" rtlCol="0">
            <a:spAutoFit/>
          </a:bodyPr>
          <a:lstStyle/>
          <a:p>
            <a:r>
              <a:rPr lang="en-US" dirty="0"/>
              <a:t>Client 2</a:t>
            </a:r>
          </a:p>
        </p:txBody>
      </p:sp>
      <p:sp>
        <p:nvSpPr>
          <p:cNvPr id="25" name="TextBox 24">
            <a:extLst>
              <a:ext uri="{FF2B5EF4-FFF2-40B4-BE49-F238E27FC236}">
                <a16:creationId xmlns:a16="http://schemas.microsoft.com/office/drawing/2014/main" id="{A47186D6-C682-90EF-D13D-39A973EF644F}"/>
              </a:ext>
            </a:extLst>
          </p:cNvPr>
          <p:cNvSpPr txBox="1"/>
          <p:nvPr/>
        </p:nvSpPr>
        <p:spPr>
          <a:xfrm>
            <a:off x="266724" y="4979439"/>
            <a:ext cx="1061256" cy="419262"/>
          </a:xfrm>
          <a:prstGeom prst="rect">
            <a:avLst/>
          </a:prstGeom>
          <a:noFill/>
        </p:spPr>
        <p:txBody>
          <a:bodyPr wrap="none" rtlCol="0">
            <a:spAutoFit/>
          </a:bodyPr>
          <a:lstStyle/>
          <a:p>
            <a:r>
              <a:rPr lang="en-US" dirty="0"/>
              <a:t>Client 3</a:t>
            </a:r>
          </a:p>
        </p:txBody>
      </p:sp>
      <p:cxnSp>
        <p:nvCxnSpPr>
          <p:cNvPr id="38" name="Connector: Elbow 37">
            <a:extLst>
              <a:ext uri="{FF2B5EF4-FFF2-40B4-BE49-F238E27FC236}">
                <a16:creationId xmlns:a16="http://schemas.microsoft.com/office/drawing/2014/main" id="{D00342F7-BEAC-8E5A-593B-D9411F6A1726}"/>
              </a:ext>
            </a:extLst>
          </p:cNvPr>
          <p:cNvCxnSpPr>
            <a:cxnSpLocks/>
            <a:stCxn id="4098" idx="3"/>
            <a:endCxn id="1032" idx="2"/>
          </p:cNvCxnSpPr>
          <p:nvPr/>
        </p:nvCxnSpPr>
        <p:spPr>
          <a:xfrm flipV="1">
            <a:off x="4228465" y="2746059"/>
            <a:ext cx="1230642" cy="127029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84EFA113-84F9-7EBE-B41F-FB1DF6F37DCF}"/>
              </a:ext>
            </a:extLst>
          </p:cNvPr>
          <p:cNvGrpSpPr/>
          <p:nvPr/>
        </p:nvGrpSpPr>
        <p:grpSpPr>
          <a:xfrm>
            <a:off x="4577068" y="1570172"/>
            <a:ext cx="1764078" cy="1175887"/>
            <a:chOff x="4577068" y="1570172"/>
            <a:chExt cx="1764078" cy="1175887"/>
          </a:xfrm>
        </p:grpSpPr>
        <p:pic>
          <p:nvPicPr>
            <p:cNvPr id="15" name="Graphic 14" descr="Server outline">
              <a:extLst>
                <a:ext uri="{FF2B5EF4-FFF2-40B4-BE49-F238E27FC236}">
                  <a16:creationId xmlns:a16="http://schemas.microsoft.com/office/drawing/2014/main" id="{30CF8CDA-B84A-A8AF-85D3-2E928B6FF7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88355" y="1570172"/>
              <a:ext cx="1141505" cy="1141505"/>
            </a:xfrm>
            <a:prstGeom prst="rect">
              <a:avLst/>
            </a:prstGeom>
          </p:spPr>
        </p:pic>
        <p:pic>
          <p:nvPicPr>
            <p:cNvPr id="1032" name="Picture 8" descr="6 Crucial Features of VPS Server That You Should Know About - Blog - Hostry">
              <a:extLst>
                <a:ext uri="{FF2B5EF4-FFF2-40B4-BE49-F238E27FC236}">
                  <a16:creationId xmlns:a16="http://schemas.microsoft.com/office/drawing/2014/main" id="{15FB253B-CE58-50D6-C89A-0957DB8A16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7068" y="1765250"/>
              <a:ext cx="1764078" cy="980809"/>
            </a:xfrm>
            <a:prstGeom prst="rect">
              <a:avLst/>
            </a:prstGeom>
            <a:noFill/>
            <a:extLst>
              <a:ext uri="{909E8E84-426E-40DD-AFC4-6F175D3DCCD1}">
                <a14:hiddenFill xmlns:a14="http://schemas.microsoft.com/office/drawing/2010/main">
                  <a:solidFill>
                    <a:srgbClr val="FFFFFF"/>
                  </a:solidFill>
                </a14:hiddenFill>
              </a:ext>
            </a:extLst>
          </p:spPr>
        </p:pic>
      </p:grpSp>
      <p:pic>
        <p:nvPicPr>
          <p:cNvPr id="4098" name="Picture 2" descr="AWS Load Balancer - Coralogix - Smarter Log Analytics">
            <a:extLst>
              <a:ext uri="{FF2B5EF4-FFF2-40B4-BE49-F238E27FC236}">
                <a16:creationId xmlns:a16="http://schemas.microsoft.com/office/drawing/2014/main" id="{33051F2C-9ABF-912C-9EBA-D6C7EC5B49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80" y="3464265"/>
            <a:ext cx="1104185" cy="110418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FCFADD7C-862F-9AB1-849F-A5B00664AC09}"/>
              </a:ext>
            </a:extLst>
          </p:cNvPr>
          <p:cNvGrpSpPr/>
          <p:nvPr/>
        </p:nvGrpSpPr>
        <p:grpSpPr>
          <a:xfrm>
            <a:off x="4583555" y="5229187"/>
            <a:ext cx="1764078" cy="1175887"/>
            <a:chOff x="4577068" y="1570172"/>
            <a:chExt cx="1764078" cy="1175887"/>
          </a:xfrm>
        </p:grpSpPr>
        <p:pic>
          <p:nvPicPr>
            <p:cNvPr id="37" name="Graphic 36" descr="Server outline">
              <a:extLst>
                <a:ext uri="{FF2B5EF4-FFF2-40B4-BE49-F238E27FC236}">
                  <a16:creationId xmlns:a16="http://schemas.microsoft.com/office/drawing/2014/main" id="{EE9EDA45-6665-D10A-BE46-26BC9983C6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88355" y="1570172"/>
              <a:ext cx="1141505" cy="1141505"/>
            </a:xfrm>
            <a:prstGeom prst="rect">
              <a:avLst/>
            </a:prstGeom>
          </p:spPr>
        </p:pic>
        <p:pic>
          <p:nvPicPr>
            <p:cNvPr id="40" name="Picture 8" descr="6 Crucial Features of VPS Server That You Should Know About - Blog - Hostry">
              <a:extLst>
                <a:ext uri="{FF2B5EF4-FFF2-40B4-BE49-F238E27FC236}">
                  <a16:creationId xmlns:a16="http://schemas.microsoft.com/office/drawing/2014/main" id="{240EEB4A-BE1A-96D0-B194-D4FC7438AA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7068" y="1765250"/>
              <a:ext cx="1764078" cy="98080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BF9AD168-2D28-7F3A-724E-4DFD96B62ED3}"/>
              </a:ext>
            </a:extLst>
          </p:cNvPr>
          <p:cNvSpPr txBox="1"/>
          <p:nvPr/>
        </p:nvSpPr>
        <p:spPr>
          <a:xfrm>
            <a:off x="5872445" y="5615273"/>
            <a:ext cx="2116028" cy="369332"/>
          </a:xfrm>
          <a:prstGeom prst="rect">
            <a:avLst/>
          </a:prstGeom>
          <a:noFill/>
        </p:spPr>
        <p:txBody>
          <a:bodyPr wrap="none" rtlCol="0">
            <a:spAutoFit/>
          </a:bodyPr>
          <a:lstStyle/>
          <a:p>
            <a:r>
              <a:rPr lang="en-US" dirty="0"/>
              <a:t>Public IP = &lt;I.P_2&gt;</a:t>
            </a:r>
          </a:p>
        </p:txBody>
      </p:sp>
      <p:cxnSp>
        <p:nvCxnSpPr>
          <p:cNvPr id="47" name="Connector: Elbow 46">
            <a:extLst>
              <a:ext uri="{FF2B5EF4-FFF2-40B4-BE49-F238E27FC236}">
                <a16:creationId xmlns:a16="http://schemas.microsoft.com/office/drawing/2014/main" id="{9F46EDB2-5040-C651-1344-E01608F61684}"/>
              </a:ext>
            </a:extLst>
          </p:cNvPr>
          <p:cNvCxnSpPr>
            <a:cxnSpLocks/>
            <a:stCxn id="4098" idx="3"/>
            <a:endCxn id="37" idx="0"/>
          </p:cNvCxnSpPr>
          <p:nvPr/>
        </p:nvCxnSpPr>
        <p:spPr>
          <a:xfrm>
            <a:off x="4228465" y="4016358"/>
            <a:ext cx="1237130" cy="121282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1E3DC3-E33B-027A-A044-6111C4F4C1D2}"/>
              </a:ext>
            </a:extLst>
          </p:cNvPr>
          <p:cNvSpPr txBox="1"/>
          <p:nvPr/>
        </p:nvSpPr>
        <p:spPr>
          <a:xfrm>
            <a:off x="4102782" y="3645415"/>
            <a:ext cx="1468672" cy="369332"/>
          </a:xfrm>
          <a:prstGeom prst="rect">
            <a:avLst/>
          </a:prstGeom>
          <a:noFill/>
        </p:spPr>
        <p:txBody>
          <a:bodyPr wrap="none" rtlCol="0">
            <a:spAutoFit/>
          </a:bodyPr>
          <a:lstStyle/>
          <a:p>
            <a:r>
              <a:rPr lang="en-US" dirty="0"/>
              <a:t>Health checks</a:t>
            </a:r>
          </a:p>
        </p:txBody>
      </p:sp>
      <p:cxnSp>
        <p:nvCxnSpPr>
          <p:cNvPr id="53" name="Connector: Elbow 52">
            <a:extLst>
              <a:ext uri="{FF2B5EF4-FFF2-40B4-BE49-F238E27FC236}">
                <a16:creationId xmlns:a16="http://schemas.microsoft.com/office/drawing/2014/main" id="{F3A41991-FB09-5231-FF7C-46B29604B3FF}"/>
              </a:ext>
            </a:extLst>
          </p:cNvPr>
          <p:cNvCxnSpPr>
            <a:cxnSpLocks/>
            <a:stCxn id="22" idx="3"/>
            <a:endCxn id="21" idx="0"/>
          </p:cNvCxnSpPr>
          <p:nvPr/>
        </p:nvCxnSpPr>
        <p:spPr>
          <a:xfrm>
            <a:off x="8102923" y="2578584"/>
            <a:ext cx="3005595" cy="115808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173B428-33E1-72FA-10F0-4A94BCEC1771}"/>
              </a:ext>
            </a:extLst>
          </p:cNvPr>
          <p:cNvCxnSpPr>
            <a:cxnSpLocks/>
            <a:stCxn id="43" idx="3"/>
            <a:endCxn id="21" idx="2"/>
          </p:cNvCxnSpPr>
          <p:nvPr/>
        </p:nvCxnSpPr>
        <p:spPr>
          <a:xfrm flipV="1">
            <a:off x="7988473" y="4155935"/>
            <a:ext cx="3120045" cy="16440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Database outline">
            <a:extLst>
              <a:ext uri="{FF2B5EF4-FFF2-40B4-BE49-F238E27FC236}">
                <a16:creationId xmlns:a16="http://schemas.microsoft.com/office/drawing/2014/main" id="{D5B23FC5-782A-454E-B1D8-8EFF792014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76157" y="2996164"/>
            <a:ext cx="914400" cy="914400"/>
          </a:xfrm>
          <a:prstGeom prst="rect">
            <a:avLst/>
          </a:prstGeom>
        </p:spPr>
      </p:pic>
      <p:sp>
        <p:nvSpPr>
          <p:cNvPr id="3" name="TextBox 2">
            <a:extLst>
              <a:ext uri="{FF2B5EF4-FFF2-40B4-BE49-F238E27FC236}">
                <a16:creationId xmlns:a16="http://schemas.microsoft.com/office/drawing/2014/main" id="{A9CFFA36-EBEB-DAF8-977F-294C19B20A64}"/>
              </a:ext>
            </a:extLst>
          </p:cNvPr>
          <p:cNvSpPr txBox="1"/>
          <p:nvPr/>
        </p:nvSpPr>
        <p:spPr>
          <a:xfrm>
            <a:off x="6431267" y="1500667"/>
            <a:ext cx="2027735" cy="369332"/>
          </a:xfrm>
          <a:prstGeom prst="rect">
            <a:avLst/>
          </a:prstGeom>
          <a:noFill/>
        </p:spPr>
        <p:txBody>
          <a:bodyPr wrap="none" rtlCol="0">
            <a:spAutoFit/>
          </a:bodyPr>
          <a:lstStyle/>
          <a:p>
            <a:r>
              <a:rPr lang="en-US" dirty="0"/>
              <a:t>TARGET GROUP</a:t>
            </a:r>
          </a:p>
        </p:txBody>
      </p:sp>
      <p:sp>
        <p:nvSpPr>
          <p:cNvPr id="4" name="Rectangle 3">
            <a:extLst>
              <a:ext uri="{FF2B5EF4-FFF2-40B4-BE49-F238E27FC236}">
                <a16:creationId xmlns:a16="http://schemas.microsoft.com/office/drawing/2014/main" id="{6BD83C2E-97C2-DC85-0B55-88C60D08DA56}"/>
              </a:ext>
            </a:extLst>
          </p:cNvPr>
          <p:cNvSpPr/>
          <p:nvPr/>
        </p:nvSpPr>
        <p:spPr>
          <a:xfrm>
            <a:off x="6444969" y="1509623"/>
            <a:ext cx="2027735" cy="3693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71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3059668"/>
            <a:ext cx="4595003"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STAY WHOLESOME</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31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olored pencils inside a pencil holder which is on top of a wood table">
            <a:extLst>
              <a:ext uri="{FF2B5EF4-FFF2-40B4-BE49-F238E27FC236}">
                <a16:creationId xmlns:a16="http://schemas.microsoft.com/office/drawing/2014/main" id="{09A2AB90-219E-95C7-511B-0B6CBE2CED55}"/>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3" name="Subtitle 2">
            <a:extLst>
              <a:ext uri="{FF2B5EF4-FFF2-40B4-BE49-F238E27FC236}">
                <a16:creationId xmlns:a16="http://schemas.microsoft.com/office/drawing/2014/main" id="{80446C52-9B69-A699-09B8-6E8CE82679C9}"/>
              </a:ext>
            </a:extLst>
          </p:cNvPr>
          <p:cNvSpPr>
            <a:spLocks noGrp="1"/>
          </p:cNvSpPr>
          <p:nvPr>
            <p:ph type="subTitle" idx="1"/>
          </p:nvPr>
        </p:nvSpPr>
        <p:spPr>
          <a:xfrm>
            <a:off x="807161" y="744750"/>
            <a:ext cx="4705117" cy="2852465"/>
          </a:xfrm>
          <a:effectLst>
            <a:outerShdw blurRad="38100" dist="12700" dir="2700000" algn="tl" rotWithShape="0">
              <a:prstClr val="black">
                <a:alpha val="40000"/>
              </a:prstClr>
            </a:outerShdw>
          </a:effectLst>
        </p:spPr>
        <p:txBody>
          <a:bodyPr anchor="t">
            <a:normAutofit/>
          </a:bodyPr>
          <a:lstStyle/>
          <a:p>
            <a:pPr algn="l">
              <a:spcBef>
                <a:spcPct val="0"/>
              </a:spcBef>
              <a:spcAft>
                <a:spcPts val="600"/>
              </a:spcAft>
            </a:pPr>
            <a:r>
              <a:rPr lang="en-US" sz="3600" b="1" dirty="0">
                <a:solidFill>
                  <a:schemeClr val="bg1"/>
                </a:solidFill>
                <a:latin typeface="Arial" panose="020B0604020202020204" pitchFamily="34" charset="0"/>
                <a:ea typeface="+mj-ea"/>
                <a:cs typeface="Arial" panose="020B0604020202020204" pitchFamily="34" charset="0"/>
              </a:rPr>
              <a:t>Helpful to know:</a:t>
            </a:r>
          </a:p>
          <a:p>
            <a:pPr marL="342900" indent="-342900" algn="l">
              <a:spcBef>
                <a:spcPct val="0"/>
              </a:spcBef>
              <a:spcAft>
                <a:spcPts val="600"/>
              </a:spcAft>
              <a:buFont typeface="Arial" panose="020B0604020202020204" pitchFamily="34" charset="0"/>
              <a:buChar char="•"/>
            </a:pPr>
            <a:r>
              <a:rPr lang="en-US" sz="3600" b="1" dirty="0">
                <a:solidFill>
                  <a:schemeClr val="bg1"/>
                </a:solidFill>
                <a:latin typeface="Arial" panose="020B0604020202020204" pitchFamily="34" charset="0"/>
                <a:ea typeface="+mj-ea"/>
                <a:cs typeface="Arial" panose="020B0604020202020204" pitchFamily="34" charset="0"/>
              </a:rPr>
              <a:t>Linux (basics)</a:t>
            </a:r>
          </a:p>
          <a:p>
            <a:pPr marL="342900" indent="-342900" algn="l">
              <a:spcBef>
                <a:spcPct val="0"/>
              </a:spcBef>
              <a:spcAft>
                <a:spcPts val="600"/>
              </a:spcAft>
              <a:buFont typeface="Arial" panose="020B0604020202020204" pitchFamily="34" charset="0"/>
              <a:buChar char="•"/>
            </a:pPr>
            <a:r>
              <a:rPr lang="en-US" sz="3600" b="1" dirty="0">
                <a:solidFill>
                  <a:schemeClr val="bg1"/>
                </a:solidFill>
                <a:latin typeface="Arial" panose="020B0604020202020204" pitchFamily="34" charset="0"/>
                <a:ea typeface="+mj-ea"/>
                <a:cs typeface="Arial" panose="020B0604020202020204" pitchFamily="34" charset="0"/>
              </a:rPr>
              <a:t>Virtual Machines</a:t>
            </a:r>
          </a:p>
          <a:p>
            <a:pPr marL="342900" indent="-342900" algn="l">
              <a:spcBef>
                <a:spcPct val="0"/>
              </a:spcBef>
              <a:spcAft>
                <a:spcPts val="600"/>
              </a:spcAft>
              <a:buFont typeface="Arial" panose="020B0604020202020204" pitchFamily="34" charset="0"/>
              <a:buChar char="•"/>
            </a:pPr>
            <a:r>
              <a:rPr lang="en-US" sz="3600" b="1" dirty="0">
                <a:solidFill>
                  <a:schemeClr val="bg1"/>
                </a:solidFill>
                <a:latin typeface="Arial" panose="020B0604020202020204" pitchFamily="34" charset="0"/>
                <a:ea typeface="+mj-ea"/>
                <a:cs typeface="Arial" panose="020B0604020202020204" pitchFamily="34" charset="0"/>
              </a:rPr>
              <a:t>The Cloud</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3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ED1D4-5609-B359-AA75-9AB73BCEC512}"/>
              </a:ext>
            </a:extLst>
          </p:cNvPr>
          <p:cNvSpPr txBox="1"/>
          <p:nvPr/>
        </p:nvSpPr>
        <p:spPr>
          <a:xfrm>
            <a:off x="169142" y="982175"/>
            <a:ext cx="5929745" cy="5632311"/>
          </a:xfrm>
          <a:prstGeom prst="rect">
            <a:avLst/>
          </a:prstGeom>
          <a:noFill/>
        </p:spPr>
        <p:txBody>
          <a:bodyPr wrap="square" rtlCol="0">
            <a:spAutoFit/>
          </a:bodyPr>
          <a:lstStyle/>
          <a:p>
            <a:pPr marL="742950" lvl="1"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Computer that Hands out</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Files</a:t>
            </a:r>
          </a:p>
          <a:p>
            <a:pPr marL="1657350" lvl="3"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Html</a:t>
            </a:r>
          </a:p>
          <a:p>
            <a:pPr marL="1657350" lvl="3"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CSS</a:t>
            </a:r>
          </a:p>
          <a:p>
            <a:pPr marL="1657350" lvl="3" indent="-285750">
              <a:buFont typeface="Wingdings" panose="05000000000000000000" pitchFamily="2" charset="2"/>
              <a:buChar char="Ø"/>
            </a:pPr>
            <a:r>
              <a:rPr lang="en-US" sz="2400" dirty="0" err="1">
                <a:latin typeface="Arial" panose="020B0604020202020204" pitchFamily="34" charset="0"/>
                <a:cs typeface="Arial" panose="020B0604020202020204" pitchFamily="34" charset="0"/>
              </a:rPr>
              <a:t>Javascript</a:t>
            </a:r>
            <a:r>
              <a:rPr lang="en-US" sz="2400" dirty="0">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2400" i="1" dirty="0">
                <a:latin typeface="Arial" panose="020B0604020202020204" pitchFamily="34" charset="0"/>
                <a:cs typeface="Arial" panose="020B0604020202020204" pitchFamily="34" charset="0"/>
              </a:rPr>
              <a:t>Static</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Nothing special</a:t>
            </a:r>
          </a:p>
          <a:p>
            <a:pPr marL="742950" lvl="1" indent="-28575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2400" i="1" dirty="0">
                <a:latin typeface="Arial" panose="020B0604020202020204" pitchFamily="34" charset="0"/>
                <a:cs typeface="Arial" panose="020B0604020202020204" pitchFamily="34" charset="0"/>
              </a:rPr>
              <a:t>Dynamic</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Likes/comments</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Checkout/Shopping Cart</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Forms</a:t>
            </a:r>
          </a:p>
          <a:p>
            <a:pPr marL="1200150" lvl="2"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Uses </a:t>
            </a:r>
            <a:r>
              <a:rPr lang="en-US" sz="2400" dirty="0" err="1">
                <a:latin typeface="Arial" panose="020B0604020202020204" pitchFamily="34" charset="0"/>
                <a:cs typeface="Arial" panose="020B0604020202020204" pitchFamily="34" charset="0"/>
              </a:rPr>
              <a:t>javascript</a:t>
            </a:r>
            <a:br>
              <a:rPr lang="en-US" sz="2400" dirty="0">
                <a:latin typeface="Arial" panose="020B0604020202020204" pitchFamily="34" charset="0"/>
                <a:cs typeface="Arial" panose="020B0604020202020204" pitchFamily="34" charset="0"/>
              </a:rPr>
            </a:br>
            <a:endParaRPr lang="en-US" sz="2400" dirty="0"/>
          </a:p>
        </p:txBody>
      </p:sp>
      <p:grpSp>
        <p:nvGrpSpPr>
          <p:cNvPr id="43" name="Group 42">
            <a:extLst>
              <a:ext uri="{FF2B5EF4-FFF2-40B4-BE49-F238E27FC236}">
                <a16:creationId xmlns:a16="http://schemas.microsoft.com/office/drawing/2014/main" id="{7203A357-85ED-42BC-6A91-523D93659951}"/>
              </a:ext>
            </a:extLst>
          </p:cNvPr>
          <p:cNvGrpSpPr/>
          <p:nvPr/>
        </p:nvGrpSpPr>
        <p:grpSpPr>
          <a:xfrm>
            <a:off x="4765621" y="1937326"/>
            <a:ext cx="7034354" cy="2983346"/>
            <a:chOff x="4765621" y="1937326"/>
            <a:chExt cx="7034354" cy="2983346"/>
          </a:xfrm>
        </p:grpSpPr>
        <p:grpSp>
          <p:nvGrpSpPr>
            <p:cNvPr id="19" name="Group 18">
              <a:extLst>
                <a:ext uri="{FF2B5EF4-FFF2-40B4-BE49-F238E27FC236}">
                  <a16:creationId xmlns:a16="http://schemas.microsoft.com/office/drawing/2014/main" id="{77078634-E109-B04F-F150-E9845F927936}"/>
                </a:ext>
              </a:extLst>
            </p:cNvPr>
            <p:cNvGrpSpPr/>
            <p:nvPr/>
          </p:nvGrpSpPr>
          <p:grpSpPr>
            <a:xfrm>
              <a:off x="5777345" y="1937326"/>
              <a:ext cx="914400" cy="2983346"/>
              <a:chOff x="6234545" y="1420090"/>
              <a:chExt cx="914400" cy="2983346"/>
            </a:xfrm>
          </p:grpSpPr>
          <p:pic>
            <p:nvPicPr>
              <p:cNvPr id="6" name="Graphic 5" descr="Check In outline">
                <a:extLst>
                  <a:ext uri="{FF2B5EF4-FFF2-40B4-BE49-F238E27FC236}">
                    <a16:creationId xmlns:a16="http://schemas.microsoft.com/office/drawing/2014/main" id="{084F3BFE-C78F-B212-86D4-F5DB6FA35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4545" y="1420090"/>
                <a:ext cx="914400" cy="914400"/>
              </a:xfrm>
              <a:prstGeom prst="rect">
                <a:avLst/>
              </a:prstGeom>
            </p:spPr>
          </p:pic>
          <p:pic>
            <p:nvPicPr>
              <p:cNvPr id="8" name="Graphic 7" descr="Computer outline">
                <a:extLst>
                  <a:ext uri="{FF2B5EF4-FFF2-40B4-BE49-F238E27FC236}">
                    <a16:creationId xmlns:a16="http://schemas.microsoft.com/office/drawing/2014/main" id="{16F61B16-A2E1-761C-9C69-82EECE542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34545" y="2454563"/>
                <a:ext cx="914400" cy="914400"/>
              </a:xfrm>
              <a:prstGeom prst="rect">
                <a:avLst/>
              </a:prstGeom>
            </p:spPr>
          </p:pic>
          <p:pic>
            <p:nvPicPr>
              <p:cNvPr id="10" name="Graphic 9" descr="Internet outline">
                <a:extLst>
                  <a:ext uri="{FF2B5EF4-FFF2-40B4-BE49-F238E27FC236}">
                    <a16:creationId xmlns:a16="http://schemas.microsoft.com/office/drawing/2014/main" id="{3C378FF1-554F-A5CE-DE7B-9980C7A045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4545" y="3489036"/>
                <a:ext cx="914400" cy="914400"/>
              </a:xfrm>
              <a:prstGeom prst="rect">
                <a:avLst/>
              </a:prstGeom>
            </p:spPr>
          </p:pic>
        </p:grpSp>
        <p:pic>
          <p:nvPicPr>
            <p:cNvPr id="14" name="Graphic 13" descr="Server outline">
              <a:extLst>
                <a:ext uri="{FF2B5EF4-FFF2-40B4-BE49-F238E27FC236}">
                  <a16:creationId xmlns:a16="http://schemas.microsoft.com/office/drawing/2014/main" id="{F0ABE09C-CCEE-62F9-8392-F10E885418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43237" y="2926218"/>
              <a:ext cx="1005563" cy="1005563"/>
            </a:xfrm>
            <a:prstGeom prst="rect">
              <a:avLst/>
            </a:prstGeom>
          </p:spPr>
        </p:pic>
        <p:pic>
          <p:nvPicPr>
            <p:cNvPr id="18" name="Graphic 17" descr="Database outline">
              <a:extLst>
                <a:ext uri="{FF2B5EF4-FFF2-40B4-BE49-F238E27FC236}">
                  <a16:creationId xmlns:a16="http://schemas.microsoft.com/office/drawing/2014/main" id="{1225365B-9799-FE55-A90A-B59892F625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43092" y="2971799"/>
              <a:ext cx="914400" cy="914400"/>
            </a:xfrm>
            <a:prstGeom prst="rect">
              <a:avLst/>
            </a:prstGeom>
          </p:spPr>
        </p:pic>
        <p:cxnSp>
          <p:nvCxnSpPr>
            <p:cNvPr id="21" name="Connector: Elbow 20">
              <a:extLst>
                <a:ext uri="{FF2B5EF4-FFF2-40B4-BE49-F238E27FC236}">
                  <a16:creationId xmlns:a16="http://schemas.microsoft.com/office/drawing/2014/main" id="{0B9C6938-4F77-0EFC-4488-A1E825EC5BA6}"/>
                </a:ext>
              </a:extLst>
            </p:cNvPr>
            <p:cNvCxnSpPr>
              <a:cxnSpLocks/>
              <a:stCxn id="6" idx="3"/>
              <a:endCxn id="14" idx="1"/>
            </p:cNvCxnSpPr>
            <p:nvPr/>
          </p:nvCxnSpPr>
          <p:spPr>
            <a:xfrm>
              <a:off x="6691745" y="2394526"/>
              <a:ext cx="1751492" cy="103447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F8D88C8-A8B3-A573-B84E-8609BEEA9986}"/>
                </a:ext>
              </a:extLst>
            </p:cNvPr>
            <p:cNvCxnSpPr>
              <a:cxnSpLocks/>
              <a:stCxn id="10" idx="3"/>
              <a:endCxn id="14" idx="1"/>
            </p:cNvCxnSpPr>
            <p:nvPr/>
          </p:nvCxnSpPr>
          <p:spPr>
            <a:xfrm flipV="1">
              <a:off x="6691745" y="3429000"/>
              <a:ext cx="1751492" cy="10344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90A9AE-63A6-6078-4EFC-FD765B7190EE}"/>
                </a:ext>
              </a:extLst>
            </p:cNvPr>
            <p:cNvCxnSpPr>
              <a:cxnSpLocks/>
              <a:stCxn id="8" idx="3"/>
              <a:endCxn id="14" idx="1"/>
            </p:cNvCxnSpPr>
            <p:nvPr/>
          </p:nvCxnSpPr>
          <p:spPr>
            <a:xfrm>
              <a:off x="6691745" y="3428999"/>
              <a:ext cx="175149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0CCBF2-401E-EBBD-E2DB-C0F77C5D745B}"/>
                </a:ext>
              </a:extLst>
            </p:cNvPr>
            <p:cNvCxnSpPr>
              <a:cxnSpLocks/>
              <a:stCxn id="14" idx="3"/>
              <a:endCxn id="18" idx="1"/>
            </p:cNvCxnSpPr>
            <p:nvPr/>
          </p:nvCxnSpPr>
          <p:spPr>
            <a:xfrm flipV="1">
              <a:off x="9448800" y="3428999"/>
              <a:ext cx="129429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511127E-C5A7-F75F-9D0E-5C119702BB73}"/>
                </a:ext>
              </a:extLst>
            </p:cNvPr>
            <p:cNvSpPr txBox="1"/>
            <p:nvPr/>
          </p:nvSpPr>
          <p:spPr>
            <a:xfrm>
              <a:off x="10691979" y="3745466"/>
              <a:ext cx="1107996" cy="923330"/>
            </a:xfrm>
            <a:prstGeom prst="rect">
              <a:avLst/>
            </a:prstGeom>
            <a:noFill/>
          </p:spPr>
          <p:txBody>
            <a:bodyPr wrap="none" rtlCol="0">
              <a:spAutoFit/>
            </a:bodyPr>
            <a:lstStyle/>
            <a:p>
              <a:r>
                <a:rPr lang="en-US" dirty="0"/>
                <a:t>-</a:t>
              </a:r>
              <a:r>
                <a:rPr lang="en-US" dirty="0" err="1"/>
                <a:t>DataBase</a:t>
              </a:r>
              <a:endParaRPr lang="en-US" dirty="0"/>
            </a:p>
            <a:p>
              <a:r>
                <a:rPr lang="en-US" dirty="0"/>
                <a:t>-Backend</a:t>
              </a:r>
            </a:p>
            <a:p>
              <a:r>
                <a:rPr lang="en-US" dirty="0"/>
                <a:t>-Storage</a:t>
              </a:r>
            </a:p>
          </p:txBody>
        </p:sp>
        <p:sp>
          <p:nvSpPr>
            <p:cNvPr id="36" name="TextBox 35">
              <a:extLst>
                <a:ext uri="{FF2B5EF4-FFF2-40B4-BE49-F238E27FC236}">
                  <a16:creationId xmlns:a16="http://schemas.microsoft.com/office/drawing/2014/main" id="{2D33DFA2-ABF0-C9F9-906A-C76403D32CD8}"/>
                </a:ext>
              </a:extLst>
            </p:cNvPr>
            <p:cNvSpPr txBox="1"/>
            <p:nvPr/>
          </p:nvSpPr>
          <p:spPr>
            <a:xfrm>
              <a:off x="8310396" y="3719543"/>
              <a:ext cx="1271245" cy="369332"/>
            </a:xfrm>
            <a:prstGeom prst="rect">
              <a:avLst/>
            </a:prstGeom>
            <a:noFill/>
          </p:spPr>
          <p:txBody>
            <a:bodyPr wrap="none" rtlCol="0">
              <a:spAutoFit/>
            </a:bodyPr>
            <a:lstStyle/>
            <a:p>
              <a:r>
                <a:rPr lang="en-US" dirty="0"/>
                <a:t>Web-Server</a:t>
              </a:r>
            </a:p>
          </p:txBody>
        </p:sp>
        <p:sp>
          <p:nvSpPr>
            <p:cNvPr id="37" name="Rectangle 36">
              <a:extLst>
                <a:ext uri="{FF2B5EF4-FFF2-40B4-BE49-F238E27FC236}">
                  <a16:creationId xmlns:a16="http://schemas.microsoft.com/office/drawing/2014/main" id="{663FAFF0-2E55-F235-8407-CA65F7054011}"/>
                </a:ext>
              </a:extLst>
            </p:cNvPr>
            <p:cNvSpPr/>
            <p:nvPr/>
          </p:nvSpPr>
          <p:spPr>
            <a:xfrm>
              <a:off x="8026400" y="2613891"/>
              <a:ext cx="1802292" cy="174567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a:extLst>
                <a:ext uri="{FF2B5EF4-FFF2-40B4-BE49-F238E27FC236}">
                  <a16:creationId xmlns:a16="http://schemas.microsoft.com/office/drawing/2014/main" id="{DE2A1CD1-2756-6575-62D2-B8A19848B095}"/>
                </a:ext>
              </a:extLst>
            </p:cNvPr>
            <p:cNvSpPr txBox="1"/>
            <p:nvPr/>
          </p:nvSpPr>
          <p:spPr>
            <a:xfrm>
              <a:off x="4765621" y="2126733"/>
              <a:ext cx="934871" cy="369332"/>
            </a:xfrm>
            <a:prstGeom prst="rect">
              <a:avLst/>
            </a:prstGeom>
            <a:noFill/>
          </p:spPr>
          <p:txBody>
            <a:bodyPr wrap="none" rtlCol="0">
              <a:spAutoFit/>
            </a:bodyPr>
            <a:lstStyle/>
            <a:p>
              <a:r>
                <a:rPr lang="en-US" dirty="0"/>
                <a:t>Client 1</a:t>
              </a:r>
            </a:p>
          </p:txBody>
        </p:sp>
        <p:sp>
          <p:nvSpPr>
            <p:cNvPr id="41" name="TextBox 40">
              <a:extLst>
                <a:ext uri="{FF2B5EF4-FFF2-40B4-BE49-F238E27FC236}">
                  <a16:creationId xmlns:a16="http://schemas.microsoft.com/office/drawing/2014/main" id="{A5B544E2-9165-D4F3-E349-D37456D54B38}"/>
                </a:ext>
              </a:extLst>
            </p:cNvPr>
            <p:cNvSpPr txBox="1"/>
            <p:nvPr/>
          </p:nvSpPr>
          <p:spPr>
            <a:xfrm>
              <a:off x="4765621" y="3244333"/>
              <a:ext cx="934871" cy="369332"/>
            </a:xfrm>
            <a:prstGeom prst="rect">
              <a:avLst/>
            </a:prstGeom>
            <a:noFill/>
          </p:spPr>
          <p:txBody>
            <a:bodyPr wrap="none" rtlCol="0">
              <a:spAutoFit/>
            </a:bodyPr>
            <a:lstStyle/>
            <a:p>
              <a:r>
                <a:rPr lang="en-US" dirty="0"/>
                <a:t>Client 2</a:t>
              </a:r>
            </a:p>
          </p:txBody>
        </p:sp>
        <p:sp>
          <p:nvSpPr>
            <p:cNvPr id="42" name="TextBox 41">
              <a:extLst>
                <a:ext uri="{FF2B5EF4-FFF2-40B4-BE49-F238E27FC236}">
                  <a16:creationId xmlns:a16="http://schemas.microsoft.com/office/drawing/2014/main" id="{A4F36786-64B1-4237-0BEC-4CCCEAA5CDA4}"/>
                </a:ext>
              </a:extLst>
            </p:cNvPr>
            <p:cNvSpPr txBox="1"/>
            <p:nvPr/>
          </p:nvSpPr>
          <p:spPr>
            <a:xfrm>
              <a:off x="4765621" y="4278806"/>
              <a:ext cx="934871" cy="369332"/>
            </a:xfrm>
            <a:prstGeom prst="rect">
              <a:avLst/>
            </a:prstGeom>
            <a:noFill/>
          </p:spPr>
          <p:txBody>
            <a:bodyPr wrap="none" rtlCol="0">
              <a:spAutoFit/>
            </a:bodyPr>
            <a:lstStyle/>
            <a:p>
              <a:r>
                <a:rPr lang="en-US" dirty="0"/>
                <a:t>Client 3</a:t>
              </a:r>
            </a:p>
          </p:txBody>
        </p:sp>
      </p:grpSp>
      <p:sp>
        <p:nvSpPr>
          <p:cNvPr id="2" name="TextBox 1">
            <a:extLst>
              <a:ext uri="{FF2B5EF4-FFF2-40B4-BE49-F238E27FC236}">
                <a16:creationId xmlns:a16="http://schemas.microsoft.com/office/drawing/2014/main" id="{17BD9552-0248-12B4-6F07-4753F4CDC759}"/>
              </a:ext>
            </a:extLst>
          </p:cNvPr>
          <p:cNvSpPr txBox="1"/>
          <p:nvPr/>
        </p:nvSpPr>
        <p:spPr>
          <a:xfrm>
            <a:off x="3154219" y="263365"/>
            <a:ext cx="5883562" cy="523220"/>
          </a:xfrm>
          <a:prstGeom prst="rect">
            <a:avLst/>
          </a:prstGeom>
          <a:noFill/>
        </p:spPr>
        <p:txBody>
          <a:bodyPr wrap="square">
            <a:spAutoFit/>
          </a:bodyPr>
          <a:lstStyle/>
          <a:p>
            <a:pPr algn="ctr"/>
            <a:r>
              <a:rPr lang="en-US" sz="2800" b="1" u="sng" dirty="0">
                <a:latin typeface="Arial" panose="020B0604020202020204" pitchFamily="34" charset="0"/>
                <a:cs typeface="Arial" panose="020B0604020202020204" pitchFamily="34" charset="0"/>
              </a:rPr>
              <a:t>WHAT IS A WEBSERVER</a:t>
            </a:r>
          </a:p>
        </p:txBody>
      </p:sp>
    </p:spTree>
    <p:extLst>
      <p:ext uri="{BB962C8B-B14F-4D97-AF65-F5344CB8AC3E}">
        <p14:creationId xmlns:p14="http://schemas.microsoft.com/office/powerpoint/2010/main" val="172145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29AA6-CED3-BB73-F5D2-6143153F1BBC}"/>
              </a:ext>
            </a:extLst>
          </p:cNvPr>
          <p:cNvSpPr txBox="1"/>
          <p:nvPr/>
        </p:nvSpPr>
        <p:spPr>
          <a:xfrm>
            <a:off x="3154219" y="540387"/>
            <a:ext cx="5883562" cy="954107"/>
          </a:xfrm>
          <a:prstGeom prst="rect">
            <a:avLst/>
          </a:prstGeom>
          <a:noFill/>
        </p:spPr>
        <p:txBody>
          <a:bodyPr wrap="square">
            <a:spAutoFit/>
          </a:bodyPr>
          <a:lstStyle/>
          <a:p>
            <a:pPr algn="ctr"/>
            <a:r>
              <a:rPr lang="en-US" sz="2800" b="1" u="sng" dirty="0">
                <a:latin typeface="Arial" panose="020B0604020202020204" pitchFamily="34" charset="0"/>
                <a:cs typeface="Arial" panose="020B0604020202020204" pitchFamily="34" charset="0"/>
              </a:rPr>
              <a:t>WHAT MAKES A WEBSERVER… A WEBSERVER?</a:t>
            </a:r>
          </a:p>
        </p:txBody>
      </p:sp>
      <p:pic>
        <p:nvPicPr>
          <p:cNvPr id="1028" name="Picture 4" descr="Nginx Receives $8M in Funding |FinSMEs">
            <a:extLst>
              <a:ext uri="{FF2B5EF4-FFF2-40B4-BE49-F238E27FC236}">
                <a16:creationId xmlns:a16="http://schemas.microsoft.com/office/drawing/2014/main" id="{8947E957-45D4-173D-633F-FC2B2D88D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1832396"/>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6 Crucial Features of VPS Server That You Should Know About - Blog - Hostry">
            <a:extLst>
              <a:ext uri="{FF2B5EF4-FFF2-40B4-BE49-F238E27FC236}">
                <a16:creationId xmlns:a16="http://schemas.microsoft.com/office/drawing/2014/main" id="{15FB253B-CE58-50D6-C89A-0957DB8A1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79" y="2071993"/>
            <a:ext cx="3112655" cy="17306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IIS Monitoring | Opsview">
            <a:extLst>
              <a:ext uri="{FF2B5EF4-FFF2-40B4-BE49-F238E27FC236}">
                <a16:creationId xmlns:a16="http://schemas.microsoft.com/office/drawing/2014/main" id="{56439371-B9BD-E5DD-D1BF-C58EAB501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266" y="1726585"/>
            <a:ext cx="2421419" cy="2421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A9B69D-99FB-92D5-8748-D47B02BE7A29}"/>
              </a:ext>
            </a:extLst>
          </p:cNvPr>
          <p:cNvSpPr txBox="1"/>
          <p:nvPr/>
        </p:nvSpPr>
        <p:spPr>
          <a:xfrm>
            <a:off x="5705284" y="3963338"/>
            <a:ext cx="781432" cy="369332"/>
          </a:xfrm>
          <a:prstGeom prst="rect">
            <a:avLst/>
          </a:prstGeom>
          <a:noFill/>
        </p:spPr>
        <p:txBody>
          <a:bodyPr wrap="none" rtlCol="0">
            <a:spAutoFit/>
          </a:bodyPr>
          <a:lstStyle/>
          <a:p>
            <a:r>
              <a:rPr lang="en-US" dirty="0"/>
              <a:t>Nginx</a:t>
            </a:r>
          </a:p>
        </p:txBody>
      </p:sp>
      <p:sp>
        <p:nvSpPr>
          <p:cNvPr id="7" name="TextBox 6">
            <a:extLst>
              <a:ext uri="{FF2B5EF4-FFF2-40B4-BE49-F238E27FC236}">
                <a16:creationId xmlns:a16="http://schemas.microsoft.com/office/drawing/2014/main" id="{76E08DEE-8293-AF05-4A5A-762175E2D5A7}"/>
              </a:ext>
            </a:extLst>
          </p:cNvPr>
          <p:cNvSpPr txBox="1"/>
          <p:nvPr/>
        </p:nvSpPr>
        <p:spPr>
          <a:xfrm>
            <a:off x="8260750" y="3802597"/>
            <a:ext cx="2528449" cy="646331"/>
          </a:xfrm>
          <a:prstGeom prst="rect">
            <a:avLst/>
          </a:prstGeom>
          <a:noFill/>
        </p:spPr>
        <p:txBody>
          <a:bodyPr wrap="none" rtlCol="0">
            <a:spAutoFit/>
          </a:bodyPr>
          <a:lstStyle/>
          <a:p>
            <a:r>
              <a:rPr lang="fr-FR" i="0" dirty="0">
                <a:effectLst/>
                <a:latin typeface="Söhne"/>
              </a:rPr>
              <a:t>Microsoft Internet </a:t>
            </a:r>
          </a:p>
          <a:p>
            <a:r>
              <a:rPr lang="fr-FR" i="0" dirty="0">
                <a:effectLst/>
                <a:latin typeface="Söhne"/>
              </a:rPr>
              <a:t>Information Services (IIS)</a:t>
            </a:r>
            <a:endParaRPr lang="en-US" dirty="0"/>
          </a:p>
        </p:txBody>
      </p:sp>
      <p:sp>
        <p:nvSpPr>
          <p:cNvPr id="9" name="TextBox 8">
            <a:extLst>
              <a:ext uri="{FF2B5EF4-FFF2-40B4-BE49-F238E27FC236}">
                <a16:creationId xmlns:a16="http://schemas.microsoft.com/office/drawing/2014/main" id="{B9FDC7F6-DF43-1C17-7938-4C15386984A6}"/>
              </a:ext>
            </a:extLst>
          </p:cNvPr>
          <p:cNvSpPr txBox="1"/>
          <p:nvPr/>
        </p:nvSpPr>
        <p:spPr>
          <a:xfrm>
            <a:off x="1402801" y="3963338"/>
            <a:ext cx="2114233" cy="369332"/>
          </a:xfrm>
          <a:prstGeom prst="rect">
            <a:avLst/>
          </a:prstGeom>
          <a:noFill/>
        </p:spPr>
        <p:txBody>
          <a:bodyPr wrap="none" rtlCol="0">
            <a:spAutoFit/>
          </a:bodyPr>
          <a:lstStyle/>
          <a:p>
            <a:r>
              <a:rPr lang="en-US" i="0" dirty="0">
                <a:effectLst/>
                <a:latin typeface="Söhne"/>
              </a:rPr>
              <a:t>Apache HTTP Server</a:t>
            </a:r>
            <a:endParaRPr lang="en-US" dirty="0"/>
          </a:p>
        </p:txBody>
      </p:sp>
      <p:sp>
        <p:nvSpPr>
          <p:cNvPr id="11" name="TextBox 10">
            <a:extLst>
              <a:ext uri="{FF2B5EF4-FFF2-40B4-BE49-F238E27FC236}">
                <a16:creationId xmlns:a16="http://schemas.microsoft.com/office/drawing/2014/main" id="{03A5B2BD-D296-D457-DCCD-03016EEDB9A8}"/>
              </a:ext>
            </a:extLst>
          </p:cNvPr>
          <p:cNvSpPr txBox="1"/>
          <p:nvPr/>
        </p:nvSpPr>
        <p:spPr>
          <a:xfrm>
            <a:off x="372122" y="5194878"/>
            <a:ext cx="11447755" cy="923330"/>
          </a:xfrm>
          <a:prstGeom prst="rect">
            <a:avLst/>
          </a:prstGeom>
          <a:noFill/>
        </p:spPr>
        <p:txBody>
          <a:bodyPr wrap="square" rtlCol="0">
            <a:spAutoFit/>
          </a:bodyPr>
          <a:lstStyle/>
          <a:p>
            <a:r>
              <a:rPr lang="en-US" b="1" i="0" u="sng" dirty="0">
                <a:effectLst/>
                <a:latin typeface="Söhne"/>
              </a:rPr>
              <a:t>SO MANY OPTIONS:</a:t>
            </a:r>
          </a:p>
          <a:p>
            <a:r>
              <a:rPr lang="en-US" b="0" i="0" dirty="0" err="1">
                <a:effectLst/>
                <a:latin typeface="Söhne"/>
              </a:rPr>
              <a:t>LiteSpeed</a:t>
            </a:r>
            <a:r>
              <a:rPr lang="en-US" b="0" i="0" dirty="0">
                <a:effectLst/>
                <a:latin typeface="Söhne"/>
              </a:rPr>
              <a:t>, </a:t>
            </a:r>
            <a:r>
              <a:rPr lang="en-US" b="0" dirty="0">
                <a:effectLst/>
                <a:latin typeface="Söhne"/>
              </a:rPr>
              <a:t>Caddy</a:t>
            </a:r>
            <a:r>
              <a:rPr lang="en-US" b="0" i="0" dirty="0">
                <a:effectLst/>
                <a:latin typeface="Söhne"/>
              </a:rPr>
              <a:t>, Cherokee, </a:t>
            </a:r>
            <a:r>
              <a:rPr lang="en-US" b="0" dirty="0">
                <a:effectLst/>
                <a:latin typeface="Söhne"/>
              </a:rPr>
              <a:t>Apache Tomcat</a:t>
            </a:r>
            <a:r>
              <a:rPr lang="en-US" b="0" i="0" dirty="0">
                <a:effectLst/>
                <a:latin typeface="Söhne"/>
              </a:rPr>
              <a:t>, Hiawatha, Monkey, Abyss Web Server, </a:t>
            </a:r>
            <a:r>
              <a:rPr lang="en-US" b="0" i="0" dirty="0" err="1">
                <a:effectLst/>
                <a:latin typeface="Söhne"/>
              </a:rPr>
              <a:t>Tengine</a:t>
            </a:r>
            <a:r>
              <a:rPr lang="en-US" b="0" i="0" dirty="0">
                <a:effectLst/>
                <a:latin typeface="Söhne"/>
              </a:rPr>
              <a:t>, </a:t>
            </a:r>
            <a:r>
              <a:rPr lang="en-US" b="0" i="0" dirty="0" err="1">
                <a:effectLst/>
                <a:latin typeface="Söhne"/>
              </a:rPr>
              <a:t>Gunicorn</a:t>
            </a:r>
            <a:r>
              <a:rPr lang="en-US" b="0" i="0" dirty="0">
                <a:effectLst/>
                <a:latin typeface="Söhne"/>
              </a:rPr>
              <a:t>, WebSphere Application Server, </a:t>
            </a:r>
            <a:r>
              <a:rPr lang="en-US" b="0" i="0" dirty="0" err="1">
                <a:effectLst/>
                <a:latin typeface="Söhne"/>
              </a:rPr>
              <a:t>Lighttpd</a:t>
            </a:r>
            <a:r>
              <a:rPr lang="en-US" b="0" i="0" dirty="0">
                <a:effectLst/>
                <a:latin typeface="Söhne"/>
              </a:rPr>
              <a:t>, Zeus Web Server, Resin, JBoss Web, Mongoose…</a:t>
            </a:r>
            <a:endParaRPr lang="en-US" dirty="0"/>
          </a:p>
        </p:txBody>
      </p:sp>
    </p:spTree>
    <p:extLst>
      <p:ext uri="{BB962C8B-B14F-4D97-AF65-F5344CB8AC3E}">
        <p14:creationId xmlns:p14="http://schemas.microsoft.com/office/powerpoint/2010/main" val="732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519973"/>
            <a:ext cx="4595003"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WHY SO MANY WEBSERVER OPTIONS</a:t>
            </a:r>
          </a:p>
        </p:txBody>
      </p:sp>
      <p:sp>
        <p:nvSpPr>
          <p:cNvPr id="5" name="TextBox 4">
            <a:extLst>
              <a:ext uri="{FF2B5EF4-FFF2-40B4-BE49-F238E27FC236}">
                <a16:creationId xmlns:a16="http://schemas.microsoft.com/office/drawing/2014/main" id="{DEB22039-9DD4-56FD-3670-BC99AD884DC0}"/>
              </a:ext>
            </a:extLst>
          </p:cNvPr>
          <p:cNvSpPr txBox="1"/>
          <p:nvPr/>
        </p:nvSpPr>
        <p:spPr>
          <a:xfrm>
            <a:off x="398178" y="1649799"/>
            <a:ext cx="7736531" cy="1754326"/>
          </a:xfrm>
          <a:prstGeom prst="rect">
            <a:avLst/>
          </a:prstGeom>
          <a:noFill/>
        </p:spPr>
        <p:txBody>
          <a:bodyPr wrap="square">
            <a:spAutoFit/>
          </a:bodyPr>
          <a:lstStyle/>
          <a:p>
            <a:r>
              <a:rPr lang="en-US" b="0" i="0" dirty="0">
                <a:effectLst/>
                <a:latin typeface="Söhne"/>
              </a:rPr>
              <a:t>The many choices allows for tailored selection for specific project requirements:</a:t>
            </a:r>
          </a:p>
          <a:p>
            <a:pPr algn="l">
              <a:buFont typeface="Arial" panose="020B0604020202020204" pitchFamily="34" charset="0"/>
              <a:buChar char="•"/>
            </a:pPr>
            <a:r>
              <a:rPr lang="en-US" b="0" i="0" dirty="0">
                <a:effectLst/>
                <a:latin typeface="Söhne"/>
              </a:rPr>
              <a:t>Diverse needs/preferences </a:t>
            </a:r>
          </a:p>
          <a:p>
            <a:pPr algn="l">
              <a:buFont typeface="Arial" panose="020B0604020202020204" pitchFamily="34" charset="0"/>
              <a:buChar char="•"/>
            </a:pPr>
            <a:r>
              <a:rPr lang="en-US" b="0" i="0" dirty="0">
                <a:effectLst/>
                <a:latin typeface="Söhne"/>
              </a:rPr>
              <a:t>Different servers excel in performance, tech. stack compatibility</a:t>
            </a:r>
          </a:p>
          <a:p>
            <a:pPr algn="l">
              <a:buFont typeface="Arial" panose="020B0604020202020204" pitchFamily="34" charset="0"/>
              <a:buChar char="•"/>
            </a:pPr>
            <a:r>
              <a:rPr lang="en-US" dirty="0">
                <a:latin typeface="Söhne"/>
              </a:rPr>
              <a:t>S</a:t>
            </a:r>
            <a:r>
              <a:rPr lang="en-US" b="0" i="0" dirty="0">
                <a:effectLst/>
                <a:latin typeface="Söhne"/>
              </a:rPr>
              <a:t>ecurity</a:t>
            </a:r>
          </a:p>
          <a:p>
            <a:pPr algn="l">
              <a:buFont typeface="Arial" panose="020B0604020202020204" pitchFamily="34" charset="0"/>
              <a:buChar char="•"/>
            </a:pPr>
            <a:r>
              <a:rPr lang="en-US" b="0" i="0" dirty="0">
                <a:effectLst/>
                <a:latin typeface="Söhne"/>
              </a:rPr>
              <a:t>Ease of configuration</a:t>
            </a:r>
            <a:r>
              <a:rPr lang="en-US" dirty="0">
                <a:latin typeface="Söhne"/>
              </a:rPr>
              <a:t> and </a:t>
            </a:r>
            <a:r>
              <a:rPr lang="en-US" b="0" i="0" dirty="0">
                <a:effectLst/>
                <a:latin typeface="Söhne"/>
              </a:rPr>
              <a:t>scalability</a:t>
            </a:r>
            <a:endParaRPr lang="en-US" dirty="0">
              <a:latin typeface="Söhne"/>
            </a:endParaRPr>
          </a:p>
          <a:p>
            <a:pPr algn="l">
              <a:buFont typeface="Arial" panose="020B0604020202020204" pitchFamily="34" charset="0"/>
              <a:buChar char="•"/>
            </a:pPr>
            <a:r>
              <a:rPr lang="en-US" b="0" i="0" dirty="0">
                <a:effectLst/>
                <a:latin typeface="Söhne"/>
              </a:rPr>
              <a:t>Open source vs. Commercial ($)</a:t>
            </a:r>
          </a:p>
        </p:txBody>
      </p:sp>
      <p:grpSp>
        <p:nvGrpSpPr>
          <p:cNvPr id="15" name="Group 14">
            <a:extLst>
              <a:ext uri="{FF2B5EF4-FFF2-40B4-BE49-F238E27FC236}">
                <a16:creationId xmlns:a16="http://schemas.microsoft.com/office/drawing/2014/main" id="{BAD190E9-4F84-E0E8-BA2E-66DB35382518}"/>
              </a:ext>
            </a:extLst>
          </p:cNvPr>
          <p:cNvGrpSpPr/>
          <p:nvPr/>
        </p:nvGrpSpPr>
        <p:grpSpPr>
          <a:xfrm>
            <a:off x="4093431" y="3040241"/>
            <a:ext cx="7034354" cy="3028928"/>
            <a:chOff x="2253572" y="3172783"/>
            <a:chExt cx="7034354" cy="3028928"/>
          </a:xfrm>
        </p:grpSpPr>
        <p:grpSp>
          <p:nvGrpSpPr>
            <p:cNvPr id="2" name="Group 1">
              <a:extLst>
                <a:ext uri="{FF2B5EF4-FFF2-40B4-BE49-F238E27FC236}">
                  <a16:creationId xmlns:a16="http://schemas.microsoft.com/office/drawing/2014/main" id="{F719991B-7E0C-F46F-14C5-9EC1C4BD666D}"/>
                </a:ext>
              </a:extLst>
            </p:cNvPr>
            <p:cNvGrpSpPr/>
            <p:nvPr/>
          </p:nvGrpSpPr>
          <p:grpSpPr>
            <a:xfrm>
              <a:off x="2253572" y="3218365"/>
              <a:ext cx="7034354" cy="2983346"/>
              <a:chOff x="4765621" y="1937326"/>
              <a:chExt cx="7034354" cy="2983346"/>
            </a:xfrm>
          </p:grpSpPr>
          <p:grpSp>
            <p:nvGrpSpPr>
              <p:cNvPr id="19" name="Group 18">
                <a:extLst>
                  <a:ext uri="{FF2B5EF4-FFF2-40B4-BE49-F238E27FC236}">
                    <a16:creationId xmlns:a16="http://schemas.microsoft.com/office/drawing/2014/main" id="{77078634-E109-B04F-F150-E9845F927936}"/>
                  </a:ext>
                </a:extLst>
              </p:cNvPr>
              <p:cNvGrpSpPr/>
              <p:nvPr/>
            </p:nvGrpSpPr>
            <p:grpSpPr>
              <a:xfrm>
                <a:off x="5673833" y="1937326"/>
                <a:ext cx="914400" cy="2983346"/>
                <a:chOff x="6131033" y="1420090"/>
                <a:chExt cx="914400" cy="2983346"/>
              </a:xfrm>
            </p:grpSpPr>
            <p:pic>
              <p:nvPicPr>
                <p:cNvPr id="6" name="Graphic 5" descr="Check In outline">
                  <a:extLst>
                    <a:ext uri="{FF2B5EF4-FFF2-40B4-BE49-F238E27FC236}">
                      <a16:creationId xmlns:a16="http://schemas.microsoft.com/office/drawing/2014/main" id="{084F3BFE-C78F-B212-86D4-F5DB6FA35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1033" y="1420090"/>
                  <a:ext cx="914400" cy="914400"/>
                </a:xfrm>
                <a:prstGeom prst="rect">
                  <a:avLst/>
                </a:prstGeom>
              </p:spPr>
            </p:pic>
            <p:pic>
              <p:nvPicPr>
                <p:cNvPr id="8" name="Graphic 7" descr="Computer outline">
                  <a:extLst>
                    <a:ext uri="{FF2B5EF4-FFF2-40B4-BE49-F238E27FC236}">
                      <a16:creationId xmlns:a16="http://schemas.microsoft.com/office/drawing/2014/main" id="{16F61B16-A2E1-761C-9C69-82EECE542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31033" y="2454563"/>
                  <a:ext cx="914400" cy="914400"/>
                </a:xfrm>
                <a:prstGeom prst="rect">
                  <a:avLst/>
                </a:prstGeom>
              </p:spPr>
            </p:pic>
            <p:pic>
              <p:nvPicPr>
                <p:cNvPr id="10" name="Graphic 9" descr="Internet outline">
                  <a:extLst>
                    <a:ext uri="{FF2B5EF4-FFF2-40B4-BE49-F238E27FC236}">
                      <a16:creationId xmlns:a16="http://schemas.microsoft.com/office/drawing/2014/main" id="{3C378FF1-554F-A5CE-DE7B-9980C7A045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1033" y="3489036"/>
                  <a:ext cx="914400" cy="914400"/>
                </a:xfrm>
                <a:prstGeom prst="rect">
                  <a:avLst/>
                </a:prstGeom>
              </p:spPr>
            </p:pic>
          </p:grpSp>
          <p:pic>
            <p:nvPicPr>
              <p:cNvPr id="14" name="Graphic 13" descr="Server outline">
                <a:extLst>
                  <a:ext uri="{FF2B5EF4-FFF2-40B4-BE49-F238E27FC236}">
                    <a16:creationId xmlns:a16="http://schemas.microsoft.com/office/drawing/2014/main" id="{F0ABE09C-CCEE-62F9-8392-F10E885418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43237" y="2926218"/>
                <a:ext cx="1005563" cy="1005563"/>
              </a:xfrm>
              <a:prstGeom prst="rect">
                <a:avLst/>
              </a:prstGeom>
            </p:spPr>
          </p:pic>
          <p:pic>
            <p:nvPicPr>
              <p:cNvPr id="18" name="Graphic 17" descr="Database outline">
                <a:extLst>
                  <a:ext uri="{FF2B5EF4-FFF2-40B4-BE49-F238E27FC236}">
                    <a16:creationId xmlns:a16="http://schemas.microsoft.com/office/drawing/2014/main" id="{1225365B-9799-FE55-A90A-B59892F625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43092" y="2971799"/>
                <a:ext cx="914400" cy="914400"/>
              </a:xfrm>
              <a:prstGeom prst="rect">
                <a:avLst/>
              </a:prstGeom>
            </p:spPr>
          </p:pic>
          <p:cxnSp>
            <p:nvCxnSpPr>
              <p:cNvPr id="21" name="Connector: Elbow 20">
                <a:extLst>
                  <a:ext uri="{FF2B5EF4-FFF2-40B4-BE49-F238E27FC236}">
                    <a16:creationId xmlns:a16="http://schemas.microsoft.com/office/drawing/2014/main" id="{0B9C6938-4F77-0EFC-4488-A1E825EC5BA6}"/>
                  </a:ext>
                </a:extLst>
              </p:cNvPr>
              <p:cNvCxnSpPr>
                <a:cxnSpLocks/>
                <a:stCxn id="6" idx="3"/>
                <a:endCxn id="14" idx="1"/>
              </p:cNvCxnSpPr>
              <p:nvPr/>
            </p:nvCxnSpPr>
            <p:spPr>
              <a:xfrm>
                <a:off x="6588233" y="2394526"/>
                <a:ext cx="1855004" cy="103447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F8D88C8-A8B3-A573-B84E-8609BEEA9986}"/>
                  </a:ext>
                </a:extLst>
              </p:cNvPr>
              <p:cNvCxnSpPr>
                <a:cxnSpLocks/>
                <a:stCxn id="10" idx="3"/>
                <a:endCxn id="14" idx="1"/>
              </p:cNvCxnSpPr>
              <p:nvPr/>
            </p:nvCxnSpPr>
            <p:spPr>
              <a:xfrm flipV="1">
                <a:off x="6588233" y="3429000"/>
                <a:ext cx="1855004" cy="10344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90A9AE-63A6-6078-4EFC-FD765B7190EE}"/>
                  </a:ext>
                </a:extLst>
              </p:cNvPr>
              <p:cNvCxnSpPr>
                <a:cxnSpLocks/>
                <a:stCxn id="8" idx="3"/>
                <a:endCxn id="14" idx="1"/>
              </p:cNvCxnSpPr>
              <p:nvPr/>
            </p:nvCxnSpPr>
            <p:spPr>
              <a:xfrm>
                <a:off x="6588233" y="3428999"/>
                <a:ext cx="185500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0CCBF2-401E-EBBD-E2DB-C0F77C5D745B}"/>
                  </a:ext>
                </a:extLst>
              </p:cNvPr>
              <p:cNvCxnSpPr>
                <a:cxnSpLocks/>
                <a:stCxn id="14" idx="3"/>
                <a:endCxn id="18" idx="1"/>
              </p:cNvCxnSpPr>
              <p:nvPr/>
            </p:nvCxnSpPr>
            <p:spPr>
              <a:xfrm flipV="1">
                <a:off x="9448800" y="3428999"/>
                <a:ext cx="129429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511127E-C5A7-F75F-9D0E-5C119702BB73}"/>
                  </a:ext>
                </a:extLst>
              </p:cNvPr>
              <p:cNvSpPr txBox="1"/>
              <p:nvPr/>
            </p:nvSpPr>
            <p:spPr>
              <a:xfrm>
                <a:off x="10691979" y="3745466"/>
                <a:ext cx="1107996" cy="923330"/>
              </a:xfrm>
              <a:prstGeom prst="rect">
                <a:avLst/>
              </a:prstGeom>
              <a:noFill/>
            </p:spPr>
            <p:txBody>
              <a:bodyPr wrap="none" rtlCol="0">
                <a:spAutoFit/>
              </a:bodyPr>
              <a:lstStyle/>
              <a:p>
                <a:r>
                  <a:rPr lang="en-US" dirty="0"/>
                  <a:t>-</a:t>
                </a:r>
                <a:r>
                  <a:rPr lang="en-US" dirty="0" err="1"/>
                  <a:t>DataBase</a:t>
                </a:r>
                <a:endParaRPr lang="en-US" dirty="0"/>
              </a:p>
              <a:p>
                <a:r>
                  <a:rPr lang="en-US" dirty="0"/>
                  <a:t>-Backend</a:t>
                </a:r>
                <a:br>
                  <a:rPr lang="en-US" dirty="0"/>
                </a:br>
                <a:r>
                  <a:rPr lang="en-US" dirty="0"/>
                  <a:t>-Storage</a:t>
                </a:r>
              </a:p>
            </p:txBody>
          </p:sp>
          <p:sp>
            <p:nvSpPr>
              <p:cNvPr id="36" name="TextBox 35">
                <a:extLst>
                  <a:ext uri="{FF2B5EF4-FFF2-40B4-BE49-F238E27FC236}">
                    <a16:creationId xmlns:a16="http://schemas.microsoft.com/office/drawing/2014/main" id="{2D33DFA2-ABF0-C9F9-906A-C76403D32CD8}"/>
                  </a:ext>
                </a:extLst>
              </p:cNvPr>
              <p:cNvSpPr txBox="1"/>
              <p:nvPr/>
            </p:nvSpPr>
            <p:spPr>
              <a:xfrm>
                <a:off x="8310396" y="3719543"/>
                <a:ext cx="1271245" cy="369332"/>
              </a:xfrm>
              <a:prstGeom prst="rect">
                <a:avLst/>
              </a:prstGeom>
              <a:noFill/>
            </p:spPr>
            <p:txBody>
              <a:bodyPr wrap="none" rtlCol="0">
                <a:spAutoFit/>
              </a:bodyPr>
              <a:lstStyle/>
              <a:p>
                <a:r>
                  <a:rPr lang="en-US" dirty="0"/>
                  <a:t>Web-Server</a:t>
                </a:r>
              </a:p>
            </p:txBody>
          </p:sp>
          <p:sp>
            <p:nvSpPr>
              <p:cNvPr id="40" name="TextBox 39">
                <a:extLst>
                  <a:ext uri="{FF2B5EF4-FFF2-40B4-BE49-F238E27FC236}">
                    <a16:creationId xmlns:a16="http://schemas.microsoft.com/office/drawing/2014/main" id="{DE2A1CD1-2756-6575-62D2-B8A19848B095}"/>
                  </a:ext>
                </a:extLst>
              </p:cNvPr>
              <p:cNvSpPr txBox="1"/>
              <p:nvPr/>
            </p:nvSpPr>
            <p:spPr>
              <a:xfrm>
                <a:off x="4765621" y="2126733"/>
                <a:ext cx="934871" cy="369332"/>
              </a:xfrm>
              <a:prstGeom prst="rect">
                <a:avLst/>
              </a:prstGeom>
              <a:noFill/>
            </p:spPr>
            <p:txBody>
              <a:bodyPr wrap="none" rtlCol="0">
                <a:spAutoFit/>
              </a:bodyPr>
              <a:lstStyle/>
              <a:p>
                <a:r>
                  <a:rPr lang="en-US" dirty="0"/>
                  <a:t>Client 1</a:t>
                </a:r>
              </a:p>
            </p:txBody>
          </p:sp>
          <p:sp>
            <p:nvSpPr>
              <p:cNvPr id="41" name="TextBox 40">
                <a:extLst>
                  <a:ext uri="{FF2B5EF4-FFF2-40B4-BE49-F238E27FC236}">
                    <a16:creationId xmlns:a16="http://schemas.microsoft.com/office/drawing/2014/main" id="{A5B544E2-9165-D4F3-E349-D37456D54B38}"/>
                  </a:ext>
                </a:extLst>
              </p:cNvPr>
              <p:cNvSpPr txBox="1"/>
              <p:nvPr/>
            </p:nvSpPr>
            <p:spPr>
              <a:xfrm>
                <a:off x="4765621" y="3244333"/>
                <a:ext cx="934871" cy="369332"/>
              </a:xfrm>
              <a:prstGeom prst="rect">
                <a:avLst/>
              </a:prstGeom>
              <a:noFill/>
            </p:spPr>
            <p:txBody>
              <a:bodyPr wrap="none" rtlCol="0">
                <a:spAutoFit/>
              </a:bodyPr>
              <a:lstStyle/>
              <a:p>
                <a:r>
                  <a:rPr lang="en-US" dirty="0"/>
                  <a:t>Client 2</a:t>
                </a:r>
              </a:p>
            </p:txBody>
          </p:sp>
          <p:sp>
            <p:nvSpPr>
              <p:cNvPr id="42" name="TextBox 41">
                <a:extLst>
                  <a:ext uri="{FF2B5EF4-FFF2-40B4-BE49-F238E27FC236}">
                    <a16:creationId xmlns:a16="http://schemas.microsoft.com/office/drawing/2014/main" id="{A4F36786-64B1-4237-0BEC-4CCCEAA5CDA4}"/>
                  </a:ext>
                </a:extLst>
              </p:cNvPr>
              <p:cNvSpPr txBox="1"/>
              <p:nvPr/>
            </p:nvSpPr>
            <p:spPr>
              <a:xfrm>
                <a:off x="4765621" y="4278806"/>
                <a:ext cx="934871" cy="369332"/>
              </a:xfrm>
              <a:prstGeom prst="rect">
                <a:avLst/>
              </a:prstGeom>
              <a:noFill/>
            </p:spPr>
            <p:txBody>
              <a:bodyPr wrap="none" rtlCol="0">
                <a:spAutoFit/>
              </a:bodyPr>
              <a:lstStyle/>
              <a:p>
                <a:r>
                  <a:rPr lang="en-US" dirty="0"/>
                  <a:t>Client 3</a:t>
                </a:r>
              </a:p>
            </p:txBody>
          </p:sp>
        </p:grpSp>
        <p:pic>
          <p:nvPicPr>
            <p:cNvPr id="7" name="Graphic 6" descr="Server outline">
              <a:extLst>
                <a:ext uri="{FF2B5EF4-FFF2-40B4-BE49-F238E27FC236}">
                  <a16:creationId xmlns:a16="http://schemas.microsoft.com/office/drawing/2014/main" id="{992AEC48-4FE5-0F94-36E0-1F7B55BEF9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31187" y="3172783"/>
              <a:ext cx="1005563" cy="1005563"/>
            </a:xfrm>
            <a:prstGeom prst="rect">
              <a:avLst/>
            </a:prstGeom>
          </p:spPr>
        </p:pic>
        <p:sp>
          <p:nvSpPr>
            <p:cNvPr id="11" name="Right Brace 10">
              <a:extLst>
                <a:ext uri="{FF2B5EF4-FFF2-40B4-BE49-F238E27FC236}">
                  <a16:creationId xmlns:a16="http://schemas.microsoft.com/office/drawing/2014/main" id="{68E1EFF9-610F-0FEB-AAE5-9C55CEC3FC34}"/>
                </a:ext>
              </a:extLst>
            </p:cNvPr>
            <p:cNvSpPr/>
            <p:nvPr/>
          </p:nvSpPr>
          <p:spPr>
            <a:xfrm>
              <a:off x="6823494" y="3777104"/>
              <a:ext cx="269145" cy="616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36C20F1-8971-4817-CA03-6FD9D17D1E6C}"/>
                </a:ext>
              </a:extLst>
            </p:cNvPr>
            <p:cNvSpPr txBox="1"/>
            <p:nvPr/>
          </p:nvSpPr>
          <p:spPr>
            <a:xfrm>
              <a:off x="7049506" y="3948850"/>
              <a:ext cx="1598066" cy="276999"/>
            </a:xfrm>
            <a:prstGeom prst="rect">
              <a:avLst/>
            </a:prstGeom>
            <a:noFill/>
          </p:spPr>
          <p:txBody>
            <a:bodyPr wrap="none" rtlCol="0">
              <a:spAutoFit/>
            </a:bodyPr>
            <a:lstStyle/>
            <a:p>
              <a:r>
                <a:rPr lang="en-US" sz="1200" dirty="0"/>
                <a:t>How easy and how fast</a:t>
              </a:r>
            </a:p>
          </p:txBody>
        </p:sp>
        <p:sp>
          <p:nvSpPr>
            <p:cNvPr id="13" name="TextBox 12">
              <a:extLst>
                <a:ext uri="{FF2B5EF4-FFF2-40B4-BE49-F238E27FC236}">
                  <a16:creationId xmlns:a16="http://schemas.microsoft.com/office/drawing/2014/main" id="{85B1EA19-D179-A363-03BE-503C5D9EAD5B}"/>
                </a:ext>
              </a:extLst>
            </p:cNvPr>
            <p:cNvSpPr txBox="1"/>
            <p:nvPr/>
          </p:nvSpPr>
          <p:spPr>
            <a:xfrm>
              <a:off x="4247923" y="4280755"/>
              <a:ext cx="1705194" cy="1015663"/>
            </a:xfrm>
            <a:prstGeom prst="rect">
              <a:avLst/>
            </a:prstGeom>
            <a:noFill/>
          </p:spPr>
          <p:txBody>
            <a:bodyPr wrap="square" rtlCol="0">
              <a:spAutoFit/>
            </a:bodyPr>
            <a:lstStyle/>
            <a:p>
              <a:r>
                <a:rPr lang="en-US" sz="1200" dirty="0"/>
                <a:t>How many connections and how fast</a:t>
              </a:r>
            </a:p>
            <a:p>
              <a:endParaRPr lang="en-US" sz="1200" dirty="0"/>
            </a:p>
            <a:p>
              <a:r>
                <a:rPr lang="en-US" sz="1200" dirty="0"/>
                <a:t>Is it reliable or does it drop many connections</a:t>
              </a:r>
            </a:p>
          </p:txBody>
        </p:sp>
      </p:grpSp>
    </p:spTree>
    <p:extLst>
      <p:ext uri="{BB962C8B-B14F-4D97-AF65-F5344CB8AC3E}">
        <p14:creationId xmlns:p14="http://schemas.microsoft.com/office/powerpoint/2010/main" val="93566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6 Crucial Features of VPS Server That You Should Know About - Blog - Hostry">
            <a:extLst>
              <a:ext uri="{FF2B5EF4-FFF2-40B4-BE49-F238E27FC236}">
                <a16:creationId xmlns:a16="http://schemas.microsoft.com/office/drawing/2014/main" id="{15FB253B-CE58-50D6-C89A-0957DB8A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5" y="942719"/>
            <a:ext cx="3392964" cy="18864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A5B2BD-D296-D457-DCCD-03016EEDB9A8}"/>
              </a:ext>
            </a:extLst>
          </p:cNvPr>
          <p:cNvSpPr txBox="1"/>
          <p:nvPr/>
        </p:nvSpPr>
        <p:spPr>
          <a:xfrm>
            <a:off x="354738" y="141967"/>
            <a:ext cx="3321170" cy="523220"/>
          </a:xfrm>
          <a:prstGeom prst="rect">
            <a:avLst/>
          </a:prstGeom>
          <a:noFill/>
        </p:spPr>
        <p:txBody>
          <a:bodyPr wrap="square" rtlCol="0">
            <a:spAutoFit/>
          </a:bodyPr>
          <a:lstStyle/>
          <a:p>
            <a:r>
              <a:rPr lang="en-US" sz="2800" b="1" i="0" u="sng" dirty="0">
                <a:effectLst/>
                <a:latin typeface="Söhne"/>
              </a:rPr>
              <a:t>FOR THIS DEMO:</a:t>
            </a:r>
          </a:p>
        </p:txBody>
      </p:sp>
      <p:grpSp>
        <p:nvGrpSpPr>
          <p:cNvPr id="6" name="Group 5">
            <a:extLst>
              <a:ext uri="{FF2B5EF4-FFF2-40B4-BE49-F238E27FC236}">
                <a16:creationId xmlns:a16="http://schemas.microsoft.com/office/drawing/2014/main" id="{B2821F07-F13B-B48C-A273-7C360ECE8FAB}"/>
              </a:ext>
            </a:extLst>
          </p:cNvPr>
          <p:cNvGrpSpPr/>
          <p:nvPr/>
        </p:nvGrpSpPr>
        <p:grpSpPr>
          <a:xfrm>
            <a:off x="720502" y="3321540"/>
            <a:ext cx="9957366" cy="3386664"/>
            <a:chOff x="4765621" y="1937326"/>
            <a:chExt cx="8771542" cy="2983346"/>
          </a:xfrm>
        </p:grpSpPr>
        <p:grpSp>
          <p:nvGrpSpPr>
            <p:cNvPr id="14" name="Group 13">
              <a:extLst>
                <a:ext uri="{FF2B5EF4-FFF2-40B4-BE49-F238E27FC236}">
                  <a16:creationId xmlns:a16="http://schemas.microsoft.com/office/drawing/2014/main" id="{1103F36D-0691-B7B7-F2F7-3C62E3AFBB80}"/>
                </a:ext>
              </a:extLst>
            </p:cNvPr>
            <p:cNvGrpSpPr/>
            <p:nvPr/>
          </p:nvGrpSpPr>
          <p:grpSpPr>
            <a:xfrm>
              <a:off x="5673833" y="1937326"/>
              <a:ext cx="914400" cy="2983346"/>
              <a:chOff x="6131033" y="1420090"/>
              <a:chExt cx="914400" cy="2983346"/>
            </a:xfrm>
          </p:grpSpPr>
          <p:pic>
            <p:nvPicPr>
              <p:cNvPr id="26" name="Graphic 25" descr="Check In outline">
                <a:extLst>
                  <a:ext uri="{FF2B5EF4-FFF2-40B4-BE49-F238E27FC236}">
                    <a16:creationId xmlns:a16="http://schemas.microsoft.com/office/drawing/2014/main" id="{6332A6DD-358A-7D3E-E242-34F10FAB48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1033" y="1420090"/>
                <a:ext cx="914400" cy="914400"/>
              </a:xfrm>
              <a:prstGeom prst="rect">
                <a:avLst/>
              </a:prstGeom>
            </p:spPr>
          </p:pic>
          <p:pic>
            <p:nvPicPr>
              <p:cNvPr id="27" name="Graphic 26" descr="Computer outline">
                <a:extLst>
                  <a:ext uri="{FF2B5EF4-FFF2-40B4-BE49-F238E27FC236}">
                    <a16:creationId xmlns:a16="http://schemas.microsoft.com/office/drawing/2014/main" id="{75EAE7D6-F901-B8A6-3E5A-9C6535ACD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31033" y="2454563"/>
                <a:ext cx="914400" cy="914400"/>
              </a:xfrm>
              <a:prstGeom prst="rect">
                <a:avLst/>
              </a:prstGeom>
            </p:spPr>
          </p:pic>
          <p:pic>
            <p:nvPicPr>
              <p:cNvPr id="28" name="Graphic 27" descr="Internet outline">
                <a:extLst>
                  <a:ext uri="{FF2B5EF4-FFF2-40B4-BE49-F238E27FC236}">
                    <a16:creationId xmlns:a16="http://schemas.microsoft.com/office/drawing/2014/main" id="{5BB38F9F-CD68-7E0D-0AF7-DC2FF3C9F8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31033" y="3489036"/>
                <a:ext cx="914400" cy="914400"/>
              </a:xfrm>
              <a:prstGeom prst="rect">
                <a:avLst/>
              </a:prstGeom>
            </p:spPr>
          </p:pic>
        </p:grpSp>
        <p:pic>
          <p:nvPicPr>
            <p:cNvPr id="15" name="Graphic 14" descr="Server outline">
              <a:extLst>
                <a:ext uri="{FF2B5EF4-FFF2-40B4-BE49-F238E27FC236}">
                  <a16:creationId xmlns:a16="http://schemas.microsoft.com/office/drawing/2014/main" id="{30CF8CDA-B84A-A8AF-85D3-2E928B6FF7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3237" y="2926218"/>
              <a:ext cx="1005563" cy="1005563"/>
            </a:xfrm>
            <a:prstGeom prst="rect">
              <a:avLst/>
            </a:prstGeom>
          </p:spPr>
        </p:pic>
        <p:cxnSp>
          <p:nvCxnSpPr>
            <p:cNvPr id="17" name="Connector: Elbow 16">
              <a:extLst>
                <a:ext uri="{FF2B5EF4-FFF2-40B4-BE49-F238E27FC236}">
                  <a16:creationId xmlns:a16="http://schemas.microsoft.com/office/drawing/2014/main" id="{DF79993B-BCAC-DE68-6EDA-CE0FE38BCD22}"/>
                </a:ext>
              </a:extLst>
            </p:cNvPr>
            <p:cNvCxnSpPr>
              <a:cxnSpLocks/>
              <a:stCxn id="26" idx="3"/>
              <a:endCxn id="15" idx="1"/>
            </p:cNvCxnSpPr>
            <p:nvPr/>
          </p:nvCxnSpPr>
          <p:spPr>
            <a:xfrm>
              <a:off x="6588233" y="2394526"/>
              <a:ext cx="1855004" cy="103447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6479CC-FFD5-A5E1-BD1B-A8BDA8CCB6FF}"/>
                </a:ext>
              </a:extLst>
            </p:cNvPr>
            <p:cNvCxnSpPr>
              <a:cxnSpLocks/>
              <a:stCxn id="28" idx="3"/>
              <a:endCxn id="15" idx="1"/>
            </p:cNvCxnSpPr>
            <p:nvPr/>
          </p:nvCxnSpPr>
          <p:spPr>
            <a:xfrm flipV="1">
              <a:off x="6588233" y="3429000"/>
              <a:ext cx="1855004" cy="10344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2FBC4C-CFBD-2638-76F6-4AE542FB2B45}"/>
                </a:ext>
              </a:extLst>
            </p:cNvPr>
            <p:cNvCxnSpPr>
              <a:cxnSpLocks/>
              <a:stCxn id="27" idx="3"/>
              <a:endCxn id="15" idx="1"/>
            </p:cNvCxnSpPr>
            <p:nvPr/>
          </p:nvCxnSpPr>
          <p:spPr>
            <a:xfrm>
              <a:off x="6588233" y="3428999"/>
              <a:ext cx="185500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760D48-4A8E-DB33-D048-8374B7125562}"/>
                </a:ext>
              </a:extLst>
            </p:cNvPr>
            <p:cNvCxnSpPr>
              <a:cxnSpLocks/>
              <a:stCxn id="15" idx="3"/>
            </p:cNvCxnSpPr>
            <p:nvPr/>
          </p:nvCxnSpPr>
          <p:spPr>
            <a:xfrm flipV="1">
              <a:off x="9448800" y="3428999"/>
              <a:ext cx="408836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A6DF3D-3DEF-9D85-E595-7F7F3A6528C7}"/>
                </a:ext>
              </a:extLst>
            </p:cNvPr>
            <p:cNvSpPr txBox="1"/>
            <p:nvPr/>
          </p:nvSpPr>
          <p:spPr>
            <a:xfrm>
              <a:off x="12167096" y="3158869"/>
              <a:ext cx="964880" cy="369332"/>
            </a:xfrm>
            <a:prstGeom prst="rect">
              <a:avLst/>
            </a:prstGeom>
            <a:noFill/>
          </p:spPr>
          <p:txBody>
            <a:bodyPr wrap="none" rtlCol="0">
              <a:spAutoFit/>
            </a:bodyPr>
            <a:lstStyle/>
            <a:p>
              <a:r>
                <a:rPr lang="en-US" dirty="0"/>
                <a:t>Backend</a:t>
              </a:r>
            </a:p>
          </p:txBody>
        </p:sp>
        <p:sp>
          <p:nvSpPr>
            <p:cNvPr id="22" name="TextBox 21">
              <a:extLst>
                <a:ext uri="{FF2B5EF4-FFF2-40B4-BE49-F238E27FC236}">
                  <a16:creationId xmlns:a16="http://schemas.microsoft.com/office/drawing/2014/main" id="{A5DBC7FF-F5C9-5F75-230D-6EE3A48F4733}"/>
                </a:ext>
              </a:extLst>
            </p:cNvPr>
            <p:cNvSpPr txBox="1"/>
            <p:nvPr/>
          </p:nvSpPr>
          <p:spPr>
            <a:xfrm>
              <a:off x="7882525" y="3757446"/>
              <a:ext cx="2516421" cy="1057382"/>
            </a:xfrm>
            <a:prstGeom prst="rect">
              <a:avLst/>
            </a:prstGeom>
            <a:noFill/>
          </p:spPr>
          <p:txBody>
            <a:bodyPr wrap="none" rtlCol="0">
              <a:spAutoFit/>
            </a:bodyPr>
            <a:lstStyle/>
            <a:p>
              <a:r>
                <a:rPr lang="en-US" dirty="0"/>
                <a:t>Web-Server</a:t>
              </a:r>
            </a:p>
            <a:p>
              <a:r>
                <a:rPr lang="en-US" dirty="0"/>
                <a:t>AMAZON AMI</a:t>
              </a:r>
            </a:p>
            <a:p>
              <a:r>
                <a:rPr lang="en-US" dirty="0"/>
                <a:t>O.S. = Amazon Linux 2</a:t>
              </a:r>
              <a:br>
                <a:rPr lang="en-US" dirty="0"/>
              </a:br>
              <a:r>
                <a:rPr lang="en-US" dirty="0"/>
                <a:t>Public IP = </a:t>
              </a:r>
              <a:r>
                <a:rPr lang="en-US" dirty="0" err="1"/>
                <a:t>xxx.xxx.xxx.xxx</a:t>
              </a:r>
              <a:endParaRPr lang="en-US" dirty="0"/>
            </a:p>
          </p:txBody>
        </p:sp>
        <p:sp>
          <p:nvSpPr>
            <p:cNvPr id="23" name="TextBox 22">
              <a:extLst>
                <a:ext uri="{FF2B5EF4-FFF2-40B4-BE49-F238E27FC236}">
                  <a16:creationId xmlns:a16="http://schemas.microsoft.com/office/drawing/2014/main" id="{8F295F76-B984-39C9-F19B-E265A5F3DEA3}"/>
                </a:ext>
              </a:extLst>
            </p:cNvPr>
            <p:cNvSpPr txBox="1"/>
            <p:nvPr/>
          </p:nvSpPr>
          <p:spPr>
            <a:xfrm>
              <a:off x="4765621" y="2126733"/>
              <a:ext cx="934871" cy="369332"/>
            </a:xfrm>
            <a:prstGeom prst="rect">
              <a:avLst/>
            </a:prstGeom>
            <a:noFill/>
          </p:spPr>
          <p:txBody>
            <a:bodyPr wrap="none" rtlCol="0">
              <a:spAutoFit/>
            </a:bodyPr>
            <a:lstStyle/>
            <a:p>
              <a:r>
                <a:rPr lang="en-US" dirty="0"/>
                <a:t>Client 1</a:t>
              </a:r>
            </a:p>
          </p:txBody>
        </p:sp>
        <p:sp>
          <p:nvSpPr>
            <p:cNvPr id="24" name="TextBox 23">
              <a:extLst>
                <a:ext uri="{FF2B5EF4-FFF2-40B4-BE49-F238E27FC236}">
                  <a16:creationId xmlns:a16="http://schemas.microsoft.com/office/drawing/2014/main" id="{99B9F699-32D3-45FA-B2FC-EFDD634E4A01}"/>
                </a:ext>
              </a:extLst>
            </p:cNvPr>
            <p:cNvSpPr txBox="1"/>
            <p:nvPr/>
          </p:nvSpPr>
          <p:spPr>
            <a:xfrm>
              <a:off x="4765621" y="3244333"/>
              <a:ext cx="934871" cy="369332"/>
            </a:xfrm>
            <a:prstGeom prst="rect">
              <a:avLst/>
            </a:prstGeom>
            <a:noFill/>
          </p:spPr>
          <p:txBody>
            <a:bodyPr wrap="none" rtlCol="0">
              <a:spAutoFit/>
            </a:bodyPr>
            <a:lstStyle/>
            <a:p>
              <a:r>
                <a:rPr lang="en-US" dirty="0"/>
                <a:t>Client 2</a:t>
              </a:r>
            </a:p>
          </p:txBody>
        </p:sp>
        <p:sp>
          <p:nvSpPr>
            <p:cNvPr id="25" name="TextBox 24">
              <a:extLst>
                <a:ext uri="{FF2B5EF4-FFF2-40B4-BE49-F238E27FC236}">
                  <a16:creationId xmlns:a16="http://schemas.microsoft.com/office/drawing/2014/main" id="{A47186D6-C682-90EF-D13D-39A973EF644F}"/>
                </a:ext>
              </a:extLst>
            </p:cNvPr>
            <p:cNvSpPr txBox="1"/>
            <p:nvPr/>
          </p:nvSpPr>
          <p:spPr>
            <a:xfrm>
              <a:off x="4765621" y="4278806"/>
              <a:ext cx="934871" cy="369332"/>
            </a:xfrm>
            <a:prstGeom prst="rect">
              <a:avLst/>
            </a:prstGeom>
            <a:noFill/>
          </p:spPr>
          <p:txBody>
            <a:bodyPr wrap="none" rtlCol="0">
              <a:spAutoFit/>
            </a:bodyPr>
            <a:lstStyle/>
            <a:p>
              <a:r>
                <a:rPr lang="en-US" dirty="0"/>
                <a:t>Client 3</a:t>
              </a:r>
            </a:p>
          </p:txBody>
        </p:sp>
      </p:grpSp>
      <p:grpSp>
        <p:nvGrpSpPr>
          <p:cNvPr id="32" name="Group 31">
            <a:extLst>
              <a:ext uri="{FF2B5EF4-FFF2-40B4-BE49-F238E27FC236}">
                <a16:creationId xmlns:a16="http://schemas.microsoft.com/office/drawing/2014/main" id="{35567889-14C9-B17F-A19D-45A516E17F55}"/>
              </a:ext>
            </a:extLst>
          </p:cNvPr>
          <p:cNvGrpSpPr/>
          <p:nvPr/>
        </p:nvGrpSpPr>
        <p:grpSpPr>
          <a:xfrm>
            <a:off x="4608682" y="352332"/>
            <a:ext cx="7228580" cy="3331520"/>
            <a:chOff x="6096000" y="3220641"/>
            <a:chExt cx="3703782" cy="1707005"/>
          </a:xfrm>
        </p:grpSpPr>
        <p:pic>
          <p:nvPicPr>
            <p:cNvPr id="30" name="Picture 29">
              <a:extLst>
                <a:ext uri="{FF2B5EF4-FFF2-40B4-BE49-F238E27FC236}">
                  <a16:creationId xmlns:a16="http://schemas.microsoft.com/office/drawing/2014/main" id="{6949126F-A3AA-BB68-F3BF-B6D6D98B886D}"/>
                </a:ext>
              </a:extLst>
            </p:cNvPr>
            <p:cNvPicPr>
              <a:picLocks noChangeAspect="1"/>
            </p:cNvPicPr>
            <p:nvPr/>
          </p:nvPicPr>
          <p:blipFill rotWithShape="1">
            <a:blip r:embed="rId11"/>
            <a:srcRect b="92803"/>
            <a:stretch/>
          </p:blipFill>
          <p:spPr>
            <a:xfrm>
              <a:off x="6096000" y="3220641"/>
              <a:ext cx="3703782" cy="246212"/>
            </a:xfrm>
            <a:prstGeom prst="rect">
              <a:avLst/>
            </a:prstGeom>
          </p:spPr>
        </p:pic>
        <p:pic>
          <p:nvPicPr>
            <p:cNvPr id="31" name="Picture 30">
              <a:extLst>
                <a:ext uri="{FF2B5EF4-FFF2-40B4-BE49-F238E27FC236}">
                  <a16:creationId xmlns:a16="http://schemas.microsoft.com/office/drawing/2014/main" id="{C6E15C1E-CE16-EA15-1F5E-23B7EE727431}"/>
                </a:ext>
              </a:extLst>
            </p:cNvPr>
            <p:cNvPicPr>
              <a:picLocks noChangeAspect="1"/>
            </p:cNvPicPr>
            <p:nvPr/>
          </p:nvPicPr>
          <p:blipFill rotWithShape="1">
            <a:blip r:embed="rId11"/>
            <a:srcRect t="31354" b="25947"/>
            <a:stretch/>
          </p:blipFill>
          <p:spPr>
            <a:xfrm>
              <a:off x="6096000" y="3466853"/>
              <a:ext cx="3703782" cy="1460793"/>
            </a:xfrm>
            <a:prstGeom prst="rect">
              <a:avLst/>
            </a:prstGeom>
            <a:ln>
              <a:solidFill>
                <a:schemeClr val="accent1"/>
              </a:solidFill>
            </a:ln>
          </p:spPr>
        </p:pic>
      </p:grpSp>
      <p:cxnSp>
        <p:nvCxnSpPr>
          <p:cNvPr id="38" name="Connector: Elbow 37">
            <a:extLst>
              <a:ext uri="{FF2B5EF4-FFF2-40B4-BE49-F238E27FC236}">
                <a16:creationId xmlns:a16="http://schemas.microsoft.com/office/drawing/2014/main" id="{D00342F7-BEAC-8E5A-593B-D9411F6A1726}"/>
              </a:ext>
            </a:extLst>
          </p:cNvPr>
          <p:cNvCxnSpPr>
            <a:stCxn id="31" idx="2"/>
            <a:endCxn id="15" idx="0"/>
          </p:cNvCxnSpPr>
          <p:nvPr/>
        </p:nvCxnSpPr>
        <p:spPr>
          <a:xfrm rot="5400000">
            <a:off x="6464376" y="2685524"/>
            <a:ext cx="760268" cy="275692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Plus Sign 38">
            <a:extLst>
              <a:ext uri="{FF2B5EF4-FFF2-40B4-BE49-F238E27FC236}">
                <a16:creationId xmlns:a16="http://schemas.microsoft.com/office/drawing/2014/main" id="{C6B34E5C-2108-CD60-7636-3A6572E5DB73}"/>
              </a:ext>
            </a:extLst>
          </p:cNvPr>
          <p:cNvSpPr/>
          <p:nvPr/>
        </p:nvSpPr>
        <p:spPr>
          <a:xfrm>
            <a:off x="3247600" y="1552554"/>
            <a:ext cx="768770" cy="66678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36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3059668"/>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CREATE LINUX VIRTUAL MACHINE</a:t>
            </a:r>
          </a:p>
        </p:txBody>
      </p:sp>
    </p:spTree>
    <p:extLst>
      <p:ext uri="{BB962C8B-B14F-4D97-AF65-F5344CB8AC3E}">
        <p14:creationId xmlns:p14="http://schemas.microsoft.com/office/powerpoint/2010/main" val="121348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263522"/>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RSA VS. ECC (ED25519)</a:t>
            </a:r>
          </a:p>
        </p:txBody>
      </p:sp>
      <p:pic>
        <p:nvPicPr>
          <p:cNvPr id="3" name="Picture 2">
            <a:extLst>
              <a:ext uri="{FF2B5EF4-FFF2-40B4-BE49-F238E27FC236}">
                <a16:creationId xmlns:a16="http://schemas.microsoft.com/office/drawing/2014/main" id="{3589D343-7AAA-3747-AD92-E95B893DDA39}"/>
              </a:ext>
            </a:extLst>
          </p:cNvPr>
          <p:cNvPicPr>
            <a:picLocks noChangeAspect="1"/>
          </p:cNvPicPr>
          <p:nvPr/>
        </p:nvPicPr>
        <p:blipFill rotWithShape="1">
          <a:blip r:embed="rId2"/>
          <a:srcRect t="3122" b="31080"/>
          <a:stretch/>
        </p:blipFill>
        <p:spPr>
          <a:xfrm>
            <a:off x="6650966" y="929278"/>
            <a:ext cx="5171390" cy="3712745"/>
          </a:xfrm>
          <a:prstGeom prst="rect">
            <a:avLst/>
          </a:prstGeom>
        </p:spPr>
      </p:pic>
      <p:sp>
        <p:nvSpPr>
          <p:cNvPr id="5" name="TextBox 4">
            <a:extLst>
              <a:ext uri="{FF2B5EF4-FFF2-40B4-BE49-F238E27FC236}">
                <a16:creationId xmlns:a16="http://schemas.microsoft.com/office/drawing/2014/main" id="{B45FB2DF-B5CC-3A81-E3FA-959CA0357F3A}"/>
              </a:ext>
            </a:extLst>
          </p:cNvPr>
          <p:cNvSpPr txBox="1"/>
          <p:nvPr/>
        </p:nvSpPr>
        <p:spPr>
          <a:xfrm>
            <a:off x="167390" y="929279"/>
            <a:ext cx="6483576" cy="3362459"/>
          </a:xfrm>
          <a:prstGeom prst="rect">
            <a:avLst/>
          </a:prstGeom>
          <a:noFill/>
        </p:spPr>
        <p:txBody>
          <a:bodyPr wrap="square" rtlCol="0">
            <a:spAutoFit/>
          </a:bodyPr>
          <a:lstStyle/>
          <a:p>
            <a:pPr algn="l"/>
            <a:r>
              <a:rPr lang="en-US" sz="1250" b="1" u="sng" dirty="0">
                <a:latin typeface="Arial" panose="020B0604020202020204" pitchFamily="34" charset="0"/>
                <a:cs typeface="Arial" panose="020B0604020202020204" pitchFamily="34" charset="0"/>
              </a:rPr>
              <a:t>RSA (Rivest–Shamir–Adleman):</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Key Size: Requires larger keys than ECC for security.</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More computational demanding, especially for key generation and signature verification.</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Long-established and widely used in cryptography.</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Susceptible to potential quantum attacks.</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Commonly used, but less favored in resource/performance-constrained environments.</a:t>
            </a:r>
          </a:p>
          <a:p>
            <a:pPr algn="l">
              <a:buFont typeface="Arial" panose="020B0604020202020204" pitchFamily="34" charset="0"/>
              <a:buChar char="•"/>
            </a:pPr>
            <a:endParaRPr lang="en-US" sz="1250" dirty="0">
              <a:latin typeface="Arial" panose="020B0604020202020204" pitchFamily="34" charset="0"/>
              <a:cs typeface="Arial" panose="020B0604020202020204" pitchFamily="34" charset="0"/>
            </a:endParaRPr>
          </a:p>
          <a:p>
            <a:pPr algn="l"/>
            <a:r>
              <a:rPr lang="en-US" sz="1250" b="1" u="sng" dirty="0">
                <a:latin typeface="Arial" panose="020B0604020202020204" pitchFamily="34" charset="0"/>
                <a:cs typeface="Arial" panose="020B0604020202020204" pitchFamily="34" charset="0"/>
              </a:rPr>
              <a:t>ECC (Elliptic Curve Cryptography):</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Key Size: Provides strong security with shorter keys.</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More computational  efficient</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Generally more resistant to quantum attacks.</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Results in smaller signatures, beneficial for bandwidth-constrained scenarios.</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Increasing in popular for modern cryptographic applications.</a:t>
            </a:r>
          </a:p>
          <a:p>
            <a:pPr algn="l"/>
            <a:endParaRPr lang="en-US" sz="1250" dirty="0">
              <a:latin typeface="Arial" panose="020B0604020202020204" pitchFamily="34" charset="0"/>
              <a:cs typeface="Arial" panose="020B0604020202020204" pitchFamily="34" charset="0"/>
            </a:endParaRPr>
          </a:p>
          <a:p>
            <a:pPr algn="l"/>
            <a:r>
              <a:rPr lang="en-US" sz="1250" dirty="0">
                <a:latin typeface="Arial" panose="020B0604020202020204" pitchFamily="34" charset="0"/>
                <a:cs typeface="Arial" panose="020B0604020202020204" pitchFamily="34" charset="0"/>
              </a:rPr>
              <a:t>Summary:</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RSA has a longer history but requires larger keys and is more computationally intensive.</a:t>
            </a:r>
          </a:p>
          <a:p>
            <a:pPr algn="l">
              <a:buFont typeface="Arial" panose="020B0604020202020204" pitchFamily="34" charset="0"/>
              <a:buChar char="•"/>
            </a:pPr>
            <a:r>
              <a:rPr lang="en-US" sz="1250" dirty="0">
                <a:latin typeface="Arial" panose="020B0604020202020204" pitchFamily="34" charset="0"/>
                <a:cs typeface="Arial" panose="020B0604020202020204" pitchFamily="34" charset="0"/>
              </a:rPr>
              <a:t>ECC offers efficient performance with shorter keys.</a:t>
            </a:r>
          </a:p>
        </p:txBody>
      </p:sp>
      <p:graphicFrame>
        <p:nvGraphicFramePr>
          <p:cNvPr id="7" name="Table 7">
            <a:extLst>
              <a:ext uri="{FF2B5EF4-FFF2-40B4-BE49-F238E27FC236}">
                <a16:creationId xmlns:a16="http://schemas.microsoft.com/office/drawing/2014/main" id="{8B53C25F-10AB-67D8-3DF5-69E7442F84C9}"/>
              </a:ext>
            </a:extLst>
          </p:cNvPr>
          <p:cNvGraphicFramePr>
            <a:graphicFrameLocks noGrp="1"/>
          </p:cNvGraphicFramePr>
          <p:nvPr>
            <p:extLst>
              <p:ext uri="{D42A27DB-BD31-4B8C-83A1-F6EECF244321}">
                <p14:modId xmlns:p14="http://schemas.microsoft.com/office/powerpoint/2010/main" val="2667029670"/>
              </p:ext>
            </p:extLst>
          </p:nvPr>
        </p:nvGraphicFramePr>
        <p:xfrm>
          <a:off x="167389" y="4762284"/>
          <a:ext cx="11857220" cy="1720819"/>
        </p:xfrm>
        <a:graphic>
          <a:graphicData uri="http://schemas.openxmlformats.org/drawingml/2006/table">
            <a:tbl>
              <a:tblPr firstRow="1">
                <a:tableStyleId>{5C22544A-7EE6-4342-B048-85BDC9FD1C3A}</a:tableStyleId>
              </a:tblPr>
              <a:tblGrid>
                <a:gridCol w="2851243">
                  <a:extLst>
                    <a:ext uri="{9D8B030D-6E8A-4147-A177-3AD203B41FA5}">
                      <a16:colId xmlns:a16="http://schemas.microsoft.com/office/drawing/2014/main" val="1501275045"/>
                    </a:ext>
                  </a:extLst>
                </a:gridCol>
                <a:gridCol w="9005977">
                  <a:extLst>
                    <a:ext uri="{9D8B030D-6E8A-4147-A177-3AD203B41FA5}">
                      <a16:colId xmlns:a16="http://schemas.microsoft.com/office/drawing/2014/main" val="1721087961"/>
                    </a:ext>
                  </a:extLst>
                </a:gridCol>
              </a:tblGrid>
              <a:tr h="257779">
                <a:tc gridSpan="2">
                  <a:txBody>
                    <a:bodyPr/>
                    <a:lstStyle/>
                    <a:p>
                      <a:pPr algn="l"/>
                      <a:r>
                        <a:rPr lang="en-US" sz="1050" dirty="0"/>
                        <a:t>Private Key Format</a:t>
                      </a:r>
                    </a:p>
                  </a:txBody>
                  <a:tcPr/>
                </a:tc>
                <a:tc hMerge="1">
                  <a:txBody>
                    <a:bodyPr/>
                    <a:lstStyle/>
                    <a:p>
                      <a:endParaRPr lang="en-US" dirty="0"/>
                    </a:p>
                  </a:txBody>
                  <a:tcPr/>
                </a:tc>
                <a:extLst>
                  <a:ext uri="{0D108BD9-81ED-4DB2-BD59-A6C34878D82A}">
                    <a16:rowId xmlns:a16="http://schemas.microsoft.com/office/drawing/2014/main" val="1719703008"/>
                  </a:ext>
                </a:extLst>
              </a:tr>
              <a:tr h="370840">
                <a:tc>
                  <a:txBody>
                    <a:bodyPr/>
                    <a:lstStyle/>
                    <a:p>
                      <a:r>
                        <a:rPr lang="en-US" sz="1200" b="0" i="0" kern="1200" dirty="0">
                          <a:solidFill>
                            <a:schemeClr val="dk1"/>
                          </a:solidFill>
                          <a:effectLst/>
                          <a:latin typeface="+mn-lt"/>
                          <a:ea typeface="+mn-ea"/>
                          <a:cs typeface="+mn-cs"/>
                        </a:rPr>
                        <a:t>Privacy Enhanced Mail</a:t>
                      </a:r>
                    </a:p>
                    <a:p>
                      <a:r>
                        <a:rPr lang="en-US" sz="1200" b="0" i="0" kern="1200" dirty="0">
                          <a:solidFill>
                            <a:schemeClr val="dk1"/>
                          </a:solidFill>
                          <a:effectLst/>
                          <a:latin typeface="+mn-lt"/>
                          <a:ea typeface="+mn-ea"/>
                          <a:cs typeface="+mn-cs"/>
                        </a:rPr>
                        <a:t>OpenSSH</a:t>
                      </a:r>
                      <a:br>
                        <a:rPr lang="en-US" sz="1200" dirty="0"/>
                      </a:br>
                      <a:r>
                        <a:rPr lang="en-US" sz="1200" dirty="0"/>
                        <a:t>(.</a:t>
                      </a:r>
                      <a:r>
                        <a:rPr lang="en-US" sz="1200" dirty="0" err="1"/>
                        <a:t>pem</a:t>
                      </a:r>
                      <a:r>
                        <a:rPr lang="en-US" sz="1200" dirty="0"/>
                        <a:t>)</a:t>
                      </a:r>
                    </a:p>
                  </a:txBody>
                  <a:tcPr/>
                </a:tc>
                <a:tc>
                  <a:txBody>
                    <a:bodyPr/>
                    <a:lstStyle/>
                    <a:p>
                      <a:r>
                        <a:rPr lang="en-US" sz="1200" b="0" i="0" kern="1200" dirty="0">
                          <a:solidFill>
                            <a:schemeClr val="dk1"/>
                          </a:solidFill>
                          <a:effectLst/>
                          <a:latin typeface="+mn-lt"/>
                          <a:ea typeface="+mn-ea"/>
                          <a:cs typeface="+mn-cs"/>
                        </a:rPr>
                        <a:t>used for RSA private/public keys, certificates, and more. It's a base64-encoded format with delimiters such as </a:t>
                      </a:r>
                    </a:p>
                    <a:p>
                      <a:r>
                        <a:rPr lang="en-US" sz="1200" b="0" i="0" kern="1200" dirty="0">
                          <a:solidFill>
                            <a:schemeClr val="dk1"/>
                          </a:solidFill>
                          <a:effectLst/>
                          <a:latin typeface="+mn-lt"/>
                          <a:ea typeface="+mn-ea"/>
                          <a:cs typeface="+mn-cs"/>
                        </a:rPr>
                        <a:t>"-----BEGIN CERTIFICATE-----" &lt;encryption&gt; "-----END CERTIFICATE-----".</a:t>
                      </a:r>
                      <a:endParaRPr lang="en-US" sz="1200" dirty="0"/>
                    </a:p>
                  </a:txBody>
                  <a:tcPr/>
                </a:tc>
                <a:extLst>
                  <a:ext uri="{0D108BD9-81ED-4DB2-BD59-A6C34878D82A}">
                    <a16:rowId xmlns:a16="http://schemas.microsoft.com/office/drawing/2014/main" val="3076355002"/>
                  </a:ext>
                </a:extLst>
              </a:tr>
              <a:tr h="370840">
                <a:tc>
                  <a:txBody>
                    <a:bodyPr/>
                    <a:lstStyle/>
                    <a:p>
                      <a:r>
                        <a:rPr lang="en-US" sz="1200" dirty="0"/>
                        <a:t>Putty Private Key</a:t>
                      </a:r>
                    </a:p>
                    <a:p>
                      <a:r>
                        <a:rPr lang="en-US" sz="1200" dirty="0"/>
                        <a:t>Putty</a:t>
                      </a:r>
                    </a:p>
                    <a:p>
                      <a:r>
                        <a:rPr lang="en-US" sz="1200" dirty="0"/>
                        <a:t>(.</a:t>
                      </a:r>
                      <a:r>
                        <a:rPr lang="en-US" sz="1200" dirty="0" err="1"/>
                        <a:t>ppk</a:t>
                      </a:r>
                      <a:r>
                        <a:rPr lang="en-US" sz="1200" dirty="0"/>
                        <a:t>)</a:t>
                      </a:r>
                      <a:br>
                        <a:rPr lang="en-US" sz="1200" dirty="0"/>
                      </a:br>
                      <a:r>
                        <a:rPr lang="en-US" sz="1200" dirty="0"/>
                        <a:t>*WINDOWS*</a:t>
                      </a:r>
                    </a:p>
                  </a:txBody>
                  <a:tcPr/>
                </a:tc>
                <a:tc>
                  <a:txBody>
                    <a:bodyPr/>
                    <a:lstStyle/>
                    <a:p>
                      <a:r>
                        <a:rPr lang="en-US" sz="1400" b="0" i="0" kern="1200" dirty="0">
                          <a:solidFill>
                            <a:schemeClr val="dk1"/>
                          </a:solidFill>
                          <a:effectLst/>
                          <a:latin typeface="+mn-lt"/>
                          <a:ea typeface="+mn-ea"/>
                          <a:cs typeface="+mn-cs"/>
                        </a:rPr>
                        <a:t>file format associated with the Putty SSH client. Contains private keys for authentication in the SSH protocol. </a:t>
                      </a:r>
                    </a:p>
                    <a:p>
                      <a:r>
                        <a:rPr lang="en-US" sz="1400" b="0" i="0" kern="1200" dirty="0">
                          <a:solidFill>
                            <a:schemeClr val="dk1"/>
                          </a:solidFill>
                          <a:effectLst/>
                          <a:latin typeface="+mn-lt"/>
                          <a:ea typeface="+mn-ea"/>
                          <a:cs typeface="+mn-cs"/>
                        </a:rPr>
                        <a:t>While more specific to SSH, can also be used with other crypto. algorithms supported by Putty.</a:t>
                      </a:r>
                      <a:endParaRPr lang="en-US" sz="1200" dirty="0"/>
                    </a:p>
                  </a:txBody>
                  <a:tcPr/>
                </a:tc>
                <a:extLst>
                  <a:ext uri="{0D108BD9-81ED-4DB2-BD59-A6C34878D82A}">
                    <a16:rowId xmlns:a16="http://schemas.microsoft.com/office/drawing/2014/main" val="245729548"/>
                  </a:ext>
                </a:extLst>
              </a:tr>
            </a:tbl>
          </a:graphicData>
        </a:graphic>
      </p:graphicFrame>
    </p:spTree>
    <p:extLst>
      <p:ext uri="{BB962C8B-B14F-4D97-AF65-F5344CB8AC3E}">
        <p14:creationId xmlns:p14="http://schemas.microsoft.com/office/powerpoint/2010/main" val="25793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939ECB4-93B8-A32C-1A5A-B0554546520E}"/>
              </a:ext>
            </a:extLst>
          </p:cNvPr>
          <p:cNvSpPr txBox="1"/>
          <p:nvPr/>
        </p:nvSpPr>
        <p:spPr>
          <a:xfrm>
            <a:off x="3798498" y="394106"/>
            <a:ext cx="4595003"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SECURITY GROUPS</a:t>
            </a:r>
          </a:p>
        </p:txBody>
      </p:sp>
      <p:sp>
        <p:nvSpPr>
          <p:cNvPr id="3" name="TextBox 2">
            <a:extLst>
              <a:ext uri="{FF2B5EF4-FFF2-40B4-BE49-F238E27FC236}">
                <a16:creationId xmlns:a16="http://schemas.microsoft.com/office/drawing/2014/main" id="{ABB8DA3A-564B-2B51-A2AE-0FADCCA769BB}"/>
              </a:ext>
            </a:extLst>
          </p:cNvPr>
          <p:cNvSpPr txBox="1"/>
          <p:nvPr/>
        </p:nvSpPr>
        <p:spPr>
          <a:xfrm>
            <a:off x="1000664" y="858676"/>
            <a:ext cx="10360324" cy="5016758"/>
          </a:xfrm>
          <a:prstGeom prst="rect">
            <a:avLst/>
          </a:prstGeom>
          <a:noFill/>
        </p:spPr>
        <p:txBody>
          <a:bodyPr wrap="square">
            <a:spAutoFit/>
          </a:bodyPr>
          <a:lstStyle/>
          <a:p>
            <a:pPr>
              <a:buFont typeface="Arial" panose="020B0604020202020204" pitchFamily="34" charset="0"/>
              <a:buChar char="•"/>
            </a:pPr>
            <a:r>
              <a:rPr lang="en-US" sz="1600" b="1" i="0" dirty="0">
                <a:effectLst/>
                <a:latin typeface="Söhne"/>
              </a:rPr>
              <a:t>Firewall Rules:</a:t>
            </a:r>
            <a:r>
              <a:rPr lang="en-US" sz="1600" b="0" i="0" dirty="0">
                <a:effectLst/>
                <a:latin typeface="Söhne"/>
              </a:rPr>
              <a:t> Security Groups act as virtual firewalls for your instances in a Virtual Private Cloud (VPC), controlling inbound and outbound traffic based on rules you define.</a:t>
            </a:r>
          </a:p>
          <a:p>
            <a:pPr>
              <a:buFont typeface="Arial" panose="020B0604020202020204" pitchFamily="34" charset="0"/>
              <a:buChar char="•"/>
            </a:pPr>
            <a:endParaRPr lang="en-US" sz="1600" b="0" i="0" dirty="0">
              <a:effectLst/>
              <a:latin typeface="Söhne"/>
            </a:endParaRPr>
          </a:p>
          <a:p>
            <a:pPr>
              <a:buFont typeface="Arial" panose="020B0604020202020204" pitchFamily="34" charset="0"/>
              <a:buChar char="•"/>
            </a:pPr>
            <a:r>
              <a:rPr lang="en-US" sz="1600" b="1" i="0" dirty="0">
                <a:effectLst/>
                <a:latin typeface="Söhne"/>
              </a:rPr>
              <a:t>Stateful Filtering:</a:t>
            </a:r>
            <a:r>
              <a:rPr lang="en-US" sz="1600" b="0" i="0" dirty="0">
                <a:effectLst/>
                <a:latin typeface="Söhne"/>
              </a:rPr>
              <a:t> Security Groups are stateful, meaning if you allow outbound traffic from your instance, related inbound traffic is automatically allowed. This simplifies rule configuration and enhances security. (INSTANCE SPECIFIC)</a:t>
            </a:r>
          </a:p>
          <a:p>
            <a:pPr>
              <a:buFont typeface="Arial" panose="020B0604020202020204" pitchFamily="34" charset="0"/>
              <a:buChar char="•"/>
            </a:pPr>
            <a:endParaRPr lang="en-US" sz="1600" dirty="0">
              <a:latin typeface="Söhne"/>
            </a:endParaRPr>
          </a:p>
          <a:p>
            <a:pPr marL="285750" indent="-285750">
              <a:buFont typeface="Wingdings" panose="05000000000000000000" pitchFamily="2" charset="2"/>
              <a:buChar char="Ø"/>
            </a:pPr>
            <a:r>
              <a:rPr lang="en-US" sz="1600" b="1" i="0" dirty="0">
                <a:effectLst/>
                <a:latin typeface="Söhne"/>
              </a:rPr>
              <a:t>HTTP (Port 80) for 0.0.0.0/0:</a:t>
            </a:r>
            <a:endParaRPr lang="en-US" sz="1600" b="0" i="0" dirty="0">
              <a:effectLst/>
              <a:latin typeface="Söhne"/>
            </a:endParaRPr>
          </a:p>
          <a:p>
            <a:pPr marL="742950" lvl="1" indent="-285750">
              <a:buFont typeface="Wingdings" panose="05000000000000000000" pitchFamily="2" charset="2"/>
              <a:buChar char="Ø"/>
            </a:pPr>
            <a:r>
              <a:rPr lang="en-US" sz="1600" b="0" i="0" dirty="0">
                <a:effectLst/>
                <a:latin typeface="Söhne"/>
              </a:rPr>
              <a:t>This rule allows incoming traffic on port 80 (HTTP) from any IP address (0.0.0.0/0) to the specified resource.</a:t>
            </a:r>
          </a:p>
          <a:p>
            <a:pPr marL="742950" lvl="1" indent="-285750">
              <a:buFont typeface="Wingdings" panose="05000000000000000000" pitchFamily="2" charset="2"/>
              <a:buChar char="Ø"/>
            </a:pPr>
            <a:r>
              <a:rPr lang="en-US" sz="1600" b="0" i="0" dirty="0">
                <a:effectLst/>
                <a:latin typeface="Söhne"/>
              </a:rPr>
              <a:t>Practical Use: Suitable for web servers that need to receive HTTP traffic from anywhere on the internet.</a:t>
            </a:r>
          </a:p>
          <a:p>
            <a:pPr marL="285750" indent="-285750">
              <a:buFont typeface="Wingdings" panose="05000000000000000000" pitchFamily="2" charset="2"/>
              <a:buChar char="Ø"/>
            </a:pPr>
            <a:r>
              <a:rPr lang="en-US" sz="1600" b="1" i="0" dirty="0">
                <a:effectLst/>
                <a:latin typeface="Söhne"/>
              </a:rPr>
              <a:t>HTTPS (Port 443) for 0.0.0.0/0:</a:t>
            </a:r>
            <a:endParaRPr lang="en-US" sz="1600" b="0" i="0" dirty="0">
              <a:effectLst/>
              <a:latin typeface="Söhne"/>
            </a:endParaRPr>
          </a:p>
          <a:p>
            <a:pPr marL="742950" lvl="1" indent="-285750">
              <a:buFont typeface="Wingdings" panose="05000000000000000000" pitchFamily="2" charset="2"/>
              <a:buChar char="Ø"/>
            </a:pPr>
            <a:r>
              <a:rPr lang="en-US" sz="1600" b="0" i="0" dirty="0">
                <a:effectLst/>
                <a:latin typeface="Söhne"/>
              </a:rPr>
              <a:t>This rule allows incoming traffic on port 443 (HTTPS) from any IP address (0.0.0.0/0) to the specified resource.</a:t>
            </a:r>
          </a:p>
          <a:p>
            <a:pPr marL="742950" lvl="1" indent="-285750">
              <a:buFont typeface="Wingdings" panose="05000000000000000000" pitchFamily="2" charset="2"/>
              <a:buChar char="Ø"/>
            </a:pPr>
            <a:r>
              <a:rPr lang="en-US" sz="1600" b="0" i="0" dirty="0">
                <a:effectLst/>
                <a:latin typeface="Söhne"/>
              </a:rPr>
              <a:t>Practical Use: Ideal for secure web servers that require encrypted HTTPS connections from any location.</a:t>
            </a:r>
          </a:p>
          <a:p>
            <a:pPr marL="285750" indent="-285750">
              <a:buFont typeface="Wingdings" panose="05000000000000000000" pitchFamily="2" charset="2"/>
              <a:buChar char="Ø"/>
            </a:pPr>
            <a:r>
              <a:rPr lang="en-US" sz="1600" b="1" i="0" dirty="0">
                <a:effectLst/>
                <a:latin typeface="Söhne"/>
              </a:rPr>
              <a:t>SSH (Port 22) for 0.0.0.0/0:</a:t>
            </a:r>
            <a:endParaRPr lang="en-US" sz="1600" b="0" i="0" dirty="0">
              <a:effectLst/>
              <a:latin typeface="Söhne"/>
            </a:endParaRPr>
          </a:p>
          <a:p>
            <a:pPr marL="742950" lvl="1" indent="-285750">
              <a:buFont typeface="Wingdings" panose="05000000000000000000" pitchFamily="2" charset="2"/>
              <a:buChar char="Ø"/>
            </a:pPr>
            <a:r>
              <a:rPr lang="en-US" sz="1600" b="0" i="0" dirty="0">
                <a:effectLst/>
                <a:latin typeface="Söhne"/>
              </a:rPr>
              <a:t>This rule allows incoming traffic on port 22 (SSH) from any IP address (0.0.0.0/0) to the specified resource.</a:t>
            </a:r>
          </a:p>
          <a:p>
            <a:pPr marL="742950" lvl="1" indent="-285750">
              <a:buFont typeface="Wingdings" panose="05000000000000000000" pitchFamily="2" charset="2"/>
              <a:buChar char="Ø"/>
            </a:pPr>
            <a:r>
              <a:rPr lang="en-US" sz="1600" b="0" i="0" dirty="0">
                <a:effectLst/>
                <a:latin typeface="Söhne"/>
              </a:rPr>
              <a:t>Practical Use: Be cautious when using 0.0.0.0/0 for SSH, as it exposes the SSH port to the entire internet, increasing the risk of unauthorized access. It's recommended to restrict SSH access to specific IP ranges or your known IP addresses for better security.</a:t>
            </a:r>
          </a:p>
          <a:p>
            <a:endParaRPr lang="en-US" sz="1600" b="0" i="0" dirty="0">
              <a:effectLst/>
              <a:latin typeface="Söhne"/>
            </a:endParaRPr>
          </a:p>
          <a:p>
            <a:r>
              <a:rPr lang="en-US" sz="1600" b="0" i="0" dirty="0">
                <a:effectLst/>
                <a:latin typeface="Söhne"/>
              </a:rPr>
              <a:t>In practice, restricting access to specific IP ranges or known IP addresses is a best practice for security. </a:t>
            </a:r>
          </a:p>
          <a:p>
            <a:r>
              <a:rPr lang="en-US" sz="1600" b="0" i="0" dirty="0">
                <a:effectLst/>
                <a:latin typeface="Söhne"/>
              </a:rPr>
              <a:t>For sensitive services like SSH, consider narrowing down the allowed IP addresses to only those that need access.</a:t>
            </a:r>
          </a:p>
        </p:txBody>
      </p:sp>
    </p:spTree>
    <p:extLst>
      <p:ext uri="{BB962C8B-B14F-4D97-AF65-F5344CB8AC3E}">
        <p14:creationId xmlns:p14="http://schemas.microsoft.com/office/powerpoint/2010/main" val="172963424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1546</TotalTime>
  <Words>1250</Words>
  <Application>Microsoft Office PowerPoint</Application>
  <PresentationFormat>Widescreen</PresentationFormat>
  <Paragraphs>172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Bembo</vt:lpstr>
      <vt:lpstr>Söhne</vt:lpstr>
      <vt:lpstr>Wingdings</vt:lpstr>
      <vt:lpstr>AdornVTI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Matteus Camacho</dc:creator>
  <cp:lastModifiedBy>Matteus Camacho</cp:lastModifiedBy>
  <cp:revision>30</cp:revision>
  <dcterms:created xsi:type="dcterms:W3CDTF">2023-11-14T16:43:06Z</dcterms:created>
  <dcterms:modified xsi:type="dcterms:W3CDTF">2023-11-15T20:15:12Z</dcterms:modified>
</cp:coreProperties>
</file>