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86" r:id="rId2"/>
    <p:sldId id="281" r:id="rId3"/>
    <p:sldId id="282" r:id="rId4"/>
    <p:sldId id="283" r:id="rId5"/>
    <p:sldId id="274" r:id="rId6"/>
    <p:sldId id="284" r:id="rId7"/>
    <p:sldId id="271" r:id="rId8"/>
    <p:sldId id="259" r:id="rId9"/>
    <p:sldId id="270" r:id="rId10"/>
    <p:sldId id="260" r:id="rId11"/>
    <p:sldId id="287" r:id="rId12"/>
    <p:sldId id="288" r:id="rId13"/>
    <p:sldId id="289" r:id="rId14"/>
    <p:sldId id="290" r:id="rId15"/>
    <p:sldId id="292" r:id="rId16"/>
    <p:sldId id="291" r:id="rId17"/>
    <p:sldId id="293" r:id="rId18"/>
    <p:sldId id="294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1AB04-10BF-4074-B5F2-27ADC37913A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90BEF-BDF7-491B-B29A-7725D725F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0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149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8CF-C476-4DE8-BED2-0997EB0D358E}" type="datetime1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8ED7-3209-4846-B283-E572087CA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3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FFEC-3839-48AB-8876-98CEBA69D7FD}" type="datetime1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8ED7-3209-4846-B283-E572087CA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3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8C3C-6F6E-4A4A-8FFE-774064311063}" type="datetime1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8ED7-3209-4846-B283-E572087CA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9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B4DB-085B-404C-BD55-B485149DC8DE}" type="datetime1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8ED7-3209-4846-B283-E572087CA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8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138D-62B1-4BD4-A728-7E5CB99BECB0}" type="datetime1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8ED7-3209-4846-B283-E572087CA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3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4DE2-7827-45B0-913D-E656CC850DBD}" type="datetime1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8ED7-3209-4846-B283-E572087CA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0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B9AE-8A8E-437A-909A-F318F1281675}" type="datetime1">
              <a:rPr lang="en-US" smtClean="0"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8ED7-3209-4846-B283-E572087CA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3711-F928-4A74-87DA-592D9F911860}" type="datetime1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8ED7-3209-4846-B283-E572087CA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8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798B-05EA-4102-A11A-6A0D889B6BE9}" type="datetime1">
              <a:rPr lang="en-US" smtClean="0"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8ED7-3209-4846-B283-E572087CA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8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C36D-139E-4D10-8F1B-CD9CA0009695}" type="datetime1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8ED7-3209-4846-B283-E572087CA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4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9D6CA-9FF7-48E6-AC63-15945DFDCD35}" type="datetime1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8ED7-3209-4846-B283-E572087CA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2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431A0-EA4B-4C9B-BB09-723BA65B83EB}" type="datetime1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08ED7-3209-4846-B283-E572087CA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0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ctrTitle"/>
          </p:nvPr>
        </p:nvSpPr>
        <p:spPr>
          <a:xfrm>
            <a:off x="800101" y="499958"/>
            <a:ext cx="10967704" cy="22919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800" b="1" u="sng" dirty="0"/>
              <a:t>Classification of the </a:t>
            </a:r>
            <a:r>
              <a:rPr lang="en-US" sz="4800" b="1" u="sng" dirty="0" smtClean="0"/>
              <a:t>gender </a:t>
            </a:r>
            <a:r>
              <a:rPr lang="en-US" sz="4800" b="1" u="sng" dirty="0"/>
              <a:t>and age of Abalones from their physical measurements</a:t>
            </a:r>
            <a:r>
              <a:rPr lang="en-US" sz="4400" dirty="0"/>
              <a:t/>
            </a:r>
            <a:br>
              <a:rPr lang="en-US" sz="4400" dirty="0"/>
            </a:b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67B2-84A1-4521-ABF8-02F2DA8F71A7}" type="datetime1">
              <a:rPr lang="en-US" smtClean="0"/>
              <a:t>5/12/2016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8ED7-3209-4846-B283-E572087CA700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56391" y="5433020"/>
            <a:ext cx="2235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ANISH GUPTA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JOHN SANJEEVI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SADHASHIVA</a:t>
            </a:r>
            <a:endParaRPr lang="en-US" dirty="0"/>
          </a:p>
        </p:txBody>
      </p:sp>
      <p:pic>
        <p:nvPicPr>
          <p:cNvPr id="1026" name="Picture 2" descr="http://www.bim.ie/media/bim/content/abalon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46" y="3153276"/>
            <a:ext cx="4484663" cy="313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9824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b="1" u="sng" dirty="0" smtClean="0"/>
              <a:t>Classification using Naïve Bayes based on Gender</a:t>
            </a:r>
            <a:endParaRPr lang="en-US" sz="5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Accuracy – 52.5352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Confusion Matrix: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32848" y="385241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2800" dirty="0" smtClean="0"/>
              <a:t>a    b     c   </a:t>
            </a:r>
            <a:r>
              <a:rPr lang="en-US" sz="2800" dirty="0"/>
              <a:t>&lt;-- classified as</a:t>
            </a:r>
          </a:p>
          <a:p>
            <a:r>
              <a:rPr lang="en-US" sz="2800" dirty="0"/>
              <a:t>  60 340 119 |   a = M</a:t>
            </a:r>
          </a:p>
          <a:p>
            <a:r>
              <a:rPr lang="en-US" sz="2800" dirty="0"/>
              <a:t>  46 317  90 </a:t>
            </a:r>
            <a:r>
              <a:rPr lang="en-US" sz="2800" dirty="0" smtClean="0"/>
              <a:t> |   </a:t>
            </a:r>
            <a:r>
              <a:rPr lang="en-US" sz="2800" dirty="0"/>
              <a:t>b = F</a:t>
            </a:r>
          </a:p>
          <a:p>
            <a:r>
              <a:rPr lang="en-US" sz="2800" dirty="0"/>
              <a:t>  25  54 </a:t>
            </a:r>
            <a:r>
              <a:rPr lang="en-US" sz="2800" dirty="0" smtClean="0"/>
              <a:t>369  </a:t>
            </a:r>
            <a:r>
              <a:rPr lang="en-US" sz="2800" dirty="0"/>
              <a:t>|   c = 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DF6C-4C7D-476D-A2CC-48C8BED3EE09}" type="datetime1">
              <a:rPr lang="en-US" smtClean="0"/>
              <a:t>5/12/2016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8ED7-3209-4846-B283-E572087CA7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9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89" y="1307690"/>
            <a:ext cx="10146891" cy="4945626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u="sng" dirty="0" smtClean="0"/>
              <a:t>Exploratory Data Analysis</a:t>
            </a:r>
            <a:endParaRPr lang="en-US" sz="5400" b="1" u="sng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B8E5-A1ED-4FAE-B584-F99BAD0B9A85}" type="datetime1">
              <a:rPr lang="en-US" smtClean="0"/>
              <a:t>5/12/2016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8ED7-3209-4846-B283-E572087CA7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0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u="sng" dirty="0" smtClean="0"/>
              <a:t>Correlations in Abalone Dataset</a:t>
            </a:r>
            <a:endParaRPr lang="en-US" sz="5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600" dirty="0"/>
              <a:t>##                   Length  Diameter    Height </a:t>
            </a:r>
            <a:r>
              <a:rPr lang="en-US" sz="1600" dirty="0" err="1"/>
              <a:t>Whole.Weight</a:t>
            </a:r>
            <a:r>
              <a:rPr lang="en-US" sz="1600" dirty="0"/>
              <a:t> </a:t>
            </a:r>
            <a:r>
              <a:rPr lang="en-US" sz="1600" dirty="0" err="1"/>
              <a:t>Shucked.Weight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## Length         1.0000000 0.9868132 0.8275521    0.9252551      0.8979052</a:t>
            </a:r>
            <a:br>
              <a:rPr lang="en-US" sz="1600" dirty="0"/>
            </a:br>
            <a:r>
              <a:rPr lang="en-US" sz="1600" dirty="0"/>
              <a:t>## Diameter       0.9868132 1.0000000 0.8337053    0.9254520      0.8931591</a:t>
            </a:r>
            <a:br>
              <a:rPr lang="en-US" sz="1600" dirty="0"/>
            </a:br>
            <a:r>
              <a:rPr lang="en-US" sz="1600" dirty="0"/>
              <a:t>## Height         0.8275521 0.8337053 1.0000000    0.8192087      0.7749568</a:t>
            </a:r>
            <a:br>
              <a:rPr lang="en-US" sz="1600" dirty="0"/>
            </a:br>
            <a:r>
              <a:rPr lang="en-US" sz="1600" dirty="0"/>
              <a:t>## </a:t>
            </a:r>
            <a:r>
              <a:rPr lang="en-US" sz="1600" dirty="0" err="1"/>
              <a:t>Whole.Weight</a:t>
            </a:r>
            <a:r>
              <a:rPr lang="en-US" sz="1600" dirty="0"/>
              <a:t>   0.9252551 0.9254520 0.8192087    1.0000000      0.9694027</a:t>
            </a:r>
            <a:br>
              <a:rPr lang="en-US" sz="1600" dirty="0"/>
            </a:br>
            <a:r>
              <a:rPr lang="en-US" sz="1600" dirty="0"/>
              <a:t>## </a:t>
            </a:r>
            <a:r>
              <a:rPr lang="en-US" sz="1600" dirty="0" err="1"/>
              <a:t>Shucked.Weight</a:t>
            </a:r>
            <a:r>
              <a:rPr lang="en-US" sz="1600" dirty="0"/>
              <a:t> 0.8979052 0.8931591 0.7749568    0.9694027      1.0000000</a:t>
            </a:r>
            <a:br>
              <a:rPr lang="en-US" sz="1600" dirty="0"/>
            </a:br>
            <a:r>
              <a:rPr lang="en-US" sz="1600" dirty="0"/>
              <a:t>## </a:t>
            </a:r>
            <a:r>
              <a:rPr lang="en-US" sz="1600" dirty="0" err="1"/>
              <a:t>Viscera.Weight</a:t>
            </a:r>
            <a:r>
              <a:rPr lang="en-US" sz="1600" dirty="0"/>
              <a:t> 0.9030105 0.8997262 0.7982929    0.9663721      0.9319557</a:t>
            </a:r>
            <a:br>
              <a:rPr lang="en-US" sz="1600" dirty="0"/>
            </a:br>
            <a:r>
              <a:rPr lang="en-US" sz="1600" dirty="0"/>
              <a:t>## </a:t>
            </a:r>
            <a:r>
              <a:rPr lang="en-US" sz="1600" dirty="0" err="1"/>
              <a:t>Shell.Weight</a:t>
            </a:r>
            <a:r>
              <a:rPr lang="en-US" sz="1600" dirty="0"/>
              <a:t>   0.8976970 0.9053281 0.8173261    0.9553511      0.8826063</a:t>
            </a:r>
            <a:br>
              <a:rPr lang="en-US" sz="1600" dirty="0"/>
            </a:br>
            <a:r>
              <a:rPr lang="en-US" sz="1600" dirty="0"/>
              <a:t>## Rings          0.5571226 0.5750054 0.5581087    0.5408179      0.4212556</a:t>
            </a:r>
            <a:br>
              <a:rPr lang="en-US" sz="1600" dirty="0"/>
            </a:br>
            <a:r>
              <a:rPr lang="en-US" sz="1600" dirty="0"/>
              <a:t>##                </a:t>
            </a:r>
            <a:r>
              <a:rPr lang="en-US" sz="1600" dirty="0" err="1"/>
              <a:t>Viscera.Weight</a:t>
            </a:r>
            <a:r>
              <a:rPr lang="en-US" sz="1600" dirty="0"/>
              <a:t> </a:t>
            </a:r>
            <a:r>
              <a:rPr lang="en-US" sz="1600" dirty="0" err="1"/>
              <a:t>Shell.Weight</a:t>
            </a:r>
            <a:r>
              <a:rPr lang="en-US" sz="1600" dirty="0"/>
              <a:t>     Rings</a:t>
            </a:r>
            <a:br>
              <a:rPr lang="en-US" sz="1600" dirty="0"/>
            </a:br>
            <a:r>
              <a:rPr lang="en-US" sz="1600" dirty="0"/>
              <a:t>## Length              0.9030105    0.8976970 0.5571226</a:t>
            </a:r>
            <a:br>
              <a:rPr lang="en-US" sz="1600" dirty="0"/>
            </a:br>
            <a:r>
              <a:rPr lang="en-US" sz="1600" dirty="0"/>
              <a:t>## Diameter            0.8997262    0.9053281 0.5750054</a:t>
            </a:r>
            <a:br>
              <a:rPr lang="en-US" sz="1600" dirty="0"/>
            </a:br>
            <a:r>
              <a:rPr lang="en-US" sz="1600" dirty="0"/>
              <a:t>## Height              0.7982929    0.8173261 0.5581087</a:t>
            </a:r>
            <a:br>
              <a:rPr lang="en-US" sz="1600" dirty="0"/>
            </a:br>
            <a:r>
              <a:rPr lang="en-US" sz="1600" dirty="0"/>
              <a:t>## </a:t>
            </a:r>
            <a:r>
              <a:rPr lang="en-US" sz="1600" dirty="0" err="1"/>
              <a:t>Whole.Weight</a:t>
            </a:r>
            <a:r>
              <a:rPr lang="en-US" sz="1600" dirty="0"/>
              <a:t>        0.9663721    0.9553511 0.5408179</a:t>
            </a:r>
            <a:br>
              <a:rPr lang="en-US" sz="1600" dirty="0"/>
            </a:br>
            <a:r>
              <a:rPr lang="en-US" sz="1600" dirty="0"/>
              <a:t>## </a:t>
            </a:r>
            <a:r>
              <a:rPr lang="en-US" sz="1600" dirty="0" err="1"/>
              <a:t>Shucked.Weight</a:t>
            </a:r>
            <a:r>
              <a:rPr lang="en-US" sz="1600" dirty="0"/>
              <a:t>      0.9319557    0.8826063 0.4212556</a:t>
            </a:r>
            <a:br>
              <a:rPr lang="en-US" sz="1600" dirty="0"/>
            </a:br>
            <a:r>
              <a:rPr lang="en-US" sz="1600" dirty="0"/>
              <a:t>## </a:t>
            </a:r>
            <a:r>
              <a:rPr lang="en-US" sz="1600" dirty="0" err="1"/>
              <a:t>Viscera.Weight</a:t>
            </a:r>
            <a:r>
              <a:rPr lang="en-US" sz="1600" dirty="0"/>
              <a:t>      1.0000000    0.9076469 0.5042735</a:t>
            </a:r>
            <a:br>
              <a:rPr lang="en-US" sz="1600" dirty="0"/>
            </a:br>
            <a:r>
              <a:rPr lang="en-US" sz="1600" dirty="0"/>
              <a:t>## </a:t>
            </a:r>
            <a:r>
              <a:rPr lang="en-US" sz="1600" dirty="0" err="1"/>
              <a:t>Shell.Weight</a:t>
            </a:r>
            <a:r>
              <a:rPr lang="en-US" sz="1600" dirty="0"/>
              <a:t>        0.9076469    1.0000000 0.6280306</a:t>
            </a:r>
            <a:br>
              <a:rPr lang="en-US" sz="1600" dirty="0"/>
            </a:br>
            <a:r>
              <a:rPr lang="en-US" sz="1600" dirty="0"/>
              <a:t>## Rings               0.5042735    0.6280306 1.0000000</a:t>
            </a:r>
          </a:p>
          <a:p>
            <a:pPr algn="ctr"/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86F5-E947-4D8F-BD78-888A56E1BFB2}" type="datetime1">
              <a:rPr lang="en-US" smtClean="0"/>
              <a:t>5/12/2016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8ED7-3209-4846-B283-E572087CA7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0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997575" y="2603245"/>
            <a:ext cx="5470525" cy="358641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u="sng" dirty="0" smtClean="0"/>
              <a:t>Regression Plot</a:t>
            </a:r>
            <a:endParaRPr lang="en-US" sz="5400" b="1" u="sng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6172200" y="1690688"/>
            <a:ext cx="5183188" cy="814387"/>
          </a:xfrm>
        </p:spPr>
        <p:txBody>
          <a:bodyPr/>
          <a:lstStyle/>
          <a:p>
            <a:r>
              <a:rPr lang="en-US" dirty="0" smtClean="0"/>
              <a:t>Residual Vs Predicted Values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223125"/>
            <a:ext cx="5157787" cy="3966538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2470-DF2B-47DA-BD13-CD1A74AF971A}" type="datetime1">
              <a:rPr lang="en-US" smtClean="0"/>
              <a:t>5/12/2016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8ED7-3209-4846-B283-E572087CA7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5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u="sng" dirty="0" smtClean="0"/>
              <a:t>Regression Analysis on Age</a:t>
            </a:r>
            <a:endParaRPr lang="en-US" sz="5400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latinLnBrk="1"/>
            <a:r>
              <a:rPr lang="en-US" dirty="0"/>
              <a:t>Call:</a:t>
            </a:r>
            <a:br>
              <a:rPr lang="en-US" dirty="0"/>
            </a:br>
            <a:r>
              <a:rPr lang="en-US" dirty="0"/>
              <a:t>## lm(formula = Age ~ Length + Height + </a:t>
            </a:r>
            <a:r>
              <a:rPr lang="en-US" dirty="0" err="1"/>
              <a:t>Whole.Weight</a:t>
            </a:r>
            <a:r>
              <a:rPr lang="en-US" dirty="0"/>
              <a:t> + </a:t>
            </a:r>
            <a:r>
              <a:rPr lang="en-US" dirty="0" err="1"/>
              <a:t>Rings,data</a:t>
            </a:r>
            <a:r>
              <a:rPr lang="en-US" dirty="0"/>
              <a:t>=</a:t>
            </a:r>
            <a:r>
              <a:rPr lang="en-US" dirty="0" err="1"/>
              <a:t>train_data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## Coefficients:</a:t>
            </a:r>
            <a:br>
              <a:rPr lang="en-US" dirty="0"/>
            </a:br>
            <a:r>
              <a:rPr lang="en-US" dirty="0"/>
              <a:t>##               Estimate Std. Error t value </a:t>
            </a:r>
            <a:r>
              <a:rPr lang="en-US" dirty="0" err="1"/>
              <a:t>Pr</a:t>
            </a:r>
            <a:r>
              <a:rPr lang="en-US" dirty="0"/>
              <a:t>(&gt;|t|)    </a:t>
            </a:r>
            <a:br>
              <a:rPr lang="en-US" dirty="0"/>
            </a:br>
            <a:r>
              <a:rPr lang="en-US" dirty="0"/>
              <a:t>## (Intercept)   0.328216   0.040015   8.202 3.67e-16 ***</a:t>
            </a:r>
            <a:br>
              <a:rPr lang="en-US" dirty="0"/>
            </a:br>
            <a:r>
              <a:rPr lang="en-US" dirty="0"/>
              <a:t>## Length        1.346769   0.128544  10.477  &lt; 2e-16 ***</a:t>
            </a:r>
            <a:br>
              <a:rPr lang="en-US" dirty="0"/>
            </a:br>
            <a:r>
              <a:rPr lang="en-US" dirty="0"/>
              <a:t>## Height        0.870683   0.340968   2.554   0.0107 *  </a:t>
            </a:r>
            <a:br>
              <a:rPr lang="en-US" dirty="0"/>
            </a:br>
            <a:r>
              <a:rPr lang="en-US" dirty="0"/>
              <a:t>## </a:t>
            </a:r>
            <a:r>
              <a:rPr lang="en-US" dirty="0" err="1"/>
              <a:t>Whole.Weight</a:t>
            </a:r>
            <a:r>
              <a:rPr lang="en-US" dirty="0"/>
              <a:t> -0.329492   0.029794 -11.059  &lt; 2e-16 ***</a:t>
            </a:r>
            <a:br>
              <a:rPr lang="en-US" dirty="0"/>
            </a:br>
            <a:r>
              <a:rPr lang="en-US" dirty="0"/>
              <a:t>## Rings         0.113837   0.001948  58.438  &lt; 2e-16 ***</a:t>
            </a:r>
            <a:br>
              <a:rPr lang="en-US" dirty="0"/>
            </a:br>
            <a:r>
              <a:rPr lang="en-US" dirty="0"/>
              <a:t>## ---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## Residual standard error: 0.2703 on 2595 degrees of freedom</a:t>
            </a:r>
            <a:br>
              <a:rPr lang="en-US" dirty="0"/>
            </a:br>
            <a:r>
              <a:rPr lang="en-US" dirty="0"/>
              <a:t>## Multiple R-squared:  0.7124, Adjusted R-squared:  0.7119 </a:t>
            </a:r>
            <a:br>
              <a:rPr lang="en-US" dirty="0"/>
            </a:br>
            <a:r>
              <a:rPr lang="en-US" dirty="0"/>
              <a:t>## F-statistic:  1607 on 4 and 2595 DF,  p-value: &lt; 2.2e-16</a:t>
            </a:r>
          </a:p>
          <a:p>
            <a:pPr latinLnBrk="1"/>
            <a:r>
              <a:rPr lang="en-US" dirty="0"/>
              <a:t>## Analysis of Variance Table</a:t>
            </a:r>
            <a:br>
              <a:rPr lang="en-US" dirty="0"/>
            </a:br>
            <a:r>
              <a:rPr lang="en-US" dirty="0"/>
              <a:t>## </a:t>
            </a:r>
            <a:br>
              <a:rPr lang="en-US" dirty="0"/>
            </a:br>
            <a:r>
              <a:rPr lang="en-US" dirty="0"/>
              <a:t>## Response: Age</a:t>
            </a:r>
            <a:br>
              <a:rPr lang="en-US" dirty="0"/>
            </a:br>
            <a:r>
              <a:rPr lang="en-US" dirty="0"/>
              <a:t>##                </a:t>
            </a:r>
            <a:r>
              <a:rPr lang="en-US" dirty="0" err="1"/>
              <a:t>Df</a:t>
            </a:r>
            <a:r>
              <a:rPr lang="en-US" dirty="0"/>
              <a:t>  Sum </a:t>
            </a:r>
            <a:r>
              <a:rPr lang="en-US" dirty="0" err="1"/>
              <a:t>Sq</a:t>
            </a:r>
            <a:r>
              <a:rPr lang="en-US" dirty="0"/>
              <a:t> Mean </a:t>
            </a:r>
            <a:r>
              <a:rPr lang="en-US" dirty="0" err="1"/>
              <a:t>Sq</a:t>
            </a:r>
            <a:r>
              <a:rPr lang="en-US" dirty="0"/>
              <a:t> F value    </a:t>
            </a:r>
            <a:r>
              <a:rPr lang="en-US" dirty="0" err="1"/>
              <a:t>Pr</a:t>
            </a:r>
            <a:r>
              <a:rPr lang="en-US" dirty="0"/>
              <a:t>(&gt;F)    </a:t>
            </a:r>
            <a:br>
              <a:rPr lang="en-US" dirty="0"/>
            </a:br>
            <a:r>
              <a:rPr lang="en-US" dirty="0"/>
              <a:t>## Length          1 187.548 187.548  2567.2 &lt; 2.2e-16 ***</a:t>
            </a:r>
            <a:br>
              <a:rPr lang="en-US" dirty="0"/>
            </a:br>
            <a:r>
              <a:rPr lang="en-US" dirty="0"/>
              <a:t>## Height          1  23.364  23.364   319.8 &lt; 2.2e-16 ***</a:t>
            </a:r>
            <a:br>
              <a:rPr lang="en-US" dirty="0"/>
            </a:br>
            <a:r>
              <a:rPr lang="en-US" dirty="0"/>
              <a:t>## </a:t>
            </a:r>
            <a:r>
              <a:rPr lang="en-US" dirty="0" err="1"/>
              <a:t>Whole.Weight</a:t>
            </a:r>
            <a:r>
              <a:rPr lang="en-US" dirty="0"/>
              <a:t>    1   9.184   9.184   125.7 &lt; 2.2e-16 ***</a:t>
            </a:r>
            <a:br>
              <a:rPr lang="en-US" dirty="0"/>
            </a:br>
            <a:r>
              <a:rPr lang="en-US" dirty="0"/>
              <a:t>## Rings           1 249.491 249.491  3415.0 &lt; 2.2e-16 ***</a:t>
            </a:r>
            <a:br>
              <a:rPr lang="en-US" dirty="0"/>
            </a:br>
            <a:r>
              <a:rPr lang="en-US" dirty="0"/>
              <a:t>## Residuals    2595 189.582   0.073                      </a:t>
            </a:r>
            <a:br>
              <a:rPr lang="en-US" dirty="0"/>
            </a:br>
            <a:r>
              <a:rPr lang="en-US" dirty="0"/>
              <a:t>## ---               659.169</a:t>
            </a:r>
            <a:br>
              <a:rPr lang="en-US" dirty="0"/>
            </a:br>
            <a:r>
              <a:rPr lang="en-US" dirty="0"/>
              <a:t>## </a:t>
            </a:r>
            <a:r>
              <a:rPr lang="en-US" dirty="0" err="1"/>
              <a:t>Signif</a:t>
            </a:r>
            <a:r>
              <a:rPr lang="en-US" dirty="0"/>
              <a:t>. codes:  0 '***' 0.001 '**' 0.01 '*' 0.05 '.' 0.1 ' ' 1</a:t>
            </a:r>
          </a:p>
          <a:p>
            <a:pPr latinLnBrk="1"/>
            <a:endParaRPr lang="en-US" sz="1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Analysis </a:t>
            </a:r>
            <a:r>
              <a:rPr lang="en-US" sz="1600" dirty="0"/>
              <a:t>of Variance Table</a:t>
            </a:r>
            <a:br>
              <a:rPr lang="en-US" sz="1600" dirty="0"/>
            </a:br>
            <a:r>
              <a:rPr lang="en-US" sz="1600" dirty="0" smtClean="0"/>
              <a:t>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Response</a:t>
            </a:r>
            <a:r>
              <a:rPr lang="en-US" sz="1600" dirty="0"/>
              <a:t>: Age</a:t>
            </a:r>
            <a:br>
              <a:rPr lang="en-US" sz="1600" dirty="0"/>
            </a:br>
            <a:r>
              <a:rPr lang="en-US" sz="1600" dirty="0" err="1" smtClean="0"/>
              <a:t>Df</a:t>
            </a:r>
            <a:r>
              <a:rPr lang="en-US" sz="1600" dirty="0" smtClean="0"/>
              <a:t>  </a:t>
            </a:r>
            <a:r>
              <a:rPr lang="en-US" sz="1600" dirty="0"/>
              <a:t>Sum </a:t>
            </a:r>
            <a:r>
              <a:rPr lang="en-US" sz="1600" dirty="0" err="1"/>
              <a:t>Sq</a:t>
            </a:r>
            <a:r>
              <a:rPr lang="en-US" sz="1600" dirty="0"/>
              <a:t> Mean </a:t>
            </a:r>
            <a:r>
              <a:rPr lang="en-US" sz="1600" dirty="0" err="1"/>
              <a:t>Sq</a:t>
            </a:r>
            <a:r>
              <a:rPr lang="en-US" sz="1600" dirty="0"/>
              <a:t>  F value    </a:t>
            </a:r>
            <a:r>
              <a:rPr lang="en-US" sz="1600" dirty="0" err="1"/>
              <a:t>Pr</a:t>
            </a:r>
            <a:r>
              <a:rPr lang="en-US" sz="1600" dirty="0"/>
              <a:t>(&gt;F)    </a:t>
            </a:r>
            <a:br>
              <a:rPr lang="en-US" sz="1600" dirty="0"/>
            </a:br>
            <a:r>
              <a:rPr lang="en-US" sz="1600" dirty="0" smtClean="0"/>
              <a:t>Length            </a:t>
            </a:r>
            <a:r>
              <a:rPr lang="en-US" sz="1600" dirty="0"/>
              <a:t>1 249.283 249.283 3686.527 &lt; 2.2e-16 ***</a:t>
            </a:r>
            <a:br>
              <a:rPr lang="en-US" sz="1600" dirty="0"/>
            </a:br>
            <a:r>
              <a:rPr lang="en-US" sz="1600" dirty="0" smtClean="0"/>
              <a:t>Diameter          </a:t>
            </a:r>
            <a:r>
              <a:rPr lang="en-US" sz="1600" dirty="0"/>
              <a:t>1  13.364  13.364  197.640 &lt; 2.2e-16 ***</a:t>
            </a:r>
            <a:br>
              <a:rPr lang="en-US" sz="1600" dirty="0"/>
            </a:br>
            <a:r>
              <a:rPr lang="en-US" sz="1600" dirty="0" smtClean="0"/>
              <a:t>Height            </a:t>
            </a:r>
            <a:r>
              <a:rPr lang="en-US" sz="1600" dirty="0"/>
              <a:t>1  10.293  10.293  152.211 &lt; 2.2e-16 ***</a:t>
            </a:r>
            <a:br>
              <a:rPr lang="en-US" sz="1600" dirty="0"/>
            </a:br>
            <a:r>
              <a:rPr lang="en-US" sz="1600" dirty="0" err="1" smtClean="0"/>
              <a:t>Whole.Weight</a:t>
            </a:r>
            <a:r>
              <a:rPr lang="en-US" sz="1600" dirty="0" smtClean="0"/>
              <a:t>      </a:t>
            </a:r>
            <a:r>
              <a:rPr lang="en-US" sz="1600" dirty="0"/>
              <a:t>1  16.188  16.188  239.391 &lt; 2.2e-16 </a:t>
            </a:r>
            <a:r>
              <a:rPr lang="en-US" sz="1600" dirty="0" smtClean="0"/>
              <a:t>**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 smtClean="0"/>
              <a:t>Viscera.Weight</a:t>
            </a:r>
            <a:r>
              <a:rPr lang="en-US" sz="1600" dirty="0" smtClean="0"/>
              <a:t>    </a:t>
            </a:r>
            <a:r>
              <a:rPr lang="en-US" sz="1600" dirty="0"/>
              <a:t>1   4.757   4.757   70.345 &lt; 2.2e-16 ***</a:t>
            </a:r>
            <a:br>
              <a:rPr lang="en-US" sz="1600" dirty="0"/>
            </a:br>
            <a:r>
              <a:rPr lang="en-US" sz="1600" dirty="0" err="1" smtClean="0"/>
              <a:t>Shell.Weight</a:t>
            </a:r>
            <a:r>
              <a:rPr lang="en-US" sz="1600" dirty="0" smtClean="0"/>
              <a:t>      </a:t>
            </a:r>
            <a:r>
              <a:rPr lang="en-US" sz="1600" dirty="0"/>
              <a:t>1  45.559  45.559  673.746 &lt; 2.2e-16 ***</a:t>
            </a:r>
            <a:br>
              <a:rPr lang="en-US" sz="1600" dirty="0"/>
            </a:br>
            <a:r>
              <a:rPr lang="en-US" sz="1600" dirty="0" smtClean="0"/>
              <a:t>Rings             </a:t>
            </a:r>
            <a:r>
              <a:rPr lang="en-US" sz="1600" dirty="0"/>
              <a:t>1 315.314 315.314 4663.018 &lt; 2.2e-16 ***</a:t>
            </a:r>
            <a:br>
              <a:rPr lang="en-US" sz="1600" dirty="0"/>
            </a:br>
            <a:r>
              <a:rPr lang="en-US" sz="1600" dirty="0" smtClean="0"/>
              <a:t>Residuals      </a:t>
            </a:r>
            <a:r>
              <a:rPr lang="en-US" sz="1600" b="1" dirty="0"/>
              <a:t>4168 281.840   0.068                       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26BE-5B88-4170-A050-99E457319A4A}" type="datetime1">
              <a:rPr lang="en-US" smtClean="0"/>
              <a:t>5/12/2016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8ED7-3209-4846-B283-E572087CA7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2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Regression Analysis on Gender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5181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Call:</a:t>
            </a:r>
          </a:p>
          <a:p>
            <a:r>
              <a:rPr lang="en-US" b="1" dirty="0" smtClean="0"/>
              <a:t>lm(formula = V1.n ~ Length + Diameter + Height + </a:t>
            </a:r>
            <a:r>
              <a:rPr lang="en-US" b="1" dirty="0" err="1" smtClean="0"/>
              <a:t>Whole.Weight</a:t>
            </a:r>
            <a:r>
              <a:rPr lang="en-US" b="1" dirty="0" smtClean="0"/>
              <a:t> + 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Viscera.Weight</a:t>
            </a:r>
            <a:r>
              <a:rPr lang="en-US" b="1" dirty="0" smtClean="0"/>
              <a:t> + </a:t>
            </a:r>
            <a:r>
              <a:rPr lang="en-US" b="1" dirty="0" err="1" smtClean="0"/>
              <a:t>Shell.Weight</a:t>
            </a:r>
            <a:r>
              <a:rPr lang="en-US" b="1" dirty="0" smtClean="0"/>
              <a:t> + Rings, data = d1)</a:t>
            </a:r>
          </a:p>
          <a:p>
            <a:pPr marL="0" indent="0">
              <a:buNone/>
            </a:pPr>
            <a:r>
              <a:rPr lang="en-US" dirty="0" smtClean="0"/>
              <a:t>Coefficients:</a:t>
            </a:r>
          </a:p>
          <a:p>
            <a:r>
              <a:rPr lang="en-US" dirty="0" smtClean="0"/>
              <a:t>                Estimate Std. Error t value </a:t>
            </a:r>
            <a:r>
              <a:rPr lang="en-US" dirty="0" err="1" smtClean="0"/>
              <a:t>Pr</a:t>
            </a:r>
            <a:r>
              <a:rPr lang="en-US" dirty="0" smtClean="0"/>
              <a:t>(&gt;|t|)    </a:t>
            </a:r>
          </a:p>
          <a:p>
            <a:r>
              <a:rPr lang="en-US" dirty="0" smtClean="0"/>
              <a:t>(Intercept)     3.124158   0.089070  35.075  &lt; 2e-16 ***</a:t>
            </a:r>
          </a:p>
          <a:p>
            <a:r>
              <a:rPr lang="en-US" dirty="0" smtClean="0"/>
              <a:t>Length          1.761206   0.594182   2.964 0.003053 ** </a:t>
            </a:r>
          </a:p>
          <a:p>
            <a:r>
              <a:rPr lang="en-US" dirty="0" smtClean="0"/>
              <a:t>Diameter       -3.046161   0.733234  -4.154 3.33e-05 ***</a:t>
            </a:r>
          </a:p>
          <a:p>
            <a:r>
              <a:rPr lang="en-US" dirty="0" smtClean="0"/>
              <a:t>Height         -1.126478   0.508921  -2.213 0.026920 *  </a:t>
            </a:r>
          </a:p>
          <a:p>
            <a:r>
              <a:rPr lang="en-US" dirty="0" err="1" smtClean="0"/>
              <a:t>Whole.Weight</a:t>
            </a:r>
            <a:r>
              <a:rPr lang="en-US" dirty="0" smtClean="0"/>
              <a:t>   -0.467484   0.136283  -3.430 0.000609 ***</a:t>
            </a:r>
          </a:p>
          <a:p>
            <a:r>
              <a:rPr lang="en-US" dirty="0" err="1" smtClean="0"/>
              <a:t>Viscera.Weight</a:t>
            </a:r>
            <a:r>
              <a:rPr lang="en-US" dirty="0" smtClean="0"/>
              <a:t> -1.005010   0.409916  -2.452 0.014257 *  </a:t>
            </a:r>
          </a:p>
          <a:p>
            <a:r>
              <a:rPr lang="en-US" dirty="0" err="1" smtClean="0"/>
              <a:t>Shell.Weight</a:t>
            </a:r>
            <a:r>
              <a:rPr lang="en-US" dirty="0" smtClean="0"/>
              <a:t>    1.075066   0.314712   3.416 0.000641 ***</a:t>
            </a:r>
          </a:p>
          <a:p>
            <a:r>
              <a:rPr lang="en-US" dirty="0" smtClean="0"/>
              <a:t>Rings          -0.038205   0.004729  -8.079 8.48e-16 ***</a:t>
            </a:r>
          </a:p>
          <a:p>
            <a:r>
              <a:rPr lang="en-US" dirty="0" smtClean="0"/>
              <a:t>Residual standard error: 0.7239 on 4168 degrees of freedom</a:t>
            </a:r>
          </a:p>
          <a:p>
            <a:r>
              <a:rPr lang="en-US" dirty="0" smtClean="0"/>
              <a:t>Multiple R-squared:  0.2366,	Adjusted R-squared:  0.2353 </a:t>
            </a:r>
          </a:p>
          <a:p>
            <a:r>
              <a:rPr lang="en-US" dirty="0" smtClean="0"/>
              <a:t>F-statistic: 184.5 on 7 and 4168 DF,  p-value: &lt; 2.2e-16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1283-D197-49F3-9CF2-20B04DE6EC7E}" type="datetime1">
              <a:rPr lang="en-US" smtClean="0"/>
              <a:t>5/12/2016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8ED7-3209-4846-B283-E572087CA7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8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u="sng" dirty="0" smtClean="0"/>
              <a:t>Linear Discriminant Analysis</a:t>
            </a:r>
            <a:endParaRPr lang="en-US" sz="5400" b="1" u="sn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latinLnBrk="1"/>
            <a:r>
              <a:rPr lang="en-US" dirty="0"/>
              <a:t>Call:</a:t>
            </a:r>
            <a:br>
              <a:rPr lang="en-US" dirty="0"/>
            </a:br>
            <a:r>
              <a:rPr lang="en-US" dirty="0"/>
              <a:t>## </a:t>
            </a:r>
            <a:r>
              <a:rPr lang="en-US" dirty="0" err="1"/>
              <a:t>lda</a:t>
            </a:r>
            <a:r>
              <a:rPr lang="en-US" dirty="0"/>
              <a:t>(Age ~ Length + Diameter + Height + </a:t>
            </a:r>
            <a:r>
              <a:rPr lang="en-US" dirty="0" err="1"/>
              <a:t>Whole.Weight</a:t>
            </a:r>
            <a:r>
              <a:rPr lang="en-US" dirty="0"/>
              <a:t> + </a:t>
            </a:r>
            <a:r>
              <a:rPr lang="en-US" dirty="0" err="1"/>
              <a:t>Viscera.Weight</a:t>
            </a:r>
            <a:r>
              <a:rPr lang="en-US" dirty="0"/>
              <a:t> + </a:t>
            </a:r>
            <a:br>
              <a:rPr lang="en-US" dirty="0"/>
            </a:br>
            <a:r>
              <a:rPr lang="en-US" dirty="0"/>
              <a:t>##     </a:t>
            </a:r>
            <a:r>
              <a:rPr lang="en-US" dirty="0" err="1"/>
              <a:t>Shell.Weight</a:t>
            </a:r>
            <a:r>
              <a:rPr lang="en-US" dirty="0"/>
              <a:t>, data = </a:t>
            </a:r>
            <a:r>
              <a:rPr lang="en-US" dirty="0" err="1"/>
              <a:t>gData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## </a:t>
            </a:r>
            <a:br>
              <a:rPr lang="en-US" dirty="0"/>
            </a:br>
            <a:r>
              <a:rPr lang="en-US" dirty="0"/>
              <a:t>## Prior probabilities of groups:</a:t>
            </a:r>
            <a:br>
              <a:rPr lang="en-US" dirty="0"/>
            </a:br>
            <a:r>
              <a:rPr lang="en-US" dirty="0"/>
              <a:t>##         1         2         3 </a:t>
            </a:r>
            <a:br>
              <a:rPr lang="en-US" dirty="0"/>
            </a:br>
            <a:r>
              <a:rPr lang="en-US" dirty="0"/>
              <a:t>## 0.1073311 0.7755151 0.1171538 </a:t>
            </a:r>
            <a:br>
              <a:rPr lang="en-US" dirty="0"/>
            </a:br>
            <a:r>
              <a:rPr lang="en-US" dirty="0"/>
              <a:t>## </a:t>
            </a:r>
            <a:br>
              <a:rPr lang="en-US" dirty="0"/>
            </a:br>
            <a:r>
              <a:rPr lang="en-US" dirty="0"/>
              <a:t>## Group means:</a:t>
            </a:r>
            <a:br>
              <a:rPr lang="en-US" dirty="0"/>
            </a:br>
            <a:r>
              <a:rPr lang="en-US" dirty="0"/>
              <a:t>##      Length  Diameter     Height </a:t>
            </a:r>
            <a:r>
              <a:rPr lang="en-US" dirty="0" err="1"/>
              <a:t>Whole.Weight</a:t>
            </a:r>
            <a:r>
              <a:rPr lang="en-US" dirty="0"/>
              <a:t> </a:t>
            </a:r>
            <a:r>
              <a:rPr lang="en-US" dirty="0" err="1"/>
              <a:t>Viscera.Weight</a:t>
            </a:r>
            <a:r>
              <a:rPr lang="en-US" dirty="0"/>
              <a:t> </a:t>
            </a:r>
            <a:r>
              <a:rPr lang="en-US" dirty="0" err="1"/>
              <a:t>Shell.Weight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## 1 0.3214621 0.2405134 0.07934152    0.1987165     0.04262946   0.05736049</a:t>
            </a:r>
            <a:br>
              <a:rPr lang="en-US" dirty="0"/>
            </a:br>
            <a:r>
              <a:rPr lang="en-US" dirty="0"/>
              <a:t>## 2 0.5421872 0.4221501 0.14305684    0.8688054     0.19066559   0.24512573</a:t>
            </a:r>
            <a:br>
              <a:rPr lang="en-US" dirty="0"/>
            </a:br>
            <a:r>
              <a:rPr lang="en-US" dirty="0"/>
              <a:t>## 3 0.5890082 0.4666360 0.16850716    1.1390389     0.23998671   0.36325460</a:t>
            </a:r>
            <a:br>
              <a:rPr lang="en-US" dirty="0"/>
            </a:br>
            <a:r>
              <a:rPr lang="en-US" dirty="0"/>
              <a:t>## </a:t>
            </a:r>
            <a:br>
              <a:rPr lang="en-US" dirty="0"/>
            </a:br>
            <a:r>
              <a:rPr lang="en-US" dirty="0"/>
              <a:t>## Coefficients of linear discriminants:</a:t>
            </a:r>
            <a:br>
              <a:rPr lang="en-US" dirty="0"/>
            </a:br>
            <a:r>
              <a:rPr lang="en-US" dirty="0"/>
              <a:t>##                      LD1         LD2</a:t>
            </a:r>
            <a:br>
              <a:rPr lang="en-US" dirty="0"/>
            </a:br>
            <a:r>
              <a:rPr lang="en-US" dirty="0"/>
              <a:t>## Length          7.969149 -15.0665489</a:t>
            </a:r>
            <a:br>
              <a:rPr lang="en-US" dirty="0"/>
            </a:br>
            <a:r>
              <a:rPr lang="en-US" dirty="0"/>
              <a:t>## Diameter       10.311185  -0.7794949</a:t>
            </a:r>
            <a:br>
              <a:rPr lang="en-US" dirty="0"/>
            </a:br>
            <a:r>
              <a:rPr lang="en-US" dirty="0"/>
              <a:t>## Height         16.030201  10.9924667</a:t>
            </a:r>
            <a:br>
              <a:rPr lang="en-US" dirty="0"/>
            </a:br>
            <a:r>
              <a:rPr lang="en-US" dirty="0"/>
              <a:t>## </a:t>
            </a:r>
            <a:r>
              <a:rPr lang="en-US" dirty="0" err="1"/>
              <a:t>Whole.Weight</a:t>
            </a:r>
            <a:r>
              <a:rPr lang="en-US" dirty="0"/>
              <a:t>   -3.284777  -2.1906461</a:t>
            </a:r>
            <a:br>
              <a:rPr lang="en-US" dirty="0"/>
            </a:br>
            <a:r>
              <a:rPr lang="en-US" dirty="0"/>
              <a:t>## </a:t>
            </a:r>
            <a:r>
              <a:rPr lang="en-US" dirty="0" err="1"/>
              <a:t>Viscera.Weight</a:t>
            </a:r>
            <a:r>
              <a:rPr lang="en-US" dirty="0"/>
              <a:t> -1.726759  -1.7482654</a:t>
            </a:r>
            <a:br>
              <a:rPr lang="en-US" dirty="0"/>
            </a:br>
            <a:r>
              <a:rPr lang="en-US" dirty="0"/>
              <a:t>## </a:t>
            </a:r>
            <a:r>
              <a:rPr lang="en-US" dirty="0" err="1"/>
              <a:t>Shell.Weight</a:t>
            </a:r>
            <a:r>
              <a:rPr lang="en-US" dirty="0"/>
              <a:t>    2.745354  21.3135980</a:t>
            </a:r>
            <a:br>
              <a:rPr lang="en-US" dirty="0"/>
            </a:br>
            <a:r>
              <a:rPr lang="en-US" dirty="0"/>
              <a:t>## </a:t>
            </a:r>
            <a:br>
              <a:rPr lang="en-US" dirty="0"/>
            </a:br>
            <a:r>
              <a:rPr lang="en-US" dirty="0"/>
              <a:t>## Proportion of trace:</a:t>
            </a:r>
            <a:br>
              <a:rPr lang="en-US" dirty="0"/>
            </a:br>
            <a:r>
              <a:rPr lang="en-US" dirty="0"/>
              <a:t>##    LD1    LD2 </a:t>
            </a:r>
            <a:br>
              <a:rPr lang="en-US" dirty="0"/>
            </a:br>
            <a:r>
              <a:rPr lang="en-US" dirty="0"/>
              <a:t>## 0.7939 0.2061</a:t>
            </a:r>
          </a:p>
          <a:p>
            <a:pPr latinLnBrk="1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ON GENDER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40000" lnSpcReduction="20000"/>
          </a:bodyPr>
          <a:lstStyle/>
          <a:p>
            <a:pPr latinLnBrk="1"/>
            <a:r>
              <a:rPr lang="en-US" dirty="0" err="1"/>
              <a:t>lda</a:t>
            </a:r>
            <a:r>
              <a:rPr lang="en-US" dirty="0"/>
              <a:t>(factor(Sex) ~ Length + Diameter + Height + </a:t>
            </a:r>
            <a:r>
              <a:rPr lang="en-US" dirty="0" err="1"/>
              <a:t>Whole.Weight</a:t>
            </a:r>
            <a:r>
              <a:rPr lang="en-US" dirty="0"/>
              <a:t> + </a:t>
            </a:r>
            <a:br>
              <a:rPr lang="en-US" dirty="0"/>
            </a:br>
            <a:r>
              <a:rPr lang="en-US" dirty="0"/>
              <a:t>##     </a:t>
            </a:r>
            <a:r>
              <a:rPr lang="en-US" dirty="0" err="1"/>
              <a:t>Viscera.Weight</a:t>
            </a:r>
            <a:r>
              <a:rPr lang="en-US" dirty="0"/>
              <a:t> + </a:t>
            </a:r>
            <a:r>
              <a:rPr lang="en-US" dirty="0" err="1"/>
              <a:t>Shell.Weight</a:t>
            </a:r>
            <a:r>
              <a:rPr lang="en-US" dirty="0"/>
              <a:t>, data = </a:t>
            </a:r>
            <a:r>
              <a:rPr lang="en-US" dirty="0" err="1"/>
              <a:t>gData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## </a:t>
            </a:r>
            <a:br>
              <a:rPr lang="en-US" dirty="0"/>
            </a:br>
            <a:r>
              <a:rPr lang="en-US" dirty="0"/>
              <a:t>## Prior probabilities of groups:</a:t>
            </a:r>
            <a:br>
              <a:rPr lang="en-US" dirty="0"/>
            </a:br>
            <a:r>
              <a:rPr lang="en-US" dirty="0"/>
              <a:t>##         F         I         M </a:t>
            </a:r>
            <a:br>
              <a:rPr lang="en-US" dirty="0"/>
            </a:br>
            <a:r>
              <a:rPr lang="en-US" dirty="0"/>
              <a:t>## 0.3128893 0.3215141 0.3655966 </a:t>
            </a:r>
            <a:br>
              <a:rPr lang="en-US" dirty="0"/>
            </a:br>
            <a:r>
              <a:rPr lang="en-US" dirty="0"/>
              <a:t>## </a:t>
            </a:r>
            <a:br>
              <a:rPr lang="en-US" dirty="0"/>
            </a:br>
            <a:r>
              <a:rPr lang="en-US" dirty="0"/>
              <a:t>## Group means:</a:t>
            </a:r>
            <a:br>
              <a:rPr lang="en-US" dirty="0"/>
            </a:br>
            <a:r>
              <a:rPr lang="en-US" dirty="0"/>
              <a:t>##      Length  Diameter    Height </a:t>
            </a:r>
            <a:r>
              <a:rPr lang="en-US" dirty="0" err="1"/>
              <a:t>Whole.Weight</a:t>
            </a:r>
            <a:r>
              <a:rPr lang="en-US" dirty="0"/>
              <a:t> </a:t>
            </a:r>
            <a:r>
              <a:rPr lang="en-US" dirty="0" err="1"/>
              <a:t>Viscera.Weight</a:t>
            </a:r>
            <a:r>
              <a:rPr lang="en-US" dirty="0"/>
              <a:t> </a:t>
            </a:r>
            <a:r>
              <a:rPr lang="en-US" dirty="0" err="1"/>
              <a:t>Shell.Weight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## F 0.5791884 0.4548086 0.1572665    1.0468786     0.23077642    0.3021390</a:t>
            </a:r>
            <a:br>
              <a:rPr lang="en-US" dirty="0"/>
            </a:br>
            <a:r>
              <a:rPr lang="en-US" dirty="0"/>
              <a:t>## I 0.4277459 0.3264940 0.1079955    0.4313625     0.09201006    0.1281822</a:t>
            </a:r>
            <a:br>
              <a:rPr lang="en-US" dirty="0"/>
            </a:br>
            <a:r>
              <a:rPr lang="en-US" dirty="0"/>
              <a:t>## M 0.5613663 0.4392529 0.1511796    0.9909738     0.21544201    0.2819050</a:t>
            </a:r>
            <a:br>
              <a:rPr lang="en-US" dirty="0"/>
            </a:br>
            <a:r>
              <a:rPr lang="en-US" dirty="0"/>
              <a:t>## </a:t>
            </a:r>
            <a:br>
              <a:rPr lang="en-US" dirty="0"/>
            </a:br>
            <a:r>
              <a:rPr lang="en-US" dirty="0"/>
              <a:t>## Coefficients of linear discriminants:</a:t>
            </a:r>
            <a:br>
              <a:rPr lang="en-US" dirty="0"/>
            </a:br>
            <a:r>
              <a:rPr lang="en-US" dirty="0"/>
              <a:t>##                        LD1        LD2</a:t>
            </a:r>
            <a:br>
              <a:rPr lang="en-US" dirty="0"/>
            </a:br>
            <a:r>
              <a:rPr lang="en-US" dirty="0"/>
              <a:t>## Length           6.6303085   1.666405</a:t>
            </a:r>
            <a:br>
              <a:rPr lang="en-US" dirty="0"/>
            </a:br>
            <a:r>
              <a:rPr lang="en-US" dirty="0"/>
              <a:t>## Diameter       -11.7480211 -11.385199</a:t>
            </a:r>
            <a:br>
              <a:rPr lang="en-US" dirty="0"/>
            </a:br>
            <a:r>
              <a:rPr lang="en-US" dirty="0"/>
              <a:t>## Height         -11.1533706  -3.055235</a:t>
            </a:r>
            <a:br>
              <a:rPr lang="en-US" dirty="0"/>
            </a:br>
            <a:r>
              <a:rPr lang="en-US" dirty="0"/>
              <a:t>## </a:t>
            </a:r>
            <a:r>
              <a:rPr lang="en-US" dirty="0" err="1"/>
              <a:t>Whole.Weight</a:t>
            </a:r>
            <a:r>
              <a:rPr lang="en-US" dirty="0"/>
              <a:t>     0.4695207  11.617462</a:t>
            </a:r>
            <a:br>
              <a:rPr lang="en-US" dirty="0"/>
            </a:br>
            <a:r>
              <a:rPr lang="en-US" dirty="0"/>
              <a:t>## </a:t>
            </a:r>
            <a:r>
              <a:rPr lang="en-US" dirty="0" err="1"/>
              <a:t>Viscera.Weight</a:t>
            </a:r>
            <a:r>
              <a:rPr lang="en-US" dirty="0"/>
              <a:t>  -5.3058845 -22.681957</a:t>
            </a:r>
            <a:br>
              <a:rPr lang="en-US" dirty="0"/>
            </a:br>
            <a:r>
              <a:rPr lang="en-US" dirty="0"/>
              <a:t>## </a:t>
            </a:r>
            <a:r>
              <a:rPr lang="en-US" dirty="0" err="1"/>
              <a:t>Shell.Weight</a:t>
            </a:r>
            <a:r>
              <a:rPr lang="en-US" dirty="0"/>
              <a:t>    -0.9104921 -15.654075</a:t>
            </a:r>
            <a:br>
              <a:rPr lang="en-US" dirty="0"/>
            </a:br>
            <a:r>
              <a:rPr lang="en-US" dirty="0"/>
              <a:t>## </a:t>
            </a:r>
            <a:br>
              <a:rPr lang="en-US" dirty="0"/>
            </a:br>
            <a:r>
              <a:rPr lang="en-US" dirty="0"/>
              <a:t>## Proportion of trace:</a:t>
            </a:r>
            <a:br>
              <a:rPr lang="en-US" dirty="0"/>
            </a:br>
            <a:r>
              <a:rPr lang="en-US" dirty="0"/>
              <a:t>##    LD1    LD2 </a:t>
            </a:r>
            <a:br>
              <a:rPr lang="en-US" dirty="0"/>
            </a:br>
            <a:r>
              <a:rPr lang="en-US" dirty="0"/>
              <a:t>## 0.9895 0.0105</a:t>
            </a:r>
          </a:p>
          <a:p>
            <a:pPr latinLnBrk="1"/>
            <a:r>
              <a:rPr lang="en-US" dirty="0"/>
              <a:t>## [1] I M I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</a:t>
            </a:r>
            <a:br>
              <a:rPr lang="en-US" dirty="0"/>
            </a:br>
            <a:r>
              <a:rPr lang="en-US" dirty="0"/>
              <a:t>## Levels: F I M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4C77-EC18-4B50-8829-C4C1CF4D7731}" type="datetime1">
              <a:rPr lang="en-US" smtClean="0"/>
              <a:t>5/12/2016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8ED7-3209-4846-B283-E572087CA7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Accuracy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B9AE-8A8E-437A-909A-F318F1281675}" type="datetime1">
              <a:rPr lang="en-US" smtClean="0"/>
              <a:t>5/12/2016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8ED7-3209-4846-B283-E572087CA700}" type="slidenum">
              <a:rPr lang="en-US" smtClean="0"/>
              <a:t>17</a:t>
            </a:fld>
            <a:endParaRPr lang="en-US"/>
          </a:p>
        </p:txBody>
      </p:sp>
      <p:pic>
        <p:nvPicPr>
          <p:cNvPr id="11" name="Picture 10" descr="E:\semester 2\IE-5318\project 2\Rplot2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744" y="2279176"/>
            <a:ext cx="8789158" cy="40771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92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Classified data vs original data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3711-F928-4A74-87DA-592D9F911860}" type="datetime1">
              <a:rPr lang="en-US" smtClean="0"/>
              <a:t>5/12/2016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8ED7-3209-4846-B283-E572087CA700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 descr="E:\semester 2\IE-5318\project 2\Rplot2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573" y="2047165"/>
            <a:ext cx="8120417" cy="43091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2529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u="sng" dirty="0" smtClean="0"/>
              <a:t>Conclusion</a:t>
            </a:r>
            <a:endParaRPr lang="en-US" sz="5400" b="1" u="sng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70205"/>
              </p:ext>
            </p:extLst>
          </p:nvPr>
        </p:nvGraphicFramePr>
        <p:xfrm>
          <a:off x="1524000" y="1892299"/>
          <a:ext cx="8127999" cy="3638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912657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509720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57281813"/>
                    </a:ext>
                  </a:extLst>
                </a:gridCol>
              </a:tblGrid>
              <a:tr h="460283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Classification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r>
                        <a:rPr lang="en-US" baseline="0" dirty="0" smtClean="0"/>
                        <a:t>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 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537948"/>
                  </a:ext>
                </a:extLst>
              </a:tr>
              <a:tr h="794461">
                <a:tc>
                  <a:txBody>
                    <a:bodyPr/>
                    <a:lstStyle/>
                    <a:p>
                      <a:r>
                        <a:rPr lang="en-US" dirty="0" smtClean="0"/>
                        <a:t>SVM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82.0423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55.2817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710553"/>
                  </a:ext>
                </a:extLst>
              </a:tr>
              <a:tr h="794461">
                <a:tc>
                  <a:txBody>
                    <a:bodyPr/>
                    <a:lstStyle/>
                    <a:p>
                      <a:r>
                        <a:rPr lang="en-US" dirty="0" smtClean="0"/>
                        <a:t>Naïve Bayes 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52.5352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78.5915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3502"/>
                  </a:ext>
                </a:extLst>
              </a:tr>
              <a:tr h="794461">
                <a:tc>
                  <a:txBody>
                    <a:bodyPr/>
                    <a:lstStyle/>
                    <a:p>
                      <a:r>
                        <a:rPr lang="en-US" dirty="0" smtClean="0"/>
                        <a:t>Linear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71.24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862165"/>
                  </a:ext>
                </a:extLst>
              </a:tr>
              <a:tr h="794461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Discriminant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049743"/>
                  </a:ext>
                </a:extLst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0D9A-ED57-47CD-8D11-C5FB12B85FB1}" type="datetime1">
              <a:rPr lang="en-US" smtClean="0"/>
              <a:t>5/12/2016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8ED7-3209-4846-B283-E572087CA70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3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u="sng" dirty="0" smtClean="0"/>
              <a:t>Description of Dataset</a:t>
            </a:r>
            <a:endParaRPr lang="en-US" sz="5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</a:t>
            </a:r>
            <a:r>
              <a:rPr lang="en-US" sz="3200" dirty="0" smtClean="0"/>
              <a:t>he </a:t>
            </a:r>
            <a:r>
              <a:rPr lang="en-US" sz="3200" dirty="0"/>
              <a:t>data </a:t>
            </a:r>
            <a:r>
              <a:rPr lang="en-US" sz="3200" dirty="0" smtClean="0"/>
              <a:t>set is obtained from </a:t>
            </a:r>
            <a:r>
              <a:rPr lang="en-US" sz="3200" dirty="0"/>
              <a:t>UCI Machine Learning </a:t>
            </a:r>
            <a:r>
              <a:rPr lang="en-US" sz="3200" dirty="0" smtClean="0"/>
              <a:t>Repository</a:t>
            </a:r>
          </a:p>
          <a:p>
            <a:pPr marL="0" indent="0">
              <a:buNone/>
            </a:pPr>
            <a:r>
              <a:rPr lang="en-US" sz="3200" dirty="0" smtClean="0"/>
              <a:t> </a:t>
            </a:r>
          </a:p>
          <a:p>
            <a:r>
              <a:rPr lang="en-US" sz="3200" dirty="0"/>
              <a:t>The data set contains physical measurements of 4177 </a:t>
            </a:r>
            <a:r>
              <a:rPr lang="en-US" sz="3200" dirty="0" smtClean="0"/>
              <a:t>abalones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Train our model with 66.0%(2600) observations and test with rest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3F4A-D849-45E2-8CDC-C917AAEC6BE5}" type="datetime1">
              <a:rPr lang="en-US" smtClean="0"/>
              <a:t>5/12/2016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8ED7-3209-4846-B283-E572087CA7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9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u="sng" dirty="0" smtClean="0"/>
              <a:t>Description of Dataset</a:t>
            </a:r>
            <a:endParaRPr lang="en-US" sz="5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nine variables we </a:t>
            </a:r>
            <a:r>
              <a:rPr lang="en-US" dirty="0" smtClean="0"/>
              <a:t>considered</a:t>
            </a:r>
          </a:p>
          <a:p>
            <a:endParaRPr lang="en-US" dirty="0"/>
          </a:p>
          <a:p>
            <a:pPr>
              <a:buFontTx/>
              <a:buChar char="-"/>
            </a:pPr>
            <a:r>
              <a:rPr lang="en-US" i="1" dirty="0"/>
              <a:t>Length</a:t>
            </a:r>
          </a:p>
          <a:p>
            <a:pPr>
              <a:buFontTx/>
              <a:buChar char="-"/>
            </a:pPr>
            <a:r>
              <a:rPr lang="en-US" i="1" dirty="0"/>
              <a:t>Diameter</a:t>
            </a:r>
          </a:p>
          <a:p>
            <a:pPr>
              <a:buFontTx/>
              <a:buChar char="-"/>
            </a:pPr>
            <a:r>
              <a:rPr lang="en-US" i="1" dirty="0"/>
              <a:t>Height</a:t>
            </a:r>
          </a:p>
          <a:p>
            <a:pPr>
              <a:buFontTx/>
              <a:buChar char="-"/>
            </a:pPr>
            <a:r>
              <a:rPr lang="en-US" i="1" dirty="0"/>
              <a:t>Whole weight</a:t>
            </a:r>
          </a:p>
          <a:p>
            <a:pPr>
              <a:buFontTx/>
              <a:buChar char="-"/>
            </a:pPr>
            <a:r>
              <a:rPr lang="en-US" i="1" dirty="0"/>
              <a:t>Shucked weight</a:t>
            </a:r>
          </a:p>
          <a:p>
            <a:pPr>
              <a:buFontTx/>
              <a:buChar char="-"/>
            </a:pPr>
            <a:r>
              <a:rPr lang="en-US" i="1" dirty="0"/>
              <a:t>Viscera weight</a:t>
            </a:r>
          </a:p>
          <a:p>
            <a:pPr>
              <a:buFontTx/>
              <a:buChar char="-"/>
            </a:pPr>
            <a:r>
              <a:rPr lang="en-US" i="1" dirty="0"/>
              <a:t>Shell weight</a:t>
            </a:r>
          </a:p>
          <a:p>
            <a:pPr>
              <a:buFontTx/>
              <a:buChar char="-"/>
            </a:pPr>
            <a:r>
              <a:rPr lang="en-US" i="1" dirty="0" smtClean="0"/>
              <a:t>Rings </a:t>
            </a:r>
            <a:endParaRPr lang="en-US" i="1" dirty="0"/>
          </a:p>
          <a:p>
            <a:endParaRPr lang="en-US" dirty="0"/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499121" y="1954776"/>
            <a:ext cx="4854679" cy="434442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1FB8-8760-408E-B5EF-31417960C712}" type="datetime1">
              <a:rPr lang="en-US" smtClean="0"/>
              <a:t>5/12/2016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8ED7-3209-4846-B283-E572087CA7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4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u="sng" dirty="0" smtClean="0"/>
              <a:t>Our project</a:t>
            </a:r>
            <a:endParaRPr lang="en-US" sz="5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599"/>
            <a:ext cx="10515600" cy="40433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Classification based on several models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Used different exploratory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Used different programming languages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Find the best model to classify the Abalone dataset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3BD0-F644-4BDA-B77B-5D453DE20B62}" type="datetime1">
              <a:rPr lang="en-US" smtClean="0"/>
              <a:t>5/12/2016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8ED7-3209-4846-B283-E572087CA7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9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15180" y="1954776"/>
            <a:ext cx="9182919" cy="415392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u="sng" dirty="0" smtClean="0"/>
              <a:t>Classify Data According to Age</a:t>
            </a:r>
            <a:endParaRPr lang="en-US" sz="5400" b="1" u="sng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3D86-7B0D-4767-9B81-123C87BDBF85}" type="datetime1">
              <a:rPr lang="en-US" smtClean="0"/>
              <a:t>5/12/2016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8ED7-3209-4846-B283-E572087CA7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3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u="sng" dirty="0"/>
              <a:t>Classify Data According to </a:t>
            </a:r>
            <a:r>
              <a:rPr lang="en-US" sz="5400" b="1" u="sng" dirty="0" smtClean="0"/>
              <a:t>Age and Gender</a:t>
            </a:r>
            <a:endParaRPr lang="en-US" sz="5400" b="1" u="sng" dirty="0"/>
          </a:p>
        </p:txBody>
      </p:sp>
      <p:pic>
        <p:nvPicPr>
          <p:cNvPr id="4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326059" y="3918155"/>
            <a:ext cx="3788899" cy="276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55600" y="1420122"/>
            <a:ext cx="3440675" cy="276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533558" y="1420122"/>
            <a:ext cx="3581400" cy="264546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Picture"/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355600" y="4089400"/>
            <a:ext cx="3527734" cy="276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8" name="Picture"/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4245691" y="2804422"/>
            <a:ext cx="3287867" cy="276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87FF-D175-4811-A6B4-1763F3573D2D}" type="datetime1">
              <a:rPr lang="en-US" smtClean="0"/>
              <a:t>5/12/2016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8ED7-3209-4846-B283-E572087CA7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3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u="sng" dirty="0"/>
              <a:t>Classification using SVM on </a:t>
            </a:r>
            <a:r>
              <a:rPr lang="en-US" sz="5400" b="1" u="sng" dirty="0" smtClean="0"/>
              <a:t>Age</a:t>
            </a:r>
            <a:endParaRPr lang="en-US" sz="5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Accuracy – 55.2817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u="sng" dirty="0" smtClean="0"/>
              <a:t>Confusion Matrix</a:t>
            </a:r>
          </a:p>
          <a:p>
            <a:pPr marL="0" indent="0">
              <a:buNone/>
            </a:pPr>
            <a:r>
              <a:rPr lang="en-US" dirty="0" smtClean="0"/>
              <a:t>     a    </a:t>
            </a:r>
            <a:r>
              <a:rPr lang="en-US" dirty="0"/>
              <a:t>b    c   &lt;-- classified as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102   41    0 |    a = A</a:t>
            </a:r>
          </a:p>
          <a:p>
            <a:pPr marL="0" indent="0">
              <a:buNone/>
            </a:pPr>
            <a:r>
              <a:rPr lang="en-US" dirty="0"/>
              <a:t>    8 </a:t>
            </a:r>
            <a:r>
              <a:rPr lang="en-US" dirty="0" smtClean="0"/>
              <a:t>1 108    </a:t>
            </a:r>
            <a:r>
              <a:rPr lang="en-US" dirty="0"/>
              <a:t>0 |    b = B</a:t>
            </a:r>
          </a:p>
          <a:p>
            <a:pPr marL="0" indent="0">
              <a:buNone/>
            </a:pPr>
            <a:r>
              <a:rPr lang="en-US" dirty="0"/>
              <a:t>    0   </a:t>
            </a:r>
            <a:r>
              <a:rPr lang="en-US" dirty="0" smtClean="0"/>
              <a:t>  29  </a:t>
            </a:r>
            <a:r>
              <a:rPr lang="en-US" dirty="0"/>
              <a:t>132 |    c = 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230B-46FE-4C3E-A53D-9C9FF02DE8B0}" type="datetime1">
              <a:rPr lang="en-US" smtClean="0"/>
              <a:t>5/12/2016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8ED7-3209-4846-B283-E572087CA7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2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u="sng" dirty="0" smtClean="0"/>
              <a:t>Classification using SVM on Gender</a:t>
            </a:r>
            <a:endParaRPr lang="en-US" sz="5400" b="1" u="sn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Accuracy – 82.0423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u="sng" dirty="0" smtClean="0"/>
              <a:t>Confusion Matrix</a:t>
            </a:r>
            <a:endParaRPr lang="en-US" i="1" u="sng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10269" y="3825123"/>
            <a:ext cx="6096000" cy="202824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 a   </a:t>
            </a:r>
            <a:r>
              <a:rPr lang="en-US" sz="2800" dirty="0" smtClean="0"/>
              <a:t>  b     c   </a:t>
            </a:r>
            <a:r>
              <a:rPr lang="en-US" sz="2800" dirty="0"/>
              <a:t>&lt;-- classified as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 413  </a:t>
            </a:r>
            <a:r>
              <a:rPr lang="en-US" sz="2800" dirty="0" smtClean="0"/>
              <a:t>0 </a:t>
            </a:r>
            <a:r>
              <a:rPr lang="en-US" sz="2800" dirty="0"/>
              <a:t>106 </a:t>
            </a:r>
            <a:r>
              <a:rPr lang="en-US" sz="2800" dirty="0" smtClean="0"/>
              <a:t> |   </a:t>
            </a:r>
            <a:r>
              <a:rPr lang="en-US" sz="2800" dirty="0"/>
              <a:t>a = M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 371  </a:t>
            </a:r>
            <a:r>
              <a:rPr lang="en-US" sz="2800" dirty="0" smtClean="0"/>
              <a:t>0  </a:t>
            </a:r>
            <a:r>
              <a:rPr lang="en-US" sz="2800" dirty="0"/>
              <a:t>82 </a:t>
            </a:r>
            <a:r>
              <a:rPr lang="en-US" sz="2800" dirty="0" smtClean="0"/>
              <a:t>  |   </a:t>
            </a:r>
            <a:r>
              <a:rPr lang="en-US" sz="2800" dirty="0"/>
              <a:t>b = F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  68   </a:t>
            </a:r>
            <a:r>
              <a:rPr lang="en-US" sz="2800" dirty="0" smtClean="0"/>
              <a:t>0  380 </a:t>
            </a:r>
            <a:r>
              <a:rPr lang="en-US" sz="2800" dirty="0"/>
              <a:t>|   c = 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4014-057B-4893-9063-989CC6D1825F}" type="datetime1">
              <a:rPr lang="en-US" smtClean="0"/>
              <a:t>5/12/2016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8ED7-3209-4846-B283-E572087CA7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5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b="1" u="sng" dirty="0"/>
              <a:t>Classification using Naïve </a:t>
            </a:r>
            <a:r>
              <a:rPr lang="en-US" sz="5400" b="1" u="sng" dirty="0" smtClean="0"/>
              <a:t>Bayes based on Age</a:t>
            </a:r>
            <a:endParaRPr lang="en-US" sz="5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Accuracy – 78.5915</a:t>
            </a:r>
            <a:endParaRPr lang="en-US" dirty="0"/>
          </a:p>
          <a:p>
            <a:pPr marL="0" indent="0">
              <a:buNone/>
            </a:pPr>
            <a:endParaRPr lang="en-US" i="1" u="sng" dirty="0" smtClean="0"/>
          </a:p>
          <a:p>
            <a:pPr marL="0" indent="0">
              <a:buNone/>
            </a:pPr>
            <a:r>
              <a:rPr lang="en-US" i="1" u="sng" dirty="0" smtClean="0"/>
              <a:t>Confusion </a:t>
            </a:r>
            <a:r>
              <a:rPr lang="en-US" i="1" u="sng" dirty="0"/>
              <a:t>Matrix</a:t>
            </a:r>
            <a:r>
              <a:rPr lang="en-US" i="1" u="sng" dirty="0" smtClean="0"/>
              <a:t>:</a:t>
            </a:r>
            <a:endParaRPr lang="en-US" i="1" u="sng" dirty="0"/>
          </a:p>
          <a:p>
            <a:pPr marL="0" indent="0">
              <a:buNone/>
            </a:pPr>
            <a:r>
              <a:rPr lang="en-US" dirty="0" smtClean="0"/>
              <a:t>   a      b    c   </a:t>
            </a:r>
            <a:r>
              <a:rPr lang="en-US" dirty="0"/>
              <a:t>&lt;-- classified as</a:t>
            </a:r>
          </a:p>
          <a:p>
            <a:pPr marL="0" indent="0">
              <a:buNone/>
            </a:pPr>
            <a:r>
              <a:rPr lang="en-US" dirty="0"/>
              <a:t> 130  13   </a:t>
            </a:r>
            <a:r>
              <a:rPr lang="en-US" dirty="0" smtClean="0"/>
              <a:t> 0   |   </a:t>
            </a:r>
            <a:r>
              <a:rPr lang="en-US" dirty="0"/>
              <a:t>a = A</a:t>
            </a:r>
          </a:p>
          <a:p>
            <a:pPr marL="0" indent="0">
              <a:buNone/>
            </a:pPr>
            <a:r>
              <a:rPr lang="en-US" dirty="0"/>
              <a:t> 122 851 143 |   b = B</a:t>
            </a:r>
          </a:p>
          <a:p>
            <a:pPr marL="0" indent="0">
              <a:buNone/>
            </a:pPr>
            <a:r>
              <a:rPr lang="en-US" dirty="0"/>
              <a:t>   0  </a:t>
            </a:r>
            <a:r>
              <a:rPr lang="en-US" dirty="0" smtClean="0"/>
              <a:t>  31   130 </a:t>
            </a:r>
            <a:r>
              <a:rPr lang="en-US" dirty="0"/>
              <a:t>|   c = 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C917-F8D9-4380-A807-398F3C34C0CB}" type="datetime1">
              <a:rPr lang="en-US" smtClean="0"/>
              <a:t>5/12/2016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8ED7-3209-4846-B283-E572087CA7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2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1000</TotalTime>
  <Words>519</Words>
  <Application>Microsoft Office PowerPoint</Application>
  <PresentationFormat>Widescreen</PresentationFormat>
  <Paragraphs>156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Classification of the gender and age of Abalones from their physical measurements </vt:lpstr>
      <vt:lpstr>Description of Dataset</vt:lpstr>
      <vt:lpstr>Description of Dataset</vt:lpstr>
      <vt:lpstr>Our project</vt:lpstr>
      <vt:lpstr>Classify Data According to Age</vt:lpstr>
      <vt:lpstr>Classify Data According to Age and Gender</vt:lpstr>
      <vt:lpstr>Classification using SVM on Age</vt:lpstr>
      <vt:lpstr>Classification using SVM on Gender</vt:lpstr>
      <vt:lpstr>Classification using Naïve Bayes based on Age</vt:lpstr>
      <vt:lpstr>Classification using Naïve Bayes based on Gender</vt:lpstr>
      <vt:lpstr>Exploratory Data Analysis</vt:lpstr>
      <vt:lpstr>Correlations in Abalone Dataset</vt:lpstr>
      <vt:lpstr>Regression Plot</vt:lpstr>
      <vt:lpstr>Regression Analysis on Age</vt:lpstr>
      <vt:lpstr>Regression Analysis on Gender</vt:lpstr>
      <vt:lpstr>Linear Discriminant Analysis</vt:lpstr>
      <vt:lpstr>Classification Accuracy</vt:lpstr>
      <vt:lpstr>Classified data vs original data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prediction of GDP for next 5 years</dc:title>
  <dc:creator>John Vivek</dc:creator>
  <cp:lastModifiedBy>anish gupta</cp:lastModifiedBy>
  <cp:revision>49</cp:revision>
  <dcterms:created xsi:type="dcterms:W3CDTF">2016-05-11T03:02:55Z</dcterms:created>
  <dcterms:modified xsi:type="dcterms:W3CDTF">2016-05-13T04:53:33Z</dcterms:modified>
</cp:coreProperties>
</file>