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2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689"/>
          <a:stretch>
            <a:fillRect/>
          </a:stretch>
        </p:blipFill>
        <p:spPr>
          <a:xfrm>
            <a:off x="1365250" y="325120"/>
            <a:ext cx="9461500" cy="3263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10" y="4117340"/>
            <a:ext cx="6164580" cy="199644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181985" y="1513205"/>
            <a:ext cx="4968240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433955" y="2323465"/>
            <a:ext cx="5506720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84400" y="2737485"/>
            <a:ext cx="437959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44395" y="2792730"/>
            <a:ext cx="5586730" cy="82804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4326890" y="414020"/>
            <a:ext cx="277495" cy="277495"/>
          </a:xfrm>
          <a:prstGeom prst="star5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4650740" y="414020"/>
            <a:ext cx="277495" cy="277495"/>
          </a:xfrm>
          <a:prstGeom prst="star5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4974590" y="414020"/>
            <a:ext cx="277495" cy="277495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5298440" y="414020"/>
            <a:ext cx="277495" cy="277495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5622290" y="425450"/>
            <a:ext cx="277495" cy="277495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865505"/>
            <a:ext cx="6682105" cy="484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005"/>
            <a:ext cx="7071995" cy="1459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" y="3630295"/>
            <a:ext cx="6164580" cy="199644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927215" y="0"/>
            <a:ext cx="0" cy="6927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232650" y="704850"/>
            <a:ext cx="4763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阿基米德定律</a:t>
            </a:r>
            <a:r>
              <a:rPr lang="en-US" altLang="zh-CN"/>
              <a:t>:浸入液体中的物体所受到的浮力，等于该物体所排开的液体所受的重力。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693035" y="2985135"/>
            <a:ext cx="4378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1.G=mg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2.</a:t>
            </a:r>
            <a:r>
              <a:rPr lang="zh-CN" altLang="en-US">
                <a:solidFill>
                  <a:srgbClr val="00B050"/>
                </a:solidFill>
              </a:rPr>
              <a:t>受力平衡，导管架重力</a:t>
            </a:r>
            <a:r>
              <a:rPr lang="en-US" altLang="zh-CN">
                <a:solidFill>
                  <a:srgbClr val="00B050"/>
                </a:solidFill>
              </a:rPr>
              <a:t>=</a:t>
            </a:r>
            <a:r>
              <a:rPr lang="zh-CN" altLang="en-US">
                <a:solidFill>
                  <a:srgbClr val="00B050"/>
                </a:solidFill>
              </a:rPr>
              <a:t>受到</a:t>
            </a:r>
            <a:r>
              <a:rPr lang="zh-CN" altLang="en-US">
                <a:solidFill>
                  <a:srgbClr val="00B050"/>
                </a:solidFill>
              </a:rPr>
              <a:t>的浮力？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两个问题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53860" y="166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）：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75" y="1661795"/>
            <a:ext cx="4411980" cy="3733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0" grpId="0"/>
      <p:bldP spid="13" grpId="0"/>
      <p:bldP spid="10" grpId="1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865505"/>
            <a:ext cx="6682105" cy="484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005"/>
            <a:ext cx="7071995" cy="1459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" y="3630295"/>
            <a:ext cx="6164580" cy="199644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927215" y="0"/>
            <a:ext cx="0" cy="6927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53860" y="166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0" y="711835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静止</a:t>
            </a:r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5400000">
            <a:off x="9220835" y="268605"/>
            <a:ext cx="213360" cy="18364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58735" y="1424940"/>
                <a:ext cx="1731645" cy="37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导管架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海水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735" y="1424940"/>
                <a:ext cx="1731645" cy="3759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591675" y="1424940"/>
                <a:ext cx="1731645" cy="37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导管架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海水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675" y="1424940"/>
                <a:ext cx="1731645" cy="3759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7343140" y="3709670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浮力</a:t>
            </a:r>
            <a:r>
              <a:rPr lang="en-US" altLang="zh-CN"/>
              <a:t>=</a:t>
            </a:r>
            <a:r>
              <a:rPr lang="zh-CN" altLang="en-US"/>
              <a:t>导管架的</a:t>
            </a:r>
            <a:r>
              <a:rPr lang="zh-CN" altLang="en-US"/>
              <a:t>重力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33915" y="3709670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浮力</a:t>
            </a:r>
            <a:r>
              <a:rPr lang="en-US" altLang="zh-CN"/>
              <a:t>=</a:t>
            </a:r>
            <a:r>
              <a:rPr lang="zh-CN" altLang="en-US"/>
              <a:t>排开水的</a:t>
            </a:r>
            <a:r>
              <a:rPr lang="zh-CN" altLang="en-US"/>
              <a:t>重力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5340" y="4430395"/>
            <a:ext cx="4876800" cy="1889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736840" y="1455420"/>
            <a:ext cx="1594485" cy="349885"/>
          </a:xfrm>
          <a:prstGeom prst="rect">
            <a:avLst/>
          </a:prstGeom>
          <a:solidFill>
            <a:schemeClr val="accent5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2845" y="1957070"/>
            <a:ext cx="1993900" cy="160083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675" y="1951355"/>
            <a:ext cx="2242185" cy="16078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9" grpId="0"/>
      <p:bldP spid="11" grpId="0"/>
      <p:bldP spid="8" grpId="1" animBg="1"/>
      <p:bldP spid="9" grpId="1"/>
      <p:bldP spid="11" grpId="1"/>
      <p:bldP spid="17" grpId="0"/>
      <p:bldP spid="17" grpId="1"/>
      <p:bldP spid="18" grpId="0"/>
      <p:bldP spid="18" grpId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865505"/>
            <a:ext cx="6682105" cy="484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005"/>
            <a:ext cx="7071995" cy="1459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" y="3630295"/>
            <a:ext cx="6164580" cy="199644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927215" y="0"/>
            <a:ext cx="0" cy="6927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53860" y="166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0" y="711835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静止</a:t>
            </a:r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5400000">
            <a:off x="9220835" y="268605"/>
            <a:ext cx="213360" cy="18364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58735" y="1424940"/>
                <a:ext cx="1731645" cy="37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导管架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海水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735" y="1424940"/>
                <a:ext cx="1731645" cy="3759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591675" y="1424940"/>
                <a:ext cx="1731645" cy="37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导管架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海水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675" y="1424940"/>
                <a:ext cx="1731645" cy="3759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7312660" y="3709670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浮力</a:t>
            </a:r>
            <a:r>
              <a:rPr lang="en-US" altLang="zh-CN"/>
              <a:t>=</a:t>
            </a:r>
            <a:r>
              <a:rPr lang="zh-CN" altLang="en-US"/>
              <a:t>导管架的</a:t>
            </a:r>
            <a:r>
              <a:rPr lang="zh-CN" altLang="en-US"/>
              <a:t>重力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33915" y="3709670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浮力</a:t>
            </a:r>
            <a:r>
              <a:rPr lang="en-US" altLang="zh-CN"/>
              <a:t>=</a:t>
            </a:r>
            <a:r>
              <a:rPr lang="zh-CN" altLang="en-US"/>
              <a:t>排开水的</a:t>
            </a:r>
            <a:r>
              <a:rPr lang="zh-CN" altLang="en-US"/>
              <a:t>重力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660255" y="1487805"/>
            <a:ext cx="1594485" cy="349885"/>
          </a:xfrm>
          <a:prstGeom prst="rect">
            <a:avLst/>
          </a:prstGeom>
          <a:solidFill>
            <a:schemeClr val="accent5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23320" y="1487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?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340" y="4476115"/>
            <a:ext cx="4373880" cy="14859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58735" y="166370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延申</a:t>
            </a:r>
            <a:endParaRPr lang="zh-CN" altLang="en-US">
              <a:highlight>
                <a:srgbClr val="FFFF00"/>
              </a:highligh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2845" y="1957070"/>
            <a:ext cx="1993900" cy="160083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675" y="1951355"/>
            <a:ext cx="2242185" cy="16078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9250" y="280035"/>
            <a:ext cx="245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幼圆" panose="02010509060101010101" charset="-122"/>
                <a:ea typeface="幼圆" panose="02010509060101010101" charset="-122"/>
              </a:rPr>
              <a:t>很久很久以前</a:t>
            </a:r>
            <a:endParaRPr lang="zh-CN" altLang="en-US" sz="2800" b="1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</p:blipFill>
        <p:spPr>
          <a:xfrm>
            <a:off x="5591810" y="136525"/>
            <a:ext cx="2698750" cy="221615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2"/>
        </p:blipFill>
        <p:spPr>
          <a:xfrm>
            <a:off x="544830" y="1722120"/>
            <a:ext cx="2924810" cy="21945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9250" y="4022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阿基米德</a:t>
            </a:r>
            <a:endParaRPr lang="zh-CN" altLang="en-US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250" y="4391025"/>
            <a:ext cx="522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幼圆" panose="02010509060101010101" charset="-122"/>
                <a:ea typeface="幼圆" panose="02010509060101010101" charset="-122"/>
                <a:sym typeface="+mn-ea"/>
              </a:rPr>
              <a:t>“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  <a:sym typeface="+mn-ea"/>
              </a:rPr>
              <a:t>假如给我一个支点，我能撬动整个地球</a:t>
            </a:r>
            <a:r>
              <a:rPr lang="en-US" altLang="zh-CN">
                <a:latin typeface="幼圆" panose="02010509060101010101" charset="-122"/>
                <a:ea typeface="幼圆" panose="02010509060101010101" charset="-122"/>
                <a:sym typeface="+mn-ea"/>
              </a:rPr>
              <a:t>”</a:t>
            </a:r>
            <a:endParaRPr lang="en-US" altLang="zh-CN"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98485" y="692150"/>
            <a:ext cx="431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国王：你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帮我鉴定纯金王冠是否掺假？</a:t>
            </a:r>
            <a:endParaRPr lang="zh-CN" altLang="en-US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98485" y="1060450"/>
            <a:ext cx="431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阿基米德：？？？？？？？？？</a:t>
            </a:r>
            <a:endParaRPr lang="zh-CN" altLang="en-US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/>
        </p:blipFill>
        <p:spPr>
          <a:xfrm>
            <a:off x="5574665" y="3004820"/>
            <a:ext cx="2834005" cy="212598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</p:blipFill>
        <p:spPr>
          <a:xfrm>
            <a:off x="8742045" y="2927985"/>
            <a:ext cx="2827020" cy="21209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79030" y="5782945"/>
            <a:ext cx="2684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sym typeface="+mn-ea"/>
              </a:rPr>
              <a:t>阿基米德定律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9" grpId="0"/>
      <p:bldP spid="10" grpId="1"/>
      <p:bldP spid="9" grpId="1"/>
      <p:bldP spid="12" grpId="0"/>
      <p:bldP spid="13" grpId="0"/>
      <p:bldP spid="12" grpId="1"/>
      <p:bldP spid="13" grpId="1"/>
      <p:bldP spid="16" grpId="0"/>
      <p:bldP spid="16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commondata" val="eyJoZGlkIjoiZWQyZDcyZDc4Mzk5ZGJiZDU0NjI4NTgxZWVhMGY1Mm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宽屏</PresentationFormat>
  <Paragraphs>48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Artifakt Element</vt:lpstr>
      <vt:lpstr>幼圆</vt:lpstr>
      <vt:lpstr>华文仿宋</vt:lpstr>
      <vt:lpstr>汉仪长仿宋体</vt:lpstr>
      <vt:lpstr>楷体</vt:lpstr>
      <vt:lpstr>等线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诗和远方</cp:lastModifiedBy>
  <cp:revision>164</cp:revision>
  <dcterms:created xsi:type="dcterms:W3CDTF">2019-06-19T02:08:00Z</dcterms:created>
  <dcterms:modified xsi:type="dcterms:W3CDTF">2024-09-12T11:51:33Z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FAD296CF644C452E8A3764B8646387F6_11</vt:lpwstr>
  </property>
</Properties>
</file>