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68" r:id="rId3"/>
    <p:sldId id="277" r:id="rId4"/>
    <p:sldId id="270" r:id="rId5"/>
    <p:sldId id="274" r:id="rId6"/>
    <p:sldId id="273" r:id="rId7"/>
    <p:sldId id="287" r:id="rId8"/>
    <p:sldId id="269" r:id="rId9"/>
    <p:sldId id="275" r:id="rId10"/>
    <p:sldId id="276" r:id="rId11"/>
    <p:sldId id="278" r:id="rId12"/>
    <p:sldId id="279" r:id="rId13"/>
    <p:sldId id="280" r:id="rId14"/>
    <p:sldId id="281" r:id="rId15"/>
    <p:sldId id="284" r:id="rId16"/>
    <p:sldId id="282" r:id="rId17"/>
    <p:sldId id="286" r:id="rId18"/>
    <p:sldId id="283" r:id="rId19"/>
    <p:sldId id="285" r:id="rId20"/>
    <p:sldId id="28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99" autoAdjust="0"/>
    <p:restoredTop sz="94660"/>
  </p:normalViewPr>
  <p:slideViewPr>
    <p:cSldViewPr snapToGrid="0">
      <p:cViewPr varScale="1">
        <p:scale>
          <a:sx n="99" d="100"/>
          <a:sy n="99"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KUMAR" userId="a2f685998073fa1e" providerId="LiveId" clId="{1D360F50-2A5D-4D27-B83A-6B29E6D4A70D}"/>
    <pc:docChg chg="undo custSel addSld delSld modSld">
      <pc:chgData name="SHUBHAM KUMAR" userId="a2f685998073fa1e" providerId="LiveId" clId="{1D360F50-2A5D-4D27-B83A-6B29E6D4A70D}" dt="2024-08-22T18:01:47.556" v="147" actId="478"/>
      <pc:docMkLst>
        <pc:docMk/>
      </pc:docMkLst>
      <pc:sldChg chg="addSp delSp modSp add del mod">
        <pc:chgData name="SHUBHAM KUMAR" userId="a2f685998073fa1e" providerId="LiveId" clId="{1D360F50-2A5D-4D27-B83A-6B29E6D4A70D}" dt="2024-08-22T18:01:07.694" v="145" actId="1076"/>
        <pc:sldMkLst>
          <pc:docMk/>
          <pc:sldMk cId="2279389276" sldId="256"/>
        </pc:sldMkLst>
        <pc:spChg chg="del">
          <ac:chgData name="SHUBHAM KUMAR" userId="a2f685998073fa1e" providerId="LiveId" clId="{1D360F50-2A5D-4D27-B83A-6B29E6D4A70D}" dt="2024-08-22T18:00:01.986" v="0" actId="478"/>
          <ac:spMkLst>
            <pc:docMk/>
            <pc:sldMk cId="2279389276" sldId="256"/>
            <ac:spMk id="3" creationId="{2BB0EBC0-DA76-9D6A-6ACE-187B8AA3C28D}"/>
          </ac:spMkLst>
        </pc:spChg>
        <pc:spChg chg="mod">
          <ac:chgData name="SHUBHAM KUMAR" userId="a2f685998073fa1e" providerId="LiveId" clId="{1D360F50-2A5D-4D27-B83A-6B29E6D4A70D}" dt="2024-08-22T18:01:07.694" v="145" actId="1076"/>
          <ac:spMkLst>
            <pc:docMk/>
            <pc:sldMk cId="2279389276" sldId="256"/>
            <ac:spMk id="4" creationId="{DC3E1109-9E00-27EC-1DC9-3F4FDFF51209}"/>
          </ac:spMkLst>
        </pc:spChg>
        <pc:spChg chg="add del mod">
          <ac:chgData name="SHUBHAM KUMAR" userId="a2f685998073fa1e" providerId="LiveId" clId="{1D360F50-2A5D-4D27-B83A-6B29E6D4A70D}" dt="2024-08-22T18:00:04.208" v="1" actId="478"/>
          <ac:spMkLst>
            <pc:docMk/>
            <pc:sldMk cId="2279389276" sldId="256"/>
            <ac:spMk id="6" creationId="{50939091-CA2B-DB3F-8A3D-A2BF86C12D39}"/>
          </ac:spMkLst>
        </pc:spChg>
      </pc:sldChg>
      <pc:sldChg chg="delSp modSp mod">
        <pc:chgData name="SHUBHAM KUMAR" userId="a2f685998073fa1e" providerId="LiveId" clId="{1D360F50-2A5D-4D27-B83A-6B29E6D4A70D}" dt="2024-08-22T18:01:47.556" v="147" actId="478"/>
        <pc:sldMkLst>
          <pc:docMk/>
          <pc:sldMk cId="4246040544" sldId="270"/>
        </pc:sldMkLst>
        <pc:spChg chg="del mod">
          <ac:chgData name="SHUBHAM KUMAR" userId="a2f685998073fa1e" providerId="LiveId" clId="{1D360F50-2A5D-4D27-B83A-6B29E6D4A70D}" dt="2024-08-22T18:01:47.556" v="147" actId="478"/>
          <ac:spMkLst>
            <pc:docMk/>
            <pc:sldMk cId="4246040544" sldId="270"/>
            <ac:spMk id="6" creationId="{EFA62233-3574-52EB-112C-496B94315A1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937D618-14C5-4954-B0ED-C9B9AC03A658}" type="datetimeFigureOut">
              <a:rPr lang="en-IN" smtClean="0"/>
              <a:t>22-08-2024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7FB55E7C-2CCF-4E65-A0E1-38F0F6B60833}" type="slidenum">
              <a:rPr lang="en-IN" smtClean="0"/>
              <a:t>‹#›</a:t>
            </a:fld>
            <a:endParaRPr lang="en-IN"/>
          </a:p>
        </p:txBody>
      </p:sp>
    </p:spTree>
    <p:extLst>
      <p:ext uri="{BB962C8B-B14F-4D97-AF65-F5344CB8AC3E}">
        <p14:creationId xmlns:p14="http://schemas.microsoft.com/office/powerpoint/2010/main" val="171825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37D618-14C5-4954-B0ED-C9B9AC03A658}"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B55E7C-2CCF-4E65-A0E1-38F0F6B60833}" type="slidenum">
              <a:rPr lang="en-IN" smtClean="0"/>
              <a:t>‹#›</a:t>
            </a:fld>
            <a:endParaRPr lang="en-IN"/>
          </a:p>
        </p:txBody>
      </p:sp>
    </p:spTree>
    <p:extLst>
      <p:ext uri="{BB962C8B-B14F-4D97-AF65-F5344CB8AC3E}">
        <p14:creationId xmlns:p14="http://schemas.microsoft.com/office/powerpoint/2010/main" val="1707826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937D618-14C5-4954-B0ED-C9B9AC03A658}" type="datetimeFigureOut">
              <a:rPr lang="en-IN" smtClean="0"/>
              <a:t>22-08-2024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7FB55E7C-2CCF-4E65-A0E1-38F0F6B60833}" type="slidenum">
              <a:rPr lang="en-IN" smtClean="0"/>
              <a:t>‹#›</a:t>
            </a:fld>
            <a:endParaRPr lang="en-IN"/>
          </a:p>
        </p:txBody>
      </p:sp>
    </p:spTree>
    <p:extLst>
      <p:ext uri="{BB962C8B-B14F-4D97-AF65-F5344CB8AC3E}">
        <p14:creationId xmlns:p14="http://schemas.microsoft.com/office/powerpoint/2010/main" val="1404741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37D618-14C5-4954-B0ED-C9B9AC03A658}"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7FB55E7C-2CCF-4E65-A0E1-38F0F6B60833}" type="slidenum">
              <a:rPr lang="en-IN" smtClean="0"/>
              <a:t>‹#›</a:t>
            </a:fld>
            <a:endParaRPr lang="en-IN"/>
          </a:p>
        </p:txBody>
      </p:sp>
    </p:spTree>
    <p:extLst>
      <p:ext uri="{BB962C8B-B14F-4D97-AF65-F5344CB8AC3E}">
        <p14:creationId xmlns:p14="http://schemas.microsoft.com/office/powerpoint/2010/main" val="3897624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937D618-14C5-4954-B0ED-C9B9AC03A658}" type="datetimeFigureOut">
              <a:rPr lang="en-IN" smtClean="0"/>
              <a:t>22-08-2024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FB55E7C-2CCF-4E65-A0E1-38F0F6B60833}" type="slidenum">
              <a:rPr lang="en-IN" smtClean="0"/>
              <a:t>‹#›</a:t>
            </a:fld>
            <a:endParaRPr lang="en-IN"/>
          </a:p>
        </p:txBody>
      </p:sp>
    </p:spTree>
    <p:extLst>
      <p:ext uri="{BB962C8B-B14F-4D97-AF65-F5344CB8AC3E}">
        <p14:creationId xmlns:p14="http://schemas.microsoft.com/office/powerpoint/2010/main" val="2905695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37D618-14C5-4954-B0ED-C9B9AC03A658}"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B55E7C-2CCF-4E65-A0E1-38F0F6B60833}" type="slidenum">
              <a:rPr lang="en-IN" smtClean="0"/>
              <a:t>‹#›</a:t>
            </a:fld>
            <a:endParaRPr lang="en-IN"/>
          </a:p>
        </p:txBody>
      </p:sp>
    </p:spTree>
    <p:extLst>
      <p:ext uri="{BB962C8B-B14F-4D97-AF65-F5344CB8AC3E}">
        <p14:creationId xmlns:p14="http://schemas.microsoft.com/office/powerpoint/2010/main" val="3581075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37D618-14C5-4954-B0ED-C9B9AC03A658}" type="datetimeFigureOut">
              <a:rPr lang="en-IN" smtClean="0"/>
              <a:t>22-08-2024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B55E7C-2CCF-4E65-A0E1-38F0F6B60833}" type="slidenum">
              <a:rPr lang="en-IN" smtClean="0"/>
              <a:t>‹#›</a:t>
            </a:fld>
            <a:endParaRPr lang="en-IN"/>
          </a:p>
        </p:txBody>
      </p:sp>
    </p:spTree>
    <p:extLst>
      <p:ext uri="{BB962C8B-B14F-4D97-AF65-F5344CB8AC3E}">
        <p14:creationId xmlns:p14="http://schemas.microsoft.com/office/powerpoint/2010/main" val="199587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37D618-14C5-4954-B0ED-C9B9AC03A658}" type="datetimeFigureOut">
              <a:rPr lang="en-IN" smtClean="0"/>
              <a:t>22-08-2024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B55E7C-2CCF-4E65-A0E1-38F0F6B60833}" type="slidenum">
              <a:rPr lang="en-IN" smtClean="0"/>
              <a:t>‹#›</a:t>
            </a:fld>
            <a:endParaRPr lang="en-IN"/>
          </a:p>
        </p:txBody>
      </p:sp>
    </p:spTree>
    <p:extLst>
      <p:ext uri="{BB962C8B-B14F-4D97-AF65-F5344CB8AC3E}">
        <p14:creationId xmlns:p14="http://schemas.microsoft.com/office/powerpoint/2010/main" val="3653957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7D618-14C5-4954-B0ED-C9B9AC03A658}" type="datetimeFigureOut">
              <a:rPr lang="en-IN" smtClean="0"/>
              <a:t>22-08-2024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B55E7C-2CCF-4E65-A0E1-38F0F6B60833}" type="slidenum">
              <a:rPr lang="en-IN" smtClean="0"/>
              <a:t>‹#›</a:t>
            </a:fld>
            <a:endParaRPr lang="en-IN"/>
          </a:p>
        </p:txBody>
      </p:sp>
    </p:spTree>
    <p:extLst>
      <p:ext uri="{BB962C8B-B14F-4D97-AF65-F5344CB8AC3E}">
        <p14:creationId xmlns:p14="http://schemas.microsoft.com/office/powerpoint/2010/main" val="335418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937D618-14C5-4954-B0ED-C9B9AC03A658}" type="datetimeFigureOut">
              <a:rPr lang="en-IN" smtClean="0"/>
              <a:t>22-08-2024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7FB55E7C-2CCF-4E65-A0E1-38F0F6B60833}" type="slidenum">
              <a:rPr lang="en-IN" smtClean="0"/>
              <a:t>‹#›</a:t>
            </a:fld>
            <a:endParaRPr lang="en-IN"/>
          </a:p>
        </p:txBody>
      </p:sp>
    </p:spTree>
    <p:extLst>
      <p:ext uri="{BB962C8B-B14F-4D97-AF65-F5344CB8AC3E}">
        <p14:creationId xmlns:p14="http://schemas.microsoft.com/office/powerpoint/2010/main" val="2130687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37D618-14C5-4954-B0ED-C9B9AC03A658}"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B55E7C-2CCF-4E65-A0E1-38F0F6B60833}" type="slidenum">
              <a:rPr lang="en-IN" smtClean="0"/>
              <a:t>‹#›</a:t>
            </a:fld>
            <a:endParaRPr lang="en-IN"/>
          </a:p>
        </p:txBody>
      </p:sp>
    </p:spTree>
    <p:extLst>
      <p:ext uri="{BB962C8B-B14F-4D97-AF65-F5344CB8AC3E}">
        <p14:creationId xmlns:p14="http://schemas.microsoft.com/office/powerpoint/2010/main" val="1369890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937D618-14C5-4954-B0ED-C9B9AC03A658}" type="datetimeFigureOut">
              <a:rPr lang="en-IN" smtClean="0"/>
              <a:t>22-08-2024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7FB55E7C-2CCF-4E65-A0E1-38F0F6B60833}"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57443657"/>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D55CD-DFDB-9026-DAAD-9A7F6D694097}"/>
              </a:ext>
            </a:extLst>
          </p:cNvPr>
          <p:cNvSpPr>
            <a:spLocks noGrp="1"/>
          </p:cNvSpPr>
          <p:nvPr>
            <p:ph type="ctrTitle"/>
          </p:nvPr>
        </p:nvSpPr>
        <p:spPr>
          <a:xfrm>
            <a:off x="581191" y="869003"/>
            <a:ext cx="10993549" cy="1475013"/>
          </a:xfrm>
        </p:spPr>
        <p:txBody>
          <a:bodyPr/>
          <a:lstStyle/>
          <a:p>
            <a:r>
              <a:rPr lang="en-IN" b="1" dirty="0"/>
              <a:t>DSA PROJECT </a:t>
            </a:r>
            <a:br>
              <a:rPr lang="en-IN" b="1" dirty="0"/>
            </a:br>
            <a:r>
              <a:rPr lang="en-IN" sz="2400" dirty="0"/>
              <a:t>text editor</a:t>
            </a:r>
            <a:r>
              <a:rPr lang="en-IN" b="1" dirty="0"/>
              <a:t>	</a:t>
            </a:r>
          </a:p>
        </p:txBody>
      </p:sp>
      <p:sp>
        <p:nvSpPr>
          <p:cNvPr id="4" name="TextBox 3">
            <a:extLst>
              <a:ext uri="{FF2B5EF4-FFF2-40B4-BE49-F238E27FC236}">
                <a16:creationId xmlns:a16="http://schemas.microsoft.com/office/drawing/2014/main" id="{DC3E1109-9E00-27EC-1DC9-3F4FDFF51209}"/>
              </a:ext>
            </a:extLst>
          </p:cNvPr>
          <p:cNvSpPr txBox="1"/>
          <p:nvPr/>
        </p:nvSpPr>
        <p:spPr>
          <a:xfrm>
            <a:off x="824858" y="4361818"/>
            <a:ext cx="4533613" cy="744178"/>
          </a:xfrm>
          <a:prstGeom prst="rect">
            <a:avLst/>
          </a:prstGeom>
          <a:noFill/>
        </p:spPr>
        <p:txBody>
          <a:bodyPr wrap="none" rtlCol="0">
            <a:spAutoFit/>
          </a:bodyPr>
          <a:lstStyle/>
          <a:p>
            <a:pPr>
              <a:lnSpc>
                <a:spcPct val="150000"/>
              </a:lnSpc>
            </a:pPr>
            <a:r>
              <a:rPr lang="en-IN" sz="3200" dirty="0">
                <a:solidFill>
                  <a:schemeClr val="bg1">
                    <a:lumMod val="95000"/>
                  </a:schemeClr>
                </a:solidFill>
              </a:rPr>
              <a:t>BY :- SHUBHAM KUMAR</a:t>
            </a:r>
          </a:p>
        </p:txBody>
      </p:sp>
    </p:spTree>
    <p:extLst>
      <p:ext uri="{BB962C8B-B14F-4D97-AF65-F5344CB8AC3E}">
        <p14:creationId xmlns:p14="http://schemas.microsoft.com/office/powerpoint/2010/main" val="2279389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2746-7610-F2B8-E775-7DDD01B0CDD5}"/>
              </a:ext>
            </a:extLst>
          </p:cNvPr>
          <p:cNvSpPr>
            <a:spLocks noGrp="1"/>
          </p:cNvSpPr>
          <p:nvPr>
            <p:ph type="title"/>
          </p:nvPr>
        </p:nvSpPr>
        <p:spPr/>
        <p:txBody>
          <a:bodyPr/>
          <a:lstStyle/>
          <a:p>
            <a:r>
              <a:rPr lang="en-IN" dirty="0"/>
              <a:t>Delete LAST function 	</a:t>
            </a:r>
          </a:p>
        </p:txBody>
      </p:sp>
      <p:pic>
        <p:nvPicPr>
          <p:cNvPr id="5" name="!!14">
            <a:extLst>
              <a:ext uri="{FF2B5EF4-FFF2-40B4-BE49-F238E27FC236}">
                <a16:creationId xmlns:a16="http://schemas.microsoft.com/office/drawing/2014/main" id="{F0B7206B-9062-4902-D852-BE986E1F71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86726" y="2025758"/>
            <a:ext cx="3427072" cy="4538555"/>
          </a:xfrm>
        </p:spPr>
      </p:pic>
      <p:sp>
        <p:nvSpPr>
          <p:cNvPr id="6" name="TextBox 5">
            <a:extLst>
              <a:ext uri="{FF2B5EF4-FFF2-40B4-BE49-F238E27FC236}">
                <a16:creationId xmlns:a16="http://schemas.microsoft.com/office/drawing/2014/main" id="{DCAD4F4A-1476-564C-67F8-C54143A6AC35}"/>
              </a:ext>
            </a:extLst>
          </p:cNvPr>
          <p:cNvSpPr txBox="1"/>
          <p:nvPr/>
        </p:nvSpPr>
        <p:spPr>
          <a:xfrm>
            <a:off x="678202" y="2172531"/>
            <a:ext cx="6416372" cy="4524315"/>
          </a:xfrm>
          <a:prstGeom prst="rect">
            <a:avLst/>
          </a:prstGeom>
          <a:noFill/>
        </p:spPr>
        <p:txBody>
          <a:bodyPr wrap="none" rtlCol="0">
            <a:spAutoFit/>
          </a:bodyPr>
          <a:lstStyle/>
          <a:p>
            <a:pPr marL="285750" indent="-285750">
              <a:buClr>
                <a:schemeClr val="accent2"/>
              </a:buClr>
              <a:buFont typeface="Wingdings" panose="05000000000000000000" pitchFamily="2" charset="2"/>
              <a:buChar char="v"/>
            </a:pPr>
            <a:r>
              <a:rPr lang="en-US" sz="1600" dirty="0"/>
              <a:t>We store the all data of queue in rev stack using  </a:t>
            </a:r>
            <a:r>
              <a:rPr lang="en-US" sz="1600" dirty="0" err="1"/>
              <a:t>txt_top</a:t>
            </a:r>
            <a:r>
              <a:rPr lang="en-US" sz="1600" dirty="0"/>
              <a:t>(), </a:t>
            </a:r>
            <a:r>
              <a:rPr lang="en-US" sz="1600" dirty="0" err="1"/>
              <a:t>txt_pop</a:t>
            </a:r>
            <a:r>
              <a:rPr lang="en-US" sz="1600" dirty="0"/>
              <a:t>() </a:t>
            </a:r>
          </a:p>
          <a:p>
            <a:pPr>
              <a:buClr>
                <a:schemeClr val="accent2"/>
              </a:buClr>
            </a:pPr>
            <a:r>
              <a:rPr lang="en-US" sz="1600" dirty="0"/>
              <a:t>     function </a:t>
            </a:r>
          </a:p>
          <a:p>
            <a:pPr marL="285750" indent="-285750">
              <a:buClr>
                <a:schemeClr val="accent2"/>
              </a:buClr>
              <a:buFont typeface="Wingdings" panose="05000000000000000000" pitchFamily="2" charset="2"/>
              <a:buChar char="v"/>
            </a:pPr>
            <a:endParaRPr lang="en-US" sz="1600" dirty="0"/>
          </a:p>
          <a:p>
            <a:pPr marL="285750" indent="-285750">
              <a:buClr>
                <a:schemeClr val="accent2"/>
              </a:buClr>
              <a:buFont typeface="Wingdings" panose="05000000000000000000" pitchFamily="2" charset="2"/>
              <a:buChar char="v"/>
            </a:pPr>
            <a:r>
              <a:rPr lang="en-US" sz="1600" dirty="0"/>
              <a:t>Delete Last function uses the backup1 stack to store the deleted word</a:t>
            </a:r>
          </a:p>
          <a:p>
            <a:pPr>
              <a:buClr>
                <a:schemeClr val="accent2"/>
              </a:buClr>
            </a:pPr>
            <a:r>
              <a:rPr lang="en-US" sz="1600" dirty="0"/>
              <a:t>     (top of rev stack) </a:t>
            </a:r>
            <a:endParaRPr lang="en-IN" sz="1600" dirty="0"/>
          </a:p>
          <a:p>
            <a:pPr marL="285750" indent="-285750">
              <a:buClr>
                <a:schemeClr val="accent2"/>
              </a:buClr>
              <a:buFont typeface="Wingdings" panose="05000000000000000000" pitchFamily="2" charset="2"/>
              <a:buChar char="v"/>
            </a:pPr>
            <a:endParaRPr lang="en-IN" sz="1600" dirty="0"/>
          </a:p>
          <a:p>
            <a:pPr marL="285750" indent="-285750">
              <a:buClr>
                <a:schemeClr val="accent2"/>
              </a:buClr>
              <a:buFont typeface="Wingdings" panose="05000000000000000000" pitchFamily="2" charset="2"/>
              <a:buChar char="v"/>
            </a:pPr>
            <a:r>
              <a:rPr lang="en-IN" sz="1600" dirty="0"/>
              <a:t>This operation is performed using push() function which pushes the  </a:t>
            </a:r>
          </a:p>
          <a:p>
            <a:pPr>
              <a:buClr>
                <a:schemeClr val="accent2"/>
              </a:buClr>
            </a:pPr>
            <a:r>
              <a:rPr lang="en-IN" sz="1600" dirty="0"/>
              <a:t>     return value of top() function in backup1 stack.</a:t>
            </a:r>
          </a:p>
          <a:p>
            <a:pPr marL="285750" indent="-285750">
              <a:buClr>
                <a:schemeClr val="accent2"/>
              </a:buClr>
              <a:buFont typeface="Wingdings" panose="05000000000000000000" pitchFamily="2" charset="2"/>
              <a:buChar char="v"/>
            </a:pPr>
            <a:endParaRPr lang="en-IN" sz="1600" dirty="0"/>
          </a:p>
          <a:p>
            <a:pPr marL="285750" indent="-285750">
              <a:buClr>
                <a:schemeClr val="accent2"/>
              </a:buClr>
              <a:buFont typeface="Wingdings" panose="05000000000000000000" pitchFamily="2" charset="2"/>
              <a:buChar char="v"/>
            </a:pPr>
            <a:r>
              <a:rPr lang="en-IN" sz="1600" dirty="0"/>
              <a:t>Now member in rev stack are stored in backup stack in reverse order </a:t>
            </a:r>
          </a:p>
          <a:p>
            <a:pPr>
              <a:buClr>
                <a:schemeClr val="accent2"/>
              </a:buClr>
            </a:pPr>
            <a:r>
              <a:rPr lang="en-IN" sz="1600" dirty="0"/>
              <a:t>    and this backup stack is used to push all words in </a:t>
            </a:r>
            <a:r>
              <a:rPr lang="en-IN" sz="1600" dirty="0" err="1"/>
              <a:t>queueusing</a:t>
            </a:r>
            <a:r>
              <a:rPr lang="en-IN" sz="1600" dirty="0"/>
              <a:t> </a:t>
            </a:r>
            <a:r>
              <a:rPr lang="en-IN" sz="1600" dirty="0" err="1"/>
              <a:t>txt_push</a:t>
            </a:r>
            <a:r>
              <a:rPr lang="en-IN" sz="1600" dirty="0"/>
              <a:t>()</a:t>
            </a:r>
          </a:p>
          <a:p>
            <a:pPr>
              <a:buClr>
                <a:schemeClr val="accent2"/>
              </a:buClr>
            </a:pPr>
            <a:r>
              <a:rPr lang="en-IN" sz="1600" dirty="0"/>
              <a:t>    function.</a:t>
            </a:r>
          </a:p>
          <a:p>
            <a:pPr>
              <a:buClr>
                <a:schemeClr val="accent2"/>
              </a:buClr>
            </a:pPr>
            <a:endParaRPr lang="en-IN" sz="1600" dirty="0"/>
          </a:p>
          <a:p>
            <a:pPr marL="285750" indent="-285750">
              <a:buClr>
                <a:schemeClr val="accent2"/>
              </a:buClr>
              <a:buFont typeface="Wingdings" panose="05000000000000000000" pitchFamily="2" charset="2"/>
              <a:buChar char="v"/>
            </a:pPr>
            <a:r>
              <a:rPr lang="en-IN" sz="1600" dirty="0"/>
              <a:t>We set </a:t>
            </a:r>
            <a:r>
              <a:rPr lang="en-IN" sz="1600" dirty="0" err="1"/>
              <a:t>prev</a:t>
            </a:r>
            <a:r>
              <a:rPr lang="en-IN" sz="1600" dirty="0"/>
              <a:t> = 1 here which indicates last operation performed was</a:t>
            </a:r>
          </a:p>
          <a:p>
            <a:pPr>
              <a:buClr>
                <a:schemeClr val="accent2"/>
              </a:buClr>
            </a:pPr>
            <a:r>
              <a:rPr lang="en-IN" sz="1600" dirty="0"/>
              <a:t>    delete operation</a:t>
            </a:r>
          </a:p>
          <a:p>
            <a:pPr>
              <a:buClr>
                <a:schemeClr val="accent2"/>
              </a:buClr>
            </a:pPr>
            <a:endParaRPr lang="en-IN" sz="1600" dirty="0"/>
          </a:p>
          <a:p>
            <a:pPr marL="285750" indent="-285750">
              <a:buClr>
                <a:schemeClr val="accent2"/>
              </a:buClr>
              <a:buFont typeface="Wingdings" panose="05000000000000000000" pitchFamily="2" charset="2"/>
              <a:buChar char="v"/>
            </a:pPr>
            <a:r>
              <a:rPr lang="en-IN" sz="1600" dirty="0"/>
              <a:t>Here text count decreases by 1 as we are deleting a word</a:t>
            </a:r>
          </a:p>
          <a:p>
            <a:pPr marL="285750" indent="-285750">
              <a:buClr>
                <a:schemeClr val="accent2"/>
              </a:buClr>
              <a:buFont typeface="Wingdings" panose="05000000000000000000" pitchFamily="2" charset="2"/>
              <a:buChar char="v"/>
            </a:pPr>
            <a:endParaRPr lang="en-US" sz="1600" dirty="0"/>
          </a:p>
        </p:txBody>
      </p:sp>
    </p:spTree>
    <p:extLst>
      <p:ext uri="{BB962C8B-B14F-4D97-AF65-F5344CB8AC3E}">
        <p14:creationId xmlns:p14="http://schemas.microsoft.com/office/powerpoint/2010/main" val="3129636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2746-7610-F2B8-E775-7DDD01B0CDD5}"/>
              </a:ext>
            </a:extLst>
          </p:cNvPr>
          <p:cNvSpPr>
            <a:spLocks noGrp="1"/>
          </p:cNvSpPr>
          <p:nvPr>
            <p:ph type="title" idx="4294967295"/>
          </p:nvPr>
        </p:nvSpPr>
        <p:spPr>
          <a:xfrm>
            <a:off x="0" y="701675"/>
            <a:ext cx="11029950" cy="1014413"/>
          </a:xfrm>
        </p:spPr>
        <p:txBody>
          <a:bodyPr/>
          <a:lstStyle/>
          <a:p>
            <a:r>
              <a:rPr lang="en-IN" dirty="0"/>
              <a:t>	</a:t>
            </a:r>
          </a:p>
        </p:txBody>
      </p:sp>
      <p:pic>
        <p:nvPicPr>
          <p:cNvPr id="5" name="!!14">
            <a:extLst>
              <a:ext uri="{FF2B5EF4-FFF2-40B4-BE49-F238E27FC236}">
                <a16:creationId xmlns:a16="http://schemas.microsoft.com/office/drawing/2014/main" id="{F0B7206B-9062-4902-D852-BE986E1F71AE}"/>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797138" y="600075"/>
            <a:ext cx="4597400" cy="6088448"/>
          </a:xfrm>
        </p:spPr>
      </p:pic>
    </p:spTree>
    <p:extLst>
      <p:ext uri="{BB962C8B-B14F-4D97-AF65-F5344CB8AC3E}">
        <p14:creationId xmlns:p14="http://schemas.microsoft.com/office/powerpoint/2010/main" val="2795113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2746-7610-F2B8-E775-7DDD01B0CDD5}"/>
              </a:ext>
            </a:extLst>
          </p:cNvPr>
          <p:cNvSpPr>
            <a:spLocks noGrp="1"/>
          </p:cNvSpPr>
          <p:nvPr>
            <p:ph type="title"/>
          </p:nvPr>
        </p:nvSpPr>
        <p:spPr/>
        <p:txBody>
          <a:bodyPr/>
          <a:lstStyle/>
          <a:p>
            <a:r>
              <a:rPr lang="en-US" dirty="0"/>
              <a:t>Replace Function</a:t>
            </a:r>
            <a:endParaRPr lang="en-IN" dirty="0"/>
          </a:p>
        </p:txBody>
      </p:sp>
      <p:sp>
        <p:nvSpPr>
          <p:cNvPr id="3" name="TextBox 2">
            <a:extLst>
              <a:ext uri="{FF2B5EF4-FFF2-40B4-BE49-F238E27FC236}">
                <a16:creationId xmlns:a16="http://schemas.microsoft.com/office/drawing/2014/main" id="{C6F69691-764A-3CF0-9ED4-6A42E46F4F9F}"/>
              </a:ext>
            </a:extLst>
          </p:cNvPr>
          <p:cNvSpPr txBox="1"/>
          <p:nvPr/>
        </p:nvSpPr>
        <p:spPr>
          <a:xfrm>
            <a:off x="525570" y="2247972"/>
            <a:ext cx="7202141" cy="4524315"/>
          </a:xfrm>
          <a:prstGeom prst="rect">
            <a:avLst/>
          </a:prstGeom>
          <a:noFill/>
        </p:spPr>
        <p:txBody>
          <a:bodyPr wrap="square" rtlCol="0">
            <a:spAutoFit/>
          </a:bodyPr>
          <a:lstStyle/>
          <a:p>
            <a:pPr marL="285750" indent="-285750">
              <a:buClr>
                <a:schemeClr val="accent2"/>
              </a:buClr>
              <a:buFont typeface="Wingdings" panose="05000000000000000000" pitchFamily="2" charset="2"/>
              <a:buChar char="v"/>
            </a:pPr>
            <a:r>
              <a:rPr lang="en-US" dirty="0"/>
              <a:t>Replace function take input of n which denote position of word</a:t>
            </a:r>
          </a:p>
          <a:p>
            <a:pPr>
              <a:buClr>
                <a:schemeClr val="accent2"/>
              </a:buClr>
            </a:pPr>
            <a:r>
              <a:rPr lang="en-US" dirty="0"/>
              <a:t>    to be replaced</a:t>
            </a:r>
          </a:p>
          <a:p>
            <a:pPr marL="285750" indent="-285750">
              <a:buClr>
                <a:schemeClr val="accent2"/>
              </a:buClr>
              <a:buFont typeface="Wingdings" panose="05000000000000000000" pitchFamily="2" charset="2"/>
              <a:buChar char="v"/>
            </a:pPr>
            <a:endParaRPr lang="en-US" dirty="0"/>
          </a:p>
          <a:p>
            <a:pPr marL="285750" indent="-285750">
              <a:buClr>
                <a:schemeClr val="accent2"/>
              </a:buClr>
              <a:buFont typeface="Wingdings" panose="05000000000000000000" pitchFamily="2" charset="2"/>
              <a:buChar char="v"/>
            </a:pPr>
            <a:r>
              <a:rPr lang="en-US" dirty="0"/>
              <a:t>Valid n value will be 1 to no. of total words in sentence.</a:t>
            </a:r>
          </a:p>
          <a:p>
            <a:pPr marL="285750" indent="-285750">
              <a:buClr>
                <a:schemeClr val="accent2"/>
              </a:buClr>
              <a:buFont typeface="Wingdings" panose="05000000000000000000" pitchFamily="2" charset="2"/>
              <a:buChar char="v"/>
            </a:pPr>
            <a:endParaRPr lang="en-US" dirty="0"/>
          </a:p>
          <a:p>
            <a:pPr marL="285750" indent="-285750">
              <a:buClr>
                <a:schemeClr val="accent2"/>
              </a:buClr>
              <a:buFont typeface="Wingdings" panose="05000000000000000000" pitchFamily="2" charset="2"/>
              <a:buChar char="v"/>
            </a:pPr>
            <a:r>
              <a:rPr lang="en-US" dirty="0"/>
              <a:t>We iterate our p pointer through queue </a:t>
            </a:r>
            <a:r>
              <a:rPr lang="en-US" dirty="0" err="1"/>
              <a:t>upto</a:t>
            </a:r>
            <a:r>
              <a:rPr lang="en-US" dirty="0"/>
              <a:t> the nth position </a:t>
            </a:r>
          </a:p>
          <a:p>
            <a:pPr>
              <a:buClr>
                <a:schemeClr val="accent2"/>
              </a:buClr>
            </a:pPr>
            <a:r>
              <a:rPr lang="en-US" dirty="0"/>
              <a:t>    and replace the data in node with s string(input by user).</a:t>
            </a:r>
          </a:p>
          <a:p>
            <a:pPr marL="285750" indent="-285750">
              <a:buClr>
                <a:schemeClr val="accent2"/>
              </a:buClr>
              <a:buFont typeface="Wingdings" panose="05000000000000000000" pitchFamily="2" charset="2"/>
              <a:buChar char="v"/>
            </a:pPr>
            <a:endParaRPr lang="en-US" dirty="0"/>
          </a:p>
          <a:p>
            <a:pPr marL="285750" indent="-285750">
              <a:buClr>
                <a:schemeClr val="accent2"/>
              </a:buClr>
              <a:buFont typeface="Wingdings" panose="05000000000000000000" pitchFamily="2" charset="2"/>
              <a:buChar char="v"/>
            </a:pPr>
            <a:r>
              <a:rPr lang="en-US" dirty="0"/>
              <a:t>We store the previous value of data in word string.</a:t>
            </a:r>
          </a:p>
          <a:p>
            <a:pPr marL="285750" indent="-285750">
              <a:buClr>
                <a:schemeClr val="accent2"/>
              </a:buClr>
              <a:buFont typeface="Wingdings" panose="05000000000000000000" pitchFamily="2" charset="2"/>
              <a:buChar char="v"/>
            </a:pPr>
            <a:endParaRPr lang="en-US" dirty="0"/>
          </a:p>
          <a:p>
            <a:pPr marL="285750" indent="-285750">
              <a:buClr>
                <a:schemeClr val="accent2"/>
              </a:buClr>
              <a:buFont typeface="Wingdings" panose="05000000000000000000" pitchFamily="2" charset="2"/>
              <a:buChar char="v"/>
            </a:pPr>
            <a:r>
              <a:rPr lang="en-US" dirty="0"/>
              <a:t>We set our </a:t>
            </a:r>
            <a:r>
              <a:rPr lang="en-US" dirty="0" err="1"/>
              <a:t>prev</a:t>
            </a:r>
            <a:r>
              <a:rPr lang="en-US" dirty="0"/>
              <a:t> global variable value 2 here </a:t>
            </a:r>
            <a:r>
              <a:rPr lang="en-IN" dirty="0"/>
              <a:t>which indicates last operation performed was replace operation.</a:t>
            </a:r>
          </a:p>
          <a:p>
            <a:pPr marL="285750" indent="-285750">
              <a:buClr>
                <a:schemeClr val="accent2"/>
              </a:buClr>
              <a:buFont typeface="Wingdings" panose="05000000000000000000" pitchFamily="2" charset="2"/>
              <a:buChar char="v"/>
            </a:pPr>
            <a:endParaRPr lang="en-IN" dirty="0"/>
          </a:p>
          <a:p>
            <a:pPr marL="285750" indent="-285750">
              <a:buClr>
                <a:schemeClr val="accent2"/>
              </a:buClr>
              <a:buFont typeface="Wingdings" panose="05000000000000000000" pitchFamily="2" charset="2"/>
              <a:buChar char="v"/>
            </a:pPr>
            <a:r>
              <a:rPr lang="en-IN" dirty="0"/>
              <a:t>We store value of n in number(global variable) for further undo operation</a:t>
            </a:r>
          </a:p>
          <a:p>
            <a:pPr marL="285750" indent="-285750">
              <a:buClr>
                <a:schemeClr val="accent2"/>
              </a:buClr>
              <a:buFont typeface="Wingdings" panose="05000000000000000000" pitchFamily="2" charset="2"/>
              <a:buChar char="v"/>
            </a:pPr>
            <a:endParaRPr lang="en-IN" dirty="0"/>
          </a:p>
        </p:txBody>
      </p:sp>
      <p:pic>
        <p:nvPicPr>
          <p:cNvPr id="7" name="!!14">
            <a:extLst>
              <a:ext uri="{FF2B5EF4-FFF2-40B4-BE49-F238E27FC236}">
                <a16:creationId xmlns:a16="http://schemas.microsoft.com/office/drawing/2014/main" id="{32F0022A-48BA-E96B-28AC-57B3C53E3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9458" y="2078870"/>
            <a:ext cx="3811350" cy="4263948"/>
          </a:xfrm>
          <a:prstGeom prst="rect">
            <a:avLst/>
          </a:prstGeom>
        </p:spPr>
      </p:pic>
    </p:spTree>
    <p:extLst>
      <p:ext uri="{BB962C8B-B14F-4D97-AF65-F5344CB8AC3E}">
        <p14:creationId xmlns:p14="http://schemas.microsoft.com/office/powerpoint/2010/main" val="19466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14">
            <a:extLst>
              <a:ext uri="{FF2B5EF4-FFF2-40B4-BE49-F238E27FC236}">
                <a16:creationId xmlns:a16="http://schemas.microsoft.com/office/drawing/2014/main" id="{32F0022A-48BA-E96B-28AC-57B3C53E3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0542" y="566057"/>
            <a:ext cx="5533267" cy="6190343"/>
          </a:xfrm>
          <a:prstGeom prst="rect">
            <a:avLst/>
          </a:prstGeom>
        </p:spPr>
      </p:pic>
    </p:spTree>
    <p:extLst>
      <p:ext uri="{BB962C8B-B14F-4D97-AF65-F5344CB8AC3E}">
        <p14:creationId xmlns:p14="http://schemas.microsoft.com/office/powerpoint/2010/main" val="1931111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2746-7610-F2B8-E775-7DDD01B0CDD5}"/>
              </a:ext>
            </a:extLst>
          </p:cNvPr>
          <p:cNvSpPr>
            <a:spLocks noGrp="1"/>
          </p:cNvSpPr>
          <p:nvPr>
            <p:ph type="title"/>
          </p:nvPr>
        </p:nvSpPr>
        <p:spPr/>
        <p:txBody>
          <a:bodyPr/>
          <a:lstStyle/>
          <a:p>
            <a:r>
              <a:rPr lang="en-US" dirty="0"/>
              <a:t>Undo Function	</a:t>
            </a:r>
            <a:endParaRPr lang="en-IN" dirty="0"/>
          </a:p>
        </p:txBody>
      </p:sp>
      <p:sp>
        <p:nvSpPr>
          <p:cNvPr id="4" name="Content Placeholder 3">
            <a:extLst>
              <a:ext uri="{FF2B5EF4-FFF2-40B4-BE49-F238E27FC236}">
                <a16:creationId xmlns:a16="http://schemas.microsoft.com/office/drawing/2014/main" id="{0E5AF7A4-DD1A-5FDB-774D-CF6D056F89A4}"/>
              </a:ext>
            </a:extLst>
          </p:cNvPr>
          <p:cNvSpPr>
            <a:spLocks noGrp="1"/>
          </p:cNvSpPr>
          <p:nvPr>
            <p:ph idx="1"/>
          </p:nvPr>
        </p:nvSpPr>
        <p:spPr>
          <a:xfrm>
            <a:off x="581192" y="2213368"/>
            <a:ext cx="7105069" cy="4070111"/>
          </a:xfrm>
        </p:spPr>
        <p:txBody>
          <a:bodyPr>
            <a:normAutofit fontScale="92500"/>
          </a:bodyPr>
          <a:lstStyle/>
          <a:p>
            <a:pPr marL="0" indent="0">
              <a:buNone/>
            </a:pPr>
            <a:r>
              <a:rPr lang="en-US" sz="1600" b="1" dirty="0"/>
              <a:t> Case 1 :  When </a:t>
            </a:r>
            <a:r>
              <a:rPr lang="en-US" sz="1600" b="1" dirty="0" err="1"/>
              <a:t>prev</a:t>
            </a:r>
            <a:r>
              <a:rPr lang="en-US" sz="1600" b="1" dirty="0"/>
              <a:t> = 1</a:t>
            </a:r>
          </a:p>
          <a:p>
            <a:pPr marL="0" indent="0">
              <a:buNone/>
            </a:pPr>
            <a:endParaRPr lang="en-US" sz="1600" b="1" dirty="0"/>
          </a:p>
          <a:p>
            <a:pPr>
              <a:buFont typeface="Wingdings" panose="05000000000000000000" pitchFamily="2" charset="2"/>
              <a:buChar char="v"/>
            </a:pPr>
            <a:r>
              <a:rPr lang="en-US" sz="1600" dirty="0"/>
              <a:t>When our last operation performed was delete then we </a:t>
            </a:r>
            <a:r>
              <a:rPr lang="en-IN" sz="1600" dirty="0"/>
              <a:t>proceed</a:t>
            </a:r>
            <a:r>
              <a:rPr lang="en-US" sz="1600" dirty="0"/>
              <a:t> via this case first we use rev stack to store all data of queue</a:t>
            </a:r>
          </a:p>
          <a:p>
            <a:pPr>
              <a:buFont typeface="Wingdings" panose="05000000000000000000" pitchFamily="2" charset="2"/>
              <a:buChar char="v"/>
            </a:pPr>
            <a:endParaRPr lang="en-US" sz="1600" dirty="0"/>
          </a:p>
          <a:p>
            <a:pPr>
              <a:buFont typeface="Wingdings" panose="05000000000000000000" pitchFamily="2" charset="2"/>
              <a:buChar char="v"/>
            </a:pPr>
            <a:r>
              <a:rPr lang="en-US" sz="1600" dirty="0"/>
              <a:t>Then we push  the top of backup1 stack into our rev stack after this we push top of rev stack in backup stack one by one simultaneously popping the rev stack</a:t>
            </a:r>
          </a:p>
          <a:p>
            <a:pPr>
              <a:buFont typeface="Wingdings" panose="05000000000000000000" pitchFamily="2" charset="2"/>
              <a:buChar char="v"/>
            </a:pPr>
            <a:endParaRPr lang="en-US" sz="1600" dirty="0"/>
          </a:p>
          <a:p>
            <a:pPr>
              <a:buFont typeface="Wingdings" panose="05000000000000000000" pitchFamily="2" charset="2"/>
              <a:buChar char="v"/>
            </a:pPr>
            <a:r>
              <a:rPr lang="en-US" sz="1600" dirty="0"/>
              <a:t>Now  top of backup stack is enqueued one by one using </a:t>
            </a:r>
            <a:r>
              <a:rPr lang="en-US" sz="1600" dirty="0" err="1"/>
              <a:t>txt_push</a:t>
            </a:r>
            <a:r>
              <a:rPr lang="en-US" sz="1600" dirty="0"/>
              <a:t>() function in queue, simultaneously top is popped out from backup stack.</a:t>
            </a:r>
          </a:p>
          <a:p>
            <a:pPr>
              <a:buFont typeface="Wingdings" panose="05000000000000000000" pitchFamily="2" charset="2"/>
              <a:buChar char="v"/>
            </a:pPr>
            <a:endParaRPr lang="en-US" sz="1600" dirty="0"/>
          </a:p>
          <a:p>
            <a:pPr>
              <a:buFont typeface="Wingdings" panose="05000000000000000000" pitchFamily="2" charset="2"/>
              <a:buChar char="v"/>
            </a:pPr>
            <a:r>
              <a:rPr lang="en-IN" sz="1600" dirty="0"/>
              <a:t>Here </a:t>
            </a:r>
            <a:r>
              <a:rPr lang="en-IN" sz="1600" dirty="0" err="1"/>
              <a:t>text_count</a:t>
            </a:r>
            <a:r>
              <a:rPr lang="en-IN" sz="1600" dirty="0"/>
              <a:t> will be incremented by 1 because we have added the deleted word in our text</a:t>
            </a:r>
          </a:p>
        </p:txBody>
      </p:sp>
      <p:pic>
        <p:nvPicPr>
          <p:cNvPr id="6" name="!!14">
            <a:extLst>
              <a:ext uri="{FF2B5EF4-FFF2-40B4-BE49-F238E27FC236}">
                <a16:creationId xmlns:a16="http://schemas.microsoft.com/office/drawing/2014/main" id="{567C3C01-5EA6-3FEA-AFB4-6A9FE0F08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8453" y="2020955"/>
            <a:ext cx="3362355" cy="4335669"/>
          </a:xfrm>
          <a:prstGeom prst="rect">
            <a:avLst/>
          </a:prstGeom>
        </p:spPr>
      </p:pic>
    </p:spTree>
    <p:extLst>
      <p:ext uri="{BB962C8B-B14F-4D97-AF65-F5344CB8AC3E}">
        <p14:creationId xmlns:p14="http://schemas.microsoft.com/office/powerpoint/2010/main" val="2086630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14">
            <a:extLst>
              <a:ext uri="{FF2B5EF4-FFF2-40B4-BE49-F238E27FC236}">
                <a16:creationId xmlns:a16="http://schemas.microsoft.com/office/drawing/2014/main" id="{567C3C01-5EA6-3FEA-AFB4-6A9FE0F08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2268" y="886238"/>
            <a:ext cx="4567463" cy="5727425"/>
          </a:xfrm>
          <a:prstGeom prst="rect">
            <a:avLst/>
          </a:prstGeom>
        </p:spPr>
      </p:pic>
    </p:spTree>
    <p:extLst>
      <p:ext uri="{BB962C8B-B14F-4D97-AF65-F5344CB8AC3E}">
        <p14:creationId xmlns:p14="http://schemas.microsoft.com/office/powerpoint/2010/main" val="2051826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2746-7610-F2B8-E775-7DDD01B0CDD5}"/>
              </a:ext>
            </a:extLst>
          </p:cNvPr>
          <p:cNvSpPr>
            <a:spLocks noGrp="1"/>
          </p:cNvSpPr>
          <p:nvPr>
            <p:ph type="title"/>
          </p:nvPr>
        </p:nvSpPr>
        <p:spPr/>
        <p:txBody>
          <a:bodyPr/>
          <a:lstStyle/>
          <a:p>
            <a:r>
              <a:rPr lang="en-US" dirty="0"/>
              <a:t>Undo Function	</a:t>
            </a:r>
            <a:endParaRPr lang="en-IN" dirty="0"/>
          </a:p>
        </p:txBody>
      </p:sp>
      <p:sp>
        <p:nvSpPr>
          <p:cNvPr id="9" name="Content Placeholder 3">
            <a:extLst>
              <a:ext uri="{FF2B5EF4-FFF2-40B4-BE49-F238E27FC236}">
                <a16:creationId xmlns:a16="http://schemas.microsoft.com/office/drawing/2014/main" id="{AB030185-1D1A-B1AE-DACA-40B851EC09E5}"/>
              </a:ext>
            </a:extLst>
          </p:cNvPr>
          <p:cNvSpPr txBox="1">
            <a:spLocks/>
          </p:cNvSpPr>
          <p:nvPr/>
        </p:nvSpPr>
        <p:spPr>
          <a:xfrm>
            <a:off x="581192" y="2192723"/>
            <a:ext cx="6714129" cy="406240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t> Case 2 :  When </a:t>
            </a:r>
            <a:r>
              <a:rPr lang="en-US" b="1" dirty="0" err="1"/>
              <a:t>prev</a:t>
            </a:r>
            <a:r>
              <a:rPr lang="en-US" b="1" dirty="0"/>
              <a:t> = 2</a:t>
            </a:r>
          </a:p>
          <a:p>
            <a:pPr marL="0" indent="0">
              <a:buFont typeface="Wingdings 2" panose="05020102010507070707" pitchFamily="18" charset="2"/>
              <a:buNone/>
            </a:pPr>
            <a:endParaRPr lang="en-US" b="1" dirty="0"/>
          </a:p>
          <a:p>
            <a:pPr>
              <a:buFont typeface="Wingdings" panose="05000000000000000000" pitchFamily="2" charset="2"/>
              <a:buChar char="v"/>
            </a:pPr>
            <a:r>
              <a:rPr lang="en-US" dirty="0"/>
              <a:t>When our last operation performed was replace then we </a:t>
            </a:r>
            <a:r>
              <a:rPr lang="en-IN" dirty="0"/>
              <a:t>proceed</a:t>
            </a:r>
            <a:r>
              <a:rPr lang="en-US" dirty="0"/>
              <a:t> via this case</a:t>
            </a:r>
          </a:p>
          <a:p>
            <a:pPr>
              <a:buFont typeface="Wingdings" panose="05000000000000000000" pitchFamily="2" charset="2"/>
              <a:buChar char="v"/>
            </a:pPr>
            <a:r>
              <a:rPr lang="en-US" dirty="0"/>
              <a:t>First we iterate our queue to reach to the position of replaced node’s data.</a:t>
            </a:r>
          </a:p>
          <a:p>
            <a:pPr>
              <a:buFont typeface="Wingdings" panose="05000000000000000000" pitchFamily="2" charset="2"/>
              <a:buChar char="v"/>
            </a:pPr>
            <a:r>
              <a:rPr lang="en-IN" dirty="0"/>
              <a:t>We replace the data in node with word string(storing previous word)</a:t>
            </a:r>
          </a:p>
          <a:p>
            <a:pPr>
              <a:buFont typeface="Wingdings" panose="05000000000000000000" pitchFamily="2" charset="2"/>
              <a:buChar char="v"/>
            </a:pPr>
            <a:r>
              <a:rPr lang="en-IN" dirty="0"/>
              <a:t>Finally we set our </a:t>
            </a:r>
            <a:r>
              <a:rPr lang="en-IN" dirty="0" err="1"/>
              <a:t>prev</a:t>
            </a:r>
            <a:r>
              <a:rPr lang="en-IN" dirty="0"/>
              <a:t> value to 3.</a:t>
            </a:r>
          </a:p>
        </p:txBody>
      </p:sp>
      <p:pic>
        <p:nvPicPr>
          <p:cNvPr id="11" name="!!14">
            <a:extLst>
              <a:ext uri="{FF2B5EF4-FFF2-40B4-BE49-F238E27FC236}">
                <a16:creationId xmlns:a16="http://schemas.microsoft.com/office/drawing/2014/main" id="{08342683-8394-90D4-4ABF-CA236BC21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2422" y="2566612"/>
            <a:ext cx="4168386" cy="3473655"/>
          </a:xfrm>
          <a:prstGeom prst="rect">
            <a:avLst/>
          </a:prstGeom>
        </p:spPr>
      </p:pic>
    </p:spTree>
    <p:extLst>
      <p:ext uri="{BB962C8B-B14F-4D97-AF65-F5344CB8AC3E}">
        <p14:creationId xmlns:p14="http://schemas.microsoft.com/office/powerpoint/2010/main" val="36869608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14">
            <a:extLst>
              <a:ext uri="{FF2B5EF4-FFF2-40B4-BE49-F238E27FC236}">
                <a16:creationId xmlns:a16="http://schemas.microsoft.com/office/drawing/2014/main" id="{08342683-8394-90D4-4ABF-CA236BC21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293" y="911122"/>
            <a:ext cx="6724774" cy="5603978"/>
          </a:xfrm>
          <a:prstGeom prst="rect">
            <a:avLst/>
          </a:prstGeom>
        </p:spPr>
      </p:pic>
    </p:spTree>
    <p:extLst>
      <p:ext uri="{BB962C8B-B14F-4D97-AF65-F5344CB8AC3E}">
        <p14:creationId xmlns:p14="http://schemas.microsoft.com/office/powerpoint/2010/main" val="2620705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2746-7610-F2B8-E775-7DDD01B0CDD5}"/>
              </a:ext>
            </a:extLst>
          </p:cNvPr>
          <p:cNvSpPr>
            <a:spLocks noGrp="1"/>
          </p:cNvSpPr>
          <p:nvPr>
            <p:ph type="title"/>
          </p:nvPr>
        </p:nvSpPr>
        <p:spPr/>
        <p:txBody>
          <a:bodyPr/>
          <a:lstStyle/>
          <a:p>
            <a:r>
              <a:rPr lang="en-US" dirty="0"/>
              <a:t>Erase Function		</a:t>
            </a:r>
            <a:endParaRPr lang="en-IN" dirty="0"/>
          </a:p>
        </p:txBody>
      </p:sp>
      <p:pic>
        <p:nvPicPr>
          <p:cNvPr id="10" name="!!14">
            <a:extLst>
              <a:ext uri="{FF2B5EF4-FFF2-40B4-BE49-F238E27FC236}">
                <a16:creationId xmlns:a16="http://schemas.microsoft.com/office/drawing/2014/main" id="{1C50E783-FBB8-FECE-DDA1-9DC4F8B9A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641" y="2035744"/>
            <a:ext cx="4501152" cy="4357243"/>
          </a:xfrm>
          <a:prstGeom prst="rect">
            <a:avLst/>
          </a:prstGeom>
        </p:spPr>
      </p:pic>
      <p:sp>
        <p:nvSpPr>
          <p:cNvPr id="12" name="TextBox 11">
            <a:extLst>
              <a:ext uri="{FF2B5EF4-FFF2-40B4-BE49-F238E27FC236}">
                <a16:creationId xmlns:a16="http://schemas.microsoft.com/office/drawing/2014/main" id="{4C3BA298-F3D3-E7B7-119F-DAFF9B723755}"/>
              </a:ext>
            </a:extLst>
          </p:cNvPr>
          <p:cNvSpPr txBox="1"/>
          <p:nvPr/>
        </p:nvSpPr>
        <p:spPr>
          <a:xfrm>
            <a:off x="581192" y="2905849"/>
            <a:ext cx="6108366" cy="2308324"/>
          </a:xfrm>
          <a:prstGeom prst="rect">
            <a:avLst/>
          </a:prstGeom>
          <a:noFill/>
        </p:spPr>
        <p:txBody>
          <a:bodyPr wrap="square" rtlCol="0">
            <a:spAutoFit/>
          </a:bodyPr>
          <a:lstStyle/>
          <a:p>
            <a:pPr marL="285750" indent="-285750">
              <a:buClr>
                <a:schemeClr val="accent2"/>
              </a:buClr>
              <a:buFont typeface="Wingdings" panose="05000000000000000000" pitchFamily="2" charset="2"/>
              <a:buChar char="v"/>
            </a:pPr>
            <a:r>
              <a:rPr lang="en-IN" dirty="0"/>
              <a:t>First we will check whether there is data available to erase </a:t>
            </a:r>
          </a:p>
          <a:p>
            <a:pPr>
              <a:buClr>
                <a:schemeClr val="accent2"/>
              </a:buClr>
            </a:pPr>
            <a:r>
              <a:rPr lang="en-IN" dirty="0"/>
              <a:t>    using </a:t>
            </a:r>
            <a:r>
              <a:rPr lang="en-IN" dirty="0" err="1"/>
              <a:t>text_empty</a:t>
            </a:r>
            <a:r>
              <a:rPr lang="en-IN" dirty="0"/>
              <a:t>() function</a:t>
            </a:r>
          </a:p>
          <a:p>
            <a:pPr marL="285750" indent="-285750">
              <a:buClr>
                <a:schemeClr val="accent2"/>
              </a:buClr>
              <a:buFont typeface="Wingdings" panose="05000000000000000000" pitchFamily="2" charset="2"/>
              <a:buChar char="v"/>
            </a:pPr>
            <a:endParaRPr lang="en-IN" dirty="0"/>
          </a:p>
          <a:p>
            <a:pPr marL="285750" indent="-285750">
              <a:buClr>
                <a:schemeClr val="accent2"/>
              </a:buClr>
              <a:buFont typeface="Wingdings" panose="05000000000000000000" pitchFamily="2" charset="2"/>
              <a:buChar char="v"/>
            </a:pPr>
            <a:r>
              <a:rPr lang="en-IN" dirty="0"/>
              <a:t>If above condition is true we simply pop out our data from queue</a:t>
            </a:r>
          </a:p>
          <a:p>
            <a:pPr marL="285750" indent="-285750">
              <a:buClr>
                <a:schemeClr val="accent2"/>
              </a:buClr>
              <a:buFont typeface="Wingdings" panose="05000000000000000000" pitchFamily="2" charset="2"/>
              <a:buChar char="v"/>
            </a:pPr>
            <a:endParaRPr lang="en-IN" dirty="0"/>
          </a:p>
          <a:p>
            <a:pPr marL="285750" indent="-285750">
              <a:buClr>
                <a:schemeClr val="accent2"/>
              </a:buClr>
              <a:buFont typeface="Wingdings" panose="05000000000000000000" pitchFamily="2" charset="2"/>
              <a:buChar char="v"/>
            </a:pPr>
            <a:r>
              <a:rPr lang="en-IN" dirty="0"/>
              <a:t>Along with it we also pop out our backup1 stack members </a:t>
            </a:r>
          </a:p>
          <a:p>
            <a:pPr>
              <a:buClr>
                <a:schemeClr val="accent2"/>
              </a:buClr>
            </a:pPr>
            <a:r>
              <a:rPr lang="en-IN" dirty="0"/>
              <a:t>    and set our </a:t>
            </a:r>
            <a:r>
              <a:rPr lang="en-IN" dirty="0" err="1"/>
              <a:t>text_count</a:t>
            </a:r>
            <a:r>
              <a:rPr lang="en-IN" dirty="0"/>
              <a:t> variable as zero</a:t>
            </a:r>
          </a:p>
        </p:txBody>
      </p:sp>
    </p:spTree>
    <p:extLst>
      <p:ext uri="{BB962C8B-B14F-4D97-AF65-F5344CB8AC3E}">
        <p14:creationId xmlns:p14="http://schemas.microsoft.com/office/powerpoint/2010/main" val="145498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2746-7610-F2B8-E775-7DDD01B0CDD5}"/>
              </a:ext>
            </a:extLst>
          </p:cNvPr>
          <p:cNvSpPr>
            <a:spLocks noGrp="1"/>
          </p:cNvSpPr>
          <p:nvPr>
            <p:ph type="title" idx="4294967295"/>
          </p:nvPr>
        </p:nvSpPr>
        <p:spPr>
          <a:xfrm>
            <a:off x="1162050" y="-1576388"/>
            <a:ext cx="11029950" cy="1012825"/>
          </a:xfrm>
        </p:spPr>
        <p:txBody>
          <a:bodyPr/>
          <a:lstStyle/>
          <a:p>
            <a:r>
              <a:rPr lang="en-US" dirty="0"/>
              <a:t>Erase Function		</a:t>
            </a:r>
            <a:endParaRPr lang="en-IN" dirty="0"/>
          </a:p>
        </p:txBody>
      </p:sp>
      <p:pic>
        <p:nvPicPr>
          <p:cNvPr id="10" name="!!14">
            <a:extLst>
              <a:ext uri="{FF2B5EF4-FFF2-40B4-BE49-F238E27FC236}">
                <a16:creationId xmlns:a16="http://schemas.microsoft.com/office/drawing/2014/main" id="{1C50E783-FBB8-FECE-DDA1-9DC4F8B9A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5722" y="651861"/>
            <a:ext cx="6260556" cy="6060396"/>
          </a:xfrm>
          <a:prstGeom prst="rect">
            <a:avLst/>
          </a:prstGeom>
        </p:spPr>
      </p:pic>
      <p:sp>
        <p:nvSpPr>
          <p:cNvPr id="4" name="TextBox 3">
            <a:extLst>
              <a:ext uri="{FF2B5EF4-FFF2-40B4-BE49-F238E27FC236}">
                <a16:creationId xmlns:a16="http://schemas.microsoft.com/office/drawing/2014/main" id="{25A6E85E-1016-0512-226F-52DAB5330AD3}"/>
              </a:ext>
            </a:extLst>
          </p:cNvPr>
          <p:cNvSpPr txBox="1"/>
          <p:nvPr/>
        </p:nvSpPr>
        <p:spPr>
          <a:xfrm>
            <a:off x="5721538" y="-3007256"/>
            <a:ext cx="748923" cy="215444"/>
          </a:xfrm>
          <a:prstGeom prst="rect">
            <a:avLst/>
          </a:prstGeom>
          <a:noFill/>
        </p:spPr>
        <p:txBody>
          <a:bodyPr wrap="none" rtlCol="0">
            <a:spAutoFit/>
          </a:bodyPr>
          <a:lstStyle/>
          <a:p>
            <a:r>
              <a:rPr lang="en-US" sz="800" dirty="0">
                <a:solidFill>
                  <a:schemeClr val="accent2"/>
                </a:solidFill>
                <a:latin typeface="STHupo" panose="02010800040101010101" pitchFamily="2" charset="-122"/>
                <a:ea typeface="STHupo" panose="02010800040101010101" pitchFamily="2" charset="-122"/>
              </a:rPr>
              <a:t>THANK YOU!</a:t>
            </a:r>
            <a:endParaRPr lang="en-IN" sz="800" dirty="0">
              <a:solidFill>
                <a:schemeClr val="accent2"/>
              </a:solidFill>
              <a:latin typeface="STHupo" panose="02010800040101010101" pitchFamily="2" charset="-122"/>
              <a:ea typeface="STHupo" panose="02010800040101010101" pitchFamily="2" charset="-122"/>
            </a:endParaRPr>
          </a:p>
        </p:txBody>
      </p:sp>
    </p:spTree>
    <p:extLst>
      <p:ext uri="{BB962C8B-B14F-4D97-AF65-F5344CB8AC3E}">
        <p14:creationId xmlns:p14="http://schemas.microsoft.com/office/powerpoint/2010/main" val="1562017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amp;gv">
            <a:extLst>
              <a:ext uri="{FF2B5EF4-FFF2-40B4-BE49-F238E27FC236}">
                <a16:creationId xmlns:a16="http://schemas.microsoft.com/office/drawing/2014/main" id="{EE715E1A-90E8-1B09-643A-772EA673BBC4}"/>
              </a:ext>
            </a:extLst>
          </p:cNvPr>
          <p:cNvSpPr>
            <a:spLocks noGrp="1"/>
          </p:cNvSpPr>
          <p:nvPr>
            <p:ph type="title"/>
          </p:nvPr>
        </p:nvSpPr>
        <p:spPr/>
        <p:txBody>
          <a:bodyPr/>
          <a:lstStyle/>
          <a:p>
            <a:r>
              <a:rPr lang="en-IN" dirty="0"/>
              <a:t>Structure and Global Variables</a:t>
            </a:r>
          </a:p>
        </p:txBody>
      </p:sp>
      <p:pic>
        <p:nvPicPr>
          <p:cNvPr id="5" name="!!14">
            <a:extLst>
              <a:ext uri="{FF2B5EF4-FFF2-40B4-BE49-F238E27FC236}">
                <a16:creationId xmlns:a16="http://schemas.microsoft.com/office/drawing/2014/main" id="{098C2C4E-A35B-2516-C410-A5487BFA8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111" y="2624845"/>
            <a:ext cx="4960190" cy="3310366"/>
          </a:xfrm>
          <a:prstGeom prst="rect">
            <a:avLst/>
          </a:prstGeom>
        </p:spPr>
      </p:pic>
      <p:sp>
        <p:nvSpPr>
          <p:cNvPr id="8" name="TextBox 7">
            <a:extLst>
              <a:ext uri="{FF2B5EF4-FFF2-40B4-BE49-F238E27FC236}">
                <a16:creationId xmlns:a16="http://schemas.microsoft.com/office/drawing/2014/main" id="{83998BC6-CD63-60D7-A5EB-87EF663884AD}"/>
              </a:ext>
            </a:extLst>
          </p:cNvPr>
          <p:cNvSpPr txBox="1"/>
          <p:nvPr/>
        </p:nvSpPr>
        <p:spPr>
          <a:xfrm>
            <a:off x="571699" y="2462525"/>
            <a:ext cx="5969999" cy="3693319"/>
          </a:xfrm>
          <a:prstGeom prst="rect">
            <a:avLst/>
          </a:prstGeom>
          <a:noFill/>
        </p:spPr>
        <p:txBody>
          <a:bodyPr wrap="square" rtlCol="0">
            <a:spAutoFit/>
          </a:bodyPr>
          <a:lstStyle/>
          <a:p>
            <a:pPr marL="285750" indent="-285750">
              <a:buClr>
                <a:schemeClr val="accent2"/>
              </a:buClr>
              <a:buFont typeface="Wingdings" panose="05000000000000000000" pitchFamily="2" charset="2"/>
              <a:buChar char="v"/>
            </a:pPr>
            <a:r>
              <a:rPr lang="en-US" dirty="0" err="1">
                <a:solidFill>
                  <a:schemeClr val="tx2"/>
                </a:solidFill>
              </a:rPr>
              <a:t>text_count</a:t>
            </a:r>
            <a:r>
              <a:rPr lang="en-US" dirty="0">
                <a:solidFill>
                  <a:schemeClr val="tx2"/>
                </a:solidFill>
              </a:rPr>
              <a:t> is stores number of words in text</a:t>
            </a:r>
          </a:p>
          <a:p>
            <a:pPr marL="285750" indent="-285750">
              <a:buClr>
                <a:schemeClr val="accent2"/>
              </a:buClr>
              <a:buFont typeface="Wingdings" panose="05000000000000000000" pitchFamily="2" charset="2"/>
              <a:buChar char="v"/>
            </a:pPr>
            <a:endParaRPr lang="en-IN" dirty="0">
              <a:solidFill>
                <a:schemeClr val="tx2"/>
              </a:solidFill>
            </a:endParaRPr>
          </a:p>
          <a:p>
            <a:pPr marL="285750" indent="-285750">
              <a:buClr>
                <a:schemeClr val="accent2"/>
              </a:buClr>
              <a:buFont typeface="Wingdings" panose="05000000000000000000" pitchFamily="2" charset="2"/>
              <a:buChar char="v"/>
            </a:pPr>
            <a:r>
              <a:rPr lang="en-IN" dirty="0" err="1">
                <a:solidFill>
                  <a:schemeClr val="tx2"/>
                </a:solidFill>
              </a:rPr>
              <a:t>prev</a:t>
            </a:r>
            <a:r>
              <a:rPr lang="en-IN" dirty="0">
                <a:solidFill>
                  <a:schemeClr val="tx2"/>
                </a:solidFill>
              </a:rPr>
              <a:t> stores last operation performed</a:t>
            </a:r>
          </a:p>
          <a:p>
            <a:pPr>
              <a:buClr>
                <a:schemeClr val="accent2"/>
              </a:buClr>
            </a:pPr>
            <a:r>
              <a:rPr lang="en-IN" dirty="0">
                <a:solidFill>
                  <a:schemeClr val="tx2"/>
                </a:solidFill>
              </a:rPr>
              <a:t>    </a:t>
            </a:r>
            <a:r>
              <a:rPr lang="en-IN" dirty="0" err="1">
                <a:solidFill>
                  <a:schemeClr val="tx2"/>
                </a:solidFill>
              </a:rPr>
              <a:t>prev</a:t>
            </a:r>
            <a:r>
              <a:rPr lang="en-IN" dirty="0">
                <a:solidFill>
                  <a:schemeClr val="tx2"/>
                </a:solidFill>
              </a:rPr>
              <a:t> = 1 for delete operation</a:t>
            </a:r>
          </a:p>
          <a:p>
            <a:pPr>
              <a:buClr>
                <a:schemeClr val="accent2"/>
              </a:buClr>
            </a:pPr>
            <a:r>
              <a:rPr lang="en-IN" dirty="0">
                <a:solidFill>
                  <a:schemeClr val="tx2"/>
                </a:solidFill>
              </a:rPr>
              <a:t>    </a:t>
            </a:r>
            <a:r>
              <a:rPr lang="en-IN" dirty="0" err="1">
                <a:solidFill>
                  <a:schemeClr val="tx2"/>
                </a:solidFill>
              </a:rPr>
              <a:t>prev</a:t>
            </a:r>
            <a:r>
              <a:rPr lang="en-IN" dirty="0">
                <a:solidFill>
                  <a:schemeClr val="tx2"/>
                </a:solidFill>
              </a:rPr>
              <a:t> = 2 for replace operation</a:t>
            </a:r>
          </a:p>
          <a:p>
            <a:pPr marL="285750" indent="-285750">
              <a:buClr>
                <a:schemeClr val="accent2"/>
              </a:buClr>
              <a:buFont typeface="Wingdings" panose="05000000000000000000" pitchFamily="2" charset="2"/>
              <a:buChar char="v"/>
            </a:pPr>
            <a:endParaRPr lang="en-IN" dirty="0">
              <a:solidFill>
                <a:schemeClr val="tx2"/>
              </a:solidFill>
            </a:endParaRPr>
          </a:p>
          <a:p>
            <a:pPr marL="285750" indent="-285750">
              <a:buClr>
                <a:schemeClr val="accent2"/>
              </a:buClr>
              <a:buFont typeface="Wingdings" panose="05000000000000000000" pitchFamily="2" charset="2"/>
              <a:buChar char="v"/>
            </a:pPr>
            <a:r>
              <a:rPr lang="en-IN" dirty="0">
                <a:solidFill>
                  <a:schemeClr val="tx2"/>
                </a:solidFill>
              </a:rPr>
              <a:t>number stores the place of the word replaced</a:t>
            </a:r>
          </a:p>
          <a:p>
            <a:pPr marL="285750" indent="-285750">
              <a:buClr>
                <a:schemeClr val="accent2"/>
              </a:buClr>
              <a:buFont typeface="Wingdings" panose="05000000000000000000" pitchFamily="2" charset="2"/>
              <a:buChar char="v"/>
            </a:pPr>
            <a:endParaRPr lang="en-IN" dirty="0">
              <a:solidFill>
                <a:schemeClr val="tx2"/>
              </a:solidFill>
            </a:endParaRPr>
          </a:p>
          <a:p>
            <a:pPr marL="285750" indent="-285750">
              <a:buClr>
                <a:schemeClr val="accent2"/>
              </a:buClr>
              <a:buFont typeface="Wingdings" panose="05000000000000000000" pitchFamily="2" charset="2"/>
              <a:buChar char="v"/>
            </a:pPr>
            <a:r>
              <a:rPr lang="en-IN" dirty="0">
                <a:solidFill>
                  <a:schemeClr val="tx2"/>
                </a:solidFill>
              </a:rPr>
              <a:t>word, </a:t>
            </a:r>
            <a:r>
              <a:rPr lang="en-IN" dirty="0" err="1">
                <a:solidFill>
                  <a:schemeClr val="tx2"/>
                </a:solidFill>
              </a:rPr>
              <a:t>reff</a:t>
            </a:r>
            <a:r>
              <a:rPr lang="en-IN" dirty="0">
                <a:solidFill>
                  <a:schemeClr val="tx2"/>
                </a:solidFill>
              </a:rPr>
              <a:t>, x and alt stores </a:t>
            </a:r>
            <a:r>
              <a:rPr lang="en-IN" dirty="0" err="1">
                <a:solidFill>
                  <a:schemeClr val="tx2"/>
                </a:solidFill>
              </a:rPr>
              <a:t>tempory</a:t>
            </a:r>
            <a:r>
              <a:rPr lang="en-IN" dirty="0">
                <a:solidFill>
                  <a:schemeClr val="tx2"/>
                </a:solidFill>
              </a:rPr>
              <a:t> string </a:t>
            </a:r>
          </a:p>
          <a:p>
            <a:pPr marL="285750" indent="-285750">
              <a:buClr>
                <a:schemeClr val="accent2"/>
              </a:buClr>
              <a:buFont typeface="Wingdings" panose="05000000000000000000" pitchFamily="2" charset="2"/>
              <a:buChar char="v"/>
            </a:pPr>
            <a:endParaRPr lang="en-IN" dirty="0">
              <a:solidFill>
                <a:schemeClr val="tx2"/>
              </a:solidFill>
            </a:endParaRPr>
          </a:p>
          <a:p>
            <a:pPr marL="285750" indent="-285750">
              <a:buClr>
                <a:schemeClr val="accent2"/>
              </a:buClr>
              <a:buFont typeface="Wingdings" panose="05000000000000000000" pitchFamily="2" charset="2"/>
              <a:buChar char="v"/>
            </a:pPr>
            <a:r>
              <a:rPr lang="en-IN" dirty="0">
                <a:solidFill>
                  <a:schemeClr val="tx2"/>
                </a:solidFill>
              </a:rPr>
              <a:t>Backup, backup1 and rev are stack</a:t>
            </a:r>
          </a:p>
          <a:p>
            <a:pPr marL="285750" indent="-285750">
              <a:buClr>
                <a:schemeClr val="accent2"/>
              </a:buClr>
              <a:buFont typeface="Wingdings" panose="05000000000000000000" pitchFamily="2" charset="2"/>
              <a:buChar char="v"/>
            </a:pPr>
            <a:endParaRPr lang="en-IN" dirty="0">
              <a:solidFill>
                <a:schemeClr val="tx2"/>
              </a:solidFill>
            </a:endParaRPr>
          </a:p>
          <a:p>
            <a:pPr marL="285750" indent="-285750">
              <a:buClr>
                <a:schemeClr val="accent2"/>
              </a:buClr>
              <a:buFont typeface="Wingdings" panose="05000000000000000000" pitchFamily="2" charset="2"/>
              <a:buChar char="v"/>
            </a:pPr>
            <a:r>
              <a:rPr lang="en-IN" dirty="0">
                <a:solidFill>
                  <a:schemeClr val="tx2"/>
                </a:solidFill>
              </a:rPr>
              <a:t>Front and rear are used for queue which stores main text </a:t>
            </a:r>
          </a:p>
        </p:txBody>
      </p:sp>
    </p:spTree>
    <p:extLst>
      <p:ext uri="{BB962C8B-B14F-4D97-AF65-F5344CB8AC3E}">
        <p14:creationId xmlns:p14="http://schemas.microsoft.com/office/powerpoint/2010/main" val="3945664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14">
            <a:extLst>
              <a:ext uri="{FF2B5EF4-FFF2-40B4-BE49-F238E27FC236}">
                <a16:creationId xmlns:a16="http://schemas.microsoft.com/office/drawing/2014/main" id="{A768F2FB-BB74-600A-CC87-BC5E61775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0935" y="-4728738"/>
            <a:ext cx="1290129" cy="1248882"/>
          </a:xfrm>
          <a:prstGeom prst="rect">
            <a:avLst/>
          </a:prstGeom>
        </p:spPr>
      </p:pic>
      <p:sp>
        <p:nvSpPr>
          <p:cNvPr id="4" name="TextBox 3">
            <a:extLst>
              <a:ext uri="{FF2B5EF4-FFF2-40B4-BE49-F238E27FC236}">
                <a16:creationId xmlns:a16="http://schemas.microsoft.com/office/drawing/2014/main" id="{13A425B0-F9B6-C1D4-BB61-986B88D5B875}"/>
              </a:ext>
            </a:extLst>
          </p:cNvPr>
          <p:cNvSpPr txBox="1"/>
          <p:nvPr/>
        </p:nvSpPr>
        <p:spPr>
          <a:xfrm>
            <a:off x="731390" y="2464750"/>
            <a:ext cx="10729219" cy="2400657"/>
          </a:xfrm>
          <a:prstGeom prst="rect">
            <a:avLst/>
          </a:prstGeom>
          <a:noFill/>
        </p:spPr>
        <p:txBody>
          <a:bodyPr wrap="none" rtlCol="0">
            <a:spAutoFit/>
          </a:bodyPr>
          <a:lstStyle/>
          <a:p>
            <a:r>
              <a:rPr lang="en-US" sz="15000" dirty="0">
                <a:solidFill>
                  <a:schemeClr val="accent2"/>
                </a:solidFill>
                <a:latin typeface="STHupo" panose="02010800040101010101" pitchFamily="2" charset="-122"/>
                <a:ea typeface="STHupo" panose="02010800040101010101" pitchFamily="2" charset="-122"/>
              </a:rPr>
              <a:t>THANK YOU!</a:t>
            </a:r>
            <a:endParaRPr lang="en-IN" sz="15000" dirty="0">
              <a:solidFill>
                <a:schemeClr val="accent2"/>
              </a:solidFill>
              <a:latin typeface="STHupo" panose="02010800040101010101" pitchFamily="2" charset="-122"/>
              <a:ea typeface="STHupo" panose="02010800040101010101" pitchFamily="2" charset="-122"/>
            </a:endParaRPr>
          </a:p>
        </p:txBody>
      </p:sp>
    </p:spTree>
    <p:extLst>
      <p:ext uri="{BB962C8B-B14F-4D97-AF65-F5344CB8AC3E}">
        <p14:creationId xmlns:p14="http://schemas.microsoft.com/office/powerpoint/2010/main" val="1347359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14">
            <a:extLst>
              <a:ext uri="{FF2B5EF4-FFF2-40B4-BE49-F238E27FC236}">
                <a16:creationId xmlns:a16="http://schemas.microsoft.com/office/drawing/2014/main" id="{884DAFD9-108D-13A7-296F-F3A7065BB74B}"/>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880571" y="702156"/>
            <a:ext cx="8430858" cy="5626644"/>
          </a:xfrm>
        </p:spPr>
      </p:pic>
    </p:spTree>
    <p:extLst>
      <p:ext uri="{BB962C8B-B14F-4D97-AF65-F5344CB8AC3E}">
        <p14:creationId xmlns:p14="http://schemas.microsoft.com/office/powerpoint/2010/main" val="1348195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884DAFD9-108D-13A7-296F-F3A7065BB7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78878" y="3522583"/>
            <a:ext cx="3063502" cy="1705626"/>
          </a:xfrm>
        </p:spPr>
      </p:pic>
      <p:pic>
        <p:nvPicPr>
          <p:cNvPr id="7" name="!!14" descr="A screen shot of a computer program&#10;&#10;Description automatically generated with medium confidence">
            <a:extLst>
              <a:ext uri="{FF2B5EF4-FFF2-40B4-BE49-F238E27FC236}">
                <a16:creationId xmlns:a16="http://schemas.microsoft.com/office/drawing/2014/main" id="{AC1E9A89-045D-2E6F-8CC3-E7C179AB2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8066" y="2180496"/>
            <a:ext cx="4042741" cy="4389801"/>
          </a:xfrm>
          <a:prstGeom prst="rect">
            <a:avLst/>
          </a:prstGeom>
        </p:spPr>
      </p:pic>
      <p:sp>
        <p:nvSpPr>
          <p:cNvPr id="2" name="Content Placeholder 2">
            <a:extLst>
              <a:ext uri="{FF2B5EF4-FFF2-40B4-BE49-F238E27FC236}">
                <a16:creationId xmlns:a16="http://schemas.microsoft.com/office/drawing/2014/main" id="{D6AC052C-763B-7769-F5B5-531339739947}"/>
              </a:ext>
            </a:extLst>
          </p:cNvPr>
          <p:cNvSpPr txBox="1">
            <a:spLocks/>
          </p:cNvSpPr>
          <p:nvPr/>
        </p:nvSpPr>
        <p:spPr>
          <a:xfrm>
            <a:off x="581192" y="1383091"/>
            <a:ext cx="6829258" cy="433037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v"/>
            </a:pPr>
            <a:r>
              <a:rPr lang="en-IN" dirty="0"/>
              <a:t>The Main function provides the choices for running the different </a:t>
            </a:r>
          </a:p>
          <a:p>
            <a:pPr marL="0" indent="0">
              <a:buFont typeface="Wingdings 2" panose="05020102010507070707" pitchFamily="18" charset="2"/>
              <a:buNone/>
            </a:pPr>
            <a:r>
              <a:rPr lang="en-IN" dirty="0"/>
              <a:t>     operations programmed in code</a:t>
            </a:r>
          </a:p>
          <a:p>
            <a:pPr>
              <a:buFont typeface="Wingdings" panose="05000000000000000000" pitchFamily="2" charset="2"/>
              <a:buChar char="v"/>
            </a:pPr>
            <a:r>
              <a:rPr lang="en-IN" dirty="0"/>
              <a:t>It uses the switch case statement for this purpose.</a:t>
            </a:r>
          </a:p>
          <a:p>
            <a:pPr>
              <a:buFont typeface="Wingdings" panose="05000000000000000000" pitchFamily="2" charset="2"/>
              <a:buChar char="v"/>
            </a:pPr>
            <a:r>
              <a:rPr lang="en-IN" dirty="0"/>
              <a:t>Do while loop is used to run program repeatedly, also system(“</a:t>
            </a:r>
            <a:r>
              <a:rPr lang="en-IN" dirty="0" err="1"/>
              <a:t>cls</a:t>
            </a:r>
            <a:r>
              <a:rPr lang="en-IN" dirty="0"/>
              <a:t>”)</a:t>
            </a:r>
          </a:p>
          <a:p>
            <a:pPr marL="0" indent="0">
              <a:buFont typeface="Wingdings 2" panose="05020102010507070707" pitchFamily="18" charset="2"/>
              <a:buNone/>
            </a:pPr>
            <a:r>
              <a:rPr lang="en-IN" dirty="0"/>
              <a:t>     is used to clear previous output.</a:t>
            </a:r>
          </a:p>
          <a:p>
            <a:pPr>
              <a:buFont typeface="Wingdings" panose="05000000000000000000" pitchFamily="2" charset="2"/>
              <a:buChar char="v"/>
            </a:pPr>
            <a:r>
              <a:rPr lang="en-IN" dirty="0"/>
              <a:t>Main Function comprises of 7 functions :</a:t>
            </a:r>
          </a:p>
          <a:p>
            <a:pPr marL="0" indent="0">
              <a:buNone/>
            </a:pPr>
            <a:endParaRPr lang="en-IN" dirty="0"/>
          </a:p>
        </p:txBody>
      </p:sp>
      <p:sp>
        <p:nvSpPr>
          <p:cNvPr id="4" name="Title 1">
            <a:extLst>
              <a:ext uri="{FF2B5EF4-FFF2-40B4-BE49-F238E27FC236}">
                <a16:creationId xmlns:a16="http://schemas.microsoft.com/office/drawing/2014/main" id="{85565651-2C12-2961-910F-9F4053A632AC}"/>
              </a:ext>
            </a:extLst>
          </p:cNvPr>
          <p:cNvSpPr txBox="1">
            <a:spLocks/>
          </p:cNvSpPr>
          <p:nvPr/>
        </p:nvSpPr>
        <p:spPr>
          <a:xfrm>
            <a:off x="581192" y="702156"/>
            <a:ext cx="11029616" cy="10138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Main Function 	</a:t>
            </a:r>
          </a:p>
        </p:txBody>
      </p:sp>
      <p:sp>
        <p:nvSpPr>
          <p:cNvPr id="8" name="TextBox 7">
            <a:extLst>
              <a:ext uri="{FF2B5EF4-FFF2-40B4-BE49-F238E27FC236}">
                <a16:creationId xmlns:a16="http://schemas.microsoft.com/office/drawing/2014/main" id="{12EFB21E-0259-65E6-C408-8EE48E4B40CC}"/>
              </a:ext>
            </a:extLst>
          </p:cNvPr>
          <p:cNvSpPr txBox="1"/>
          <p:nvPr/>
        </p:nvSpPr>
        <p:spPr>
          <a:xfrm>
            <a:off x="901700" y="4559300"/>
            <a:ext cx="4289700" cy="2031325"/>
          </a:xfrm>
          <a:prstGeom prst="rect">
            <a:avLst/>
          </a:prstGeom>
          <a:noFill/>
        </p:spPr>
        <p:txBody>
          <a:bodyPr wrap="none" rtlCol="0">
            <a:spAutoFit/>
          </a:bodyPr>
          <a:lstStyle/>
          <a:p>
            <a:pPr marL="342900" indent="-342900">
              <a:buClr>
                <a:schemeClr val="accent2"/>
              </a:buClr>
              <a:buFont typeface="Wingdings" panose="05000000000000000000" pitchFamily="2" charset="2"/>
              <a:buChar char="Ø"/>
            </a:pPr>
            <a:r>
              <a:rPr lang="en-IN" sz="1800" dirty="0">
                <a:solidFill>
                  <a:schemeClr val="tx2"/>
                </a:solidFill>
              </a:rPr>
              <a:t>Enter</a:t>
            </a:r>
          </a:p>
          <a:p>
            <a:pPr marL="342900" indent="-342900">
              <a:buClr>
                <a:schemeClr val="accent2"/>
              </a:buClr>
              <a:buFont typeface="Wingdings" panose="05000000000000000000" pitchFamily="2" charset="2"/>
              <a:buChar char="Ø"/>
            </a:pPr>
            <a:r>
              <a:rPr lang="en-IN" sz="1800" dirty="0">
                <a:solidFill>
                  <a:schemeClr val="tx2"/>
                </a:solidFill>
              </a:rPr>
              <a:t>Display in </a:t>
            </a:r>
            <a:r>
              <a:rPr lang="en-IN" sz="1800" b="1" dirty="0">
                <a:solidFill>
                  <a:schemeClr val="tx2"/>
                </a:solidFill>
              </a:rPr>
              <a:t>bold</a:t>
            </a:r>
            <a:r>
              <a:rPr lang="en-IN" sz="1800" dirty="0">
                <a:solidFill>
                  <a:schemeClr val="tx2"/>
                </a:solidFill>
              </a:rPr>
              <a:t> / </a:t>
            </a:r>
            <a:r>
              <a:rPr lang="en-IN" sz="1800" i="1" dirty="0">
                <a:solidFill>
                  <a:schemeClr val="tx2"/>
                </a:solidFill>
              </a:rPr>
              <a:t>italic</a:t>
            </a:r>
            <a:r>
              <a:rPr lang="en-IN" sz="1800" dirty="0">
                <a:solidFill>
                  <a:schemeClr val="tx2"/>
                </a:solidFill>
              </a:rPr>
              <a:t> / </a:t>
            </a:r>
            <a:r>
              <a:rPr lang="en-IN" sz="1800" u="sng" dirty="0">
                <a:solidFill>
                  <a:schemeClr val="tx2"/>
                </a:solidFill>
              </a:rPr>
              <a:t>underlined</a:t>
            </a:r>
            <a:r>
              <a:rPr lang="en-IN" sz="1800" dirty="0">
                <a:solidFill>
                  <a:schemeClr val="tx2"/>
                </a:solidFill>
              </a:rPr>
              <a:t> form</a:t>
            </a:r>
          </a:p>
          <a:p>
            <a:pPr marL="342900" indent="-342900">
              <a:buClr>
                <a:schemeClr val="accent2"/>
              </a:buClr>
              <a:buFont typeface="Wingdings" panose="05000000000000000000" pitchFamily="2" charset="2"/>
              <a:buChar char="Ø"/>
            </a:pPr>
            <a:r>
              <a:rPr lang="en-IN" sz="1800" dirty="0">
                <a:solidFill>
                  <a:schemeClr val="tx2"/>
                </a:solidFill>
              </a:rPr>
              <a:t>Delete </a:t>
            </a:r>
            <a:r>
              <a:rPr lang="en-IN" dirty="0">
                <a:solidFill>
                  <a:schemeClr val="tx2"/>
                </a:solidFill>
              </a:rPr>
              <a:t>l</a:t>
            </a:r>
            <a:r>
              <a:rPr lang="en-IN" sz="1800" dirty="0">
                <a:solidFill>
                  <a:schemeClr val="tx2"/>
                </a:solidFill>
              </a:rPr>
              <a:t>ast word</a:t>
            </a:r>
          </a:p>
          <a:p>
            <a:pPr marL="342900" indent="-342900">
              <a:buClr>
                <a:schemeClr val="accent2"/>
              </a:buClr>
              <a:buFont typeface="Wingdings" panose="05000000000000000000" pitchFamily="2" charset="2"/>
              <a:buChar char="Ø"/>
            </a:pPr>
            <a:r>
              <a:rPr lang="en-IN" sz="1800" dirty="0">
                <a:solidFill>
                  <a:schemeClr val="tx2"/>
                </a:solidFill>
              </a:rPr>
              <a:t>Replace Nth word</a:t>
            </a:r>
          </a:p>
          <a:p>
            <a:pPr marL="342900" indent="-342900">
              <a:buClr>
                <a:schemeClr val="accent2"/>
              </a:buClr>
              <a:buFont typeface="Wingdings" panose="05000000000000000000" pitchFamily="2" charset="2"/>
              <a:buChar char="Ø"/>
            </a:pPr>
            <a:r>
              <a:rPr lang="en-IN" sz="1800" dirty="0">
                <a:solidFill>
                  <a:schemeClr val="tx2"/>
                </a:solidFill>
              </a:rPr>
              <a:t>Undo last operation</a:t>
            </a:r>
          </a:p>
          <a:p>
            <a:pPr marL="342900" indent="-342900">
              <a:buClr>
                <a:schemeClr val="accent2"/>
              </a:buClr>
              <a:buFont typeface="Wingdings" panose="05000000000000000000" pitchFamily="2" charset="2"/>
              <a:buChar char="Ø"/>
            </a:pPr>
            <a:r>
              <a:rPr lang="en-IN" sz="1800" dirty="0">
                <a:solidFill>
                  <a:schemeClr val="tx2"/>
                </a:solidFill>
              </a:rPr>
              <a:t>Erase all text</a:t>
            </a:r>
          </a:p>
          <a:p>
            <a:pPr marL="342900" indent="-342900">
              <a:buClr>
                <a:schemeClr val="accent2"/>
              </a:buClr>
              <a:buFont typeface="Wingdings" panose="05000000000000000000" pitchFamily="2" charset="2"/>
              <a:buChar char="Ø"/>
            </a:pPr>
            <a:r>
              <a:rPr lang="en-IN" sz="1800" dirty="0">
                <a:solidFill>
                  <a:schemeClr val="tx2"/>
                </a:solidFill>
              </a:rPr>
              <a:t>Exit</a:t>
            </a:r>
          </a:p>
        </p:txBody>
      </p:sp>
    </p:spTree>
    <p:extLst>
      <p:ext uri="{BB962C8B-B14F-4D97-AF65-F5344CB8AC3E}">
        <p14:creationId xmlns:p14="http://schemas.microsoft.com/office/powerpoint/2010/main" val="4246040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E715E1A-90E8-1B09-643A-772EA673BBC4}"/>
              </a:ext>
            </a:extLst>
          </p:cNvPr>
          <p:cNvSpPr>
            <a:spLocks noGrp="1"/>
          </p:cNvSpPr>
          <p:nvPr>
            <p:ph type="title" idx="4294967295"/>
          </p:nvPr>
        </p:nvSpPr>
        <p:spPr>
          <a:xfrm>
            <a:off x="0" y="4692650"/>
            <a:ext cx="11029950" cy="566738"/>
          </a:xfrm>
        </p:spPr>
        <p:txBody>
          <a:bodyPr/>
          <a:lstStyle/>
          <a:p>
            <a:r>
              <a:rPr lang="en-IN" dirty="0"/>
              <a:t>Structure and Global Variables</a:t>
            </a:r>
          </a:p>
        </p:txBody>
      </p:sp>
      <p:pic>
        <p:nvPicPr>
          <p:cNvPr id="5" name="!!14" descr="A screen shot of a computer program&#10;&#10;Description automatically generated with medium confidence">
            <a:extLst>
              <a:ext uri="{FF2B5EF4-FFF2-40B4-BE49-F238E27FC236}">
                <a16:creationId xmlns:a16="http://schemas.microsoft.com/office/drawing/2014/main" id="{2ECCBCFB-06DD-8149-DB94-7F803696F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8229" y="740255"/>
            <a:ext cx="5555541" cy="6032471"/>
          </a:xfrm>
          <a:prstGeom prst="rect">
            <a:avLst/>
          </a:prstGeom>
        </p:spPr>
      </p:pic>
      <p:pic>
        <p:nvPicPr>
          <p:cNvPr id="11" name="Picture 10" descr="A screen shot of a computer program">
            <a:extLst>
              <a:ext uri="{FF2B5EF4-FFF2-40B4-BE49-F238E27FC236}">
                <a16:creationId xmlns:a16="http://schemas.microsoft.com/office/drawing/2014/main" id="{987CAC1A-88B5-1F6A-AFD3-8A84A28C7A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25462" y="2377473"/>
            <a:ext cx="1857889" cy="2103054"/>
          </a:xfrm>
          <a:prstGeom prst="rect">
            <a:avLst/>
          </a:prstGeom>
        </p:spPr>
      </p:pic>
    </p:spTree>
    <p:extLst>
      <p:ext uri="{BB962C8B-B14F-4D97-AF65-F5344CB8AC3E}">
        <p14:creationId xmlns:p14="http://schemas.microsoft.com/office/powerpoint/2010/main" val="1073019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5565651-2C12-2961-910F-9F4053A632AC}"/>
              </a:ext>
            </a:extLst>
          </p:cNvPr>
          <p:cNvSpPr txBox="1">
            <a:spLocks/>
          </p:cNvSpPr>
          <p:nvPr/>
        </p:nvSpPr>
        <p:spPr>
          <a:xfrm>
            <a:off x="581192" y="708781"/>
            <a:ext cx="11029616" cy="10138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Enter Function 	</a:t>
            </a:r>
          </a:p>
        </p:txBody>
      </p:sp>
      <p:sp>
        <p:nvSpPr>
          <p:cNvPr id="8" name="Content Placeholder 2">
            <a:extLst>
              <a:ext uri="{FF2B5EF4-FFF2-40B4-BE49-F238E27FC236}">
                <a16:creationId xmlns:a16="http://schemas.microsoft.com/office/drawing/2014/main" id="{B7EF4D92-FD54-4F8E-763D-447EF7E77ADD}"/>
              </a:ext>
            </a:extLst>
          </p:cNvPr>
          <p:cNvSpPr txBox="1">
            <a:spLocks/>
          </p:cNvSpPr>
          <p:nvPr/>
        </p:nvSpPr>
        <p:spPr>
          <a:xfrm>
            <a:off x="581192" y="2247430"/>
            <a:ext cx="6143458"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v"/>
            </a:pPr>
            <a:r>
              <a:rPr lang="en-IN" dirty="0"/>
              <a:t>In enter function we are taking text input and storing it in Queue </a:t>
            </a:r>
          </a:p>
          <a:p>
            <a:pPr>
              <a:buFont typeface="Wingdings" panose="05000000000000000000" pitchFamily="2" charset="2"/>
              <a:buChar char="v"/>
            </a:pPr>
            <a:endParaRPr lang="en-IN" dirty="0"/>
          </a:p>
          <a:p>
            <a:pPr>
              <a:buFont typeface="Wingdings" panose="05000000000000000000" pitchFamily="2" charset="2"/>
              <a:buChar char="v"/>
            </a:pPr>
            <a:r>
              <a:rPr lang="en-IN" dirty="0"/>
              <a:t>In this function we are using </a:t>
            </a:r>
            <a:r>
              <a:rPr lang="en-IN" dirty="0" err="1"/>
              <a:t>txt_push</a:t>
            </a:r>
            <a:r>
              <a:rPr lang="en-IN" dirty="0"/>
              <a:t>() function which </a:t>
            </a:r>
          </a:p>
          <a:p>
            <a:pPr marL="0" indent="0">
              <a:buFont typeface="Wingdings 2" panose="05020102010507070707" pitchFamily="18" charset="2"/>
              <a:buNone/>
            </a:pPr>
            <a:r>
              <a:rPr lang="en-IN" dirty="0"/>
              <a:t>     enqueues your entered text word by word in the node.</a:t>
            </a:r>
          </a:p>
          <a:p>
            <a:pPr marL="0" indent="0">
              <a:buFont typeface="Wingdings 2" panose="05020102010507070707" pitchFamily="18" charset="2"/>
              <a:buNone/>
            </a:pPr>
            <a:endParaRPr lang="en-IN" dirty="0"/>
          </a:p>
          <a:p>
            <a:pPr>
              <a:buFont typeface="Wingdings" panose="05000000000000000000" pitchFamily="2" charset="2"/>
              <a:buChar char="v"/>
            </a:pPr>
            <a:r>
              <a:rPr lang="en-IN" dirty="0" err="1"/>
              <a:t>memset</a:t>
            </a:r>
            <a:r>
              <a:rPr lang="en-IN" dirty="0"/>
              <a:t>() sets value of every index of alt string to ‘\0’.</a:t>
            </a:r>
          </a:p>
          <a:p>
            <a:pPr>
              <a:buFont typeface="Wingdings" panose="05000000000000000000" pitchFamily="2" charset="2"/>
              <a:buChar char="v"/>
            </a:pPr>
            <a:endParaRPr lang="en-IN" dirty="0"/>
          </a:p>
          <a:p>
            <a:pPr>
              <a:buFont typeface="Wingdings" panose="05000000000000000000" pitchFamily="2" charset="2"/>
              <a:buChar char="v"/>
            </a:pPr>
            <a:r>
              <a:rPr lang="en-IN" dirty="0" err="1"/>
              <a:t>text_count</a:t>
            </a:r>
            <a:r>
              <a:rPr lang="en-IN" dirty="0"/>
              <a:t> will be incremented by 1 for each word entered.</a:t>
            </a:r>
          </a:p>
        </p:txBody>
      </p:sp>
      <p:pic>
        <p:nvPicPr>
          <p:cNvPr id="3" name="!!14" descr="A screen shot of a computer program">
            <a:extLst>
              <a:ext uri="{FF2B5EF4-FFF2-40B4-BE49-F238E27FC236}">
                <a16:creationId xmlns:a16="http://schemas.microsoft.com/office/drawing/2014/main" id="{08E70FB0-4ABB-FA74-AFFF-29668339C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0502" y="2203545"/>
            <a:ext cx="3327039" cy="3766071"/>
          </a:xfrm>
          <a:prstGeom prst="rect">
            <a:avLst/>
          </a:prstGeom>
        </p:spPr>
      </p:pic>
    </p:spTree>
    <p:extLst>
      <p:ext uri="{BB962C8B-B14F-4D97-AF65-F5344CB8AC3E}">
        <p14:creationId xmlns:p14="http://schemas.microsoft.com/office/powerpoint/2010/main" val="3562115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14" descr="A screen shot of a computer program">
            <a:extLst>
              <a:ext uri="{FF2B5EF4-FFF2-40B4-BE49-F238E27FC236}">
                <a16:creationId xmlns:a16="http://schemas.microsoft.com/office/drawing/2014/main" id="{33387002-E5AE-F46C-DBD5-682C50344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9714" y="719338"/>
            <a:ext cx="5272571" cy="5968332"/>
          </a:xfrm>
          <a:prstGeom prst="rect">
            <a:avLst/>
          </a:prstGeom>
        </p:spPr>
      </p:pic>
    </p:spTree>
    <p:extLst>
      <p:ext uri="{BB962C8B-B14F-4D97-AF65-F5344CB8AC3E}">
        <p14:creationId xmlns:p14="http://schemas.microsoft.com/office/powerpoint/2010/main" val="1174828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04AA839-6C1B-5AF3-63B2-3D77CBE24F05}"/>
              </a:ext>
            </a:extLst>
          </p:cNvPr>
          <p:cNvSpPr>
            <a:spLocks noGrp="1"/>
          </p:cNvSpPr>
          <p:nvPr>
            <p:ph type="title"/>
          </p:nvPr>
        </p:nvSpPr>
        <p:spPr>
          <a:xfrm>
            <a:off x="581192" y="726280"/>
            <a:ext cx="11029616" cy="1013800"/>
          </a:xfrm>
        </p:spPr>
        <p:txBody>
          <a:bodyPr/>
          <a:lstStyle/>
          <a:p>
            <a:r>
              <a:rPr lang="en-IN" dirty="0" err="1"/>
              <a:t>PRint</a:t>
            </a:r>
            <a:r>
              <a:rPr lang="en-IN" dirty="0"/>
              <a:t> Bold Function</a:t>
            </a:r>
          </a:p>
        </p:txBody>
      </p:sp>
      <p:sp>
        <p:nvSpPr>
          <p:cNvPr id="12" name="Content Placeholder 2">
            <a:extLst>
              <a:ext uri="{FF2B5EF4-FFF2-40B4-BE49-F238E27FC236}">
                <a16:creationId xmlns:a16="http://schemas.microsoft.com/office/drawing/2014/main" id="{98050F2F-B28F-FF55-1555-F2CA32DFD1A6}"/>
              </a:ext>
            </a:extLst>
          </p:cNvPr>
          <p:cNvSpPr>
            <a:spLocks noGrp="1"/>
          </p:cNvSpPr>
          <p:nvPr>
            <p:ph idx="1"/>
          </p:nvPr>
        </p:nvSpPr>
        <p:spPr>
          <a:xfrm>
            <a:off x="662404" y="2260600"/>
            <a:ext cx="6565733" cy="4451350"/>
          </a:xfrm>
        </p:spPr>
        <p:txBody>
          <a:bodyPr>
            <a:noAutofit/>
          </a:bodyPr>
          <a:lstStyle/>
          <a:p>
            <a:pPr>
              <a:lnSpc>
                <a:spcPct val="120000"/>
              </a:lnSpc>
              <a:buFont typeface="Wingdings" panose="05000000000000000000" pitchFamily="2" charset="2"/>
              <a:buChar char="v"/>
            </a:pPr>
            <a:r>
              <a:rPr lang="en-IN" sz="1600" dirty="0"/>
              <a:t>Print Bold function uses strong (“\e[1m”) and clear (“\e[0m”) macros </a:t>
            </a:r>
          </a:p>
          <a:p>
            <a:pPr>
              <a:lnSpc>
                <a:spcPct val="120000"/>
              </a:lnSpc>
              <a:buFont typeface="Wingdings" panose="05000000000000000000" pitchFamily="2" charset="2"/>
              <a:buChar char="v"/>
            </a:pPr>
            <a:r>
              <a:rPr lang="en-IN" sz="1600" dirty="0"/>
              <a:t>The string printing after the ‘strong’ macro will be bold.</a:t>
            </a:r>
          </a:p>
          <a:p>
            <a:pPr>
              <a:lnSpc>
                <a:spcPct val="120000"/>
              </a:lnSpc>
              <a:buFont typeface="Wingdings" panose="05000000000000000000" pitchFamily="2" charset="2"/>
              <a:buChar char="v"/>
            </a:pPr>
            <a:r>
              <a:rPr lang="en-IN" sz="1600" dirty="0"/>
              <a:t>Once our string is printed we use ‘clear’ to reset text to normal weight</a:t>
            </a:r>
          </a:p>
          <a:p>
            <a:pPr>
              <a:lnSpc>
                <a:spcPct val="120000"/>
              </a:lnSpc>
              <a:buFont typeface="Wingdings" panose="05000000000000000000" pitchFamily="2" charset="2"/>
              <a:buChar char="v"/>
            </a:pPr>
            <a:r>
              <a:rPr lang="en-IN" sz="1600" dirty="0" err="1"/>
              <a:t>reff</a:t>
            </a:r>
            <a:r>
              <a:rPr lang="en-IN" sz="1600" dirty="0"/>
              <a:t>( string ) is used to store return value of </a:t>
            </a:r>
            <a:r>
              <a:rPr lang="en-IN" sz="1600" dirty="0" err="1"/>
              <a:t>txt_top</a:t>
            </a:r>
            <a:r>
              <a:rPr lang="en-IN" sz="1600" dirty="0"/>
              <a:t>() and </a:t>
            </a:r>
            <a:r>
              <a:rPr lang="en-IN" sz="1600" dirty="0" err="1"/>
              <a:t>reff</a:t>
            </a:r>
            <a:r>
              <a:rPr lang="en-IN" sz="1600" dirty="0"/>
              <a:t> is being printed one by one (data of front of queue)</a:t>
            </a:r>
          </a:p>
          <a:p>
            <a:pPr>
              <a:lnSpc>
                <a:spcPct val="120000"/>
              </a:lnSpc>
              <a:buFont typeface="Wingdings" panose="05000000000000000000" pitchFamily="2" charset="2"/>
              <a:buChar char="v"/>
            </a:pPr>
            <a:r>
              <a:rPr lang="en-IN" sz="1600" dirty="0"/>
              <a:t>Now this </a:t>
            </a:r>
            <a:r>
              <a:rPr lang="en-IN" sz="1600" dirty="0" err="1"/>
              <a:t>reff</a:t>
            </a:r>
            <a:r>
              <a:rPr lang="en-IN" sz="1600" dirty="0"/>
              <a:t> is getting pushed in backup stack this operation is performed with help of push function. </a:t>
            </a:r>
          </a:p>
          <a:p>
            <a:pPr>
              <a:lnSpc>
                <a:spcPct val="120000"/>
              </a:lnSpc>
              <a:buFont typeface="Wingdings" panose="05000000000000000000" pitchFamily="2" charset="2"/>
              <a:buChar char="v"/>
            </a:pPr>
            <a:r>
              <a:rPr lang="en-IN" sz="1600" dirty="0"/>
              <a:t>Now the all data in backup is stored in reverse order in ‘rev’ stack. After this all data in rev is popped out and enqueued using </a:t>
            </a:r>
            <a:r>
              <a:rPr lang="en-IN" sz="1600" dirty="0" err="1"/>
              <a:t>text_push</a:t>
            </a:r>
            <a:r>
              <a:rPr lang="en-IN" sz="1600" dirty="0"/>
              <a:t> function in queue</a:t>
            </a:r>
          </a:p>
          <a:p>
            <a:pPr>
              <a:lnSpc>
                <a:spcPct val="120000"/>
              </a:lnSpc>
              <a:buFont typeface="Wingdings" panose="05000000000000000000" pitchFamily="2" charset="2"/>
              <a:buChar char="v"/>
            </a:pPr>
            <a:r>
              <a:rPr lang="en-IN" sz="1600" dirty="0"/>
              <a:t>Now we have our queue as it was before the print operation</a:t>
            </a:r>
          </a:p>
          <a:p>
            <a:pPr marL="0" indent="0">
              <a:lnSpc>
                <a:spcPct val="120000"/>
              </a:lnSpc>
              <a:buNone/>
            </a:pPr>
            <a:r>
              <a:rPr lang="en-IN" sz="1600" dirty="0"/>
              <a:t>  </a:t>
            </a:r>
          </a:p>
        </p:txBody>
      </p:sp>
      <p:pic>
        <p:nvPicPr>
          <p:cNvPr id="13" name="!!14">
            <a:extLst>
              <a:ext uri="{FF2B5EF4-FFF2-40B4-BE49-F238E27FC236}">
                <a16:creationId xmlns:a16="http://schemas.microsoft.com/office/drawing/2014/main" id="{5A0EAEB3-67D2-F4A6-6ABC-32FC4783B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5518" y="2540080"/>
            <a:ext cx="3364078" cy="3307140"/>
          </a:xfrm>
          <a:prstGeom prst="rect">
            <a:avLst/>
          </a:prstGeom>
        </p:spPr>
      </p:pic>
    </p:spTree>
    <p:extLst>
      <p:ext uri="{BB962C8B-B14F-4D97-AF65-F5344CB8AC3E}">
        <p14:creationId xmlns:p14="http://schemas.microsoft.com/office/powerpoint/2010/main" val="2045637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14">
            <a:extLst>
              <a:ext uri="{FF2B5EF4-FFF2-40B4-BE49-F238E27FC236}">
                <a16:creationId xmlns:a16="http://schemas.microsoft.com/office/drawing/2014/main" id="{5A0EAEB3-67D2-F4A6-6ABC-32FC4783B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548" y="907951"/>
            <a:ext cx="6400903" cy="5638763"/>
          </a:xfrm>
          <a:prstGeom prst="rect">
            <a:avLst/>
          </a:prstGeom>
        </p:spPr>
      </p:pic>
    </p:spTree>
    <p:extLst>
      <p:ext uri="{BB962C8B-B14F-4D97-AF65-F5344CB8AC3E}">
        <p14:creationId xmlns:p14="http://schemas.microsoft.com/office/powerpoint/2010/main" val="921560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TM02900743[[fn=Organic]]</Template>
  <TotalTime>566</TotalTime>
  <Words>847</Words>
  <Application>Microsoft Office PowerPoint</Application>
  <PresentationFormat>Widescreen</PresentationFormat>
  <Paragraphs>110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STHupo</vt:lpstr>
      <vt:lpstr>Gill Sans MT</vt:lpstr>
      <vt:lpstr>Wingdings</vt:lpstr>
      <vt:lpstr>Wingdings 2</vt:lpstr>
      <vt:lpstr>Dividend</vt:lpstr>
      <vt:lpstr>DSA PROJECT  text editor </vt:lpstr>
      <vt:lpstr>Structure and Global Variables</vt:lpstr>
      <vt:lpstr>PowerPoint Presentation</vt:lpstr>
      <vt:lpstr>PowerPoint Presentation</vt:lpstr>
      <vt:lpstr>Structure and Global Variables</vt:lpstr>
      <vt:lpstr>PowerPoint Presentation</vt:lpstr>
      <vt:lpstr>PowerPoint Presentation</vt:lpstr>
      <vt:lpstr>PRint Bold Function</vt:lpstr>
      <vt:lpstr>PowerPoint Presentation</vt:lpstr>
      <vt:lpstr>Delete LAST function  </vt:lpstr>
      <vt:lpstr> </vt:lpstr>
      <vt:lpstr>Replace Function</vt:lpstr>
      <vt:lpstr>PowerPoint Presentation</vt:lpstr>
      <vt:lpstr>Undo Function </vt:lpstr>
      <vt:lpstr>PowerPoint Presentation</vt:lpstr>
      <vt:lpstr>Undo Function </vt:lpstr>
      <vt:lpstr>PowerPoint Presentation</vt:lpstr>
      <vt:lpstr>Erase Function  </vt:lpstr>
      <vt:lpstr>Erase Function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 PROJECT</dc:title>
  <dc:creator>SUMIT MORE</dc:creator>
  <cp:lastModifiedBy>SHUBHAM KUMAR</cp:lastModifiedBy>
  <cp:revision>89</cp:revision>
  <dcterms:created xsi:type="dcterms:W3CDTF">2023-06-20T15:46:26Z</dcterms:created>
  <dcterms:modified xsi:type="dcterms:W3CDTF">2024-08-22T18:01:49Z</dcterms:modified>
</cp:coreProperties>
</file>