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91" r:id="rId4"/>
    <p:sldId id="366" r:id="rId5"/>
    <p:sldId id="389" r:id="rId6"/>
    <p:sldId id="390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400" r:id="rId15"/>
    <p:sldId id="399" r:id="rId16"/>
    <p:sldId id="403" r:id="rId17"/>
    <p:sldId id="401" r:id="rId18"/>
    <p:sldId id="406" r:id="rId19"/>
    <p:sldId id="402" r:id="rId20"/>
    <p:sldId id="404" r:id="rId21"/>
    <p:sldId id="405" r:id="rId22"/>
    <p:sldId id="407" r:id="rId23"/>
    <p:sldId id="408" r:id="rId24"/>
    <p:sldId id="409" r:id="rId25"/>
    <p:sldId id="411" r:id="rId26"/>
    <p:sldId id="410" r:id="rId27"/>
    <p:sldId id="387" r:id="rId28"/>
    <p:sldId id="368" r:id="rId29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D00"/>
    <a:srgbClr val="FA6E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1040" autoAdjust="0"/>
  </p:normalViewPr>
  <p:slideViewPr>
    <p:cSldViewPr>
      <p:cViewPr varScale="1">
        <p:scale>
          <a:sx n="107" d="100"/>
          <a:sy n="107" d="100"/>
        </p:scale>
        <p:origin x="173" y="67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06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152FB-F809-4F66-B3FE-3111A24F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E52FD-EEC5-4B15-8F5D-7ED48CDD5B6D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E83B8-8D2A-4A87-A963-0BA71BCED1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62EF6-26CE-436E-9E0B-4BE63B53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65B82-8A07-47AE-BAED-86BCFA2BD4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050B8DD-1E5C-4ECE-924F-18611000A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57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Hyperledger fabric provides a sample network and shell scripts for using </a:t>
            </a:r>
            <a:r>
              <a:rPr lang="en-US" dirty="0" err="1"/>
              <a:t>hyperledger</a:t>
            </a:r>
            <a:r>
              <a:rPr lang="en-US" dirty="0"/>
              <a:t> fabric. </a:t>
            </a:r>
          </a:p>
          <a:p>
            <a:r>
              <a:rPr lang="en-US" dirty="0"/>
              <a:t>Fabric ca server will be responsible for enrolling users and generating certificate on the fly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7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cryptogen</a:t>
            </a:r>
            <a:r>
              <a:rPr lang="en-US" dirty="0"/>
              <a:t> tool certs and signing keys for different network entities.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7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cryptogen</a:t>
            </a:r>
            <a:r>
              <a:rPr lang="en-US" dirty="0"/>
              <a:t> tool certs and signing keys for different network entities.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76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will first authenticate with email and password using  traditional database. </a:t>
            </a:r>
          </a:p>
          <a:p>
            <a:r>
              <a:rPr lang="en-US" dirty="0"/>
              <a:t>Then they will request to enroll and join the network every user has a </a:t>
            </a:r>
            <a:r>
              <a:rPr lang="en-US" dirty="0" err="1"/>
              <a:t>unqiue</a:t>
            </a:r>
            <a:r>
              <a:rPr lang="en-US" dirty="0"/>
              <a:t> email and password and the app will generate a JSON </a:t>
            </a:r>
            <a:r>
              <a:rPr lang="en-US" dirty="0" err="1"/>
              <a:t>webtoken</a:t>
            </a:r>
            <a:r>
              <a:rPr lang="en-US" dirty="0"/>
              <a:t>. </a:t>
            </a:r>
          </a:p>
          <a:p>
            <a:r>
              <a:rPr lang="en-US" dirty="0"/>
              <a:t>Using this JWT will enable the user to interact with the network query </a:t>
            </a:r>
            <a:r>
              <a:rPr lang="en-US" dirty="0" err="1"/>
              <a:t>chaincode</a:t>
            </a:r>
            <a:r>
              <a:rPr lang="en-US" dirty="0"/>
              <a:t> and invoke transactions.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Permssioned</a:t>
            </a:r>
            <a:r>
              <a:rPr lang="en-US" dirty="0"/>
              <a:t> blockchain unlike bitcoin not everyone could just simply join the network.</a:t>
            </a:r>
          </a:p>
          <a:p>
            <a:r>
              <a:rPr lang="en-US" dirty="0"/>
              <a:t>You have to have the right certificate to join the network.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5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a transaction log that records </a:t>
            </a:r>
            <a:r>
              <a:rPr lang="en-US"/>
              <a:t>all 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7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a transaction log that records all</a:t>
            </a:r>
          </a:p>
          <a:p>
            <a:r>
              <a:rPr lang="en-US" dirty="0"/>
              <a:t>Order unique concept is a special node for ordering the transaction put them in order and create the block and sends it to the </a:t>
            </a:r>
            <a:r>
              <a:rPr lang="en-US" dirty="0" err="1"/>
              <a:t>commiting</a:t>
            </a:r>
            <a:r>
              <a:rPr lang="en-US" dirty="0"/>
              <a:t> peers to write it to the ledger. </a:t>
            </a:r>
          </a:p>
          <a:p>
            <a:r>
              <a:rPr lang="en-US" dirty="0"/>
              <a:t>By this they are eliminating the mining concept.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54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SDK wants to make a transaction SDK makes a transaction proposal  invoke a method on the </a:t>
            </a:r>
            <a:r>
              <a:rPr lang="en-US" dirty="0" err="1"/>
              <a:t>chaincode</a:t>
            </a:r>
            <a:r>
              <a:rPr lang="en-US" dirty="0"/>
              <a:t> and pass this parameters.</a:t>
            </a:r>
          </a:p>
          <a:p>
            <a:r>
              <a:rPr lang="en-US" dirty="0"/>
              <a:t>Then sending it to the peers and apply the endorsement policy to add a  transaction two peers from two different org must sign the transaction or one from </a:t>
            </a:r>
          </a:p>
          <a:p>
            <a:r>
              <a:rPr lang="en-US" dirty="0"/>
              <a:t>Org 1 whatever you want it’s adaptable. </a:t>
            </a:r>
          </a:p>
          <a:p>
            <a:r>
              <a:rPr lang="en-US" dirty="0"/>
              <a:t>Peers receive the proposal they simulate the </a:t>
            </a:r>
            <a:r>
              <a:rPr lang="en-US" dirty="0" err="1"/>
              <a:t>transactione</a:t>
            </a:r>
            <a:r>
              <a:rPr lang="en-US" dirty="0"/>
              <a:t> </a:t>
            </a:r>
            <a:r>
              <a:rPr lang="en-US" dirty="0" err="1"/>
              <a:t>xecute</a:t>
            </a:r>
            <a:r>
              <a:rPr lang="en-US" dirty="0"/>
              <a:t> the </a:t>
            </a:r>
            <a:r>
              <a:rPr lang="en-US" dirty="0" err="1"/>
              <a:t>chaincode</a:t>
            </a:r>
            <a:r>
              <a:rPr lang="en-US" dirty="0"/>
              <a:t> so read values and write new values nothing changed.</a:t>
            </a:r>
          </a:p>
          <a:p>
            <a:r>
              <a:rPr lang="en-US" dirty="0"/>
              <a:t>Once done they add read write sets and sign the response and send it back to </a:t>
            </a:r>
            <a:r>
              <a:rPr lang="en-US" dirty="0" err="1"/>
              <a:t>sdk</a:t>
            </a:r>
            <a:r>
              <a:rPr lang="en-US" dirty="0"/>
              <a:t>.</a:t>
            </a:r>
          </a:p>
          <a:p>
            <a:r>
              <a:rPr lang="en-US" dirty="0" err="1"/>
              <a:t>Sdk</a:t>
            </a:r>
            <a:r>
              <a:rPr lang="en-US" dirty="0"/>
              <a:t> collects all responses from different peers must be the same. </a:t>
            </a:r>
          </a:p>
          <a:p>
            <a:r>
              <a:rPr lang="en-US" dirty="0"/>
              <a:t>Next step send it to the </a:t>
            </a:r>
            <a:r>
              <a:rPr lang="en-US" dirty="0" err="1"/>
              <a:t>orderer</a:t>
            </a:r>
            <a:r>
              <a:rPr lang="en-US" dirty="0"/>
              <a:t> will validate the transaction it will  wait for a block is full or a timeout passed then send </a:t>
            </a:r>
            <a:r>
              <a:rPr lang="en-US" dirty="0" err="1"/>
              <a:t>ti</a:t>
            </a:r>
            <a:r>
              <a:rPr lang="en-US" dirty="0"/>
              <a:t> to peers and the peers will add It to the ledger and update the world state. </a:t>
            </a:r>
          </a:p>
          <a:p>
            <a:r>
              <a:rPr lang="en-US" dirty="0"/>
              <a:t>The peer broadcast the event which </a:t>
            </a:r>
            <a:r>
              <a:rPr lang="en-US" dirty="0" err="1"/>
              <a:t>sdk</a:t>
            </a:r>
            <a:r>
              <a:rPr lang="en-US" dirty="0"/>
              <a:t> listens to it that the transaction approved or rejected.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81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782241"/>
            <a:ext cx="8375650" cy="3579019"/>
          </a:xfrm>
        </p:spPr>
        <p:txBody>
          <a:bodyPr/>
          <a:lstStyle/>
          <a:p>
            <a:r>
              <a:rPr lang="de-DE" dirty="0"/>
              <a:t>Diagramm durch Klicken auf Symbol hinzufügen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782241"/>
            <a:ext cx="8375650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502255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/>
              <a:t>July</a:t>
            </a:r>
            <a:r>
              <a:rPr lang="de-DE" sz="800" dirty="0"/>
              <a:t> 4, 2019 | Hesham Hosney | </a:t>
            </a:r>
            <a:r>
              <a:rPr lang="en-US" sz="800" dirty="0"/>
              <a:t>Trustworthy Recording of Media Files Using Blockchains</a:t>
            </a:r>
            <a:r>
              <a:rPr lang="de-DE" sz="800" dirty="0"/>
              <a:t> | Seite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1" r:id="rId6"/>
    <p:sldLayoutId id="2147483664" r:id="rId7"/>
    <p:sldLayoutId id="2147483650" r:id="rId8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11560" y="3147814"/>
            <a:ext cx="7920880" cy="7200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 Trustworthy Recording of Media Files Using Blockchains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1800" dirty="0"/>
              <a:t>Research Project</a:t>
            </a:r>
            <a:endParaRPr lang="en-US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827584" y="3867894"/>
            <a:ext cx="7747000" cy="250031"/>
          </a:xfrm>
        </p:spPr>
        <p:txBody>
          <a:bodyPr/>
          <a:lstStyle/>
          <a:p>
            <a:r>
              <a:rPr lang="de-DE" dirty="0"/>
              <a:t>Hesham Hosney, 4th </a:t>
            </a:r>
            <a:r>
              <a:rPr lang="de-DE" dirty="0" err="1"/>
              <a:t>July</a:t>
            </a:r>
            <a:r>
              <a:rPr lang="de-DE" dirty="0"/>
              <a:t> 2019</a:t>
            </a:r>
          </a:p>
          <a:p>
            <a:r>
              <a:rPr lang="de-DE" sz="1400" dirty="0"/>
              <a:t>ITIS TU Braunschweig</a:t>
            </a:r>
          </a:p>
          <a:p>
            <a:r>
              <a:rPr lang="en-US" sz="1400" dirty="0"/>
              <a:t>Supervisors: Prof. Dr. </a:t>
            </a:r>
            <a:r>
              <a:rPr lang="en-US" sz="1400" dirty="0" err="1"/>
              <a:t>Rüdiger</a:t>
            </a:r>
            <a:r>
              <a:rPr lang="en-US" sz="1400" dirty="0"/>
              <a:t> </a:t>
            </a:r>
            <a:r>
              <a:rPr lang="en-US" sz="1400" dirty="0" err="1"/>
              <a:t>Kapitza</a:t>
            </a:r>
            <a:r>
              <a:rPr lang="en-US" sz="1400" dirty="0"/>
              <a:t> &amp; M.Sc. Signe </a:t>
            </a:r>
            <a:r>
              <a:rPr lang="en-US" sz="1400" dirty="0" err="1"/>
              <a:t>Rüsch</a:t>
            </a:r>
            <a:r>
              <a:rPr lang="en-US" sz="1400" dirty="0"/>
              <a:t> </a:t>
            </a:r>
            <a:endParaRPr lang="de-DE" sz="1400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Putting It All Together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15566"/>
            <a:ext cx="3312368" cy="333385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Using APIs available in the SDK, sends a request.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SDK makes it a transaction proposal and sends it to the peers.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Peers simulate the transaction and sends back responses to the SDK.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SDK collects responses and sends them to the </a:t>
            </a:r>
            <a:r>
              <a:rPr lang="en-US" sz="1400" dirty="0" err="1"/>
              <a:t>orderer</a:t>
            </a:r>
            <a:r>
              <a:rPr lang="en-US" sz="14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Orderer</a:t>
            </a:r>
            <a:r>
              <a:rPr lang="en-US" sz="1400" dirty="0"/>
              <a:t> sends the block to the committing peers. </a:t>
            </a:r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B6ADA8-B655-4FAE-BBBE-793762FF9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699543"/>
            <a:ext cx="5688632" cy="36724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0FBAD-A368-4B82-BFC4-ED1E7BBF623D}"/>
              </a:ext>
            </a:extLst>
          </p:cNvPr>
          <p:cNvSpPr/>
          <p:nvPr/>
        </p:nvSpPr>
        <p:spPr>
          <a:xfrm>
            <a:off x="3203848" y="4264229"/>
            <a:ext cx="626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Photo Reference : https://www.ibm.com/support/knowledgecenter/bluemix_stage/services/blockchain/reference/v10_fabric.html</a:t>
            </a:r>
          </a:p>
        </p:txBody>
      </p:sp>
    </p:spTree>
    <p:extLst>
      <p:ext uri="{BB962C8B-B14F-4D97-AF65-F5344CB8AC3E}">
        <p14:creationId xmlns:p14="http://schemas.microsoft.com/office/powerpoint/2010/main" val="23919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4F6B-2B85-4F93-9C9C-7E9179F16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F52EA8-5215-40EF-88FE-425A45601935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BB164-3EEC-4681-A3B5-EF0F471085BE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3 The Infrastructure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the application infrastructure, Docker Container nodes, and node.js SDK</a:t>
            </a:r>
          </a:p>
        </p:txBody>
      </p:sp>
    </p:spTree>
    <p:extLst>
      <p:ext uri="{BB962C8B-B14F-4D97-AF65-F5344CB8AC3E}">
        <p14:creationId xmlns:p14="http://schemas.microsoft.com/office/powerpoint/2010/main" val="1722169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3628-1959-4828-9D55-6C2A98CA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Inspired from Fabric Samples Balance Transfer Network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E9B94D-FF24-450A-95B3-DB4EBD926CC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821531"/>
            <a:ext cx="8172647" cy="3550419"/>
          </a:xfrm>
        </p:spPr>
      </p:pic>
    </p:spTree>
    <p:extLst>
      <p:ext uri="{BB962C8B-B14F-4D97-AF65-F5344CB8AC3E}">
        <p14:creationId xmlns:p14="http://schemas.microsoft.com/office/powerpoint/2010/main" val="73282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154-B3FC-446D-A449-EB3A54F0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F1C3-7EBB-42ED-BFEA-4B2233FF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4140200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 network and bash scripts in order to have an up-running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Defining network elements in a docker composer file such as organizations, peers, </a:t>
            </a:r>
            <a:r>
              <a:rPr lang="en-US" sz="2000" dirty="0" err="1"/>
              <a:t>orderer</a:t>
            </a:r>
            <a:r>
              <a:rPr lang="en-US" sz="2000" dirty="0"/>
              <a:t> and couch-database.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Generating the cryptographic material for network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Bringing up all docker container nodes.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DB90-61F2-4823-8263-8F1E5B2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699542"/>
            <a:ext cx="4140200" cy="36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7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A081-4D90-4EC4-82A3-0A704C97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CA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4942-E06D-489C-AE43-63D266A2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2916064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responsible for enrolling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it will dynamically generate the </a:t>
            </a:r>
            <a:r>
              <a:rPr lang="en-US" dirty="0" err="1"/>
              <a:t>ecert</a:t>
            </a:r>
            <a:r>
              <a:rPr lang="en-US" dirty="0"/>
              <a:t>, users private key and </a:t>
            </a:r>
            <a:r>
              <a:rPr lang="en-US" dirty="0" err="1"/>
              <a:t>cacert</a:t>
            </a:r>
            <a:r>
              <a:rPr lang="en-US" dirty="0"/>
              <a:t> chain PEM files.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5FEC1E-0402-404A-992F-93354923E7D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923928" y="900000"/>
            <a:ext cx="496766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6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154-B3FC-446D-A449-EB3A54F0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Client SDK for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F1C3-7EBB-42ED-BFEA-4B2233FF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4140200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39069-4FF0-40CA-9921-AF8E4FD26AA0}"/>
              </a:ext>
            </a:extLst>
          </p:cNvPr>
          <p:cNvSpPr/>
          <p:nvPr/>
        </p:nvSpPr>
        <p:spPr>
          <a:xfrm>
            <a:off x="395536" y="1131590"/>
            <a:ext cx="841191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Fabric sample</a:t>
            </a:r>
            <a:r>
              <a:rPr lang="en-US" sz="1600" dirty="0"/>
              <a:t>: is a sample Node.js app to demonstrate </a:t>
            </a:r>
            <a:r>
              <a:rPr lang="en-US" sz="1600" b="1" dirty="0"/>
              <a:t>fabric-client, fabric-ca-client, </a:t>
            </a:r>
            <a:r>
              <a:rPr lang="en-US" sz="1600" dirty="0"/>
              <a:t>and Node.js SDK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Node.js </a:t>
            </a:r>
            <a:r>
              <a:rPr lang="en-US" sz="1600" dirty="0"/>
              <a:t>process that exposes </a:t>
            </a:r>
            <a:r>
              <a:rPr lang="en-US" sz="1600" dirty="0" err="1"/>
              <a:t>hyperledger</a:t>
            </a:r>
            <a:r>
              <a:rPr lang="en-US" sz="1600" dirty="0"/>
              <a:t> fabric network as a REST API similar to Hyperledger Composer REST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Fabric-client</a:t>
            </a:r>
            <a:r>
              <a:rPr lang="en-US" sz="1600" dirty="0"/>
              <a:t> encapsulates the APIs to interact with Peers and </a:t>
            </a:r>
            <a:r>
              <a:rPr lang="en-US" sz="1600" dirty="0" err="1"/>
              <a:t>Orderers</a:t>
            </a:r>
            <a:r>
              <a:rPr lang="en-US" sz="1600" dirty="0"/>
              <a:t> of the Fabric network to install and instantiate </a:t>
            </a:r>
            <a:r>
              <a:rPr lang="en-US" sz="1600" dirty="0" err="1"/>
              <a:t>chaincodes</a:t>
            </a:r>
            <a:r>
              <a:rPr lang="en-US" sz="1600" dirty="0"/>
              <a:t>, send transaction invocations and perform </a:t>
            </a:r>
            <a:r>
              <a:rPr lang="en-US" sz="1600" dirty="0" err="1"/>
              <a:t>chaincode</a:t>
            </a:r>
            <a:r>
              <a:rPr lang="en-US" sz="1600" dirty="0"/>
              <a:t> queries.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Fabric-ca-client </a:t>
            </a:r>
            <a:r>
              <a:rPr lang="en-US" sz="1600" dirty="0"/>
              <a:t>to interact with the fabric-ca to manage user certificates.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3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563B-6479-4848-A890-E0175D5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4500-13C5-4753-8E7D-9A0F95B3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7452568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the communication with the </a:t>
            </a:r>
            <a:r>
              <a:rPr lang="en-US" dirty="0" err="1"/>
              <a:t>hyperledger</a:t>
            </a:r>
            <a:r>
              <a:rPr lang="en-US" dirty="0"/>
              <a:t> fabric network by using fabric node.js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the interaction with the fabric network using REST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different operations using GET/POST requests, such as channel’s creation, joining the channel, installing and instantiating the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Registering and enrolling new users 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Querying and Invoking transactions.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6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563B-6479-4848-A890-E0175D5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SDK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4500-13C5-4753-8E7D-9A0F95B3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7452568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launches the required network on the local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Installs the </a:t>
            </a:r>
            <a:r>
              <a:rPr lang="en-US" b="1" dirty="0"/>
              <a:t>fabric-client</a:t>
            </a:r>
            <a:r>
              <a:rPr lang="en-US" dirty="0"/>
              <a:t> and </a:t>
            </a:r>
            <a:r>
              <a:rPr lang="en-US" b="1" dirty="0"/>
              <a:t>fabric-ca-client</a:t>
            </a:r>
            <a:r>
              <a:rPr lang="en-US" dirty="0"/>
              <a:t> node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the node app on PORT 4000.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./testAPI.sh to create the channel and install/instantiate the </a:t>
            </a:r>
            <a:r>
              <a:rPr lang="en-US" dirty="0" err="1"/>
              <a:t>chaincode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1E3E-EE6C-4990-A728-8926C0DE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7694"/>
            <a:ext cx="6552728" cy="22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563B-6479-4848-A890-E0175D5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4500-13C5-4753-8E7D-9A0F95B3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8712200" cy="1429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interact with the </a:t>
            </a:r>
            <a:r>
              <a:rPr lang="en-US" dirty="0" err="1"/>
              <a:t>chaincode</a:t>
            </a:r>
            <a:r>
              <a:rPr lang="en-US" dirty="0"/>
              <a:t> we are using API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GET Request to query the </a:t>
            </a:r>
            <a:r>
              <a:rPr lang="en-US" dirty="0" err="1"/>
              <a:t>chaincode</a:t>
            </a:r>
            <a:r>
              <a:rPr lang="en-US" dirty="0"/>
              <a:t> and POST Request to invoke a transaction.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Calling the </a:t>
            </a:r>
            <a:r>
              <a:rPr lang="en-US" dirty="0" err="1"/>
              <a:t>url</a:t>
            </a:r>
            <a:r>
              <a:rPr lang="en-US" dirty="0"/>
              <a:t> endpoint and passing the </a:t>
            </a:r>
            <a:r>
              <a:rPr lang="en-US" dirty="0" err="1"/>
              <a:t>chaincode</a:t>
            </a:r>
            <a:r>
              <a:rPr lang="en-US" dirty="0"/>
              <a:t> function name and the arguments.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passing JWT in the request header and the </a:t>
            </a:r>
            <a:r>
              <a:rPr lang="en-US" dirty="0" err="1"/>
              <a:t>sdk</a:t>
            </a:r>
            <a:r>
              <a:rPr lang="en-US" dirty="0"/>
              <a:t> validates the authorization.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receive the responses as JSON objects and process them on the application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7CCBF-C9C7-43A2-851F-84728DA7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8" y="2427734"/>
            <a:ext cx="7560840" cy="19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09F2-5A5E-4765-8480-3BE94F36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7EBA-8355-487D-BCD0-CB4F8498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9ECFB-C863-48E4-B2F3-E3B46333BD1A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7057-EF6B-412D-A1DB-408189A51708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4 The application Development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The android application development in details</a:t>
            </a:r>
          </a:p>
        </p:txBody>
      </p:sp>
    </p:spTree>
    <p:extLst>
      <p:ext uri="{BB962C8B-B14F-4D97-AF65-F5344CB8AC3E}">
        <p14:creationId xmlns:p14="http://schemas.microsoft.com/office/powerpoint/2010/main" val="31759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7038" y="1131590"/>
            <a:ext cx="8375650" cy="316835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Introduction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Blockchain and Hyperledger Fabric Background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Infrastructure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Application Development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Results, Issues, and Future work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Conclusion and Discussion</a:t>
            </a: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4A1C-1256-4E89-BDE3-FF53D4B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3496-03A8-4388-B134-0D313223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Starting the app and checking if the user logged-in.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not directing to registration activity.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the location access permission was guaranteed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Enroll user and store JWT.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Fetch the nearby events based on the user location by querying the </a:t>
            </a:r>
            <a:r>
              <a:rPr lang="en-US" dirty="0" err="1"/>
              <a:t>chaincode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17848E-30E3-4E9C-911D-FC10B46A61A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60" y="900113"/>
            <a:ext cx="2433806" cy="3419475"/>
          </a:xfrm>
        </p:spPr>
      </p:pic>
    </p:spTree>
    <p:extLst>
      <p:ext uri="{BB962C8B-B14F-4D97-AF65-F5344CB8AC3E}">
        <p14:creationId xmlns:p14="http://schemas.microsoft.com/office/powerpoint/2010/main" val="172063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4A1C-1256-4E89-BDE3-FF53D4B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Event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3496-03A8-4388-B134-0D313223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58D41-7722-413E-A630-764EA86EFAC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699542"/>
            <a:ext cx="2808312" cy="3816424"/>
          </a:xfrm>
        </p:spPr>
      </p:pic>
    </p:spTree>
    <p:extLst>
      <p:ext uri="{BB962C8B-B14F-4D97-AF65-F5344CB8AC3E}">
        <p14:creationId xmlns:p14="http://schemas.microsoft.com/office/powerpoint/2010/main" val="205485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F1D7-E87C-4C94-9136-48038CCB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the Media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AF28-1A8B-42C5-B96D-42587F95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more efficient storage we store only the hash of the media file in the blockchain.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hashing the content using </a:t>
            </a:r>
            <a:r>
              <a:rPr lang="en-US" altLang="en-US" b="1" dirty="0">
                <a:solidFill>
                  <a:srgbClr val="008000"/>
                </a:solidFill>
                <a:cs typeface="Courier New" panose="02070309020205020404" pitchFamily="49" charset="0"/>
              </a:rPr>
              <a:t>PBKDF2WithHmacSHA1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Serving the content from a CDN like amazon S3.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0BF79-3205-4FEE-96BF-D05D6F52B1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526-C322-488B-A961-5CA2212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DB69-2FA4-451E-BF31-B39E316E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4284216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activity automatically fetches the events from the blockchain based on the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Displaying the events like Facebook or Instagram news feed.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done by using </a:t>
            </a:r>
            <a:r>
              <a:rPr lang="en-US" dirty="0" err="1"/>
              <a:t>Recyclerview.Adapter</a:t>
            </a:r>
            <a:r>
              <a:rPr lang="en-US" dirty="0"/>
              <a:t> and binding the data to the view holder.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81B4-569F-4557-A204-21FD54694F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5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526-C322-488B-A961-5CA2212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DB69-2FA4-451E-BF31-B39E316E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4284216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could simply rank the events by voting them up/down and adding photos with comments.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81B4-569F-4557-A204-21FD54694F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1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526-C322-488B-A961-5CA2212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and Trustworthiness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DB69-2FA4-451E-BF31-B39E316E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4284216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 automatically collects the users’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 should be integrated with another part that verifies the user’s location wasn’t faked or spoofed.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that the location wasn’t manipulated.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regularly capturing the location and sending it to the blockchain and this will increase the user’s trustworthiness.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3E4C9C-2ED6-48D9-9867-F50E53FE6D4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859338" y="1203598"/>
            <a:ext cx="40322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4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526-C322-488B-A961-5CA2212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Ranking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DB69-2FA4-451E-BF31-B39E316E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4284216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user starts with 0 reputation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score increases the more the user interacts on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 event will increase his score by +1.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other people rate his event this will directly reflect the user’s reputation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considers the users rank and location trustworthiness.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easily influence the user’s reputation. Is getting good/bad reviews from the highly ranked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11EBE-86D7-432D-9649-40B87E62695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004048" y="900113"/>
            <a:ext cx="396044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2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8244"/>
            <a:ext cx="2736304" cy="354301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As it’s permissioned we could make a community and adding roles to the users.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Researchers verifiers, administrators.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Preventing users with bad reputation to post or vote.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Integrating machine learning more data and resources.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Making a community and based on the rank giving high privilege to the users, that they could delete posts or ban users.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6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97C7-1962-486F-892E-F4D256ED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4F6B-2B85-4F93-9C9C-7E9179F16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F52EA8-5215-40EF-88FE-425A45601935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BB164-3EEC-4681-A3B5-EF0F471085BE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1 Introduction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The main idea and the application work flow</a:t>
            </a:r>
          </a:p>
        </p:txBody>
      </p:sp>
    </p:spTree>
    <p:extLst>
      <p:ext uri="{BB962C8B-B14F-4D97-AF65-F5344CB8AC3E}">
        <p14:creationId xmlns:p14="http://schemas.microsoft.com/office/powerpoint/2010/main" val="2981071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Fake News Detection a Use Case Scenario for Hyperledger Fabric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8244"/>
            <a:ext cx="2736304" cy="354301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real application use case scenario.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blockchain technology.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Hyperledger Fabric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Chaincode</a:t>
            </a:r>
            <a:r>
              <a:rPr lang="en-US" dirty="0"/>
              <a:t> is the only way to interact with the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Trustworthiness will be based on the location and the user rating.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8AEA2-DE7C-4A86-85DC-8B1C12ACF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45" y="818244"/>
            <a:ext cx="5532542" cy="35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4F6B-2B85-4F93-9C9C-7E9179F16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F52EA8-5215-40EF-88FE-425A45601935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BB164-3EEC-4681-A3B5-EF0F471085BE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2 Blockchain and Hyperledger Fabric Background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the prerequisite background</a:t>
            </a:r>
          </a:p>
        </p:txBody>
      </p:sp>
    </p:spTree>
    <p:extLst>
      <p:ext uri="{BB962C8B-B14F-4D97-AF65-F5344CB8AC3E}">
        <p14:creationId xmlns:p14="http://schemas.microsoft.com/office/powerpoint/2010/main" val="3641023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8244"/>
            <a:ext cx="2736304" cy="354301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Blockchain is a distributed open ledger.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Once data is recorded, it becomes very difficult to tamper.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stored in series of blocks; every block is dependent on the other previous 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No central authority.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Seeking trust and immutability. 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4CE50-82D1-4966-B750-CBE5F8DD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699542"/>
            <a:ext cx="5272831" cy="38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Hyperledger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8244"/>
            <a:ext cx="7488832" cy="35430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Hyperledger Fabric is an open source collaborative effort governed by The Linux Foundation.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Permissioned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smart contracts("</a:t>
            </a:r>
            <a:r>
              <a:rPr lang="en-US" sz="1800" dirty="0" err="1"/>
              <a:t>chaincode</a:t>
            </a:r>
            <a:r>
              <a:rPr lang="en-US" sz="1800" dirty="0"/>
              <a:t>") in general-purpose programming languages such as Java, Go and Node.js.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efficient by eliminating the mining concept.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Focusing on privacy and confidentiality by introducing the channel concept.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D0C0A-C29F-4D24-AA4C-4DEBD408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219822"/>
            <a:ext cx="3096344" cy="8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Hyperledger Fabric 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8244"/>
            <a:ext cx="7488832" cy="3543016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Ledger, The World State and the Blockchain.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A5E9B-D181-444D-A81A-C92FE0B5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12471"/>
            <a:ext cx="6099596" cy="28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Hyperledger Fabric 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590" y="2283718"/>
            <a:ext cx="1584176" cy="936104"/>
          </a:xfrm>
        </p:spPr>
        <p:txBody>
          <a:bodyPr/>
          <a:lstStyle/>
          <a:p>
            <a:r>
              <a:rPr lang="en-US" b="1" dirty="0" err="1"/>
              <a:t>Orderers</a:t>
            </a:r>
            <a:r>
              <a:rPr lang="en-US" dirty="0"/>
              <a:t>: </a:t>
            </a:r>
            <a:r>
              <a:rPr lang="en-US" sz="1400" dirty="0"/>
              <a:t>Order the transaction and create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EFA9C-3F2F-4DD6-B055-550BB0A05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90" y="927442"/>
            <a:ext cx="1040532" cy="12183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B02AA-0F04-43BB-BDC9-D01F9840E937}"/>
              </a:ext>
            </a:extLst>
          </p:cNvPr>
          <p:cNvSpPr txBox="1">
            <a:spLocks/>
          </p:cNvSpPr>
          <p:nvPr/>
        </p:nvSpPr>
        <p:spPr bwMode="auto">
          <a:xfrm>
            <a:off x="3390464" y="2283718"/>
            <a:ext cx="1656184" cy="112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/>
              <a:t>Peers: </a:t>
            </a:r>
            <a:r>
              <a:rPr lang="en-US" sz="1200" kern="0" dirty="0"/>
              <a:t>Network nodes host the ledger </a:t>
            </a:r>
          </a:p>
          <a:p>
            <a:r>
              <a:rPr lang="en-US" sz="1200" kern="0" dirty="0"/>
              <a:t>and the smart contract</a:t>
            </a:r>
            <a:r>
              <a:rPr lang="en-US" sz="1200" b="1" kern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/>
          </a:p>
          <a:p>
            <a:endParaRPr lang="en-US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70689-3D37-46A4-AEB4-DC4CF8B7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79" y="927443"/>
            <a:ext cx="1328564" cy="1218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A8C221-6AD9-4511-B2AA-84E8BB81A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927442"/>
            <a:ext cx="1040533" cy="121830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068BF59-5878-4593-9C6A-FC43D156C343}"/>
              </a:ext>
            </a:extLst>
          </p:cNvPr>
          <p:cNvSpPr txBox="1">
            <a:spLocks/>
          </p:cNvSpPr>
          <p:nvPr/>
        </p:nvSpPr>
        <p:spPr bwMode="auto">
          <a:xfrm>
            <a:off x="5580112" y="2283718"/>
            <a:ext cx="2952328" cy="112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err="1"/>
              <a:t>Chaincode</a:t>
            </a:r>
            <a:r>
              <a:rPr lang="en-US" b="1" kern="0" dirty="0"/>
              <a:t> (Smart Contracts):</a:t>
            </a:r>
          </a:p>
          <a:p>
            <a:r>
              <a:rPr lang="en-US" sz="1200" kern="0" dirty="0"/>
              <a:t>The only way to interact with the ledger and holds the business logic </a:t>
            </a:r>
          </a:p>
          <a:p>
            <a:r>
              <a:rPr lang="en-US" b="1" kern="0" dirty="0"/>
              <a:t> </a:t>
            </a:r>
            <a:endParaRPr lang="en-US" kern="0" dirty="0"/>
          </a:p>
          <a:p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CED0E9-BDF3-4277-AD12-2A7D7CDA0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590" y="3119733"/>
            <a:ext cx="1087939" cy="110312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6AEB0B2-1878-4DA9-9906-DC5C8AE2C59D}"/>
              </a:ext>
            </a:extLst>
          </p:cNvPr>
          <p:cNvSpPr txBox="1">
            <a:spLocks/>
          </p:cNvSpPr>
          <p:nvPr/>
        </p:nvSpPr>
        <p:spPr bwMode="auto">
          <a:xfrm>
            <a:off x="2215527" y="3365262"/>
            <a:ext cx="221245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/>
              <a:t>Channel</a:t>
            </a:r>
            <a:r>
              <a:rPr lang="en-US" kern="0" dirty="0"/>
              <a:t>: </a:t>
            </a:r>
            <a:r>
              <a:rPr lang="en-US" sz="1400" kern="0" dirty="0"/>
              <a:t>Completely isolated instance of Hyperledger Fabric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734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UBraunschweig_PPT2007_Folienpool_16_9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TUBraunschweig_PPT2007_Folienpool_16_9_pptx</Template>
  <TotalTime>0</TotalTime>
  <Words>1500</Words>
  <Application>Microsoft Office PowerPoint</Application>
  <PresentationFormat>On-screen Show (16:9)</PresentationFormat>
  <Paragraphs>182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</vt:lpstr>
      <vt:lpstr>TUBraunschweig_PPT2007_Folienpool_16_9_pptx</vt:lpstr>
      <vt:lpstr>   Trustworthy Recording of Media Files Using Blockchains    Research Project</vt:lpstr>
      <vt:lpstr>Road Map</vt:lpstr>
      <vt:lpstr>PowerPoint Presentation</vt:lpstr>
      <vt:lpstr>Fake News Detection a Use Case Scenario for Hyperledger Fabric </vt:lpstr>
      <vt:lpstr>PowerPoint Presentation</vt:lpstr>
      <vt:lpstr>Blockchain</vt:lpstr>
      <vt:lpstr>Hyperledger Fabric</vt:lpstr>
      <vt:lpstr>Hyperledger Fabric Terminology </vt:lpstr>
      <vt:lpstr>Hyperledger Fabric Terminology </vt:lpstr>
      <vt:lpstr>Putting It All Together </vt:lpstr>
      <vt:lpstr>PowerPoint Presentation</vt:lpstr>
      <vt:lpstr>Inspired from Fabric Samples Balance Transfer Network </vt:lpstr>
      <vt:lpstr>Building The Development Environment</vt:lpstr>
      <vt:lpstr>Fabric CA Server</vt:lpstr>
      <vt:lpstr>Hyperledger Fabric Client SDK for Node.js</vt:lpstr>
      <vt:lpstr>Node.Js App </vt:lpstr>
      <vt:lpstr>Node.Js SDK App </vt:lpstr>
      <vt:lpstr>API Calls </vt:lpstr>
      <vt:lpstr>PowerPoint Presentation</vt:lpstr>
      <vt:lpstr>Mainactivity Walk-through</vt:lpstr>
      <vt:lpstr>Adding an Event Walk-through</vt:lpstr>
      <vt:lpstr>Hashing the Media File</vt:lpstr>
      <vt:lpstr>Home Feed</vt:lpstr>
      <vt:lpstr>Ranking Events</vt:lpstr>
      <vt:lpstr>Location and Trustworthiness</vt:lpstr>
      <vt:lpstr>How Ranking Works</vt:lpstr>
      <vt:lpstr>Future Work</vt:lpstr>
      <vt:lpstr>Future work</vt:lpstr>
    </vt:vector>
  </TitlesOfParts>
  <Company>TU Braunschweig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Ulrike Rolf</dc:creator>
  <cp:lastModifiedBy>Hesham Hosney</cp:lastModifiedBy>
  <cp:revision>75</cp:revision>
  <dcterms:created xsi:type="dcterms:W3CDTF">2016-09-14T15:17:59Z</dcterms:created>
  <dcterms:modified xsi:type="dcterms:W3CDTF">2019-06-25T14:15:24Z</dcterms:modified>
</cp:coreProperties>
</file>