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391" r:id="rId3"/>
    <p:sldId id="429" r:id="rId4"/>
    <p:sldId id="366" r:id="rId5"/>
    <p:sldId id="258" r:id="rId6"/>
    <p:sldId id="389" r:id="rId7"/>
    <p:sldId id="390" r:id="rId8"/>
    <p:sldId id="392" r:id="rId9"/>
    <p:sldId id="394" r:id="rId10"/>
    <p:sldId id="395" r:id="rId11"/>
    <p:sldId id="418" r:id="rId12"/>
    <p:sldId id="419" r:id="rId13"/>
    <p:sldId id="420" r:id="rId14"/>
    <p:sldId id="421" r:id="rId15"/>
    <p:sldId id="422" r:id="rId16"/>
    <p:sldId id="423" r:id="rId17"/>
    <p:sldId id="396" r:id="rId18"/>
    <p:sldId id="397" r:id="rId19"/>
    <p:sldId id="398" r:id="rId20"/>
    <p:sldId id="399" r:id="rId21"/>
    <p:sldId id="400" r:id="rId22"/>
    <p:sldId id="424" r:id="rId23"/>
    <p:sldId id="425" r:id="rId24"/>
    <p:sldId id="426" r:id="rId25"/>
    <p:sldId id="427" r:id="rId26"/>
    <p:sldId id="428" r:id="rId27"/>
    <p:sldId id="403" r:id="rId28"/>
    <p:sldId id="401" r:id="rId29"/>
    <p:sldId id="406" r:id="rId30"/>
    <p:sldId id="402" r:id="rId31"/>
    <p:sldId id="404" r:id="rId32"/>
    <p:sldId id="405" r:id="rId33"/>
    <p:sldId id="407" r:id="rId34"/>
    <p:sldId id="408" r:id="rId35"/>
    <p:sldId id="409" r:id="rId36"/>
    <p:sldId id="411" r:id="rId37"/>
    <p:sldId id="410" r:id="rId38"/>
    <p:sldId id="414" r:id="rId39"/>
    <p:sldId id="413" r:id="rId40"/>
    <p:sldId id="415" r:id="rId41"/>
    <p:sldId id="387" r:id="rId42"/>
    <p:sldId id="416" r:id="rId43"/>
    <p:sldId id="412" r:id="rId44"/>
  </p:sldIdLst>
  <p:sldSz cx="9144000" cy="5143500" type="screen16x9"/>
  <p:notesSz cx="7099300" cy="10234613"/>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00">
          <p15:clr>
            <a:srgbClr val="A4A3A4"/>
          </p15:clr>
        </p15:guide>
        <p15:guide id="2" pos="27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E00"/>
    <a:srgbClr val="DDDDDD"/>
    <a:srgbClr val="FFCD00"/>
    <a:srgbClr val="7CCDE6"/>
    <a:srgbClr val="0080B4"/>
    <a:srgbClr val="005374"/>
    <a:srgbClr val="C6EE00"/>
    <a:srgbClr val="89A400"/>
    <a:srgbClr val="007156"/>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7335" autoAdjust="0"/>
  </p:normalViewPr>
  <p:slideViewPr>
    <p:cSldViewPr>
      <p:cViewPr varScale="1">
        <p:scale>
          <a:sx n="97" d="100"/>
          <a:sy n="97" d="100"/>
        </p:scale>
        <p:origin x="389" y="72"/>
      </p:cViewPr>
      <p:guideLst>
        <p:guide orient="horz" pos="500"/>
        <p:guide pos="2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067"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2152FB-F809-4F66-B3FE-3111A24FDAD0}"/>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72CE52FD-EEC5-4B15-8F5D-7ED48CDD5B6D}" type="datetimeFigureOut">
              <a:rPr lang="en-US" smtClean="0"/>
              <a:t>7/2/2019</a:t>
            </a:fld>
            <a:endParaRPr lang="en-US" dirty="0"/>
          </a:p>
        </p:txBody>
      </p:sp>
      <p:sp>
        <p:nvSpPr>
          <p:cNvPr id="4" name="Footer Placeholder 3">
            <a:extLst>
              <a:ext uri="{FF2B5EF4-FFF2-40B4-BE49-F238E27FC236}">
                <a16:creationId xmlns:a16="http://schemas.microsoft.com/office/drawing/2014/main" id="{2F5E83B8-8D2A-4A87-A963-0BA71BCED1D3}"/>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4762EF6-26CE-436E-9E0B-4BE63B536267}"/>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E5E65B82-8A07-47AE-BAED-86BCFA2BD40B}" type="slidenum">
              <a:rPr lang="en-US" smtClean="0"/>
              <a:t>‹#›</a:t>
            </a:fld>
            <a:endParaRPr lang="en-US" dirty="0"/>
          </a:p>
        </p:txBody>
      </p:sp>
      <p:sp>
        <p:nvSpPr>
          <p:cNvPr id="6" name="Header Placeholder 5">
            <a:extLst>
              <a:ext uri="{FF2B5EF4-FFF2-40B4-BE49-F238E27FC236}">
                <a16:creationId xmlns:a16="http://schemas.microsoft.com/office/drawing/2014/main" id="{0050B8DD-1E5C-4ECE-924F-18611000A9D1}"/>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1317857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endParaRPr lang="de-DE" dirty="0"/>
          </a:p>
        </p:txBody>
      </p:sp>
      <p:sp>
        <p:nvSpPr>
          <p:cNvPr id="194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endParaRPr lang="de-DE" dirty="0"/>
          </a:p>
        </p:txBody>
      </p:sp>
      <p:sp>
        <p:nvSpPr>
          <p:cNvPr id="19460"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194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endParaRPr lang="de-DE" dirty="0"/>
          </a:p>
        </p:txBody>
      </p:sp>
      <p:sp>
        <p:nvSpPr>
          <p:cNvPr id="194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E4AA6088-1FF0-4E53-845C-EFEDD1C948F8}" type="slidenum">
              <a:rPr lang="de-DE"/>
              <a:pPr/>
              <a:t>‹#›</a:t>
            </a:fld>
            <a:endParaRPr lang="de-DE" dirty="0"/>
          </a:p>
        </p:txBody>
      </p:sp>
    </p:spTree>
    <p:extLst>
      <p:ext uri="{BB962C8B-B14F-4D97-AF65-F5344CB8AC3E}">
        <p14:creationId xmlns:p14="http://schemas.microsoft.com/office/powerpoint/2010/main" val="36552334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1984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10</a:t>
            </a:fld>
            <a:endParaRPr lang="de-DE"/>
          </a:p>
        </p:txBody>
      </p:sp>
    </p:spTree>
    <p:extLst>
      <p:ext uri="{BB962C8B-B14F-4D97-AF65-F5344CB8AC3E}">
        <p14:creationId xmlns:p14="http://schemas.microsoft.com/office/powerpoint/2010/main" val="531815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11</a:t>
            </a:fld>
            <a:endParaRPr lang="de-DE"/>
          </a:p>
        </p:txBody>
      </p:sp>
    </p:spTree>
    <p:extLst>
      <p:ext uri="{BB962C8B-B14F-4D97-AF65-F5344CB8AC3E}">
        <p14:creationId xmlns:p14="http://schemas.microsoft.com/office/powerpoint/2010/main" val="4219780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12</a:t>
            </a:fld>
            <a:endParaRPr lang="de-DE"/>
          </a:p>
        </p:txBody>
      </p:sp>
    </p:spTree>
    <p:extLst>
      <p:ext uri="{BB962C8B-B14F-4D97-AF65-F5344CB8AC3E}">
        <p14:creationId xmlns:p14="http://schemas.microsoft.com/office/powerpoint/2010/main" val="942979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13</a:t>
            </a:fld>
            <a:endParaRPr lang="de-DE"/>
          </a:p>
        </p:txBody>
      </p:sp>
    </p:spTree>
    <p:extLst>
      <p:ext uri="{BB962C8B-B14F-4D97-AF65-F5344CB8AC3E}">
        <p14:creationId xmlns:p14="http://schemas.microsoft.com/office/powerpoint/2010/main" val="19759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14</a:t>
            </a:fld>
            <a:endParaRPr lang="de-DE"/>
          </a:p>
        </p:txBody>
      </p:sp>
    </p:spTree>
    <p:extLst>
      <p:ext uri="{BB962C8B-B14F-4D97-AF65-F5344CB8AC3E}">
        <p14:creationId xmlns:p14="http://schemas.microsoft.com/office/powerpoint/2010/main" val="171055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15</a:t>
            </a:fld>
            <a:endParaRPr lang="de-DE"/>
          </a:p>
        </p:txBody>
      </p:sp>
    </p:spTree>
    <p:extLst>
      <p:ext uri="{BB962C8B-B14F-4D97-AF65-F5344CB8AC3E}">
        <p14:creationId xmlns:p14="http://schemas.microsoft.com/office/powerpoint/2010/main" val="4078345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38898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Note the size of the photo left and right </a:t>
            </a:r>
          </a:p>
          <a:p>
            <a:r>
              <a:rPr lang="en-US" dirty="0"/>
              <a:t>Hyperledger fabric provides a sample network and shell scripts for using </a:t>
            </a:r>
            <a:r>
              <a:rPr lang="en-US" dirty="0" err="1"/>
              <a:t>hyperledger</a:t>
            </a:r>
            <a:r>
              <a:rPr lang="en-US" dirty="0"/>
              <a:t> fabric. </a:t>
            </a:r>
          </a:p>
          <a:p>
            <a:r>
              <a:rPr lang="en-US" dirty="0"/>
              <a:t>Fabric ca server will be responsible for enrolling users and generating certificate on the fly </a:t>
            </a:r>
          </a:p>
          <a:p>
            <a:r>
              <a:rPr lang="en-US" dirty="0"/>
              <a:t>Solo </a:t>
            </a:r>
            <a:r>
              <a:rPr lang="en-US" dirty="0" err="1"/>
              <a:t>orderer</a:t>
            </a:r>
            <a:r>
              <a:rPr lang="en-US" dirty="0"/>
              <a:t> not in production </a:t>
            </a:r>
          </a:p>
          <a:p>
            <a:endParaRPr lang="en-US" dirty="0"/>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18</a:t>
            </a:fld>
            <a:endParaRPr lang="de-DE"/>
          </a:p>
        </p:txBody>
      </p:sp>
    </p:spTree>
    <p:extLst>
      <p:ext uri="{BB962C8B-B14F-4D97-AF65-F5344CB8AC3E}">
        <p14:creationId xmlns:p14="http://schemas.microsoft.com/office/powerpoint/2010/main" val="1234370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cryptogen</a:t>
            </a:r>
            <a:r>
              <a:rPr lang="en-US" dirty="0"/>
              <a:t> tool certs and signing keys for different network entities. </a:t>
            </a:r>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19</a:t>
            </a:fld>
            <a:endParaRPr lang="de-DE"/>
          </a:p>
        </p:txBody>
      </p:sp>
    </p:spTree>
    <p:extLst>
      <p:ext uri="{BB962C8B-B14F-4D97-AF65-F5344CB8AC3E}">
        <p14:creationId xmlns:p14="http://schemas.microsoft.com/office/powerpoint/2010/main" val="2884573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cryptogen</a:t>
            </a:r>
            <a:r>
              <a:rPr lang="en-US" dirty="0"/>
              <a:t> tool certs and signing keys for different network entities. </a:t>
            </a:r>
          </a:p>
          <a:p>
            <a:r>
              <a:rPr lang="en-US" dirty="0"/>
              <a:t>SDKs encapsulate all access to the ledger </a:t>
            </a:r>
          </a:p>
          <a:p>
            <a:pPr marL="285750" indent="-285750">
              <a:buFont typeface="Arial" panose="020B0604020202020204" pitchFamily="34" charset="0"/>
              <a:buChar char="•"/>
            </a:pPr>
            <a:r>
              <a:rPr lang="en-US" sz="1200" b="1" dirty="0"/>
              <a:t>SDKs</a:t>
            </a:r>
            <a:r>
              <a:rPr lang="en-US" sz="1200" dirty="0"/>
              <a:t> encapsulate all access to the ledger by allowing an application to communicate with smart contracts, run queries, or receive ledger updates.</a:t>
            </a:r>
            <a:endParaRPr lang="en-US" sz="1200" b="1" dirty="0"/>
          </a:p>
          <a:p>
            <a:pPr marL="285750" indent="-285750">
              <a:buFont typeface="Arial" panose="020B0604020202020204" pitchFamily="34" charset="0"/>
              <a:buChar char="•"/>
            </a:pPr>
            <a:r>
              <a:rPr lang="en-US" sz="1200" b="1" dirty="0"/>
              <a:t>Node.js </a:t>
            </a:r>
            <a:r>
              <a:rPr lang="en-US" sz="1200" dirty="0"/>
              <a:t>process that exposes </a:t>
            </a:r>
            <a:r>
              <a:rPr lang="en-US" sz="1200" dirty="0" err="1"/>
              <a:t>hyperledger</a:t>
            </a:r>
            <a:r>
              <a:rPr lang="en-US" sz="1200" dirty="0"/>
              <a:t> fabric network as a REST API similar to Hyperledger Composer REST server. </a:t>
            </a:r>
          </a:p>
          <a:p>
            <a:pPr marL="285750" indent="-285750">
              <a:buFont typeface="Arial" panose="020B0604020202020204" pitchFamily="34" charset="0"/>
              <a:buChar char="•"/>
            </a:pPr>
            <a:r>
              <a:rPr lang="en-US" sz="1200" b="1" dirty="0"/>
              <a:t>Fabric-client</a:t>
            </a:r>
            <a:r>
              <a:rPr lang="en-US" sz="1200" dirty="0"/>
              <a:t> encapsulates the APIs to interact with Peers and </a:t>
            </a:r>
            <a:r>
              <a:rPr lang="en-US" sz="1200" dirty="0" err="1"/>
              <a:t>Orderers</a:t>
            </a:r>
            <a:r>
              <a:rPr lang="en-US" sz="1200" dirty="0"/>
              <a:t> of the Fabric network to install and instantiate </a:t>
            </a:r>
            <a:r>
              <a:rPr lang="en-US" sz="1200" dirty="0" err="1"/>
              <a:t>chaincodes</a:t>
            </a:r>
            <a:r>
              <a:rPr lang="en-US" sz="1200" dirty="0"/>
              <a:t>, send transaction invocations and perform </a:t>
            </a:r>
            <a:r>
              <a:rPr lang="en-US" sz="1200" dirty="0" err="1"/>
              <a:t>chaincode</a:t>
            </a:r>
            <a:r>
              <a:rPr lang="en-US" sz="1200" dirty="0"/>
              <a:t> queries.</a:t>
            </a:r>
            <a:endParaRPr lang="en-US" sz="1200" b="1" dirty="0"/>
          </a:p>
          <a:p>
            <a:pPr marL="285750" indent="-285750">
              <a:buFont typeface="Arial" panose="020B0604020202020204" pitchFamily="34" charset="0"/>
              <a:buChar char="•"/>
            </a:pPr>
            <a:r>
              <a:rPr lang="en-US" sz="1200" b="1" dirty="0"/>
              <a:t>Fabric-ca-client </a:t>
            </a:r>
            <a:r>
              <a:rPr lang="en-US" sz="1200" dirty="0"/>
              <a:t>to interact with the fabric-ca to manage user certificates.</a:t>
            </a:r>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20</a:t>
            </a:fld>
            <a:endParaRPr lang="de-DE"/>
          </a:p>
        </p:txBody>
      </p:sp>
    </p:spTree>
    <p:extLst>
      <p:ext uri="{BB962C8B-B14F-4D97-AF65-F5344CB8AC3E}">
        <p14:creationId xmlns:p14="http://schemas.microsoft.com/office/powerpoint/2010/main" val="2618764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motivation and the main idea </a:t>
            </a:r>
          </a:p>
        </p:txBody>
      </p:sp>
    </p:spTree>
    <p:extLst>
      <p:ext uri="{BB962C8B-B14F-4D97-AF65-F5344CB8AC3E}">
        <p14:creationId xmlns:p14="http://schemas.microsoft.com/office/powerpoint/2010/main" val="3362578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22</a:t>
            </a:fld>
            <a:endParaRPr lang="de-DE"/>
          </a:p>
        </p:txBody>
      </p:sp>
    </p:spTree>
    <p:extLst>
      <p:ext uri="{BB962C8B-B14F-4D97-AF65-F5344CB8AC3E}">
        <p14:creationId xmlns:p14="http://schemas.microsoft.com/office/powerpoint/2010/main" val="3598307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23</a:t>
            </a:fld>
            <a:endParaRPr lang="de-DE"/>
          </a:p>
        </p:txBody>
      </p:sp>
    </p:spTree>
    <p:extLst>
      <p:ext uri="{BB962C8B-B14F-4D97-AF65-F5344CB8AC3E}">
        <p14:creationId xmlns:p14="http://schemas.microsoft.com/office/powerpoint/2010/main" val="325822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24</a:t>
            </a:fld>
            <a:endParaRPr lang="de-DE"/>
          </a:p>
        </p:txBody>
      </p:sp>
    </p:spTree>
    <p:extLst>
      <p:ext uri="{BB962C8B-B14F-4D97-AF65-F5344CB8AC3E}">
        <p14:creationId xmlns:p14="http://schemas.microsoft.com/office/powerpoint/2010/main" val="450506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25</a:t>
            </a:fld>
            <a:endParaRPr lang="de-DE"/>
          </a:p>
        </p:txBody>
      </p:sp>
    </p:spTree>
    <p:extLst>
      <p:ext uri="{BB962C8B-B14F-4D97-AF65-F5344CB8AC3E}">
        <p14:creationId xmlns:p14="http://schemas.microsoft.com/office/powerpoint/2010/main" val="2826755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26</a:t>
            </a:fld>
            <a:endParaRPr lang="de-DE"/>
          </a:p>
        </p:txBody>
      </p:sp>
    </p:spTree>
    <p:extLst>
      <p:ext uri="{BB962C8B-B14F-4D97-AF65-F5344CB8AC3E}">
        <p14:creationId xmlns:p14="http://schemas.microsoft.com/office/powerpoint/2010/main" val="671881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will first authenticate with email and password using  traditional database. </a:t>
            </a:r>
          </a:p>
          <a:p>
            <a:r>
              <a:rPr lang="en-US" dirty="0"/>
              <a:t>Then they will request to enroll and join the network every user has a unique email and password and the app will generate a JSON </a:t>
            </a:r>
            <a:r>
              <a:rPr lang="en-US" dirty="0" err="1"/>
              <a:t>webtoken</a:t>
            </a:r>
            <a:r>
              <a:rPr lang="en-US" dirty="0"/>
              <a:t>. </a:t>
            </a:r>
          </a:p>
          <a:p>
            <a:r>
              <a:rPr lang="en-US" dirty="0"/>
              <a:t>Using this JWT will enable the user to interact with the network query </a:t>
            </a:r>
            <a:r>
              <a:rPr lang="en-US" dirty="0" err="1"/>
              <a:t>chaincode</a:t>
            </a:r>
            <a:r>
              <a:rPr lang="en-US" dirty="0"/>
              <a:t> and invoke transactions. </a:t>
            </a:r>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27</a:t>
            </a:fld>
            <a:endParaRPr lang="de-DE" dirty="0"/>
          </a:p>
        </p:txBody>
      </p:sp>
    </p:spTree>
    <p:extLst>
      <p:ext uri="{BB962C8B-B14F-4D97-AF65-F5344CB8AC3E}">
        <p14:creationId xmlns:p14="http://schemas.microsoft.com/office/powerpoint/2010/main" val="29270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Making GET Request to query the </a:t>
            </a:r>
            <a:r>
              <a:rPr lang="en-US" dirty="0" err="1"/>
              <a:t>chaincode</a:t>
            </a:r>
            <a:r>
              <a:rPr lang="en-US" dirty="0"/>
              <a:t> and POST Request to invoke a transaction. </a:t>
            </a:r>
          </a:p>
          <a:p>
            <a:pPr marL="285750" indent="-285750">
              <a:buFont typeface="Arial" panose="020B0604020202020204" pitchFamily="34" charset="0"/>
              <a:buChar char="•"/>
            </a:pPr>
            <a:r>
              <a:rPr lang="en-US" dirty="0"/>
              <a:t>Calling the URL endpoint and passing the </a:t>
            </a:r>
            <a:r>
              <a:rPr lang="en-US" dirty="0" err="1"/>
              <a:t>chaincode</a:t>
            </a:r>
            <a:r>
              <a:rPr lang="en-US" dirty="0"/>
              <a:t> function name and the arguments. </a:t>
            </a:r>
          </a:p>
          <a:p>
            <a:pPr marL="285750" indent="-285750">
              <a:buFont typeface="Arial" panose="020B0604020202020204" pitchFamily="34" charset="0"/>
              <a:buChar char="•"/>
            </a:pPr>
            <a:r>
              <a:rPr lang="en-US" dirty="0"/>
              <a:t>We are passing JWT in the request header and the SDK validates the authorization.</a:t>
            </a:r>
          </a:p>
          <a:p>
            <a:pPr marL="285750" indent="-285750">
              <a:buFont typeface="Arial" panose="020B0604020202020204" pitchFamily="34" charset="0"/>
              <a:buChar char="•"/>
            </a:pPr>
            <a:r>
              <a:rPr lang="en-US" dirty="0"/>
              <a:t>Once the transaction was made the </a:t>
            </a:r>
            <a:r>
              <a:rPr lang="en-US" dirty="0" err="1"/>
              <a:t>sdk</a:t>
            </a:r>
            <a:r>
              <a:rPr lang="en-US" dirty="0"/>
              <a:t> Receives the JSON Response.  </a:t>
            </a:r>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29</a:t>
            </a:fld>
            <a:endParaRPr lang="de-DE" dirty="0"/>
          </a:p>
        </p:txBody>
      </p:sp>
    </p:spTree>
    <p:extLst>
      <p:ext uri="{BB962C8B-B14F-4D97-AF65-F5344CB8AC3E}">
        <p14:creationId xmlns:p14="http://schemas.microsoft.com/office/powerpoint/2010/main" val="1896482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Starting the app and checking if the user logged-in. </a:t>
            </a:r>
          </a:p>
          <a:p>
            <a:pPr marL="342900" indent="-342900">
              <a:buFont typeface="+mj-lt"/>
              <a:buAutoNum type="arabicPeriod"/>
            </a:pPr>
            <a:r>
              <a:rPr lang="en-US" dirty="0"/>
              <a:t>If not directing to registration activity. </a:t>
            </a:r>
          </a:p>
          <a:p>
            <a:pPr marL="342900" indent="-342900">
              <a:buFont typeface="+mj-lt"/>
              <a:buAutoNum type="arabicPeriod"/>
            </a:pPr>
            <a:r>
              <a:rPr lang="en-US" dirty="0"/>
              <a:t>Check if the location access permission was guaranteed .</a:t>
            </a:r>
          </a:p>
          <a:p>
            <a:pPr marL="342900" indent="-342900">
              <a:buFont typeface="+mj-lt"/>
              <a:buAutoNum type="arabicPeriod"/>
            </a:pPr>
            <a:r>
              <a:rPr lang="en-US" dirty="0"/>
              <a:t>Enroll user and store the JWT.</a:t>
            </a:r>
          </a:p>
          <a:p>
            <a:pPr marL="342900" indent="-342900">
              <a:buFont typeface="+mj-lt"/>
              <a:buAutoNum type="arabicPeriod"/>
            </a:pPr>
            <a:r>
              <a:rPr lang="en-US" dirty="0"/>
              <a:t>Fetch the nearby events based on the user location by querying the blockchain</a:t>
            </a:r>
          </a:p>
        </p:txBody>
      </p:sp>
      <p:sp>
        <p:nvSpPr>
          <p:cNvPr id="4" name="Slide Number Placeholder 3"/>
          <p:cNvSpPr>
            <a:spLocks noGrp="1"/>
          </p:cNvSpPr>
          <p:nvPr>
            <p:ph type="sldNum" sz="quarter" idx="5"/>
          </p:nvPr>
        </p:nvSpPr>
        <p:spPr/>
        <p:txBody>
          <a:bodyPr/>
          <a:lstStyle/>
          <a:p>
            <a:fld id="{E4AA6088-1FF0-4E53-845C-EFEDD1C948F8}" type="slidenum">
              <a:rPr lang="de-DE" smtClean="0"/>
              <a:pPr/>
              <a:t>31</a:t>
            </a:fld>
            <a:endParaRPr lang="de-DE" dirty="0"/>
          </a:p>
        </p:txBody>
      </p:sp>
    </p:spTree>
    <p:extLst>
      <p:ext uri="{BB962C8B-B14F-4D97-AF65-F5344CB8AC3E}">
        <p14:creationId xmlns:p14="http://schemas.microsoft.com/office/powerpoint/2010/main" val="17875031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33</a:t>
            </a:fld>
            <a:endParaRPr lang="de-DE" dirty="0"/>
          </a:p>
        </p:txBody>
      </p:sp>
    </p:spTree>
    <p:extLst>
      <p:ext uri="{BB962C8B-B14F-4D97-AF65-F5344CB8AC3E}">
        <p14:creationId xmlns:p14="http://schemas.microsoft.com/office/powerpoint/2010/main" val="3206627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chronological order most recent first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34</a:t>
            </a:fld>
            <a:endParaRPr lang="de-DE" dirty="0"/>
          </a:p>
        </p:txBody>
      </p:sp>
    </p:spTree>
    <p:extLst>
      <p:ext uri="{BB962C8B-B14F-4D97-AF65-F5344CB8AC3E}">
        <p14:creationId xmlns:p14="http://schemas.microsoft.com/office/powerpoint/2010/main" val="15327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]]Facebook shows an endless stream of items from all over the web. Click an interesting headline and you may end up on a fake-news site, set up by a political propagandist or a teenager in Macedonia to attract traffic and generate advertising revenue. Peddlers of fake stories have no reputation to maintain and no incentive to stay honest; they are only interested in the clicks. Hence the bogus stories, among the most popular of 2016, that the pope had endorsed Donald Trump, or that Hillary Clinton had sold weapons to Islamic State. The impetus behind these was commercial rather than political; it transpired that Trump supporters were more likely to click and share bogus stories.</a:t>
            </a:r>
          </a:p>
          <a:p>
            <a:r>
              <a:rPr lang="en-US" dirty="0"/>
              <a:t>Ruins people reputation bias the political opinion and spread hatred </a:t>
            </a:r>
          </a:p>
        </p:txBody>
      </p:sp>
      <p:sp>
        <p:nvSpPr>
          <p:cNvPr id="4" name="Slide Number Placeholder 3"/>
          <p:cNvSpPr>
            <a:spLocks noGrp="1"/>
          </p:cNvSpPr>
          <p:nvPr>
            <p:ph type="sldNum" sz="quarter" idx="5"/>
          </p:nvPr>
        </p:nvSpPr>
        <p:spPr/>
        <p:txBody>
          <a:bodyPr/>
          <a:lstStyle/>
          <a:p>
            <a:fld id="{E4AA6088-1FF0-4E53-845C-EFEDD1C948F8}" type="slidenum">
              <a:rPr lang="de-DE" smtClean="0"/>
              <a:pPr/>
              <a:t>3</a:t>
            </a:fld>
            <a:endParaRPr lang="de-DE" dirty="0"/>
          </a:p>
        </p:txBody>
      </p:sp>
    </p:spTree>
    <p:extLst>
      <p:ext uri="{BB962C8B-B14F-4D97-AF65-F5344CB8AC3E}">
        <p14:creationId xmlns:p14="http://schemas.microsoft.com/office/powerpoint/2010/main" val="2682248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Enforcing the business logic using the </a:t>
            </a:r>
            <a:r>
              <a:rPr lang="en-US" dirty="0" err="1"/>
              <a:t>chaincode</a:t>
            </a:r>
            <a:r>
              <a:rPr lang="en-US" dirty="0"/>
              <a:t>.</a:t>
            </a:r>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36</a:t>
            </a:fld>
            <a:endParaRPr lang="de-DE" dirty="0"/>
          </a:p>
        </p:txBody>
      </p:sp>
    </p:spTree>
    <p:extLst>
      <p:ext uri="{BB962C8B-B14F-4D97-AF65-F5344CB8AC3E}">
        <p14:creationId xmlns:p14="http://schemas.microsoft.com/office/powerpoint/2010/main" val="1328856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42</a:t>
            </a:fld>
            <a:endParaRPr lang="de-DE" dirty="0"/>
          </a:p>
        </p:txBody>
      </p:sp>
    </p:spTree>
    <p:extLst>
      <p:ext uri="{BB962C8B-B14F-4D97-AF65-F5344CB8AC3E}">
        <p14:creationId xmlns:p14="http://schemas.microsoft.com/office/powerpoint/2010/main" val="116613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that boosts our blockchain knowledge and gives us a profound understanding of the technology  </a:t>
            </a:r>
          </a:p>
          <a:p>
            <a:r>
              <a:rPr lang="en-US" dirty="0"/>
              <a:t>The best way of learning anything is by doing</a:t>
            </a:r>
          </a:p>
          <a:p>
            <a:endParaRPr lang="en-US" dirty="0"/>
          </a:p>
          <a:p>
            <a:r>
              <a:rPr lang="en-US" dirty="0"/>
              <a:t>Proposed a mobile application for detecting the fake news by using the blockchain. </a:t>
            </a:r>
          </a:p>
          <a:p>
            <a:r>
              <a:rPr lang="en-US" dirty="0"/>
              <a:t>We incent users to share and rank others stories and other people in the area could view and interact and </a:t>
            </a:r>
          </a:p>
          <a:p>
            <a:r>
              <a:rPr lang="en-US" dirty="0"/>
              <a:t>Reputation  </a:t>
            </a:r>
          </a:p>
          <a:p>
            <a:r>
              <a:rPr lang="en-US" dirty="0"/>
              <a:t>What we could do with application more generated more application why we used the </a:t>
            </a:r>
            <a:r>
              <a:rPr lang="en-US" dirty="0" err="1"/>
              <a:t>blockcain</a:t>
            </a:r>
            <a:r>
              <a:rPr lang="en-US" dirty="0"/>
              <a:t> concept . </a:t>
            </a:r>
          </a:p>
          <a:p>
            <a:r>
              <a:rPr lang="en-US" dirty="0"/>
              <a:t>Why it’s an interesting use case.  </a:t>
            </a:r>
          </a:p>
          <a:p>
            <a:endParaRPr lang="en-US" dirty="0"/>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4</a:t>
            </a:fld>
            <a:endParaRPr lang="de-DE" dirty="0"/>
          </a:p>
        </p:txBody>
      </p:sp>
    </p:spTree>
    <p:extLst>
      <p:ext uri="{BB962C8B-B14F-4D97-AF65-F5344CB8AC3E}">
        <p14:creationId xmlns:p14="http://schemas.microsoft.com/office/powerpoint/2010/main" val="4029378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5</a:t>
            </a:fld>
            <a:endParaRPr lang="de-DE" dirty="0"/>
          </a:p>
        </p:txBody>
      </p:sp>
    </p:spTree>
    <p:extLst>
      <p:ext uri="{BB962C8B-B14F-4D97-AF65-F5344CB8AC3E}">
        <p14:creationId xmlns:p14="http://schemas.microsoft.com/office/powerpoint/2010/main" val="3866852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13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hyped technology trends</a:t>
            </a:r>
          </a:p>
          <a:p>
            <a:r>
              <a:rPr lang="en-US" dirty="0"/>
              <a:t>Someone has to have access to servers and </a:t>
            </a:r>
            <a:r>
              <a:rPr lang="en-US" dirty="0" err="1"/>
              <a:t>and</a:t>
            </a:r>
            <a:r>
              <a:rPr lang="en-US" dirty="0"/>
              <a:t> update the event change or delete the data if it’s stored in normal database. </a:t>
            </a:r>
          </a:p>
          <a:p>
            <a:r>
              <a:rPr lang="en-US" dirty="0"/>
              <a:t>All business record will be managed via blockchain to hack you have to attack all the peers one by one to change the data . </a:t>
            </a:r>
          </a:p>
          <a:p>
            <a:endParaRPr lang="en-US" dirty="0"/>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7</a:t>
            </a:fld>
            <a:endParaRPr lang="de-DE" dirty="0"/>
          </a:p>
        </p:txBody>
      </p:sp>
    </p:spTree>
    <p:extLst>
      <p:ext uri="{BB962C8B-B14F-4D97-AF65-F5344CB8AC3E}">
        <p14:creationId xmlns:p14="http://schemas.microsoft.com/office/powerpoint/2010/main" val="420126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growing projects in the </a:t>
            </a:r>
            <a:r>
              <a:rPr lang="en-US" dirty="0" err="1"/>
              <a:t>linux</a:t>
            </a:r>
            <a:r>
              <a:rPr lang="en-US" dirty="0"/>
              <a:t> foundation </a:t>
            </a:r>
          </a:p>
          <a:p>
            <a:r>
              <a:rPr lang="en-US" dirty="0" err="1"/>
              <a:t>Permssioned</a:t>
            </a:r>
            <a:r>
              <a:rPr lang="en-US" dirty="0"/>
              <a:t> blockchain unlike bitcoin not everyone could just simply join the network </a:t>
            </a:r>
          </a:p>
          <a:p>
            <a:r>
              <a:rPr lang="en-US" sz="1200" kern="1200" dirty="0">
                <a:solidFill>
                  <a:schemeClr val="tx1"/>
                </a:solidFill>
                <a:effectLst/>
                <a:latin typeface="Arial" charset="0"/>
                <a:ea typeface="+mn-ea"/>
                <a:cs typeface="+mn-cs"/>
              </a:rPr>
              <a:t>permissioned blockchains only allow certain entities that have the right permission to be included in the blockchain network and to participate in trans-action execution and validation. </a:t>
            </a:r>
            <a:endParaRPr lang="en-US" dirty="0"/>
          </a:p>
          <a:p>
            <a:r>
              <a:rPr lang="en-US" dirty="0"/>
              <a:t>the smart contract in </a:t>
            </a:r>
            <a:r>
              <a:rPr lang="en-US" dirty="0" err="1"/>
              <a:t>gppl</a:t>
            </a:r>
            <a:r>
              <a:rPr lang="en-US" dirty="0"/>
              <a:t> eliminates the learning time. </a:t>
            </a:r>
          </a:p>
          <a:p>
            <a:r>
              <a:rPr lang="en-US" dirty="0"/>
              <a:t>Modular by design </a:t>
            </a:r>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8</a:t>
            </a:fld>
            <a:endParaRPr lang="de-DE"/>
          </a:p>
        </p:txBody>
      </p:sp>
    </p:spTree>
    <p:extLst>
      <p:ext uri="{BB962C8B-B14F-4D97-AF65-F5344CB8AC3E}">
        <p14:creationId xmlns:p14="http://schemas.microsoft.com/office/powerpoint/2010/main" val="2576657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Blockchain a transaction log that records all</a:t>
            </a:r>
          </a:p>
          <a:p>
            <a:r>
              <a:rPr lang="en-US" dirty="0"/>
              <a:t>Order unique concept is a special node for ordering the transaction put them in order and create the block and sends it to the </a:t>
            </a:r>
            <a:r>
              <a:rPr lang="en-US" dirty="0" err="1"/>
              <a:t>commiting</a:t>
            </a:r>
            <a:r>
              <a:rPr lang="en-US" dirty="0"/>
              <a:t> peers to write it to the ledger. </a:t>
            </a:r>
          </a:p>
          <a:p>
            <a:r>
              <a:rPr lang="en-US" dirty="0"/>
              <a:t>By this they are eliminating the mining concept.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9</a:t>
            </a:fld>
            <a:endParaRPr lang="de-DE"/>
          </a:p>
        </p:txBody>
      </p:sp>
    </p:spTree>
    <p:extLst>
      <p:ext uri="{BB962C8B-B14F-4D97-AF65-F5344CB8AC3E}">
        <p14:creationId xmlns:p14="http://schemas.microsoft.com/office/powerpoint/2010/main" val="3927545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3094" name="Rectangle 22"/>
          <p:cNvSpPr>
            <a:spLocks noChangeArrowheads="1"/>
          </p:cNvSpPr>
          <p:nvPr userDrawn="1"/>
        </p:nvSpPr>
        <p:spPr bwMode="auto">
          <a:xfrm>
            <a:off x="296864" y="1087041"/>
            <a:ext cx="8550275" cy="1990725"/>
          </a:xfrm>
          <a:prstGeom prst="rect">
            <a:avLst/>
          </a:prstGeom>
          <a:solidFill>
            <a:srgbClr val="EAEAEA"/>
          </a:solidFill>
          <a:ln w="9525">
            <a:noFill/>
            <a:miter lim="800000"/>
            <a:headEnd/>
            <a:tailEnd/>
          </a:ln>
          <a:effectLst/>
        </p:spPr>
        <p:txBody>
          <a:bodyPr wrap="none" anchor="ctr"/>
          <a:lstStyle/>
          <a:p>
            <a:pPr algn="ctr"/>
            <a:r>
              <a:rPr lang="de-DE"/>
              <a:t>Platzhalter für Bild, Bild auf Titelfolie hinter das Logo einsetzen</a:t>
            </a:r>
          </a:p>
        </p:txBody>
      </p:sp>
      <p:sp>
        <p:nvSpPr>
          <p:cNvPr id="5" name="Rectangle 17"/>
          <p:cNvSpPr>
            <a:spLocks noChangeArrowheads="1"/>
          </p:cNvSpPr>
          <p:nvPr userDrawn="1"/>
        </p:nvSpPr>
        <p:spPr bwMode="auto">
          <a:xfrm>
            <a:off x="287338" y="3077766"/>
            <a:ext cx="8583612" cy="1644253"/>
          </a:xfrm>
          <a:prstGeom prst="rect">
            <a:avLst/>
          </a:prstGeom>
          <a:solidFill>
            <a:srgbClr val="FFF0B2"/>
          </a:solidFill>
          <a:ln w="9525">
            <a:noFill/>
            <a:miter lim="800000"/>
            <a:headEnd/>
            <a:tailEnd/>
          </a:ln>
          <a:effectLst/>
        </p:spPr>
        <p:txBody>
          <a:bodyPr wrap="none" anchor="ctr"/>
          <a:lstStyle/>
          <a:p>
            <a:pPr algn="ctr"/>
            <a:r>
              <a:rPr lang="de-DE"/>
              <a:t>   </a:t>
            </a:r>
          </a:p>
        </p:txBody>
      </p:sp>
      <p:pic>
        <p:nvPicPr>
          <p:cNvPr id="6" name="Picture 16" descr="TU_Braunschweig_02"/>
          <p:cNvPicPr>
            <a:picLocks noChangeAspect="1" noChangeArrowheads="1"/>
          </p:cNvPicPr>
          <p:nvPr userDrawn="1"/>
        </p:nvPicPr>
        <p:blipFill rotWithShape="1">
          <a:blip r:embed="rId2" cstate="print"/>
          <a:srcRect t="376" b="24680"/>
          <a:stretch/>
        </p:blipFill>
        <p:spPr bwMode="auto">
          <a:xfrm>
            <a:off x="287339" y="1080000"/>
            <a:ext cx="8582400" cy="1998000"/>
          </a:xfrm>
          <a:prstGeom prst="rect">
            <a:avLst/>
          </a:prstGeom>
          <a:noFill/>
          <a:ln w="9525">
            <a:noFill/>
            <a:miter lim="800000"/>
            <a:headEnd/>
            <a:tailEnd/>
          </a:ln>
        </p:spPr>
      </p:pic>
      <p:sp>
        <p:nvSpPr>
          <p:cNvPr id="8" name="Rectangle 18"/>
          <p:cNvSpPr>
            <a:spLocks noChangeArrowheads="1"/>
          </p:cNvSpPr>
          <p:nvPr userDrawn="1"/>
        </p:nvSpPr>
        <p:spPr bwMode="auto">
          <a:xfrm>
            <a:off x="287338" y="4680000"/>
            <a:ext cx="8583612" cy="215503"/>
          </a:xfrm>
          <a:prstGeom prst="rect">
            <a:avLst/>
          </a:prstGeom>
          <a:solidFill>
            <a:srgbClr val="BE1E3C"/>
          </a:solidFill>
          <a:ln w="9525">
            <a:noFill/>
            <a:miter lim="800000"/>
            <a:headEnd/>
            <a:tailEnd/>
          </a:ln>
          <a:effectLst/>
        </p:spPr>
        <p:txBody>
          <a:bodyPr wrap="none" anchor="ctr"/>
          <a:lstStyle/>
          <a:p>
            <a:endParaRPr lang="de-DE"/>
          </a:p>
        </p:txBody>
      </p:sp>
      <p:sp>
        <p:nvSpPr>
          <p:cNvPr id="3074" name="Rectangle 2"/>
          <p:cNvSpPr>
            <a:spLocks noGrp="1" noChangeArrowheads="1"/>
          </p:cNvSpPr>
          <p:nvPr>
            <p:ph type="ctrTitle" hasCustomPrompt="1"/>
          </p:nvPr>
        </p:nvSpPr>
        <p:spPr>
          <a:xfrm>
            <a:off x="831850" y="3267075"/>
            <a:ext cx="7772400" cy="654844"/>
          </a:xfrm>
        </p:spPr>
        <p:txBody>
          <a:bodyPr/>
          <a:lstStyle>
            <a:lvl1pPr>
              <a:defRPr/>
            </a:lvl1pPr>
          </a:lstStyle>
          <a:p>
            <a:r>
              <a:rPr lang="de-DE" dirty="0"/>
              <a:t>Titel der Präsentation</a:t>
            </a:r>
          </a:p>
        </p:txBody>
      </p:sp>
      <p:sp>
        <p:nvSpPr>
          <p:cNvPr id="3075" name="Rectangle 3"/>
          <p:cNvSpPr>
            <a:spLocks noGrp="1" noChangeArrowheads="1"/>
          </p:cNvSpPr>
          <p:nvPr>
            <p:ph type="subTitle" idx="1" hasCustomPrompt="1"/>
          </p:nvPr>
        </p:nvSpPr>
        <p:spPr>
          <a:xfrm>
            <a:off x="830263" y="4124326"/>
            <a:ext cx="7747000" cy="250031"/>
          </a:xfrm>
        </p:spPr>
        <p:txBody>
          <a:bodyPr/>
          <a:lstStyle>
            <a:lvl1pPr>
              <a:defRPr/>
            </a:lvl1pPr>
          </a:lstStyle>
          <a:p>
            <a:r>
              <a:rPr lang="de-DE" dirty="0"/>
              <a:t>Vorname, Nachname der Referentin/des Referenten, Datum</a:t>
            </a:r>
          </a:p>
        </p:txBody>
      </p:sp>
      <p:pic>
        <p:nvPicPr>
          <p:cNvPr id="9" name="Picture 13" descr="TUBS_CO_150dpi"/>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86000"/>
            <a:ext cx="2124001" cy="7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0" y="0"/>
            <a:ext cx="9144000" cy="647700"/>
          </a:xfrm>
          <a:prstGeom prst="rect">
            <a:avLst/>
          </a:prstGeom>
          <a:solidFill>
            <a:srgbClr val="DDDDDD"/>
          </a:solidFill>
          <a:ln w="0">
            <a:noFill/>
            <a:miter lim="800000"/>
            <a:headEnd/>
            <a:tailEnd/>
          </a:ln>
          <a:effectLst/>
        </p:spPr>
        <p:txBody>
          <a:bodyPr wrap="none" anchor="ctr"/>
          <a:lstStyle/>
          <a:p>
            <a:pPr algn="ctr"/>
            <a:endParaRPr lang="de-DE" dirty="0">
              <a:solidFill>
                <a:schemeClr val="accent2"/>
              </a:solidFill>
            </a:endParaRPr>
          </a:p>
        </p:txBody>
      </p:sp>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42704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6" name="Rectangle 18"/>
          <p:cNvSpPr>
            <a:spLocks noChangeArrowheads="1"/>
          </p:cNvSpPr>
          <p:nvPr userDrawn="1"/>
        </p:nvSpPr>
        <p:spPr bwMode="auto">
          <a:xfrm>
            <a:off x="0" y="0"/>
            <a:ext cx="9144000" cy="647700"/>
          </a:xfrm>
          <a:prstGeom prst="rect">
            <a:avLst/>
          </a:prstGeom>
          <a:solidFill>
            <a:srgbClr val="DDDDDD"/>
          </a:solidFill>
          <a:ln w="0">
            <a:noFill/>
            <a:miter lim="800000"/>
            <a:headEnd/>
            <a:tailEnd/>
          </a:ln>
          <a:effectLst/>
        </p:spPr>
        <p:txBody>
          <a:bodyPr wrap="none" anchor="ctr"/>
          <a:lstStyle/>
          <a:p>
            <a:pPr algn="ctr"/>
            <a:endParaRPr lang="de-DE" dirty="0">
              <a:solidFill>
                <a:schemeClr val="accent2"/>
              </a:solidFill>
            </a:endParaRPr>
          </a:p>
        </p:txBody>
      </p:sp>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p:nvPr>
        </p:nvSpPr>
        <p:spPr>
          <a:xfrm>
            <a:off x="431800" y="900000"/>
            <a:ext cx="4032000" cy="3420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Inhaltsplatzhalter 2"/>
          <p:cNvSpPr>
            <a:spLocks noGrp="1"/>
          </p:cNvSpPr>
          <p:nvPr>
            <p:ph idx="10"/>
          </p:nvPr>
        </p:nvSpPr>
        <p:spPr>
          <a:xfrm>
            <a:off x="4860032" y="900000"/>
            <a:ext cx="4032000" cy="3420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923286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3" name="Rectangle 18"/>
          <p:cNvSpPr>
            <a:spLocks noChangeArrowheads="1"/>
          </p:cNvSpPr>
          <p:nvPr userDrawn="1"/>
        </p:nvSpPr>
        <p:spPr bwMode="auto">
          <a:xfrm>
            <a:off x="0" y="0"/>
            <a:ext cx="9144000" cy="647700"/>
          </a:xfrm>
          <a:prstGeom prst="rect">
            <a:avLst/>
          </a:prstGeom>
          <a:solidFill>
            <a:srgbClr val="DDDDDD"/>
          </a:solidFill>
          <a:ln w="0">
            <a:noFill/>
            <a:miter lim="800000"/>
            <a:headEnd/>
            <a:tailEnd/>
          </a:ln>
          <a:effectLst/>
        </p:spPr>
        <p:txBody>
          <a:bodyPr wrap="none" anchor="ctr"/>
          <a:lstStyle/>
          <a:p>
            <a:pPr algn="ctr"/>
            <a:endParaRPr lang="de-DE" dirty="0">
              <a:solidFill>
                <a:schemeClr val="accent2"/>
              </a:solidFill>
            </a:endParaRPr>
          </a:p>
        </p:txBody>
      </p:sp>
      <p:sp>
        <p:nvSpPr>
          <p:cNvPr id="2" name="Titel 1"/>
          <p:cNvSpPr>
            <a:spLocks noGrp="1"/>
          </p:cNvSpPr>
          <p:nvPr>
            <p:ph type="title"/>
          </p:nvPr>
        </p:nvSpPr>
        <p:spPr/>
        <p:txBody>
          <a:bodyPr/>
          <a:lstStyle/>
          <a:p>
            <a:r>
              <a:rPr lang="de-DE"/>
              <a:t>Titelmasterformat durch Klicken bearbeiten</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chart" preserve="1">
  <p:cSld name="Titel und Diagramm">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0" y="0"/>
            <a:ext cx="9144000" cy="647700"/>
          </a:xfrm>
          <a:prstGeom prst="rect">
            <a:avLst/>
          </a:prstGeom>
          <a:solidFill>
            <a:srgbClr val="DDDDDD"/>
          </a:solidFill>
          <a:ln w="0">
            <a:noFill/>
            <a:miter lim="800000"/>
            <a:headEnd/>
            <a:tailEnd/>
          </a:ln>
          <a:effectLst/>
        </p:spPr>
        <p:txBody>
          <a:bodyPr wrap="none" anchor="ctr"/>
          <a:lstStyle/>
          <a:p>
            <a:pPr algn="ctr"/>
            <a:endParaRPr lang="de-DE" dirty="0">
              <a:solidFill>
                <a:schemeClr val="accent2"/>
              </a:solidFill>
            </a:endParaRPr>
          </a:p>
        </p:txBody>
      </p:sp>
      <p:sp>
        <p:nvSpPr>
          <p:cNvPr id="2" name="Titel 1"/>
          <p:cNvSpPr>
            <a:spLocks noGrp="1"/>
          </p:cNvSpPr>
          <p:nvPr>
            <p:ph type="title"/>
          </p:nvPr>
        </p:nvSpPr>
        <p:spPr>
          <a:xfrm>
            <a:off x="431800" y="83344"/>
            <a:ext cx="8375650" cy="531019"/>
          </a:xfrm>
        </p:spPr>
        <p:txBody>
          <a:bodyPr/>
          <a:lstStyle/>
          <a:p>
            <a:r>
              <a:rPr lang="de-DE"/>
              <a:t>Titelmasterformat durch Klicken bearbeiten</a:t>
            </a:r>
          </a:p>
        </p:txBody>
      </p:sp>
      <p:sp>
        <p:nvSpPr>
          <p:cNvPr id="3" name="Diagrammplatzhalter 2"/>
          <p:cNvSpPr>
            <a:spLocks noGrp="1"/>
          </p:cNvSpPr>
          <p:nvPr>
            <p:ph type="chart" idx="1"/>
          </p:nvPr>
        </p:nvSpPr>
        <p:spPr>
          <a:xfrm>
            <a:off x="431800" y="782241"/>
            <a:ext cx="8375650" cy="3579019"/>
          </a:xfrm>
        </p:spPr>
        <p:txBody>
          <a:bodyPr/>
          <a:lstStyle/>
          <a:p>
            <a:r>
              <a:rPr lang="de-DE" dirty="0"/>
              <a:t>Diagramm durch Klicken auf Symbol hinzufügen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liederung">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0" y="1"/>
            <a:ext cx="9144000" cy="850106"/>
          </a:xfrm>
          <a:prstGeom prst="rect">
            <a:avLst/>
          </a:prstGeom>
          <a:solidFill>
            <a:schemeClr val="hlink"/>
          </a:solidFill>
          <a:ln w="0">
            <a:noFill/>
            <a:miter lim="800000"/>
            <a:headEnd/>
            <a:tailEnd/>
          </a:ln>
          <a:effectLst/>
        </p:spPr>
        <p:txBody>
          <a:bodyPr wrap="none" anchor="ctr"/>
          <a:lstStyle/>
          <a:p>
            <a:pPr algn="ctr"/>
            <a:endParaRPr lang="de-DE" dirty="0">
              <a:solidFill>
                <a:schemeClr val="accent2"/>
              </a:solidFill>
            </a:endParaRPr>
          </a:p>
        </p:txBody>
      </p:sp>
      <p:sp>
        <p:nvSpPr>
          <p:cNvPr id="2" name="Titel 1"/>
          <p:cNvSpPr>
            <a:spLocks noGrp="1"/>
          </p:cNvSpPr>
          <p:nvPr>
            <p:ph type="title"/>
          </p:nvPr>
        </p:nvSpPr>
        <p:spPr/>
        <p:txBody>
          <a:bodyPr/>
          <a:lstStyle>
            <a:lvl1pPr>
              <a:defRPr>
                <a:solidFill>
                  <a:schemeClr val="bg1"/>
                </a:solidFill>
              </a:defRPr>
            </a:lvl1pPr>
          </a:lstStyle>
          <a:p>
            <a:r>
              <a:rPr lang="de-DE"/>
              <a:t>Titelmasterformat durch Klicken bearbeiten</a:t>
            </a:r>
            <a:endParaRPr lang="de-DE" dirty="0"/>
          </a:p>
        </p:txBody>
      </p:sp>
      <p:sp>
        <p:nvSpPr>
          <p:cNvPr id="4" name="Rectangle 3"/>
          <p:cNvSpPr>
            <a:spLocks noGrp="1" noChangeArrowheads="1"/>
          </p:cNvSpPr>
          <p:nvPr userDrawn="1">
            <p:ph type="body" idx="1"/>
          </p:nvPr>
        </p:nvSpPr>
        <p:spPr bwMode="gray">
          <a:xfrm>
            <a:off x="431800" y="1004888"/>
            <a:ext cx="8370888" cy="3467100"/>
          </a:xfrm>
          <a:noFill/>
        </p:spPr>
        <p:txBody>
          <a:bodyPr/>
          <a:lstStyle/>
          <a:p>
            <a:pPr lvl="0">
              <a:buClr>
                <a:srgbClr val="C0C0C0"/>
              </a:buClr>
            </a:pPr>
            <a:r>
              <a:rPr lang="de-DE" sz="2000">
                <a:solidFill>
                  <a:srgbClr val="C0C0C0"/>
                </a:solidFill>
              </a:rPr>
              <a:t>Textmasterformat bearbeiten</a:t>
            </a:r>
          </a:p>
          <a:p>
            <a:pPr lvl="1">
              <a:buClr>
                <a:srgbClr val="C0C0C0"/>
              </a:buClr>
            </a:pPr>
            <a:r>
              <a:rPr lang="de-DE" sz="2000">
                <a:solidFill>
                  <a:srgbClr val="C0C0C0"/>
                </a:solidFill>
              </a:rPr>
              <a:t>Zweite Ebene</a:t>
            </a:r>
          </a:p>
          <a:p>
            <a:pPr lvl="2">
              <a:buClr>
                <a:srgbClr val="C0C0C0"/>
              </a:buClr>
            </a:pPr>
            <a:r>
              <a:rPr lang="de-DE" sz="2000">
                <a:solidFill>
                  <a:srgbClr val="C0C0C0"/>
                </a:solidFill>
              </a:rPr>
              <a:t>Dritte Ebene</a:t>
            </a:r>
          </a:p>
          <a:p>
            <a:pPr lvl="3">
              <a:buClr>
                <a:srgbClr val="C0C0C0"/>
              </a:buClr>
            </a:pPr>
            <a:r>
              <a:rPr lang="de-DE" sz="2000">
                <a:solidFill>
                  <a:srgbClr val="C0C0C0"/>
                </a:solidFill>
              </a:rPr>
              <a:t>Vierte Ebene</a:t>
            </a:r>
          </a:p>
          <a:p>
            <a:pPr lvl="4">
              <a:buClr>
                <a:srgbClr val="C0C0C0"/>
              </a:buClr>
            </a:pPr>
            <a:r>
              <a:rPr lang="de-DE" sz="2000">
                <a:solidFill>
                  <a:srgbClr val="C0C0C0"/>
                </a:solidFill>
              </a:rPr>
              <a:t>Fünfte Ebene</a:t>
            </a:r>
            <a:endParaRPr lang="de-DE" sz="2000" dirty="0">
              <a:solidFill>
                <a:srgbClr val="C0C0C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ischentitel_1">
    <p:spTree>
      <p:nvGrpSpPr>
        <p:cNvPr id="1" name=""/>
        <p:cNvGrpSpPr/>
        <p:nvPr/>
      </p:nvGrpSpPr>
      <p:grpSpPr>
        <a:xfrm>
          <a:off x="0" y="0"/>
          <a:ext cx="0" cy="0"/>
          <a:chOff x="0" y="0"/>
          <a:chExt cx="0" cy="0"/>
        </a:xfrm>
      </p:grpSpPr>
      <p:sp>
        <p:nvSpPr>
          <p:cNvPr id="6" name="Rectangle 17"/>
          <p:cNvSpPr>
            <a:spLocks noChangeArrowheads="1"/>
          </p:cNvSpPr>
          <p:nvPr userDrawn="1"/>
        </p:nvSpPr>
        <p:spPr bwMode="auto">
          <a:xfrm>
            <a:off x="216000" y="288000"/>
            <a:ext cx="8712000" cy="4280400"/>
          </a:xfrm>
          <a:prstGeom prst="rect">
            <a:avLst/>
          </a:prstGeom>
          <a:solidFill>
            <a:srgbClr val="DDDDDD"/>
          </a:solidFill>
          <a:ln>
            <a:noFill/>
          </a:ln>
        </p:spPr>
        <p:txBody>
          <a:bodyPr wrap="none" anchor="ctr"/>
          <a:lstStyle/>
          <a:p>
            <a:pPr algn="ctr"/>
            <a:r>
              <a:rPr lang="de-DE" dirty="0"/>
              <a:t>   </a:t>
            </a:r>
          </a:p>
        </p:txBody>
      </p:sp>
      <p:sp>
        <p:nvSpPr>
          <p:cNvPr id="7" name="Rectangle 2"/>
          <p:cNvSpPr>
            <a:spLocks noGrp="1" noChangeArrowheads="1"/>
          </p:cNvSpPr>
          <p:nvPr>
            <p:ph type="ctrTitle" hasCustomPrompt="1"/>
          </p:nvPr>
        </p:nvSpPr>
        <p:spPr>
          <a:xfrm>
            <a:off x="831850" y="2787774"/>
            <a:ext cx="7772400" cy="873125"/>
          </a:xfrm>
        </p:spPr>
        <p:txBody>
          <a:bodyPr/>
          <a:lstStyle>
            <a:lvl1pPr>
              <a:defRPr>
                <a:solidFill>
                  <a:schemeClr val="tx1"/>
                </a:solidFill>
              </a:defRPr>
            </a:lvl1pPr>
          </a:lstStyle>
          <a:p>
            <a:r>
              <a:rPr lang="de-DE" dirty="0"/>
              <a:t>Zwischentitel</a:t>
            </a:r>
          </a:p>
        </p:txBody>
      </p:sp>
      <p:sp>
        <p:nvSpPr>
          <p:cNvPr id="8" name="Rectangle 3"/>
          <p:cNvSpPr>
            <a:spLocks noGrp="1" noChangeArrowheads="1"/>
          </p:cNvSpPr>
          <p:nvPr>
            <p:ph type="subTitle" idx="1" hasCustomPrompt="1"/>
          </p:nvPr>
        </p:nvSpPr>
        <p:spPr>
          <a:xfrm>
            <a:off x="830263" y="3930774"/>
            <a:ext cx="7747000" cy="333375"/>
          </a:xfrm>
        </p:spPr>
        <p:txBody>
          <a:bodyPr/>
          <a:lstStyle>
            <a:lvl1pPr>
              <a:defRPr>
                <a:solidFill>
                  <a:schemeClr val="tx1"/>
                </a:solidFill>
              </a:defRPr>
            </a:lvl1pPr>
          </a:lstStyle>
          <a:p>
            <a:r>
              <a:rPr lang="de-DE" dirty="0"/>
              <a:t>Untertitel</a:t>
            </a:r>
          </a:p>
        </p:txBody>
      </p:sp>
      <p:pic>
        <p:nvPicPr>
          <p:cNvPr id="13" name="Picture 20" descr="TUBS_CO_70vH_150dpi"/>
          <p:cNvPicPr>
            <a:picLocks noChangeAspect="1" noChangeArrowheads="1"/>
          </p:cNvPicPr>
          <p:nvPr userDrawn="1"/>
        </p:nvPicPr>
        <p:blipFill>
          <a:blip r:embed="rId2" cstate="print"/>
          <a:srcRect/>
          <a:stretch>
            <a:fillRect/>
          </a:stretch>
        </p:blipFill>
        <p:spPr bwMode="auto">
          <a:xfrm>
            <a:off x="1" y="4436273"/>
            <a:ext cx="1356890" cy="502378"/>
          </a:xfrm>
          <a:prstGeom prst="rect">
            <a:avLst/>
          </a:prstGeom>
          <a:noFill/>
          <a:ln w="9525">
            <a:noFill/>
            <a:miter lim="800000"/>
            <a:headEnd/>
            <a:tailEnd/>
          </a:ln>
        </p:spPr>
      </p:pic>
      <p:sp>
        <p:nvSpPr>
          <p:cNvPr id="9" name="Bildplatzhalter 2"/>
          <p:cNvSpPr>
            <a:spLocks noGrp="1"/>
          </p:cNvSpPr>
          <p:nvPr>
            <p:ph type="pic" sz="quarter" idx="10"/>
          </p:nvPr>
        </p:nvSpPr>
        <p:spPr>
          <a:xfrm>
            <a:off x="216000" y="288000"/>
            <a:ext cx="8712000" cy="2268000"/>
          </a:xfrm>
        </p:spPr>
        <p:txBody>
          <a:bodyPr/>
          <a:lstStyle/>
          <a:p>
            <a:endParaRPr lang="de-DE" dirty="0"/>
          </a:p>
        </p:txBody>
      </p:sp>
      <p:sp>
        <p:nvSpPr>
          <p:cNvPr id="10" name="Rechteck 9"/>
          <p:cNvSpPr/>
          <p:nvPr userDrawn="1"/>
        </p:nvSpPr>
        <p:spPr>
          <a:xfrm>
            <a:off x="8928000" y="0"/>
            <a:ext cx="216000" cy="5148000"/>
          </a:xfrm>
          <a:prstGeom prst="rect">
            <a:avLst/>
          </a:prstGeom>
          <a:solidFill>
            <a:schemeClr val="bg1"/>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224652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ischentitel_2">
    <p:spTree>
      <p:nvGrpSpPr>
        <p:cNvPr id="1" name=""/>
        <p:cNvGrpSpPr/>
        <p:nvPr/>
      </p:nvGrpSpPr>
      <p:grpSpPr>
        <a:xfrm>
          <a:off x="0" y="0"/>
          <a:ext cx="0" cy="0"/>
          <a:chOff x="0" y="0"/>
          <a:chExt cx="0" cy="0"/>
        </a:xfrm>
      </p:grpSpPr>
      <p:sp>
        <p:nvSpPr>
          <p:cNvPr id="6" name="Rectangle 17"/>
          <p:cNvSpPr>
            <a:spLocks noChangeArrowheads="1"/>
          </p:cNvSpPr>
          <p:nvPr userDrawn="1"/>
        </p:nvSpPr>
        <p:spPr bwMode="auto">
          <a:xfrm>
            <a:off x="216000" y="288000"/>
            <a:ext cx="8712000" cy="4280400"/>
          </a:xfrm>
          <a:prstGeom prst="rect">
            <a:avLst/>
          </a:prstGeom>
          <a:solidFill>
            <a:srgbClr val="FA6E00"/>
          </a:solidFill>
          <a:ln>
            <a:noFill/>
          </a:ln>
        </p:spPr>
        <p:txBody>
          <a:bodyPr wrap="none" anchor="ctr"/>
          <a:lstStyle/>
          <a:p>
            <a:pPr algn="ctr"/>
            <a:r>
              <a:rPr lang="de-DE" dirty="0"/>
              <a:t>   </a:t>
            </a:r>
          </a:p>
        </p:txBody>
      </p:sp>
      <p:sp>
        <p:nvSpPr>
          <p:cNvPr id="7" name="Rectangle 2"/>
          <p:cNvSpPr>
            <a:spLocks noGrp="1" noChangeArrowheads="1"/>
          </p:cNvSpPr>
          <p:nvPr>
            <p:ph type="ctrTitle" hasCustomPrompt="1"/>
          </p:nvPr>
        </p:nvSpPr>
        <p:spPr>
          <a:xfrm>
            <a:off x="831850" y="2787774"/>
            <a:ext cx="7772400" cy="873125"/>
          </a:xfrm>
        </p:spPr>
        <p:txBody>
          <a:bodyPr/>
          <a:lstStyle>
            <a:lvl1pPr>
              <a:defRPr>
                <a:solidFill>
                  <a:schemeClr val="bg1"/>
                </a:solidFill>
              </a:defRPr>
            </a:lvl1pPr>
          </a:lstStyle>
          <a:p>
            <a:r>
              <a:rPr lang="de-DE" dirty="0"/>
              <a:t>Zwischentitel</a:t>
            </a:r>
          </a:p>
        </p:txBody>
      </p:sp>
      <p:sp>
        <p:nvSpPr>
          <p:cNvPr id="8" name="Rectangle 3"/>
          <p:cNvSpPr>
            <a:spLocks noGrp="1" noChangeArrowheads="1"/>
          </p:cNvSpPr>
          <p:nvPr>
            <p:ph type="subTitle" idx="1" hasCustomPrompt="1"/>
          </p:nvPr>
        </p:nvSpPr>
        <p:spPr>
          <a:xfrm>
            <a:off x="830263" y="3930774"/>
            <a:ext cx="7747000" cy="333375"/>
          </a:xfrm>
        </p:spPr>
        <p:txBody>
          <a:bodyPr/>
          <a:lstStyle>
            <a:lvl1pPr>
              <a:defRPr>
                <a:solidFill>
                  <a:schemeClr val="bg1"/>
                </a:solidFill>
              </a:defRPr>
            </a:lvl1pPr>
          </a:lstStyle>
          <a:p>
            <a:r>
              <a:rPr lang="de-DE" dirty="0"/>
              <a:t>Untertitel</a:t>
            </a:r>
          </a:p>
        </p:txBody>
      </p:sp>
      <p:pic>
        <p:nvPicPr>
          <p:cNvPr id="13" name="Picture 20" descr="TUBS_CO_70vH_150dpi"/>
          <p:cNvPicPr>
            <a:picLocks noChangeAspect="1" noChangeArrowheads="1"/>
          </p:cNvPicPr>
          <p:nvPr userDrawn="1"/>
        </p:nvPicPr>
        <p:blipFill>
          <a:blip r:embed="rId2" cstate="print"/>
          <a:srcRect/>
          <a:stretch>
            <a:fillRect/>
          </a:stretch>
        </p:blipFill>
        <p:spPr bwMode="auto">
          <a:xfrm>
            <a:off x="1" y="4436273"/>
            <a:ext cx="1356890" cy="502378"/>
          </a:xfrm>
          <a:prstGeom prst="rect">
            <a:avLst/>
          </a:prstGeom>
          <a:noFill/>
          <a:ln w="9525">
            <a:noFill/>
            <a:miter lim="800000"/>
            <a:headEnd/>
            <a:tailEnd/>
          </a:ln>
        </p:spPr>
      </p:pic>
      <p:sp>
        <p:nvSpPr>
          <p:cNvPr id="3" name="Bildplatzhalter 2"/>
          <p:cNvSpPr>
            <a:spLocks noGrp="1"/>
          </p:cNvSpPr>
          <p:nvPr>
            <p:ph type="pic" sz="quarter" idx="10"/>
          </p:nvPr>
        </p:nvSpPr>
        <p:spPr>
          <a:xfrm>
            <a:off x="216000" y="288000"/>
            <a:ext cx="8712000" cy="2268000"/>
          </a:xfrm>
        </p:spPr>
        <p:txBody>
          <a:bodyPr/>
          <a:lstStyle/>
          <a:p>
            <a:endParaRPr lang="de-DE" dirty="0"/>
          </a:p>
        </p:txBody>
      </p:sp>
      <p:sp>
        <p:nvSpPr>
          <p:cNvPr id="10" name="Rechteck 9"/>
          <p:cNvSpPr/>
          <p:nvPr userDrawn="1"/>
        </p:nvSpPr>
        <p:spPr>
          <a:xfrm>
            <a:off x="8927999" y="0"/>
            <a:ext cx="216000" cy="5148000"/>
          </a:xfrm>
          <a:prstGeom prst="rect">
            <a:avLst/>
          </a:prstGeom>
          <a:solidFill>
            <a:schemeClr val="bg1"/>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40D658-E7FE-43B4-B9BD-AE012B69D8AF}"/>
              </a:ext>
            </a:extLst>
          </p:cNvPr>
          <p:cNvSpPr>
            <a:spLocks noGrp="1"/>
          </p:cNvSpPr>
          <p:nvPr>
            <p:ph type="dt" sz="half" idx="10"/>
          </p:nvPr>
        </p:nvSpPr>
        <p:spPr/>
        <p:txBody>
          <a:bodyPr/>
          <a:lstStyle/>
          <a:p>
            <a:fld id="{0B460F1A-09A3-453D-8113-CDDCFA249950}" type="datetimeFigureOut">
              <a:rPr lang="en-US" smtClean="0"/>
              <a:t>7/2/2019</a:t>
            </a:fld>
            <a:endParaRPr lang="en-US"/>
          </a:p>
        </p:txBody>
      </p:sp>
      <p:sp>
        <p:nvSpPr>
          <p:cNvPr id="3" name="Footer Placeholder 2">
            <a:extLst>
              <a:ext uri="{FF2B5EF4-FFF2-40B4-BE49-F238E27FC236}">
                <a16:creationId xmlns:a16="http://schemas.microsoft.com/office/drawing/2014/main" id="{D691AE5E-DCF9-4BD6-BA12-3BCA781B95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2E3E32-04B7-4830-B067-DEE1F34F16F2}"/>
              </a:ext>
            </a:extLst>
          </p:cNvPr>
          <p:cNvSpPr>
            <a:spLocks noGrp="1"/>
          </p:cNvSpPr>
          <p:nvPr>
            <p:ph type="sldNum" sz="quarter" idx="12"/>
          </p:nvPr>
        </p:nvSpPr>
        <p:spPr/>
        <p:txBody>
          <a:bodyPr/>
          <a:lstStyle/>
          <a:p>
            <a:fld id="{E5FCFA98-65A1-4C44-86BB-307E9F67FD39}" type="slidenum">
              <a:rPr lang="en-US" smtClean="0"/>
              <a:t>‹#›</a:t>
            </a:fld>
            <a:endParaRPr lang="en-US"/>
          </a:p>
        </p:txBody>
      </p:sp>
    </p:spTree>
    <p:extLst>
      <p:ext uri="{BB962C8B-B14F-4D97-AF65-F5344CB8AC3E}">
        <p14:creationId xmlns:p14="http://schemas.microsoft.com/office/powerpoint/2010/main" val="185436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Line 14"/>
          <p:cNvSpPr>
            <a:spLocks noChangeShapeType="1"/>
          </p:cNvSpPr>
          <p:nvPr/>
        </p:nvSpPr>
        <p:spPr bwMode="auto">
          <a:xfrm>
            <a:off x="0" y="4561200"/>
            <a:ext cx="9144000" cy="0"/>
          </a:xfrm>
          <a:prstGeom prst="line">
            <a:avLst/>
          </a:prstGeom>
          <a:noFill/>
          <a:ln w="9525">
            <a:solidFill>
              <a:srgbClr val="BE1E3C"/>
            </a:solidFill>
            <a:round/>
            <a:headEnd/>
            <a:tailEnd/>
          </a:ln>
          <a:effectLst/>
        </p:spPr>
        <p:txBody>
          <a:bodyPr/>
          <a:lstStyle/>
          <a:p>
            <a:endParaRPr lang="de-DE"/>
          </a:p>
        </p:txBody>
      </p:sp>
      <p:sp>
        <p:nvSpPr>
          <p:cNvPr id="1026" name="Rectangle 2"/>
          <p:cNvSpPr>
            <a:spLocks noGrp="1" noChangeArrowheads="1"/>
          </p:cNvSpPr>
          <p:nvPr>
            <p:ph type="title"/>
          </p:nvPr>
        </p:nvSpPr>
        <p:spPr bwMode="auto">
          <a:xfrm>
            <a:off x="431800" y="83344"/>
            <a:ext cx="8375650" cy="531019"/>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de-DE"/>
              <a:t>Mastertitelformat bearbeiten</a:t>
            </a:r>
          </a:p>
        </p:txBody>
      </p:sp>
      <p:sp>
        <p:nvSpPr>
          <p:cNvPr id="1027" name="Rectangle 3"/>
          <p:cNvSpPr>
            <a:spLocks noGrp="1" noChangeArrowheads="1"/>
          </p:cNvSpPr>
          <p:nvPr>
            <p:ph type="body" idx="1"/>
          </p:nvPr>
        </p:nvSpPr>
        <p:spPr bwMode="auto">
          <a:xfrm>
            <a:off x="431800" y="782241"/>
            <a:ext cx="8375650" cy="357901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044" name="Picture 20" descr="TUBS_CO_70vH_150dpi"/>
          <p:cNvPicPr>
            <a:picLocks noChangeAspect="1" noChangeArrowheads="1"/>
          </p:cNvPicPr>
          <p:nvPr/>
        </p:nvPicPr>
        <p:blipFill>
          <a:blip r:embed="rId11" cstate="print"/>
          <a:srcRect/>
          <a:stretch>
            <a:fillRect/>
          </a:stretch>
        </p:blipFill>
        <p:spPr bwMode="auto">
          <a:xfrm>
            <a:off x="1" y="4436273"/>
            <a:ext cx="1356890" cy="502378"/>
          </a:xfrm>
          <a:prstGeom prst="rect">
            <a:avLst/>
          </a:prstGeom>
          <a:noFill/>
          <a:ln w="9525">
            <a:noFill/>
            <a:miter lim="800000"/>
            <a:headEnd/>
            <a:tailEnd/>
          </a:ln>
        </p:spPr>
      </p:pic>
      <p:sp>
        <p:nvSpPr>
          <p:cNvPr id="8" name="Textfeld 7"/>
          <p:cNvSpPr txBox="1"/>
          <p:nvPr/>
        </p:nvSpPr>
        <p:spPr>
          <a:xfrm>
            <a:off x="1421650" y="4605338"/>
            <a:ext cx="5022558" cy="246221"/>
          </a:xfrm>
          <a:prstGeom prst="rect">
            <a:avLst/>
          </a:prstGeom>
          <a:noFill/>
        </p:spPr>
        <p:txBody>
          <a:bodyPr wrap="square" lIns="0" tIns="0" rIns="0" bIns="0"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de-DE" sz="800" dirty="0" err="1"/>
              <a:t>July</a:t>
            </a:r>
            <a:r>
              <a:rPr lang="de-DE" sz="800" dirty="0"/>
              <a:t> 4, 2019 | Hesham Hosney | </a:t>
            </a:r>
            <a:r>
              <a:rPr lang="en-US" sz="800" dirty="0"/>
              <a:t>Trustworthy Recording of Media Files Using Blockchains</a:t>
            </a:r>
            <a:r>
              <a:rPr lang="de-DE" sz="800" dirty="0"/>
              <a:t> | Page</a:t>
            </a:r>
            <a:r>
              <a:rPr lang="de-DE" sz="800" baseline="0" dirty="0"/>
              <a:t> </a:t>
            </a:r>
            <a:fld id="{54091A06-E49E-4F45-A4ED-27B9A60B04AE}" type="slidenum">
              <a:rPr lang="de-DE" sz="800" baseline="0" smtClean="0"/>
              <a:pPr marL="0" marR="0" indent="0" algn="l" defTabSz="914400" rtl="0" eaLnBrk="1" fontAlgn="base" latinLnBrk="0" hangingPunct="1">
                <a:lnSpc>
                  <a:spcPct val="100000"/>
                </a:lnSpc>
                <a:spcBef>
                  <a:spcPct val="0"/>
                </a:spcBef>
                <a:spcAft>
                  <a:spcPct val="0"/>
                </a:spcAft>
                <a:buClrTx/>
                <a:buSzTx/>
                <a:buFontTx/>
                <a:buNone/>
                <a:tabLst/>
                <a:defRPr/>
              </a:pPr>
              <a:t>‹#›</a:t>
            </a:fld>
            <a:endParaRPr lang="de-DE" sz="800" dirty="0"/>
          </a:p>
          <a:p>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63" r:id="rId2"/>
    <p:sldLayoutId id="2147483662" r:id="rId3"/>
    <p:sldLayoutId id="2147483654" r:id="rId4"/>
    <p:sldLayoutId id="2147483660" r:id="rId5"/>
    <p:sldLayoutId id="2147483661" r:id="rId6"/>
    <p:sldLayoutId id="2147483664" r:id="rId7"/>
    <p:sldLayoutId id="2147483650" r:id="rId8"/>
    <p:sldLayoutId id="2147483665" r:id="rId9"/>
  </p:sldLayoutIdLst>
  <p:hf sldNum="0" hdr="0" ftr="0" dt="0"/>
  <p:txStyles>
    <p:titleStyle>
      <a:lvl1pPr algn="l" rtl="0" eaLnBrk="1" fontAlgn="base" hangingPunct="1">
        <a:spcBef>
          <a:spcPct val="0"/>
        </a:spcBef>
        <a:spcAft>
          <a:spcPct val="0"/>
        </a:spcAft>
        <a:defRPr sz="2200" b="1">
          <a:solidFill>
            <a:schemeClr val="tx1"/>
          </a:solidFill>
          <a:latin typeface="+mj-lt"/>
          <a:ea typeface="+mj-ea"/>
          <a:cs typeface="+mj-cs"/>
        </a:defRPr>
      </a:lvl1pPr>
      <a:lvl2pPr algn="l" rtl="0" eaLnBrk="1" fontAlgn="base" hangingPunct="1">
        <a:spcBef>
          <a:spcPct val="0"/>
        </a:spcBef>
        <a:spcAft>
          <a:spcPct val="0"/>
        </a:spcAft>
        <a:defRPr sz="2200" b="1">
          <a:solidFill>
            <a:schemeClr val="tx1"/>
          </a:solidFill>
          <a:latin typeface="Arial" charset="0"/>
        </a:defRPr>
      </a:lvl2pPr>
      <a:lvl3pPr algn="l" rtl="0" eaLnBrk="1" fontAlgn="base" hangingPunct="1">
        <a:spcBef>
          <a:spcPct val="0"/>
        </a:spcBef>
        <a:spcAft>
          <a:spcPct val="0"/>
        </a:spcAft>
        <a:defRPr sz="2200" b="1">
          <a:solidFill>
            <a:schemeClr val="tx1"/>
          </a:solidFill>
          <a:latin typeface="Arial" charset="0"/>
        </a:defRPr>
      </a:lvl3pPr>
      <a:lvl4pPr algn="l" rtl="0" eaLnBrk="1" fontAlgn="base" hangingPunct="1">
        <a:spcBef>
          <a:spcPct val="0"/>
        </a:spcBef>
        <a:spcAft>
          <a:spcPct val="0"/>
        </a:spcAft>
        <a:defRPr sz="2200" b="1">
          <a:solidFill>
            <a:schemeClr val="tx1"/>
          </a:solidFill>
          <a:latin typeface="Arial" charset="0"/>
        </a:defRPr>
      </a:lvl4pPr>
      <a:lvl5pPr algn="l" rtl="0" eaLnBrk="1" fontAlgn="base" hangingPunct="1">
        <a:spcBef>
          <a:spcPct val="0"/>
        </a:spcBef>
        <a:spcAft>
          <a:spcPct val="0"/>
        </a:spcAft>
        <a:defRPr sz="2200" b="1">
          <a:solidFill>
            <a:schemeClr val="tx1"/>
          </a:solidFill>
          <a:latin typeface="Arial" charset="0"/>
        </a:defRPr>
      </a:lvl5pPr>
      <a:lvl6pPr marL="457200" algn="l" rtl="0" eaLnBrk="1" fontAlgn="base" hangingPunct="1">
        <a:spcBef>
          <a:spcPct val="0"/>
        </a:spcBef>
        <a:spcAft>
          <a:spcPct val="0"/>
        </a:spcAft>
        <a:defRPr sz="2200" b="1">
          <a:solidFill>
            <a:schemeClr val="tx1"/>
          </a:solidFill>
          <a:latin typeface="Arial" charset="0"/>
        </a:defRPr>
      </a:lvl6pPr>
      <a:lvl7pPr marL="914400" algn="l" rtl="0" eaLnBrk="1" fontAlgn="base" hangingPunct="1">
        <a:spcBef>
          <a:spcPct val="0"/>
        </a:spcBef>
        <a:spcAft>
          <a:spcPct val="0"/>
        </a:spcAft>
        <a:defRPr sz="2200" b="1">
          <a:solidFill>
            <a:schemeClr val="tx1"/>
          </a:solidFill>
          <a:latin typeface="Arial" charset="0"/>
        </a:defRPr>
      </a:lvl7pPr>
      <a:lvl8pPr marL="1371600" algn="l" rtl="0" eaLnBrk="1" fontAlgn="base" hangingPunct="1">
        <a:spcBef>
          <a:spcPct val="0"/>
        </a:spcBef>
        <a:spcAft>
          <a:spcPct val="0"/>
        </a:spcAft>
        <a:defRPr sz="2200" b="1">
          <a:solidFill>
            <a:schemeClr val="tx1"/>
          </a:solidFill>
          <a:latin typeface="Arial" charset="0"/>
        </a:defRPr>
      </a:lvl8pPr>
      <a:lvl9pPr marL="1828800" algn="l" rtl="0" eaLnBrk="1" fontAlgn="base" hangingPunct="1">
        <a:spcBef>
          <a:spcPct val="0"/>
        </a:spcBef>
        <a:spcAft>
          <a:spcPct val="0"/>
        </a:spcAft>
        <a:defRPr sz="2200" b="1">
          <a:solidFill>
            <a:schemeClr val="tx1"/>
          </a:solidFill>
          <a:latin typeface="Arial" charset="0"/>
        </a:defRPr>
      </a:lvl9pPr>
    </p:titleStyle>
    <p:body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ctrTitle"/>
          </p:nvPr>
        </p:nvSpPr>
        <p:spPr>
          <a:xfrm>
            <a:off x="611560" y="3147814"/>
            <a:ext cx="7920880" cy="720080"/>
          </a:xfrm>
        </p:spPr>
        <p:txBody>
          <a:bodyPr/>
          <a:lstStyle/>
          <a:p>
            <a:br>
              <a:rPr lang="en-US" dirty="0"/>
            </a:br>
            <a:r>
              <a:rPr lang="en-US" dirty="0"/>
              <a:t>  Trustworthy Recording of Media Files Using Blockchains</a:t>
            </a:r>
            <a:br>
              <a:rPr lang="en-US" dirty="0"/>
            </a:br>
            <a:r>
              <a:rPr lang="en-US" dirty="0"/>
              <a:t>   </a:t>
            </a:r>
            <a:r>
              <a:rPr lang="en-US" sz="1800" dirty="0"/>
              <a:t>Research Project</a:t>
            </a:r>
            <a:endParaRPr lang="en-US" dirty="0"/>
          </a:p>
        </p:txBody>
      </p:sp>
      <p:sp>
        <p:nvSpPr>
          <p:cNvPr id="8" name="Untertitel 7"/>
          <p:cNvSpPr>
            <a:spLocks noGrp="1"/>
          </p:cNvSpPr>
          <p:nvPr>
            <p:ph type="subTitle" idx="1"/>
          </p:nvPr>
        </p:nvSpPr>
        <p:spPr>
          <a:xfrm>
            <a:off x="827584" y="3867894"/>
            <a:ext cx="7747000" cy="250031"/>
          </a:xfrm>
        </p:spPr>
        <p:txBody>
          <a:bodyPr/>
          <a:lstStyle/>
          <a:p>
            <a:r>
              <a:rPr lang="de-DE" dirty="0"/>
              <a:t>Hesham Hosney, 4th </a:t>
            </a:r>
            <a:r>
              <a:rPr lang="de-DE" dirty="0" err="1"/>
              <a:t>July</a:t>
            </a:r>
            <a:r>
              <a:rPr lang="de-DE" dirty="0"/>
              <a:t> 2019</a:t>
            </a:r>
          </a:p>
          <a:p>
            <a:r>
              <a:rPr lang="de-DE" sz="1400" dirty="0"/>
              <a:t>ITIS TU Braunschweig</a:t>
            </a:r>
          </a:p>
          <a:p>
            <a:r>
              <a:rPr lang="en-US" sz="1400" dirty="0"/>
              <a:t>Supervisors: Prof. Dr. </a:t>
            </a:r>
            <a:r>
              <a:rPr lang="en-US" sz="1400" dirty="0" err="1"/>
              <a:t>Rüdiger</a:t>
            </a:r>
            <a:r>
              <a:rPr lang="en-US" sz="1400" dirty="0"/>
              <a:t> </a:t>
            </a:r>
            <a:r>
              <a:rPr lang="en-US" sz="1400" dirty="0" err="1"/>
              <a:t>Kapitza</a:t>
            </a:r>
            <a:r>
              <a:rPr lang="en-US" sz="1400" dirty="0"/>
              <a:t> &amp; M.Sc. Signe </a:t>
            </a:r>
            <a:r>
              <a:rPr lang="en-US" sz="1400" dirty="0" err="1"/>
              <a:t>Rüsch</a:t>
            </a:r>
            <a:r>
              <a:rPr lang="en-US" sz="1400" dirty="0"/>
              <a:t> </a:t>
            </a:r>
            <a:endParaRPr lang="de-DE" sz="1400" dirty="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7" name="Picture 6">
            <a:extLst>
              <a:ext uri="{FF2B5EF4-FFF2-40B4-BE49-F238E27FC236}">
                <a16:creationId xmlns:a16="http://schemas.microsoft.com/office/drawing/2014/main" id="{68CCE98C-AFE2-4AC4-AC1C-06B301AA5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9"/>
            <a:ext cx="8244656" cy="3456384"/>
          </a:xfrm>
          <a:prstGeom prst="rect">
            <a:avLst/>
          </a:prstGeom>
        </p:spPr>
      </p:pic>
    </p:spTree>
    <p:extLst>
      <p:ext uri="{BB962C8B-B14F-4D97-AF65-F5344CB8AC3E}">
        <p14:creationId xmlns:p14="http://schemas.microsoft.com/office/powerpoint/2010/main" val="239192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4" name="Picture 3">
            <a:extLst>
              <a:ext uri="{FF2B5EF4-FFF2-40B4-BE49-F238E27FC236}">
                <a16:creationId xmlns:a16="http://schemas.microsoft.com/office/drawing/2014/main" id="{FECCAB29-79E1-4E1C-9F78-7370E3FFE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6" cy="3456384"/>
          </a:xfrm>
          <a:prstGeom prst="rect">
            <a:avLst/>
          </a:prstGeom>
        </p:spPr>
      </p:pic>
    </p:spTree>
    <p:extLst>
      <p:ext uri="{BB962C8B-B14F-4D97-AF65-F5344CB8AC3E}">
        <p14:creationId xmlns:p14="http://schemas.microsoft.com/office/powerpoint/2010/main" val="224619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8" name="Picture 7">
            <a:extLst>
              <a:ext uri="{FF2B5EF4-FFF2-40B4-BE49-F238E27FC236}">
                <a16:creationId xmlns:a16="http://schemas.microsoft.com/office/drawing/2014/main" id="{78C2AAA8-B856-41C3-A7E0-4ECF9D43C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6" cy="3456384"/>
          </a:xfrm>
          <a:prstGeom prst="rect">
            <a:avLst/>
          </a:prstGeom>
        </p:spPr>
      </p:pic>
    </p:spTree>
    <p:extLst>
      <p:ext uri="{BB962C8B-B14F-4D97-AF65-F5344CB8AC3E}">
        <p14:creationId xmlns:p14="http://schemas.microsoft.com/office/powerpoint/2010/main" val="391598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4" name="Picture 3">
            <a:extLst>
              <a:ext uri="{FF2B5EF4-FFF2-40B4-BE49-F238E27FC236}">
                <a16:creationId xmlns:a16="http://schemas.microsoft.com/office/drawing/2014/main" id="{7086396F-D688-4F2F-AED5-69B262618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6" cy="3456383"/>
          </a:xfrm>
          <a:prstGeom prst="rect">
            <a:avLst/>
          </a:prstGeom>
        </p:spPr>
      </p:pic>
    </p:spTree>
    <p:extLst>
      <p:ext uri="{BB962C8B-B14F-4D97-AF65-F5344CB8AC3E}">
        <p14:creationId xmlns:p14="http://schemas.microsoft.com/office/powerpoint/2010/main" val="61227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5" name="Picture 4">
            <a:extLst>
              <a:ext uri="{FF2B5EF4-FFF2-40B4-BE49-F238E27FC236}">
                <a16:creationId xmlns:a16="http://schemas.microsoft.com/office/drawing/2014/main" id="{C93C002A-6939-4908-BFCC-CFBA5EB98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5" cy="3456384"/>
          </a:xfrm>
          <a:prstGeom prst="rect">
            <a:avLst/>
          </a:prstGeom>
        </p:spPr>
      </p:pic>
    </p:spTree>
    <p:extLst>
      <p:ext uri="{BB962C8B-B14F-4D97-AF65-F5344CB8AC3E}">
        <p14:creationId xmlns:p14="http://schemas.microsoft.com/office/powerpoint/2010/main" val="374290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4" name="Picture 3">
            <a:extLst>
              <a:ext uri="{FF2B5EF4-FFF2-40B4-BE49-F238E27FC236}">
                <a16:creationId xmlns:a16="http://schemas.microsoft.com/office/drawing/2014/main" id="{5CF773F8-EB7A-4B8B-BA1C-2680762C1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5" cy="3456384"/>
          </a:xfrm>
          <a:prstGeom prst="rect">
            <a:avLst/>
          </a:prstGeom>
        </p:spPr>
      </p:pic>
    </p:spTree>
    <p:extLst>
      <p:ext uri="{BB962C8B-B14F-4D97-AF65-F5344CB8AC3E}">
        <p14:creationId xmlns:p14="http://schemas.microsoft.com/office/powerpoint/2010/main" val="302325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3823-966E-45F1-8540-7F3C36444E78}"/>
              </a:ext>
            </a:extLst>
          </p:cNvPr>
          <p:cNvSpPr>
            <a:spLocks noGrp="1"/>
          </p:cNvSpPr>
          <p:nvPr>
            <p:ph type="title"/>
          </p:nvPr>
        </p:nvSpPr>
        <p:spPr/>
        <p:txBody>
          <a:bodyPr/>
          <a:lstStyle/>
          <a:p>
            <a:r>
              <a:rPr lang="en-US" dirty="0"/>
              <a:t>Transaction Flow </a:t>
            </a:r>
          </a:p>
        </p:txBody>
      </p:sp>
      <p:pic>
        <p:nvPicPr>
          <p:cNvPr id="5" name="Content Placeholder 4">
            <a:extLst>
              <a:ext uri="{FF2B5EF4-FFF2-40B4-BE49-F238E27FC236}">
                <a16:creationId xmlns:a16="http://schemas.microsoft.com/office/drawing/2014/main" id="{BA1B4C3B-512B-4192-A694-9400F2CBF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800" y="843557"/>
            <a:ext cx="8244656" cy="3456385"/>
          </a:xfrm>
        </p:spPr>
      </p:pic>
    </p:spTree>
    <p:extLst>
      <p:ext uri="{BB962C8B-B14F-4D97-AF65-F5344CB8AC3E}">
        <p14:creationId xmlns:p14="http://schemas.microsoft.com/office/powerpoint/2010/main" val="2318685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p:txBody>
          <a:bodyPr/>
          <a:lstStyle/>
          <a:p>
            <a:endParaRPr lang="de-DE" dirty="0"/>
          </a:p>
        </p:txBody>
      </p:sp>
      <p:sp>
        <p:nvSpPr>
          <p:cNvPr id="3" name="Text Placeholder 2">
            <a:extLst>
              <a:ext uri="{FF2B5EF4-FFF2-40B4-BE49-F238E27FC236}">
                <a16:creationId xmlns:a16="http://schemas.microsoft.com/office/drawing/2014/main" id="{118B4F6B-2B85-4F93-9C9C-7E9179F16FA9}"/>
              </a:ext>
            </a:extLst>
          </p:cNvPr>
          <p:cNvSpPr>
            <a:spLocks noGrp="1"/>
          </p:cNvSpPr>
          <p:nvPr>
            <p:ph type="body" idx="1"/>
          </p:nvPr>
        </p:nvSpPr>
        <p:spPr/>
        <p:txBody>
          <a:bodyPr/>
          <a:lstStyle/>
          <a:p>
            <a:endParaRPr lang="en-US" dirty="0"/>
          </a:p>
        </p:txBody>
      </p:sp>
      <p:sp>
        <p:nvSpPr>
          <p:cNvPr id="13" name="Oval 12">
            <a:extLst>
              <a:ext uri="{FF2B5EF4-FFF2-40B4-BE49-F238E27FC236}">
                <a16:creationId xmlns:a16="http://schemas.microsoft.com/office/drawing/2014/main" id="{BAF52EA8-5215-40EF-88FE-425A45601935}"/>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90BB164-3EEC-4681-A3B5-EF0F471085BE}"/>
              </a:ext>
            </a:extLst>
          </p:cNvPr>
          <p:cNvSpPr txBox="1"/>
          <p:nvPr/>
        </p:nvSpPr>
        <p:spPr>
          <a:xfrm>
            <a:off x="1725461" y="1916132"/>
            <a:ext cx="6911439" cy="738664"/>
          </a:xfrm>
          <a:prstGeom prst="rect">
            <a:avLst/>
          </a:prstGeom>
          <a:noFill/>
        </p:spPr>
        <p:txBody>
          <a:bodyPr wrap="square" rtlCol="0">
            <a:spAutoFit/>
          </a:bodyPr>
          <a:lstStyle/>
          <a:p>
            <a:r>
              <a:rPr lang="en-US" b="1" dirty="0">
                <a:solidFill>
                  <a:srgbClr val="C00000"/>
                </a:solidFill>
                <a:latin typeface="Century Gothic" panose="020B0502020202020204" pitchFamily="34" charset="0"/>
              </a:rPr>
              <a:t>The Infrastructure </a:t>
            </a:r>
          </a:p>
          <a:p>
            <a:r>
              <a:rPr lang="en-US" sz="1200" dirty="0">
                <a:latin typeface="Century Gothic" panose="020B0502020202020204" pitchFamily="34" charset="0"/>
              </a:rPr>
              <a:t>Discussing the application infrastructure overview, Docker Container nodes, and node.js SDK</a:t>
            </a:r>
          </a:p>
        </p:txBody>
      </p:sp>
    </p:spTree>
    <p:extLst>
      <p:ext uri="{BB962C8B-B14F-4D97-AF65-F5344CB8AC3E}">
        <p14:creationId xmlns:p14="http://schemas.microsoft.com/office/powerpoint/2010/main" val="17221690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3628-1959-4828-9D55-6C2A98CAF898}"/>
              </a:ext>
            </a:extLst>
          </p:cNvPr>
          <p:cNvSpPr>
            <a:spLocks noGrp="1"/>
          </p:cNvSpPr>
          <p:nvPr>
            <p:ph type="title"/>
          </p:nvPr>
        </p:nvSpPr>
        <p:spPr/>
        <p:txBody>
          <a:bodyPr/>
          <a:lstStyle/>
          <a:p>
            <a:r>
              <a:rPr lang="en-US" dirty="0"/>
              <a:t>Platform Architecture and Design </a:t>
            </a:r>
          </a:p>
        </p:txBody>
      </p:sp>
      <p:pic>
        <p:nvPicPr>
          <p:cNvPr id="11" name="Content Placeholder 10">
            <a:extLst>
              <a:ext uri="{FF2B5EF4-FFF2-40B4-BE49-F238E27FC236}">
                <a16:creationId xmlns:a16="http://schemas.microsoft.com/office/drawing/2014/main" id="{9A792CC8-BF68-4F2C-8D31-3AA1B97191CB}"/>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31800" y="843558"/>
            <a:ext cx="8244656" cy="3456384"/>
          </a:xfrm>
        </p:spPr>
      </p:pic>
    </p:spTree>
    <p:extLst>
      <p:ext uri="{BB962C8B-B14F-4D97-AF65-F5344CB8AC3E}">
        <p14:creationId xmlns:p14="http://schemas.microsoft.com/office/powerpoint/2010/main" val="732822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9154-B3FC-446D-A449-EB3A54F040ED}"/>
              </a:ext>
            </a:extLst>
          </p:cNvPr>
          <p:cNvSpPr>
            <a:spLocks noGrp="1"/>
          </p:cNvSpPr>
          <p:nvPr>
            <p:ph type="title"/>
          </p:nvPr>
        </p:nvSpPr>
        <p:spPr/>
        <p:txBody>
          <a:bodyPr/>
          <a:lstStyle/>
          <a:p>
            <a:r>
              <a:rPr lang="en-US" dirty="0"/>
              <a:t>Building The Development Environment</a:t>
            </a:r>
          </a:p>
        </p:txBody>
      </p:sp>
      <p:sp>
        <p:nvSpPr>
          <p:cNvPr id="3" name="Content Placeholder 2">
            <a:extLst>
              <a:ext uri="{FF2B5EF4-FFF2-40B4-BE49-F238E27FC236}">
                <a16:creationId xmlns:a16="http://schemas.microsoft.com/office/drawing/2014/main" id="{BEE8F1C3-7EBB-42ED-BFEA-4B2233FF12FC}"/>
              </a:ext>
            </a:extLst>
          </p:cNvPr>
          <p:cNvSpPr>
            <a:spLocks noGrp="1"/>
          </p:cNvSpPr>
          <p:nvPr>
            <p:ph idx="1"/>
          </p:nvPr>
        </p:nvSpPr>
        <p:spPr>
          <a:xfrm>
            <a:off x="431800" y="782241"/>
            <a:ext cx="4140200" cy="3579019"/>
          </a:xfrm>
        </p:spPr>
        <p:txBody>
          <a:bodyPr/>
          <a:lstStyle/>
          <a:p>
            <a:pPr marL="285750" indent="-285750">
              <a:buFont typeface="Arial" panose="020B0604020202020204" pitchFamily="34" charset="0"/>
              <a:buChar char="•"/>
            </a:pPr>
            <a:r>
              <a:rPr lang="en-US" sz="2000" dirty="0"/>
              <a:t>Sample network and bash scripts in order to have an up-running network.</a:t>
            </a:r>
          </a:p>
          <a:p>
            <a:pPr marL="285750" indent="-285750">
              <a:buFont typeface="Arial" panose="020B0604020202020204" pitchFamily="34" charset="0"/>
              <a:buChar char="•"/>
            </a:pPr>
            <a:r>
              <a:rPr lang="en-US" sz="2000" dirty="0"/>
              <a:t>Defining network elements in a docker composer file such as organizations, peers, </a:t>
            </a:r>
            <a:r>
              <a:rPr lang="en-US" sz="2000" dirty="0" err="1"/>
              <a:t>orderer</a:t>
            </a:r>
            <a:r>
              <a:rPr lang="en-US" sz="2000" dirty="0"/>
              <a:t> and couch-database. </a:t>
            </a:r>
          </a:p>
          <a:p>
            <a:pPr marL="285750" indent="-285750">
              <a:buFont typeface="Arial" panose="020B0604020202020204" pitchFamily="34" charset="0"/>
              <a:buChar char="•"/>
            </a:pPr>
            <a:r>
              <a:rPr lang="en-US" sz="2000" dirty="0"/>
              <a:t>Generating the cryptographic material for network nodes. </a:t>
            </a:r>
          </a:p>
          <a:p>
            <a:pPr marL="285750" indent="-285750">
              <a:buFont typeface="Arial" panose="020B0604020202020204" pitchFamily="34" charset="0"/>
              <a:buChar char="•"/>
            </a:pPr>
            <a:r>
              <a:rPr lang="en-US" sz="2000" dirty="0"/>
              <a:t>Bringing up all docker container nodes.</a:t>
            </a:r>
          </a:p>
          <a:p>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E225DB90-61F2-4823-8263-8F1E5B27C054}"/>
              </a:ext>
            </a:extLst>
          </p:cNvPr>
          <p:cNvPicPr>
            <a:picLocks noChangeAspect="1"/>
          </p:cNvPicPr>
          <p:nvPr/>
        </p:nvPicPr>
        <p:blipFill>
          <a:blip r:embed="rId3"/>
          <a:stretch>
            <a:fillRect/>
          </a:stretch>
        </p:blipFill>
        <p:spPr>
          <a:xfrm>
            <a:off x="4788024" y="699542"/>
            <a:ext cx="4140200" cy="3613572"/>
          </a:xfrm>
          <a:prstGeom prst="rect">
            <a:avLst/>
          </a:prstGeom>
        </p:spPr>
      </p:pic>
    </p:spTree>
    <p:extLst>
      <p:ext uri="{BB962C8B-B14F-4D97-AF65-F5344CB8AC3E}">
        <p14:creationId xmlns:p14="http://schemas.microsoft.com/office/powerpoint/2010/main" val="3657473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p:txBody>
          <a:bodyPr/>
          <a:lstStyle/>
          <a:p>
            <a:endParaRPr lang="de-DE" dirty="0"/>
          </a:p>
        </p:txBody>
      </p:sp>
      <p:sp>
        <p:nvSpPr>
          <p:cNvPr id="3" name="Text Placeholder 2">
            <a:extLst>
              <a:ext uri="{FF2B5EF4-FFF2-40B4-BE49-F238E27FC236}">
                <a16:creationId xmlns:a16="http://schemas.microsoft.com/office/drawing/2014/main" id="{118B4F6B-2B85-4F93-9C9C-7E9179F16FA9}"/>
              </a:ext>
            </a:extLst>
          </p:cNvPr>
          <p:cNvSpPr>
            <a:spLocks noGrp="1"/>
          </p:cNvSpPr>
          <p:nvPr>
            <p:ph type="body" idx="1"/>
          </p:nvPr>
        </p:nvSpPr>
        <p:spPr/>
        <p:txBody>
          <a:bodyPr/>
          <a:lstStyle/>
          <a:p>
            <a:endParaRPr lang="en-US" dirty="0"/>
          </a:p>
        </p:txBody>
      </p:sp>
      <p:sp>
        <p:nvSpPr>
          <p:cNvPr id="13" name="Oval 12">
            <a:extLst>
              <a:ext uri="{FF2B5EF4-FFF2-40B4-BE49-F238E27FC236}">
                <a16:creationId xmlns:a16="http://schemas.microsoft.com/office/drawing/2014/main" id="{BAF52EA8-5215-40EF-88FE-425A45601935}"/>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90BB164-3EEC-4681-A3B5-EF0F471085BE}"/>
              </a:ext>
            </a:extLst>
          </p:cNvPr>
          <p:cNvSpPr txBox="1"/>
          <p:nvPr/>
        </p:nvSpPr>
        <p:spPr>
          <a:xfrm>
            <a:off x="1725461" y="1916132"/>
            <a:ext cx="6911439" cy="553998"/>
          </a:xfrm>
          <a:prstGeom prst="rect">
            <a:avLst/>
          </a:prstGeom>
          <a:noFill/>
        </p:spPr>
        <p:txBody>
          <a:bodyPr wrap="square" rtlCol="0">
            <a:spAutoFit/>
          </a:bodyPr>
          <a:lstStyle/>
          <a:p>
            <a:r>
              <a:rPr lang="en-US" b="1" dirty="0">
                <a:solidFill>
                  <a:srgbClr val="C00000"/>
                </a:solidFill>
                <a:latin typeface="Century Gothic" panose="020B0502020202020204" pitchFamily="34" charset="0"/>
              </a:rPr>
              <a:t>The Motivation</a:t>
            </a:r>
          </a:p>
          <a:p>
            <a:r>
              <a:rPr lang="en-US" sz="1200" dirty="0">
                <a:latin typeface="Century Gothic" panose="020B0502020202020204" pitchFamily="34" charset="0"/>
              </a:rPr>
              <a:t>The main idea and the application work flow</a:t>
            </a:r>
          </a:p>
        </p:txBody>
      </p:sp>
    </p:spTree>
    <p:extLst>
      <p:ext uri="{BB962C8B-B14F-4D97-AF65-F5344CB8AC3E}">
        <p14:creationId xmlns:p14="http://schemas.microsoft.com/office/powerpoint/2010/main" val="29810710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9154-B3FC-446D-A449-EB3A54F040ED}"/>
              </a:ext>
            </a:extLst>
          </p:cNvPr>
          <p:cNvSpPr>
            <a:spLocks noGrp="1"/>
          </p:cNvSpPr>
          <p:nvPr>
            <p:ph type="title"/>
          </p:nvPr>
        </p:nvSpPr>
        <p:spPr/>
        <p:txBody>
          <a:bodyPr/>
          <a:lstStyle/>
          <a:p>
            <a:r>
              <a:rPr lang="en-US" dirty="0"/>
              <a:t>Hyperledger Fabric Client SDK using Node.js</a:t>
            </a:r>
          </a:p>
        </p:txBody>
      </p:sp>
      <p:sp>
        <p:nvSpPr>
          <p:cNvPr id="3" name="Content Placeholder 2">
            <a:extLst>
              <a:ext uri="{FF2B5EF4-FFF2-40B4-BE49-F238E27FC236}">
                <a16:creationId xmlns:a16="http://schemas.microsoft.com/office/drawing/2014/main" id="{BEE8F1C3-7EBB-42ED-BFEA-4B2233FF12FC}"/>
              </a:ext>
            </a:extLst>
          </p:cNvPr>
          <p:cNvSpPr>
            <a:spLocks noGrp="1"/>
          </p:cNvSpPr>
          <p:nvPr>
            <p:ph idx="1"/>
          </p:nvPr>
        </p:nvSpPr>
        <p:spPr>
          <a:xfrm>
            <a:off x="431800" y="782241"/>
            <a:ext cx="4140200" cy="3579019"/>
          </a:xfrm>
        </p:spPr>
        <p:txBody>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39239069-4FF0-40CA-9921-AF8E4FD26AA0}"/>
              </a:ext>
            </a:extLst>
          </p:cNvPr>
          <p:cNvSpPr/>
          <p:nvPr/>
        </p:nvSpPr>
        <p:spPr>
          <a:xfrm>
            <a:off x="395536" y="1131590"/>
            <a:ext cx="8411914" cy="677108"/>
          </a:xfrm>
          <a:prstGeom prst="rect">
            <a:avLst/>
          </a:prstGeom>
        </p:spPr>
        <p:txBody>
          <a:bodyPr wrap="square">
            <a:spAutoFit/>
          </a:bodyPr>
          <a:lstStyle/>
          <a:p>
            <a:endParaRPr lang="en-US" sz="2000">
              <a:solidFill>
                <a:srgbClr val="FF0000"/>
              </a:solidFill>
            </a:endParaRPr>
          </a:p>
          <a:p>
            <a:endParaRPr lang="en-US" dirty="0"/>
          </a:p>
        </p:txBody>
      </p:sp>
      <p:pic>
        <p:nvPicPr>
          <p:cNvPr id="5" name="Picture 4">
            <a:extLst>
              <a:ext uri="{FF2B5EF4-FFF2-40B4-BE49-F238E27FC236}">
                <a16:creationId xmlns:a16="http://schemas.microsoft.com/office/drawing/2014/main" id="{FFEC6BEF-9425-4071-A95E-928A6B1A0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550" y="798768"/>
            <a:ext cx="5023842" cy="3301156"/>
          </a:xfrm>
          <a:prstGeom prst="rect">
            <a:avLst/>
          </a:prstGeom>
        </p:spPr>
      </p:pic>
      <p:sp>
        <p:nvSpPr>
          <p:cNvPr id="7" name="TextBox 6">
            <a:extLst>
              <a:ext uri="{FF2B5EF4-FFF2-40B4-BE49-F238E27FC236}">
                <a16:creationId xmlns:a16="http://schemas.microsoft.com/office/drawing/2014/main" id="{EC22669C-35E1-496B-A7CD-2016913037FB}"/>
              </a:ext>
            </a:extLst>
          </p:cNvPr>
          <p:cNvSpPr txBox="1"/>
          <p:nvPr/>
        </p:nvSpPr>
        <p:spPr>
          <a:xfrm>
            <a:off x="395536" y="782241"/>
            <a:ext cx="327301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SDKs</a:t>
            </a:r>
            <a:r>
              <a:rPr lang="en-US" dirty="0"/>
              <a:t> encapsulate all access to the ledger.</a:t>
            </a:r>
          </a:p>
          <a:p>
            <a:endParaRPr lang="en-US" dirty="0"/>
          </a:p>
          <a:p>
            <a:pPr marL="285750" indent="-285750">
              <a:buFont typeface="Arial" panose="020B0604020202020204" pitchFamily="34" charset="0"/>
              <a:buChar char="•"/>
            </a:pPr>
            <a:r>
              <a:rPr lang="en-US" dirty="0"/>
              <a:t>Allow different Operations using API. </a:t>
            </a:r>
          </a:p>
          <a:p>
            <a:endParaRPr lang="en-US" dirty="0"/>
          </a:p>
          <a:p>
            <a:pPr marL="285750" indent="-285750">
              <a:buFont typeface="Arial" panose="020B0604020202020204" pitchFamily="34" charset="0"/>
              <a:buChar char="•"/>
            </a:pPr>
            <a:r>
              <a:rPr lang="en-US" dirty="0"/>
              <a:t>Node.js Libraries: </a:t>
            </a:r>
          </a:p>
          <a:p>
            <a:pPr lvl="1"/>
            <a:r>
              <a:rPr lang="en-US" b="1" dirty="0"/>
              <a:t>1- Fabric-client</a:t>
            </a:r>
          </a:p>
          <a:p>
            <a:pPr lvl="1"/>
            <a:r>
              <a:rPr lang="en-US" b="1" dirty="0"/>
              <a:t>2- Fabric-ca-client</a:t>
            </a:r>
          </a:p>
        </p:txBody>
      </p:sp>
    </p:spTree>
    <p:extLst>
      <p:ext uri="{BB962C8B-B14F-4D97-AF65-F5344CB8AC3E}">
        <p14:creationId xmlns:p14="http://schemas.microsoft.com/office/powerpoint/2010/main" val="2916236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A081-4D90-4EC4-82A3-0A704C97BD60}"/>
              </a:ext>
            </a:extLst>
          </p:cNvPr>
          <p:cNvSpPr>
            <a:spLocks noGrp="1"/>
          </p:cNvSpPr>
          <p:nvPr>
            <p:ph type="title"/>
          </p:nvPr>
        </p:nvSpPr>
        <p:spPr/>
        <p:txBody>
          <a:bodyPr/>
          <a:lstStyle/>
          <a:p>
            <a:r>
              <a:rPr lang="en-US" dirty="0"/>
              <a:t>Fabric CA Server</a:t>
            </a:r>
          </a:p>
        </p:txBody>
      </p:sp>
      <p:sp>
        <p:nvSpPr>
          <p:cNvPr id="3" name="Content Placeholder 2">
            <a:extLst>
              <a:ext uri="{FF2B5EF4-FFF2-40B4-BE49-F238E27FC236}">
                <a16:creationId xmlns:a16="http://schemas.microsoft.com/office/drawing/2014/main" id="{48074942-E06D-489C-AE43-63D266A2171A}"/>
              </a:ext>
            </a:extLst>
          </p:cNvPr>
          <p:cNvSpPr>
            <a:spLocks noGrp="1"/>
          </p:cNvSpPr>
          <p:nvPr>
            <p:ph idx="1"/>
          </p:nvPr>
        </p:nvSpPr>
        <p:spPr>
          <a:xfrm>
            <a:off x="431800" y="900000"/>
            <a:ext cx="3492128" cy="3420000"/>
          </a:xfrm>
        </p:spPr>
        <p:txBody>
          <a:bodyPr/>
          <a:lstStyle/>
          <a:p>
            <a:pPr marL="285750" indent="-285750">
              <a:buFont typeface="Arial" panose="020B0604020202020204" pitchFamily="34" charset="0"/>
              <a:buChar char="•"/>
            </a:pPr>
            <a:r>
              <a:rPr lang="en-US" sz="1800" dirty="0"/>
              <a:t>Fabric-CA Server will be responsible for enrolling users.</a:t>
            </a:r>
          </a:p>
          <a:p>
            <a:endParaRPr lang="en-US" sz="1800" dirty="0"/>
          </a:p>
          <a:p>
            <a:pPr marL="285750" indent="-285750">
              <a:buFont typeface="Arial" panose="020B0604020202020204" pitchFamily="34" charset="0"/>
              <a:buChar char="•"/>
            </a:pPr>
            <a:r>
              <a:rPr lang="en-US" sz="1800" dirty="0"/>
              <a:t>Also, it will dynamically generate:</a:t>
            </a:r>
          </a:p>
          <a:p>
            <a:pPr lvl="3"/>
            <a:r>
              <a:rPr lang="en-US" sz="1800" dirty="0"/>
              <a:t>The </a:t>
            </a:r>
            <a:r>
              <a:rPr lang="en-US" sz="1800" dirty="0" err="1"/>
              <a:t>ecerts</a:t>
            </a:r>
            <a:r>
              <a:rPr lang="en-US" sz="1800" dirty="0"/>
              <a:t>.</a:t>
            </a:r>
          </a:p>
          <a:p>
            <a:pPr lvl="3"/>
            <a:r>
              <a:rPr lang="en-US" sz="1800" dirty="0"/>
              <a:t>Users’ private key. </a:t>
            </a:r>
          </a:p>
        </p:txBody>
      </p:sp>
      <p:pic>
        <p:nvPicPr>
          <p:cNvPr id="8" name="Content Placeholder 7">
            <a:extLst>
              <a:ext uri="{FF2B5EF4-FFF2-40B4-BE49-F238E27FC236}">
                <a16:creationId xmlns:a16="http://schemas.microsoft.com/office/drawing/2014/main" id="{4D5FEC1E-0402-404A-992F-93354923E7DE}"/>
              </a:ext>
            </a:extLst>
          </p:cNvPr>
          <p:cNvPicPr>
            <a:picLocks noGrp="1" noChangeAspect="1"/>
          </p:cNvPicPr>
          <p:nvPr>
            <p:ph idx="10"/>
          </p:nvPr>
        </p:nvPicPr>
        <p:blipFill>
          <a:blip r:embed="rId2"/>
          <a:stretch>
            <a:fillRect/>
          </a:stretch>
        </p:blipFill>
        <p:spPr>
          <a:xfrm>
            <a:off x="3923928" y="900000"/>
            <a:ext cx="4967660" cy="3420000"/>
          </a:xfrm>
          <a:prstGeom prst="rect">
            <a:avLst/>
          </a:prstGeom>
        </p:spPr>
      </p:pic>
    </p:spTree>
    <p:extLst>
      <p:ext uri="{BB962C8B-B14F-4D97-AF65-F5344CB8AC3E}">
        <p14:creationId xmlns:p14="http://schemas.microsoft.com/office/powerpoint/2010/main" val="3930266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Enrollment Procedures</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5" name="Picture 4">
            <a:extLst>
              <a:ext uri="{FF2B5EF4-FFF2-40B4-BE49-F238E27FC236}">
                <a16:creationId xmlns:a16="http://schemas.microsoft.com/office/drawing/2014/main" id="{F6FFA815-5A6A-4438-92D6-AFCAE7A70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799" y="843558"/>
            <a:ext cx="8244657" cy="3456384"/>
          </a:xfrm>
          <a:prstGeom prst="rect">
            <a:avLst/>
          </a:prstGeom>
        </p:spPr>
      </p:pic>
    </p:spTree>
    <p:extLst>
      <p:ext uri="{BB962C8B-B14F-4D97-AF65-F5344CB8AC3E}">
        <p14:creationId xmlns:p14="http://schemas.microsoft.com/office/powerpoint/2010/main" val="255157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Enrollment Procedures</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4" name="Picture 3">
            <a:extLst>
              <a:ext uri="{FF2B5EF4-FFF2-40B4-BE49-F238E27FC236}">
                <a16:creationId xmlns:a16="http://schemas.microsoft.com/office/drawing/2014/main" id="{0A9C60DB-4413-4F42-A621-27CDB68E5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1" y="843558"/>
            <a:ext cx="8280400" cy="3456384"/>
          </a:xfrm>
          <a:prstGeom prst="rect">
            <a:avLst/>
          </a:prstGeom>
        </p:spPr>
      </p:pic>
    </p:spTree>
    <p:extLst>
      <p:ext uri="{BB962C8B-B14F-4D97-AF65-F5344CB8AC3E}">
        <p14:creationId xmlns:p14="http://schemas.microsoft.com/office/powerpoint/2010/main" val="280291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Enrollment Procedures</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5" name="Picture 4">
            <a:extLst>
              <a:ext uri="{FF2B5EF4-FFF2-40B4-BE49-F238E27FC236}">
                <a16:creationId xmlns:a16="http://schemas.microsoft.com/office/drawing/2014/main" id="{02AF4B84-DC92-4206-BE75-7236F1D45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1" y="843558"/>
            <a:ext cx="8280400" cy="3456384"/>
          </a:xfrm>
          <a:prstGeom prst="rect">
            <a:avLst/>
          </a:prstGeom>
        </p:spPr>
      </p:pic>
    </p:spTree>
    <p:extLst>
      <p:ext uri="{BB962C8B-B14F-4D97-AF65-F5344CB8AC3E}">
        <p14:creationId xmlns:p14="http://schemas.microsoft.com/office/powerpoint/2010/main" val="214143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Enrollment Procedures</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4" name="Picture 3">
            <a:extLst>
              <a:ext uri="{FF2B5EF4-FFF2-40B4-BE49-F238E27FC236}">
                <a16:creationId xmlns:a16="http://schemas.microsoft.com/office/drawing/2014/main" id="{B929FAA6-B970-4D9E-A271-809CB7AFD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6" cy="3456384"/>
          </a:xfrm>
          <a:prstGeom prst="rect">
            <a:avLst/>
          </a:prstGeom>
        </p:spPr>
      </p:pic>
    </p:spTree>
    <p:extLst>
      <p:ext uri="{BB962C8B-B14F-4D97-AF65-F5344CB8AC3E}">
        <p14:creationId xmlns:p14="http://schemas.microsoft.com/office/powerpoint/2010/main" val="281251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Enrollment Procedures</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5" name="Picture 4">
            <a:extLst>
              <a:ext uri="{FF2B5EF4-FFF2-40B4-BE49-F238E27FC236}">
                <a16:creationId xmlns:a16="http://schemas.microsoft.com/office/drawing/2014/main" id="{4445BF32-27A1-49E3-88CB-F48612B4B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1" y="843558"/>
            <a:ext cx="8280400" cy="3456384"/>
          </a:xfrm>
          <a:prstGeom prst="rect">
            <a:avLst/>
          </a:prstGeom>
        </p:spPr>
      </p:pic>
    </p:spTree>
    <p:extLst>
      <p:ext uri="{BB962C8B-B14F-4D97-AF65-F5344CB8AC3E}">
        <p14:creationId xmlns:p14="http://schemas.microsoft.com/office/powerpoint/2010/main" val="334472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563B-6479-4848-A890-E0175D517EA4}"/>
              </a:ext>
            </a:extLst>
          </p:cNvPr>
          <p:cNvSpPr>
            <a:spLocks noGrp="1"/>
          </p:cNvSpPr>
          <p:nvPr>
            <p:ph type="title"/>
          </p:nvPr>
        </p:nvSpPr>
        <p:spPr/>
        <p:txBody>
          <a:bodyPr/>
          <a:lstStyle/>
          <a:p>
            <a:r>
              <a:rPr lang="en-US" dirty="0"/>
              <a:t>Balance transfer Node.js APP</a:t>
            </a:r>
          </a:p>
        </p:txBody>
      </p:sp>
      <p:sp>
        <p:nvSpPr>
          <p:cNvPr id="3" name="Content Placeholder 2">
            <a:extLst>
              <a:ext uri="{FF2B5EF4-FFF2-40B4-BE49-F238E27FC236}">
                <a16:creationId xmlns:a16="http://schemas.microsoft.com/office/drawing/2014/main" id="{CF6A4500-13C5-4753-8E7D-9A0F95B33964}"/>
              </a:ext>
            </a:extLst>
          </p:cNvPr>
          <p:cNvSpPr>
            <a:spLocks noGrp="1"/>
          </p:cNvSpPr>
          <p:nvPr>
            <p:ph idx="1"/>
          </p:nvPr>
        </p:nvSpPr>
        <p:spPr>
          <a:xfrm>
            <a:off x="431800" y="782241"/>
            <a:ext cx="7452568" cy="3579019"/>
          </a:xfrm>
        </p:spPr>
        <p:txBody>
          <a:bodyPr/>
          <a:lstStyle/>
          <a:p>
            <a:endParaRPr lang="en-US" dirty="0"/>
          </a:p>
          <a:p>
            <a:r>
              <a:rPr lang="en-US" dirty="0"/>
              <a:t>is a sample Node.js app to demonstrate </a:t>
            </a:r>
            <a:r>
              <a:rPr lang="en-US" b="1" dirty="0"/>
              <a:t>fabric-client, fabric-ca-client, </a:t>
            </a:r>
            <a:r>
              <a:rPr lang="en-US" dirty="0"/>
              <a:t>and Node.js SDK APIs.</a:t>
            </a:r>
          </a:p>
          <a:p>
            <a:pPr marL="285750" indent="-285750">
              <a:buFont typeface="Arial" panose="020B0604020202020204" pitchFamily="34" charset="0"/>
              <a:buChar char="•"/>
            </a:pPr>
            <a:r>
              <a:rPr lang="en-US" dirty="0"/>
              <a:t>Allows the communication with the </a:t>
            </a:r>
            <a:r>
              <a:rPr lang="en-US" dirty="0" err="1"/>
              <a:t>hyperledger</a:t>
            </a:r>
            <a:r>
              <a:rPr lang="en-US" dirty="0"/>
              <a:t> fabric network by using fabric node.js Libraries.</a:t>
            </a:r>
          </a:p>
          <a:p>
            <a:pPr marL="285750" indent="-285750">
              <a:buFont typeface="Arial" panose="020B0604020202020204" pitchFamily="34" charset="0"/>
              <a:buChar char="•"/>
            </a:pPr>
            <a:r>
              <a:rPr lang="en-US" dirty="0"/>
              <a:t>Allows different operations using GET/POST requests, such as channel’s creation, joining the channel, installing and instantiating the </a:t>
            </a:r>
            <a:r>
              <a:rPr lang="en-US" dirty="0" err="1"/>
              <a:t>chaincode</a:t>
            </a:r>
            <a:r>
              <a:rPr lang="en-US" dirty="0"/>
              <a:t>. </a:t>
            </a:r>
          </a:p>
          <a:p>
            <a:endParaRPr lang="en-US" dirty="0">
              <a:solidFill>
                <a:srgbClr val="FF0000"/>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09065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563B-6479-4848-A890-E0175D517EA4}"/>
              </a:ext>
            </a:extLst>
          </p:cNvPr>
          <p:cNvSpPr>
            <a:spLocks noGrp="1"/>
          </p:cNvSpPr>
          <p:nvPr>
            <p:ph type="title"/>
          </p:nvPr>
        </p:nvSpPr>
        <p:spPr/>
        <p:txBody>
          <a:bodyPr/>
          <a:lstStyle/>
          <a:p>
            <a:r>
              <a:rPr lang="en-US" dirty="0" err="1"/>
              <a:t>Node.Js</a:t>
            </a:r>
            <a:r>
              <a:rPr lang="en-US" dirty="0"/>
              <a:t> App  </a:t>
            </a:r>
          </a:p>
        </p:txBody>
      </p:sp>
      <p:sp>
        <p:nvSpPr>
          <p:cNvPr id="3" name="Content Placeholder 2">
            <a:extLst>
              <a:ext uri="{FF2B5EF4-FFF2-40B4-BE49-F238E27FC236}">
                <a16:creationId xmlns:a16="http://schemas.microsoft.com/office/drawing/2014/main" id="{CF6A4500-13C5-4753-8E7D-9A0F95B33964}"/>
              </a:ext>
            </a:extLst>
          </p:cNvPr>
          <p:cNvSpPr>
            <a:spLocks noGrp="1"/>
          </p:cNvSpPr>
          <p:nvPr>
            <p:ph idx="1"/>
          </p:nvPr>
        </p:nvSpPr>
        <p:spPr>
          <a:xfrm>
            <a:off x="431800" y="782240"/>
            <a:ext cx="3455864" cy="3579019"/>
          </a:xfrm>
        </p:spPr>
        <p:txBody>
          <a:bodyPr/>
          <a:lstStyle/>
          <a:p>
            <a:pPr marL="285750" indent="-285750">
              <a:buFont typeface="Arial" panose="020B0604020202020204" pitchFamily="34" charset="0"/>
              <a:buChar char="•"/>
            </a:pPr>
            <a:r>
              <a:rPr lang="en-US" dirty="0"/>
              <a:t>This launches the required network on the local machine.</a:t>
            </a:r>
          </a:p>
          <a:p>
            <a:endParaRPr lang="en-US" dirty="0"/>
          </a:p>
          <a:p>
            <a:pPr marL="285750" indent="-285750">
              <a:buFont typeface="Arial" panose="020B0604020202020204" pitchFamily="34" charset="0"/>
              <a:buChar char="•"/>
            </a:pPr>
            <a:r>
              <a:rPr lang="en-US" dirty="0"/>
              <a:t>Installs the </a:t>
            </a:r>
            <a:r>
              <a:rPr lang="en-US" b="1" dirty="0"/>
              <a:t>fabric-client</a:t>
            </a:r>
            <a:r>
              <a:rPr lang="en-US" dirty="0"/>
              <a:t> and </a:t>
            </a:r>
            <a:r>
              <a:rPr lang="en-US" b="1" dirty="0"/>
              <a:t>fabric-ca-client</a:t>
            </a:r>
            <a:r>
              <a:rPr lang="en-US" dirty="0"/>
              <a:t> node modules.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starts the node app on PORT 4000.</a:t>
            </a:r>
          </a:p>
          <a:p>
            <a:endParaRPr lang="en-US" dirty="0"/>
          </a:p>
          <a:p>
            <a:pPr marL="285750" indent="-285750">
              <a:buFont typeface="Arial" panose="020B0604020202020204" pitchFamily="34" charset="0"/>
              <a:buChar char="•"/>
            </a:pPr>
            <a:r>
              <a:rPr lang="en-US" dirty="0"/>
              <a:t>Running ./testAPI.sh to create the channel and install/instantiate the </a:t>
            </a:r>
            <a:r>
              <a:rPr lang="en-US" dirty="0" err="1"/>
              <a:t>chaincode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9F6A2BA3-246D-45F6-8330-DE181DA2D420}"/>
              </a:ext>
            </a:extLst>
          </p:cNvPr>
          <p:cNvPicPr>
            <a:picLocks noChangeAspect="1"/>
          </p:cNvPicPr>
          <p:nvPr/>
        </p:nvPicPr>
        <p:blipFill>
          <a:blip r:embed="rId2"/>
          <a:stretch>
            <a:fillRect/>
          </a:stretch>
        </p:blipFill>
        <p:spPr>
          <a:xfrm>
            <a:off x="4211960" y="843558"/>
            <a:ext cx="4717603" cy="3456384"/>
          </a:xfrm>
          <a:prstGeom prst="rect">
            <a:avLst/>
          </a:prstGeom>
        </p:spPr>
      </p:pic>
    </p:spTree>
    <p:extLst>
      <p:ext uri="{BB962C8B-B14F-4D97-AF65-F5344CB8AC3E}">
        <p14:creationId xmlns:p14="http://schemas.microsoft.com/office/powerpoint/2010/main" val="2905772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563B-6479-4848-A890-E0175D517EA4}"/>
              </a:ext>
            </a:extLst>
          </p:cNvPr>
          <p:cNvSpPr>
            <a:spLocks noGrp="1"/>
          </p:cNvSpPr>
          <p:nvPr>
            <p:ph type="title"/>
          </p:nvPr>
        </p:nvSpPr>
        <p:spPr/>
        <p:txBody>
          <a:bodyPr/>
          <a:lstStyle/>
          <a:p>
            <a:r>
              <a:rPr lang="en-US" dirty="0"/>
              <a:t>Simple REST API Call </a:t>
            </a:r>
          </a:p>
        </p:txBody>
      </p:sp>
      <p:sp>
        <p:nvSpPr>
          <p:cNvPr id="3" name="Content Placeholder 2">
            <a:extLst>
              <a:ext uri="{FF2B5EF4-FFF2-40B4-BE49-F238E27FC236}">
                <a16:creationId xmlns:a16="http://schemas.microsoft.com/office/drawing/2014/main" id="{CF6A4500-13C5-4753-8E7D-9A0F95B33964}"/>
              </a:ext>
            </a:extLst>
          </p:cNvPr>
          <p:cNvSpPr>
            <a:spLocks noGrp="1"/>
          </p:cNvSpPr>
          <p:nvPr>
            <p:ph idx="1"/>
          </p:nvPr>
        </p:nvSpPr>
        <p:spPr>
          <a:xfrm>
            <a:off x="431800" y="782241"/>
            <a:ext cx="8712200" cy="1069429"/>
          </a:xfrm>
        </p:spPr>
        <p:txBody>
          <a:bodyPr/>
          <a:lstStyle/>
          <a:p>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FE305839-C30D-4652-8EC8-FD990141CA0C}"/>
              </a:ext>
            </a:extLst>
          </p:cNvPr>
          <p:cNvPicPr>
            <a:picLocks noChangeAspect="1"/>
          </p:cNvPicPr>
          <p:nvPr/>
        </p:nvPicPr>
        <p:blipFill>
          <a:blip r:embed="rId3"/>
          <a:stretch>
            <a:fillRect/>
          </a:stretch>
        </p:blipFill>
        <p:spPr>
          <a:xfrm>
            <a:off x="431800" y="843558"/>
            <a:ext cx="8280400" cy="3456383"/>
          </a:xfrm>
          <a:prstGeom prst="rect">
            <a:avLst/>
          </a:prstGeom>
        </p:spPr>
      </p:pic>
      <p:sp>
        <p:nvSpPr>
          <p:cNvPr id="6" name="Flowchart: Alternate Process 5">
            <a:extLst>
              <a:ext uri="{FF2B5EF4-FFF2-40B4-BE49-F238E27FC236}">
                <a16:creationId xmlns:a16="http://schemas.microsoft.com/office/drawing/2014/main" id="{EDF8113E-4674-4E2E-9440-534059838969}"/>
              </a:ext>
            </a:extLst>
          </p:cNvPr>
          <p:cNvSpPr/>
          <p:nvPr/>
        </p:nvSpPr>
        <p:spPr>
          <a:xfrm>
            <a:off x="4499992" y="934640"/>
            <a:ext cx="792088" cy="268957"/>
          </a:xfrm>
          <a:prstGeom prst="flowChartAlternateProcess">
            <a:avLst/>
          </a:prstGeom>
          <a:noFill/>
          <a:ln w="190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Flowchart: Alternate Process 6">
            <a:extLst>
              <a:ext uri="{FF2B5EF4-FFF2-40B4-BE49-F238E27FC236}">
                <a16:creationId xmlns:a16="http://schemas.microsoft.com/office/drawing/2014/main" id="{A922F071-0039-41F9-B1D4-50A8C914574B}"/>
              </a:ext>
            </a:extLst>
          </p:cNvPr>
          <p:cNvSpPr/>
          <p:nvPr/>
        </p:nvSpPr>
        <p:spPr>
          <a:xfrm>
            <a:off x="431800" y="2427734"/>
            <a:ext cx="1475904" cy="288032"/>
          </a:xfrm>
          <a:prstGeom prst="flowChartAlternateProcess">
            <a:avLst/>
          </a:prstGeom>
          <a:noFill/>
          <a:ln w="19050">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Flowchart: Alternate Process 8">
            <a:extLst>
              <a:ext uri="{FF2B5EF4-FFF2-40B4-BE49-F238E27FC236}">
                <a16:creationId xmlns:a16="http://schemas.microsoft.com/office/drawing/2014/main" id="{BF273D85-292D-43A1-AFDE-92E1CD5FD9D6}"/>
              </a:ext>
            </a:extLst>
          </p:cNvPr>
          <p:cNvSpPr/>
          <p:nvPr/>
        </p:nvSpPr>
        <p:spPr>
          <a:xfrm>
            <a:off x="2339752" y="1912986"/>
            <a:ext cx="2520280" cy="298723"/>
          </a:xfrm>
          <a:prstGeom prst="flowChartAlternateProcess">
            <a:avLst/>
          </a:prstGeom>
          <a:noFill/>
          <a:ln w="190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Flowchart: Alternate Process 10">
            <a:extLst>
              <a:ext uri="{FF2B5EF4-FFF2-40B4-BE49-F238E27FC236}">
                <a16:creationId xmlns:a16="http://schemas.microsoft.com/office/drawing/2014/main" id="{40CFE581-449F-48ED-A52D-53FA693DA282}"/>
              </a:ext>
            </a:extLst>
          </p:cNvPr>
          <p:cNvSpPr/>
          <p:nvPr/>
        </p:nvSpPr>
        <p:spPr>
          <a:xfrm>
            <a:off x="5148064" y="1663699"/>
            <a:ext cx="584448" cy="268957"/>
          </a:xfrm>
          <a:prstGeom prst="flowChartAlternateProcess">
            <a:avLst/>
          </a:prstGeom>
          <a:noFill/>
          <a:ln w="190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2" name="Flowchart: Alternate Process 11">
            <a:extLst>
              <a:ext uri="{FF2B5EF4-FFF2-40B4-BE49-F238E27FC236}">
                <a16:creationId xmlns:a16="http://schemas.microsoft.com/office/drawing/2014/main" id="{D143AEB3-3CDD-4305-AA30-8B435186E9E3}"/>
              </a:ext>
            </a:extLst>
          </p:cNvPr>
          <p:cNvSpPr/>
          <p:nvPr/>
        </p:nvSpPr>
        <p:spPr>
          <a:xfrm>
            <a:off x="467544" y="3435846"/>
            <a:ext cx="8136904" cy="504056"/>
          </a:xfrm>
          <a:prstGeom prst="flowChartAlternateProcess">
            <a:avLst/>
          </a:prstGeom>
          <a:noFill/>
          <a:ln w="19050">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542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4839-B5F1-47DC-AB4F-2B4D9DB50731}"/>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B9BDA3E2-98AA-40FB-B3B7-0D66EE677134}"/>
              </a:ext>
            </a:extLst>
          </p:cNvPr>
          <p:cNvSpPr>
            <a:spLocks noGrp="1"/>
          </p:cNvSpPr>
          <p:nvPr>
            <p:ph type="body" idx="1"/>
          </p:nvPr>
        </p:nvSpPr>
        <p:spPr>
          <a:xfrm>
            <a:off x="179512" y="1004888"/>
            <a:ext cx="3816424" cy="3467100"/>
          </a:xfrm>
        </p:spPr>
        <p:txBody>
          <a:bodyPr/>
          <a:lstStyle/>
          <a:p>
            <a:pPr marL="285750" indent="-285750">
              <a:buFont typeface="Arial" panose="020B0604020202020204" pitchFamily="34" charset="0"/>
              <a:buChar char="•"/>
            </a:pPr>
            <a:r>
              <a:rPr lang="en-US" sz="1800" dirty="0"/>
              <a:t>Fake news or fabricated content deceitfully presented as real news.</a:t>
            </a:r>
          </a:p>
          <a:p>
            <a:r>
              <a:rPr lang="en-US" sz="1800" dirty="0"/>
              <a:t> </a:t>
            </a:r>
          </a:p>
          <a:p>
            <a:pPr marL="285750" indent="-285750">
              <a:buFont typeface="Arial" panose="020B0604020202020204" pitchFamily="34" charset="0"/>
              <a:buChar char="•"/>
            </a:pPr>
            <a:r>
              <a:rPr lang="en-US" sz="1800" dirty="0"/>
              <a:t>Outperforming actual news stories.</a:t>
            </a:r>
          </a:p>
          <a:p>
            <a:endParaRPr lang="en-US" sz="1800" dirty="0"/>
          </a:p>
          <a:p>
            <a:pPr marL="285750" indent="-285750">
              <a:buFont typeface="Arial" panose="020B0604020202020204" pitchFamily="34" charset="0"/>
              <a:buChar char="•"/>
            </a:pPr>
            <a:r>
              <a:rPr lang="en-US" sz="1800" dirty="0"/>
              <a:t>Biasing the public opinion.</a:t>
            </a:r>
          </a:p>
          <a:p>
            <a:endParaRPr lang="en-US" sz="1800" dirty="0"/>
          </a:p>
          <a:p>
            <a:pPr marL="285750" indent="-285750">
              <a:buFont typeface="Arial" panose="020B0604020202020204" pitchFamily="34" charset="0"/>
              <a:buChar char="•"/>
            </a:pPr>
            <a:r>
              <a:rPr lang="en-US" sz="1800" dirty="0"/>
              <a:t>No incentive to be honest.</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E3762BEF-C4B6-4D45-9997-559CAE17CFC2}"/>
              </a:ext>
            </a:extLst>
          </p:cNvPr>
          <p:cNvPicPr>
            <a:picLocks noChangeAspect="1"/>
          </p:cNvPicPr>
          <p:nvPr/>
        </p:nvPicPr>
        <p:blipFill>
          <a:blip r:embed="rId3"/>
          <a:stretch>
            <a:fillRect/>
          </a:stretch>
        </p:blipFill>
        <p:spPr>
          <a:xfrm>
            <a:off x="4109120" y="1419622"/>
            <a:ext cx="4677762" cy="1886892"/>
          </a:xfrm>
          <a:prstGeom prst="rect">
            <a:avLst/>
          </a:prstGeom>
        </p:spPr>
      </p:pic>
    </p:spTree>
    <p:extLst>
      <p:ext uri="{BB962C8B-B14F-4D97-AF65-F5344CB8AC3E}">
        <p14:creationId xmlns:p14="http://schemas.microsoft.com/office/powerpoint/2010/main" val="3365996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09F2-5A5E-4765-8480-3BE94F36E1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EDA7EBA-8355-487D-BCD0-CB4F8498ACBF}"/>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4849ECFB-C863-48E4-B2F3-E3B46333BD1A}"/>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6F97057-EF6B-412D-A1DB-408189A51708}"/>
              </a:ext>
            </a:extLst>
          </p:cNvPr>
          <p:cNvSpPr txBox="1"/>
          <p:nvPr/>
        </p:nvSpPr>
        <p:spPr>
          <a:xfrm>
            <a:off x="1725461" y="1916132"/>
            <a:ext cx="6911439" cy="553998"/>
          </a:xfrm>
          <a:prstGeom prst="rect">
            <a:avLst/>
          </a:prstGeom>
          <a:noFill/>
        </p:spPr>
        <p:txBody>
          <a:bodyPr wrap="square" rtlCol="0">
            <a:spAutoFit/>
          </a:bodyPr>
          <a:lstStyle/>
          <a:p>
            <a:r>
              <a:rPr lang="en-US" b="1" dirty="0">
                <a:solidFill>
                  <a:srgbClr val="C00000"/>
                </a:solidFill>
                <a:latin typeface="Century Gothic" panose="020B0502020202020204" pitchFamily="34" charset="0"/>
              </a:rPr>
              <a:t>Android Application Development</a:t>
            </a:r>
          </a:p>
          <a:p>
            <a:r>
              <a:rPr lang="en-US" sz="1200" dirty="0">
                <a:latin typeface="Century Gothic" panose="020B0502020202020204" pitchFamily="34" charset="0"/>
              </a:rPr>
              <a:t>The android application development in details</a:t>
            </a:r>
          </a:p>
        </p:txBody>
      </p:sp>
    </p:spTree>
    <p:extLst>
      <p:ext uri="{BB962C8B-B14F-4D97-AF65-F5344CB8AC3E}">
        <p14:creationId xmlns:p14="http://schemas.microsoft.com/office/powerpoint/2010/main" val="317597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4A1C-1256-4E89-BDE3-FF53D4B8ECD0}"/>
              </a:ext>
            </a:extLst>
          </p:cNvPr>
          <p:cNvSpPr>
            <a:spLocks noGrp="1"/>
          </p:cNvSpPr>
          <p:nvPr>
            <p:ph type="title"/>
          </p:nvPr>
        </p:nvSpPr>
        <p:spPr/>
        <p:txBody>
          <a:bodyPr/>
          <a:lstStyle/>
          <a:p>
            <a:r>
              <a:rPr lang="en-US" dirty="0"/>
              <a:t>Main Activity Walk-through</a:t>
            </a:r>
          </a:p>
        </p:txBody>
      </p:sp>
      <p:pic>
        <p:nvPicPr>
          <p:cNvPr id="10" name="Content Placeholder 9">
            <a:extLst>
              <a:ext uri="{FF2B5EF4-FFF2-40B4-BE49-F238E27FC236}">
                <a16:creationId xmlns:a16="http://schemas.microsoft.com/office/drawing/2014/main" id="{FC17848E-30E3-4E9C-911D-FC10B46A61A8}"/>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339752" y="692956"/>
            <a:ext cx="3600400" cy="3757587"/>
          </a:xfrm>
        </p:spPr>
      </p:pic>
    </p:spTree>
    <p:extLst>
      <p:ext uri="{BB962C8B-B14F-4D97-AF65-F5344CB8AC3E}">
        <p14:creationId xmlns:p14="http://schemas.microsoft.com/office/powerpoint/2010/main" val="1720638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4A1C-1256-4E89-BDE3-FF53D4B8ECD0}"/>
              </a:ext>
            </a:extLst>
          </p:cNvPr>
          <p:cNvSpPr>
            <a:spLocks noGrp="1"/>
          </p:cNvSpPr>
          <p:nvPr>
            <p:ph type="title"/>
          </p:nvPr>
        </p:nvSpPr>
        <p:spPr/>
        <p:txBody>
          <a:bodyPr/>
          <a:lstStyle/>
          <a:p>
            <a:r>
              <a:rPr lang="en-US" dirty="0"/>
              <a:t>Adding an Event Walk-through</a:t>
            </a:r>
          </a:p>
        </p:txBody>
      </p:sp>
      <p:sp>
        <p:nvSpPr>
          <p:cNvPr id="3" name="Content Placeholder 2">
            <a:extLst>
              <a:ext uri="{FF2B5EF4-FFF2-40B4-BE49-F238E27FC236}">
                <a16:creationId xmlns:a16="http://schemas.microsoft.com/office/drawing/2014/main" id="{E1723496-03A8-4388-B134-0D3132238280}"/>
              </a:ext>
            </a:extLst>
          </p:cNvPr>
          <p:cNvSpPr>
            <a:spLocks noGrp="1"/>
          </p:cNvSpPr>
          <p:nvPr>
            <p:ph idx="1"/>
          </p:nvPr>
        </p:nvSpPr>
        <p:spPr/>
        <p:txBody>
          <a:bodyPr/>
          <a:lstStyle/>
          <a:p>
            <a:pPr marL="342900" indent="-342900">
              <a:buFont typeface="+mj-lt"/>
              <a:buAutoNum type="arabicPeriod"/>
            </a:pPr>
            <a:endParaRPr lang="en-US" dirty="0"/>
          </a:p>
          <a:p>
            <a:endParaRPr lang="en-US" dirty="0"/>
          </a:p>
        </p:txBody>
      </p:sp>
      <p:pic>
        <p:nvPicPr>
          <p:cNvPr id="7" name="Content Placeholder 6">
            <a:extLst>
              <a:ext uri="{FF2B5EF4-FFF2-40B4-BE49-F238E27FC236}">
                <a16:creationId xmlns:a16="http://schemas.microsoft.com/office/drawing/2014/main" id="{4A758D41-7722-413E-A630-764EA86EFACE}"/>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2771800" y="699542"/>
            <a:ext cx="2808312" cy="3816424"/>
          </a:xfrm>
        </p:spPr>
      </p:pic>
    </p:spTree>
    <p:extLst>
      <p:ext uri="{BB962C8B-B14F-4D97-AF65-F5344CB8AC3E}">
        <p14:creationId xmlns:p14="http://schemas.microsoft.com/office/powerpoint/2010/main" val="2054853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F1D7-E87C-4C94-9136-48038CCB975D}"/>
              </a:ext>
            </a:extLst>
          </p:cNvPr>
          <p:cNvSpPr>
            <a:spLocks noGrp="1"/>
          </p:cNvSpPr>
          <p:nvPr>
            <p:ph type="title"/>
          </p:nvPr>
        </p:nvSpPr>
        <p:spPr/>
        <p:txBody>
          <a:bodyPr/>
          <a:lstStyle/>
          <a:p>
            <a:r>
              <a:rPr lang="en-US" dirty="0"/>
              <a:t>Hashing the Media File</a:t>
            </a:r>
          </a:p>
        </p:txBody>
      </p:sp>
      <p:sp>
        <p:nvSpPr>
          <p:cNvPr id="3" name="Content Placeholder 2">
            <a:extLst>
              <a:ext uri="{FF2B5EF4-FFF2-40B4-BE49-F238E27FC236}">
                <a16:creationId xmlns:a16="http://schemas.microsoft.com/office/drawing/2014/main" id="{446AAF28-1A8B-42C5-B96D-42587F957390}"/>
              </a:ext>
            </a:extLst>
          </p:cNvPr>
          <p:cNvSpPr>
            <a:spLocks noGrp="1"/>
          </p:cNvSpPr>
          <p:nvPr>
            <p:ph idx="1"/>
          </p:nvPr>
        </p:nvSpPr>
        <p:spPr>
          <a:xfrm>
            <a:off x="431800" y="900000"/>
            <a:ext cx="7308552" cy="3420000"/>
          </a:xfrm>
        </p:spPr>
        <p:txBody>
          <a:bodyPr/>
          <a:lstStyle/>
          <a:p>
            <a:pPr marL="285750" indent="-285750">
              <a:buFont typeface="Arial" panose="020B0604020202020204" pitchFamily="34" charset="0"/>
              <a:buChar char="•"/>
            </a:pPr>
            <a:r>
              <a:rPr lang="en-US" sz="1800" dirty="0"/>
              <a:t>For more efficient storage we store only the hash of the media file in the blockchain. </a:t>
            </a:r>
          </a:p>
          <a:p>
            <a:pPr marL="285750" indent="-285750">
              <a:buFont typeface="Arial" panose="020B0604020202020204" pitchFamily="34" charset="0"/>
              <a:buChar char="•"/>
            </a:pPr>
            <a:r>
              <a:rPr lang="en-US" sz="1800" dirty="0"/>
              <a:t>We are hashing the content using </a:t>
            </a:r>
            <a:r>
              <a:rPr lang="en-US" altLang="en-US" sz="1800" b="1" dirty="0">
                <a:solidFill>
                  <a:srgbClr val="008000"/>
                </a:solidFill>
                <a:cs typeface="Courier New" panose="02070309020205020404" pitchFamily="49" charset="0"/>
              </a:rPr>
              <a:t>PBKDF2WithHmacSHA1 </a:t>
            </a:r>
          </a:p>
          <a:p>
            <a:pPr marL="285750" indent="-285750">
              <a:buFont typeface="Arial" panose="020B0604020202020204" pitchFamily="34" charset="0"/>
              <a:buChar char="•"/>
            </a:pPr>
            <a:r>
              <a:rPr lang="en-US" sz="1800" dirty="0"/>
              <a:t>Serving the content from a CDN like amazon S3.</a:t>
            </a:r>
          </a:p>
        </p:txBody>
      </p:sp>
      <p:pic>
        <p:nvPicPr>
          <p:cNvPr id="5" name="Picture 4">
            <a:extLst>
              <a:ext uri="{FF2B5EF4-FFF2-40B4-BE49-F238E27FC236}">
                <a16:creationId xmlns:a16="http://schemas.microsoft.com/office/drawing/2014/main" id="{14CA4A91-A704-46DC-85F3-37FA70A9D784}"/>
              </a:ext>
            </a:extLst>
          </p:cNvPr>
          <p:cNvPicPr>
            <a:picLocks noChangeAspect="1"/>
          </p:cNvPicPr>
          <p:nvPr/>
        </p:nvPicPr>
        <p:blipFill>
          <a:blip r:embed="rId3"/>
          <a:stretch>
            <a:fillRect/>
          </a:stretch>
        </p:blipFill>
        <p:spPr>
          <a:xfrm>
            <a:off x="431800" y="2427734"/>
            <a:ext cx="7848872" cy="1723159"/>
          </a:xfrm>
          <a:prstGeom prst="rect">
            <a:avLst/>
          </a:prstGeom>
        </p:spPr>
      </p:pic>
      <p:sp>
        <p:nvSpPr>
          <p:cNvPr id="6" name="Rectangle: Rounded Corners 5">
            <a:extLst>
              <a:ext uri="{FF2B5EF4-FFF2-40B4-BE49-F238E27FC236}">
                <a16:creationId xmlns:a16="http://schemas.microsoft.com/office/drawing/2014/main" id="{D41CAF9A-5F74-4B32-BFC8-B8F21178E77B}"/>
              </a:ext>
            </a:extLst>
          </p:cNvPr>
          <p:cNvSpPr/>
          <p:nvPr/>
        </p:nvSpPr>
        <p:spPr>
          <a:xfrm>
            <a:off x="4067944" y="2715766"/>
            <a:ext cx="3744416" cy="1296144"/>
          </a:xfrm>
          <a:prstGeom prst="roundRect">
            <a:avLst/>
          </a:prstGeom>
          <a:noFill/>
          <a:ln w="190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5174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526-C322-488B-A961-5CA2212BC649}"/>
              </a:ext>
            </a:extLst>
          </p:cNvPr>
          <p:cNvSpPr>
            <a:spLocks noGrp="1"/>
          </p:cNvSpPr>
          <p:nvPr>
            <p:ph type="title"/>
          </p:nvPr>
        </p:nvSpPr>
        <p:spPr/>
        <p:txBody>
          <a:bodyPr/>
          <a:lstStyle/>
          <a:p>
            <a:r>
              <a:rPr lang="en-US" dirty="0"/>
              <a:t>Home Feed</a:t>
            </a:r>
          </a:p>
        </p:txBody>
      </p:sp>
      <p:sp>
        <p:nvSpPr>
          <p:cNvPr id="3" name="Content Placeholder 2">
            <a:extLst>
              <a:ext uri="{FF2B5EF4-FFF2-40B4-BE49-F238E27FC236}">
                <a16:creationId xmlns:a16="http://schemas.microsoft.com/office/drawing/2014/main" id="{45BEDB69-2FA4-451E-BF31-B39E316EAFE0}"/>
              </a:ext>
            </a:extLst>
          </p:cNvPr>
          <p:cNvSpPr>
            <a:spLocks noGrp="1"/>
          </p:cNvSpPr>
          <p:nvPr>
            <p:ph idx="1"/>
          </p:nvPr>
        </p:nvSpPr>
        <p:spPr>
          <a:xfrm>
            <a:off x="431800" y="900000"/>
            <a:ext cx="5004296" cy="3420000"/>
          </a:xfrm>
        </p:spPr>
        <p:txBody>
          <a:bodyPr/>
          <a:lstStyle/>
          <a:p>
            <a:pPr marL="285750" indent="-285750">
              <a:buFont typeface="Arial" panose="020B0604020202020204" pitchFamily="34" charset="0"/>
              <a:buChar char="•"/>
            </a:pPr>
            <a:r>
              <a:rPr lang="en-US" sz="1800" dirty="0"/>
              <a:t>Automatically fetching the nearby events from the blockchain based on the location.</a:t>
            </a:r>
          </a:p>
          <a:p>
            <a:endParaRPr lang="en-US" sz="1800" dirty="0"/>
          </a:p>
          <a:p>
            <a:pPr marL="285750" indent="-285750">
              <a:buFont typeface="Arial" panose="020B0604020202020204" pitchFamily="34" charset="0"/>
              <a:buChar char="•"/>
            </a:pPr>
            <a:r>
              <a:rPr lang="en-US" sz="1800" dirty="0"/>
              <a:t>Displaying the events like Facebook or Instagram news feed in a chronological order.</a:t>
            </a:r>
          </a:p>
          <a:p>
            <a:r>
              <a:rPr lang="en-US" sz="1800" dirty="0"/>
              <a:t> </a:t>
            </a:r>
          </a:p>
          <a:p>
            <a:pPr marL="285750" indent="-285750">
              <a:buFont typeface="Arial" panose="020B0604020202020204" pitchFamily="34" charset="0"/>
              <a:buChar char="•"/>
            </a:pPr>
            <a:r>
              <a:rPr lang="en-US" sz="1800" dirty="0"/>
              <a:t>Translating the latitude/longitude into a city name using Geocoder </a:t>
            </a:r>
          </a:p>
          <a:p>
            <a:pPr marL="285750" indent="-285750">
              <a:buFont typeface="Arial" panose="020B0604020202020204" pitchFamily="34" charset="0"/>
              <a:buChar char="•"/>
            </a:pPr>
            <a:endParaRPr lang="en-US" dirty="0"/>
          </a:p>
        </p:txBody>
      </p:sp>
      <p:pic>
        <p:nvPicPr>
          <p:cNvPr id="7" name="Content Placeholder 6">
            <a:extLst>
              <a:ext uri="{FF2B5EF4-FFF2-40B4-BE49-F238E27FC236}">
                <a16:creationId xmlns:a16="http://schemas.microsoft.com/office/drawing/2014/main" id="{0831263E-1066-46A5-993D-5708197AA82E}"/>
              </a:ext>
            </a:extLst>
          </p:cNvPr>
          <p:cNvPicPr>
            <a:picLocks noGrp="1" noChangeAspect="1"/>
          </p:cNvPicPr>
          <p:nvPr>
            <p:ph idx="10"/>
          </p:nvPr>
        </p:nvPicPr>
        <p:blipFill>
          <a:blip r:embed="rId3"/>
          <a:stretch>
            <a:fillRect/>
          </a:stretch>
        </p:blipFill>
        <p:spPr>
          <a:xfrm>
            <a:off x="6300192" y="771550"/>
            <a:ext cx="1728192" cy="3548450"/>
          </a:xfrm>
          <a:prstGeom prst="rect">
            <a:avLst/>
          </a:prstGeom>
        </p:spPr>
      </p:pic>
    </p:spTree>
    <p:extLst>
      <p:ext uri="{BB962C8B-B14F-4D97-AF65-F5344CB8AC3E}">
        <p14:creationId xmlns:p14="http://schemas.microsoft.com/office/powerpoint/2010/main" val="2844250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526-C322-488B-A961-5CA2212BC649}"/>
              </a:ext>
            </a:extLst>
          </p:cNvPr>
          <p:cNvSpPr>
            <a:spLocks noGrp="1"/>
          </p:cNvSpPr>
          <p:nvPr>
            <p:ph type="title"/>
          </p:nvPr>
        </p:nvSpPr>
        <p:spPr/>
        <p:txBody>
          <a:bodyPr/>
          <a:lstStyle/>
          <a:p>
            <a:r>
              <a:rPr lang="en-US" dirty="0"/>
              <a:t>Ranking Events</a:t>
            </a:r>
          </a:p>
        </p:txBody>
      </p:sp>
      <p:sp>
        <p:nvSpPr>
          <p:cNvPr id="3" name="Content Placeholder 2">
            <a:extLst>
              <a:ext uri="{FF2B5EF4-FFF2-40B4-BE49-F238E27FC236}">
                <a16:creationId xmlns:a16="http://schemas.microsoft.com/office/drawing/2014/main" id="{45BEDB69-2FA4-451E-BF31-B39E316EAFE0}"/>
              </a:ext>
            </a:extLst>
          </p:cNvPr>
          <p:cNvSpPr>
            <a:spLocks noGrp="1"/>
          </p:cNvSpPr>
          <p:nvPr>
            <p:ph idx="1"/>
          </p:nvPr>
        </p:nvSpPr>
        <p:spPr>
          <a:xfrm>
            <a:off x="431800" y="900000"/>
            <a:ext cx="5076304" cy="3420000"/>
          </a:xfrm>
        </p:spPr>
        <p:txBody>
          <a:bodyPr/>
          <a:lstStyle/>
          <a:p>
            <a:pPr marL="285750" indent="-285750">
              <a:buFont typeface="Arial" panose="020B0604020202020204" pitchFamily="34" charset="0"/>
              <a:buChar char="•"/>
            </a:pPr>
            <a:r>
              <a:rPr lang="en-US" sz="1800" dirty="0"/>
              <a:t>The users could simply rank the events by voting them up/down.</a:t>
            </a:r>
          </a:p>
          <a:p>
            <a:endParaRPr lang="en-US" sz="1800" dirty="0"/>
          </a:p>
          <a:p>
            <a:pPr marL="285750" indent="-285750">
              <a:buFont typeface="Arial" panose="020B0604020202020204" pitchFamily="34" charset="0"/>
              <a:buChar char="•"/>
            </a:pPr>
            <a:r>
              <a:rPr lang="en-US" sz="1800" dirty="0"/>
              <a:t>In addition, they could add photos and comments. </a:t>
            </a:r>
          </a:p>
          <a:p>
            <a:r>
              <a:rPr lang="en-US" sz="2000" dirty="0"/>
              <a:t> </a:t>
            </a:r>
            <a:endParaRPr lang="en-US" dirty="0"/>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26375AEC-0581-4B71-90E9-D168C17EE3FD}"/>
              </a:ext>
            </a:extLst>
          </p:cNvPr>
          <p:cNvPicPr>
            <a:picLocks noChangeAspect="1"/>
          </p:cNvPicPr>
          <p:nvPr/>
        </p:nvPicPr>
        <p:blipFill>
          <a:blip r:embed="rId2"/>
          <a:stretch>
            <a:fillRect/>
          </a:stretch>
        </p:blipFill>
        <p:spPr>
          <a:xfrm>
            <a:off x="6084168" y="900001"/>
            <a:ext cx="1720390" cy="3420000"/>
          </a:xfrm>
          <a:prstGeom prst="rect">
            <a:avLst/>
          </a:prstGeom>
        </p:spPr>
      </p:pic>
    </p:spTree>
    <p:extLst>
      <p:ext uri="{BB962C8B-B14F-4D97-AF65-F5344CB8AC3E}">
        <p14:creationId xmlns:p14="http://schemas.microsoft.com/office/powerpoint/2010/main" val="4286518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526-C322-488B-A961-5CA2212BC649}"/>
              </a:ext>
            </a:extLst>
          </p:cNvPr>
          <p:cNvSpPr>
            <a:spLocks noGrp="1"/>
          </p:cNvSpPr>
          <p:nvPr>
            <p:ph type="title"/>
          </p:nvPr>
        </p:nvSpPr>
        <p:spPr/>
        <p:txBody>
          <a:bodyPr/>
          <a:lstStyle/>
          <a:p>
            <a:r>
              <a:rPr lang="en-US" dirty="0"/>
              <a:t>Location and Trustworthiness</a:t>
            </a:r>
          </a:p>
        </p:txBody>
      </p:sp>
      <p:sp>
        <p:nvSpPr>
          <p:cNvPr id="3" name="Content Placeholder 2">
            <a:extLst>
              <a:ext uri="{FF2B5EF4-FFF2-40B4-BE49-F238E27FC236}">
                <a16:creationId xmlns:a16="http://schemas.microsoft.com/office/drawing/2014/main" id="{45BEDB69-2FA4-451E-BF31-B39E316EAFE0}"/>
              </a:ext>
            </a:extLst>
          </p:cNvPr>
          <p:cNvSpPr>
            <a:spLocks noGrp="1"/>
          </p:cNvSpPr>
          <p:nvPr>
            <p:ph idx="1"/>
          </p:nvPr>
        </p:nvSpPr>
        <p:spPr>
          <a:xfrm>
            <a:off x="179512" y="900000"/>
            <a:ext cx="4536504" cy="3420000"/>
          </a:xfrm>
        </p:spPr>
        <p:txBody>
          <a:bodyPr/>
          <a:lstStyle/>
          <a:p>
            <a:pPr marL="285750" indent="-285750">
              <a:buFont typeface="Arial" panose="020B0604020202020204" pitchFamily="34" charset="0"/>
              <a:buChar char="•"/>
            </a:pPr>
            <a:r>
              <a:rPr lang="en-US" dirty="0"/>
              <a:t>The application automatically collects the users’ location.</a:t>
            </a:r>
          </a:p>
          <a:p>
            <a:endParaRPr lang="en-US" dirty="0"/>
          </a:p>
          <a:p>
            <a:pPr marL="285750" indent="-285750">
              <a:buFont typeface="Arial" panose="020B0604020202020204" pitchFamily="34" charset="0"/>
              <a:buChar char="•"/>
            </a:pPr>
            <a:r>
              <a:rPr lang="en-US" dirty="0"/>
              <a:t>Assuming that the location was not manipulated.</a:t>
            </a:r>
          </a:p>
          <a:p>
            <a:r>
              <a:rPr lang="en-US" dirty="0"/>
              <a:t> </a:t>
            </a:r>
          </a:p>
          <a:p>
            <a:pPr marL="285750" indent="-285750">
              <a:buFont typeface="Arial" panose="020B0604020202020204" pitchFamily="34" charset="0"/>
              <a:buChar char="•"/>
            </a:pPr>
            <a:r>
              <a:rPr lang="en-US" dirty="0"/>
              <a:t>We are regularly capturing the location and sending it to the blockchain and this will increase the user’s trustworthiness.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Content Placeholder 7">
            <a:extLst>
              <a:ext uri="{FF2B5EF4-FFF2-40B4-BE49-F238E27FC236}">
                <a16:creationId xmlns:a16="http://schemas.microsoft.com/office/drawing/2014/main" id="{8E3E4C9C-2ED6-48D9-9867-F50E53FE6D4C}"/>
              </a:ext>
            </a:extLst>
          </p:cNvPr>
          <p:cNvPicPr>
            <a:picLocks noGrp="1" noChangeAspect="1"/>
          </p:cNvPicPr>
          <p:nvPr>
            <p:ph idx="10"/>
          </p:nvPr>
        </p:nvPicPr>
        <p:blipFill>
          <a:blip r:embed="rId3"/>
          <a:stretch>
            <a:fillRect/>
          </a:stretch>
        </p:blipFill>
        <p:spPr>
          <a:xfrm>
            <a:off x="4859338" y="1203598"/>
            <a:ext cx="4032250" cy="2736304"/>
          </a:xfrm>
          <a:prstGeom prst="rect">
            <a:avLst/>
          </a:prstGeom>
        </p:spPr>
      </p:pic>
    </p:spTree>
    <p:extLst>
      <p:ext uri="{BB962C8B-B14F-4D97-AF65-F5344CB8AC3E}">
        <p14:creationId xmlns:p14="http://schemas.microsoft.com/office/powerpoint/2010/main" val="2434214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526-C322-488B-A961-5CA2212BC649}"/>
              </a:ext>
            </a:extLst>
          </p:cNvPr>
          <p:cNvSpPr>
            <a:spLocks noGrp="1"/>
          </p:cNvSpPr>
          <p:nvPr>
            <p:ph type="title"/>
          </p:nvPr>
        </p:nvSpPr>
        <p:spPr/>
        <p:txBody>
          <a:bodyPr/>
          <a:lstStyle/>
          <a:p>
            <a:r>
              <a:rPr lang="en-US" dirty="0"/>
              <a:t>How Ranking Works</a:t>
            </a:r>
          </a:p>
        </p:txBody>
      </p:sp>
      <p:sp>
        <p:nvSpPr>
          <p:cNvPr id="3" name="Content Placeholder 2">
            <a:extLst>
              <a:ext uri="{FF2B5EF4-FFF2-40B4-BE49-F238E27FC236}">
                <a16:creationId xmlns:a16="http://schemas.microsoft.com/office/drawing/2014/main" id="{45BEDB69-2FA4-451E-BF31-B39E316EAFE0}"/>
              </a:ext>
            </a:extLst>
          </p:cNvPr>
          <p:cNvSpPr>
            <a:spLocks noGrp="1"/>
          </p:cNvSpPr>
          <p:nvPr>
            <p:ph idx="1"/>
          </p:nvPr>
        </p:nvSpPr>
        <p:spPr>
          <a:xfrm>
            <a:off x="251968" y="900000"/>
            <a:ext cx="4464048" cy="3420000"/>
          </a:xfrm>
        </p:spPr>
        <p:txBody>
          <a:bodyPr/>
          <a:lstStyle/>
          <a:p>
            <a:pPr marL="285750" indent="-285750">
              <a:buFont typeface="Arial" panose="020B0604020202020204" pitchFamily="34" charset="0"/>
              <a:buChar char="•"/>
            </a:pPr>
            <a:r>
              <a:rPr lang="en-US" dirty="0"/>
              <a:t>Every user starts with 0 reputation score.</a:t>
            </a:r>
          </a:p>
          <a:p>
            <a:pPr marL="285750" indent="-285750">
              <a:buFont typeface="Arial" panose="020B0604020202020204" pitchFamily="34" charset="0"/>
              <a:buChar char="•"/>
            </a:pPr>
            <a:r>
              <a:rPr lang="en-US" dirty="0"/>
              <a:t>Adding an event will increase his score by +1. </a:t>
            </a:r>
          </a:p>
          <a:p>
            <a:pPr marL="285750" indent="-285750">
              <a:buFont typeface="Arial" panose="020B0604020202020204" pitchFamily="34" charset="0"/>
              <a:buChar char="•"/>
            </a:pPr>
            <a:r>
              <a:rPr lang="en-US" dirty="0"/>
              <a:t>When other people rate his event this will directly reflect the user’s reputation score.</a:t>
            </a:r>
          </a:p>
          <a:p>
            <a:pPr marL="285750" indent="-285750">
              <a:buFont typeface="Arial" panose="020B0604020202020204" pitchFamily="34" charset="0"/>
              <a:buChar char="•"/>
            </a:pPr>
            <a:r>
              <a:rPr lang="en-US" dirty="0"/>
              <a:t>The algorithm considers the users rank and location trustworthiness (How Close). </a:t>
            </a:r>
          </a:p>
          <a:p>
            <a:pPr marL="285750" indent="-285750">
              <a:buFont typeface="Arial" panose="020B0604020202020204" pitchFamily="34" charset="0"/>
              <a:buChar char="•"/>
            </a:pPr>
            <a:r>
              <a:rPr lang="en-US" dirty="0"/>
              <a:t>What easily influences the user’s reputation. Is getting good/bad reviews from the highly ranked users.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160F1294-8AF3-4DBE-853D-0DEB4EEF4ACD}"/>
              </a:ext>
            </a:extLst>
          </p:cNvPr>
          <p:cNvSpPr>
            <a:spLocks noGrp="1"/>
          </p:cNvSpPr>
          <p:nvPr>
            <p:ph idx="10"/>
          </p:nvPr>
        </p:nvSpPr>
        <p:spPr/>
        <p:txBody>
          <a:bodyPr/>
          <a:lstStyle/>
          <a:p>
            <a:endParaRPr lang="en-US"/>
          </a:p>
        </p:txBody>
      </p:sp>
      <p:pic>
        <p:nvPicPr>
          <p:cNvPr id="7" name="Picture 6">
            <a:extLst>
              <a:ext uri="{FF2B5EF4-FFF2-40B4-BE49-F238E27FC236}">
                <a16:creationId xmlns:a16="http://schemas.microsoft.com/office/drawing/2014/main" id="{DCFE9BBE-E61E-485F-801E-BC6331864172}"/>
              </a:ext>
            </a:extLst>
          </p:cNvPr>
          <p:cNvPicPr>
            <a:picLocks noChangeAspect="1"/>
          </p:cNvPicPr>
          <p:nvPr/>
        </p:nvPicPr>
        <p:blipFill>
          <a:blip r:embed="rId2"/>
          <a:stretch>
            <a:fillRect/>
          </a:stretch>
        </p:blipFill>
        <p:spPr>
          <a:xfrm>
            <a:off x="4860032" y="823500"/>
            <a:ext cx="4163038" cy="3496500"/>
          </a:xfrm>
          <a:prstGeom prst="rect">
            <a:avLst/>
          </a:prstGeom>
        </p:spPr>
      </p:pic>
    </p:spTree>
    <p:extLst>
      <p:ext uri="{BB962C8B-B14F-4D97-AF65-F5344CB8AC3E}">
        <p14:creationId xmlns:p14="http://schemas.microsoft.com/office/powerpoint/2010/main" val="1629726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09F2-5A5E-4765-8480-3BE94F36E1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EDA7EBA-8355-487D-BCD0-CB4F8498ACBF}"/>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4849ECFB-C863-48E4-B2F3-E3B46333BD1A}"/>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6F97057-EF6B-412D-A1DB-408189A51708}"/>
              </a:ext>
            </a:extLst>
          </p:cNvPr>
          <p:cNvSpPr txBox="1"/>
          <p:nvPr/>
        </p:nvSpPr>
        <p:spPr>
          <a:xfrm>
            <a:off x="1648003" y="1916132"/>
            <a:ext cx="6911439" cy="553998"/>
          </a:xfrm>
          <a:prstGeom prst="rect">
            <a:avLst/>
          </a:prstGeom>
          <a:noFill/>
        </p:spPr>
        <p:txBody>
          <a:bodyPr wrap="square" rtlCol="0">
            <a:spAutoFit/>
          </a:bodyPr>
          <a:lstStyle/>
          <a:p>
            <a:r>
              <a:rPr lang="en-US" b="1" dirty="0">
                <a:solidFill>
                  <a:srgbClr val="C00000"/>
                </a:solidFill>
                <a:latin typeface="Century Gothic" panose="020B0502020202020204" pitchFamily="34" charset="0"/>
              </a:rPr>
              <a:t>5- Issues, Future Work and Conclusion</a:t>
            </a:r>
          </a:p>
          <a:p>
            <a:r>
              <a:rPr lang="en-US" sz="1200" dirty="0">
                <a:latin typeface="Century Gothic" panose="020B0502020202020204" pitchFamily="34" charset="0"/>
              </a:rPr>
              <a:t>Warp up all what have been discussed, Issues and Future work.</a:t>
            </a:r>
          </a:p>
        </p:txBody>
      </p:sp>
    </p:spTree>
    <p:extLst>
      <p:ext uri="{BB962C8B-B14F-4D97-AF65-F5344CB8AC3E}">
        <p14:creationId xmlns:p14="http://schemas.microsoft.com/office/powerpoint/2010/main" val="353087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526-C322-488B-A961-5CA2212BC649}"/>
              </a:ext>
            </a:extLst>
          </p:cNvPr>
          <p:cNvSpPr>
            <a:spLocks noGrp="1"/>
          </p:cNvSpPr>
          <p:nvPr>
            <p:ph type="title"/>
          </p:nvPr>
        </p:nvSpPr>
        <p:spPr/>
        <p:txBody>
          <a:bodyPr/>
          <a:lstStyle/>
          <a:p>
            <a:r>
              <a:rPr lang="en-US" dirty="0"/>
              <a:t>Issues and open question </a:t>
            </a:r>
          </a:p>
        </p:txBody>
      </p:sp>
      <p:sp>
        <p:nvSpPr>
          <p:cNvPr id="3" name="Content Placeholder 2">
            <a:extLst>
              <a:ext uri="{FF2B5EF4-FFF2-40B4-BE49-F238E27FC236}">
                <a16:creationId xmlns:a16="http://schemas.microsoft.com/office/drawing/2014/main" id="{45BEDB69-2FA4-451E-BF31-B39E316EAFE0}"/>
              </a:ext>
            </a:extLst>
          </p:cNvPr>
          <p:cNvSpPr>
            <a:spLocks noGrp="1"/>
          </p:cNvSpPr>
          <p:nvPr>
            <p:ph idx="1"/>
          </p:nvPr>
        </p:nvSpPr>
        <p:spPr>
          <a:xfrm>
            <a:off x="431800" y="900000"/>
            <a:ext cx="4284216" cy="3420000"/>
          </a:xfrm>
        </p:spPr>
        <p:txBody>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4BCB34D0-989B-40EA-8F36-B4A4588FCB71}"/>
              </a:ext>
            </a:extLst>
          </p:cNvPr>
          <p:cNvSpPr>
            <a:spLocks noGrp="1"/>
          </p:cNvSpPr>
          <p:nvPr>
            <p:ph idx="10"/>
          </p:nvPr>
        </p:nvSpPr>
        <p:spPr>
          <a:xfrm>
            <a:off x="755576" y="823500"/>
            <a:ext cx="8136456" cy="3496500"/>
          </a:xfrm>
        </p:spPr>
        <p:txBody>
          <a:bodyPr/>
          <a:lstStyle/>
          <a:p>
            <a:r>
              <a:rPr lang="en-US" dirty="0"/>
              <a:t>1- Where should the SDK be installed from Architecture?</a:t>
            </a:r>
          </a:p>
          <a:p>
            <a:pPr lvl="3"/>
            <a:r>
              <a:rPr lang="en-US" dirty="0"/>
              <a:t>On the server side where the </a:t>
            </a:r>
            <a:r>
              <a:rPr lang="en-US" dirty="0" err="1"/>
              <a:t>hyperledger</a:t>
            </a:r>
            <a:r>
              <a:rPr lang="en-US" dirty="0"/>
              <a:t> fabric lives? </a:t>
            </a:r>
          </a:p>
          <a:p>
            <a:pPr lvl="3"/>
            <a:r>
              <a:rPr lang="en-US" dirty="0"/>
              <a:t>On the Client side (Android) no official support for an android SDK only GO, </a:t>
            </a:r>
            <a:r>
              <a:rPr lang="en-US" dirty="0" err="1"/>
              <a:t>javascript</a:t>
            </a:r>
            <a:r>
              <a:rPr lang="en-US" dirty="0"/>
              <a:t> and java.</a:t>
            </a:r>
          </a:p>
          <a:p>
            <a:pPr lvl="3"/>
            <a:endParaRPr lang="en-US" dirty="0"/>
          </a:p>
          <a:p>
            <a:pPr lvl="3"/>
            <a:endParaRPr lang="en-US" dirty="0"/>
          </a:p>
        </p:txBody>
      </p:sp>
      <p:pic>
        <p:nvPicPr>
          <p:cNvPr id="4" name="Picture 3">
            <a:extLst>
              <a:ext uri="{FF2B5EF4-FFF2-40B4-BE49-F238E27FC236}">
                <a16:creationId xmlns:a16="http://schemas.microsoft.com/office/drawing/2014/main" id="{97FEE13B-B5F2-4DDA-892A-250B47FB4570}"/>
              </a:ext>
            </a:extLst>
          </p:cNvPr>
          <p:cNvPicPr>
            <a:picLocks noChangeAspect="1"/>
          </p:cNvPicPr>
          <p:nvPr/>
        </p:nvPicPr>
        <p:blipFill>
          <a:blip r:embed="rId2"/>
          <a:stretch>
            <a:fillRect/>
          </a:stretch>
        </p:blipFill>
        <p:spPr>
          <a:xfrm>
            <a:off x="1997490" y="2060972"/>
            <a:ext cx="5166798" cy="2182528"/>
          </a:xfrm>
          <a:prstGeom prst="rect">
            <a:avLst/>
          </a:prstGeom>
        </p:spPr>
      </p:pic>
    </p:spTree>
    <p:extLst>
      <p:ext uri="{BB962C8B-B14F-4D97-AF65-F5344CB8AC3E}">
        <p14:creationId xmlns:p14="http://schemas.microsoft.com/office/powerpoint/2010/main" val="102098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Fake News Detection a Case Study for Hyperledger Fabric </a:t>
            </a:r>
          </a:p>
        </p:txBody>
      </p:sp>
      <p:sp>
        <p:nvSpPr>
          <p:cNvPr id="3" name="Content Placeholder 2"/>
          <p:cNvSpPr>
            <a:spLocks noGrp="1"/>
          </p:cNvSpPr>
          <p:nvPr>
            <p:ph idx="1"/>
          </p:nvPr>
        </p:nvSpPr>
        <p:spPr>
          <a:xfrm>
            <a:off x="323527" y="818244"/>
            <a:ext cx="2808313" cy="3543016"/>
          </a:xfrm>
        </p:spPr>
        <p:txBody>
          <a:bodyPr/>
          <a:lstStyle/>
          <a:p>
            <a:pPr marL="342900" indent="-342900">
              <a:buFont typeface="Arial" panose="020B0604020202020204" pitchFamily="34" charset="0"/>
              <a:buChar char="•"/>
            </a:pPr>
            <a:r>
              <a:rPr lang="en-US" sz="1800" dirty="0"/>
              <a:t>A real application use case scenario for fake news detection. </a:t>
            </a:r>
          </a:p>
          <a:p>
            <a:endParaRPr lang="en-US" sz="1800" dirty="0"/>
          </a:p>
          <a:p>
            <a:pPr marL="342900" indent="-342900">
              <a:buFont typeface="Arial" panose="020B0604020202020204" pitchFamily="34" charset="0"/>
              <a:buChar char="•"/>
            </a:pPr>
            <a:r>
              <a:rPr lang="en-US" sz="1800" dirty="0"/>
              <a:t>Trustworthiness will be based on the users’ location and the users’  rating.</a:t>
            </a:r>
          </a:p>
          <a:p>
            <a:endParaRPr lang="en-US" dirty="0"/>
          </a:p>
          <a:p>
            <a:endParaRPr lang="en-US" dirty="0"/>
          </a:p>
        </p:txBody>
      </p:sp>
      <p:pic>
        <p:nvPicPr>
          <p:cNvPr id="6" name="Picture 5">
            <a:extLst>
              <a:ext uri="{FF2B5EF4-FFF2-40B4-BE49-F238E27FC236}">
                <a16:creationId xmlns:a16="http://schemas.microsoft.com/office/drawing/2014/main" id="{1558AEA2-DE7C-4A86-85DC-8B1C12ACF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915566"/>
            <a:ext cx="5532542" cy="3507011"/>
          </a:xfrm>
          <a:prstGeom prst="rect">
            <a:avLst/>
          </a:prstGeom>
        </p:spPr>
      </p:pic>
    </p:spTree>
    <p:extLst>
      <p:ext uri="{BB962C8B-B14F-4D97-AF65-F5344CB8AC3E}">
        <p14:creationId xmlns:p14="http://schemas.microsoft.com/office/powerpoint/2010/main" val="378177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984C1-2E9D-4AB1-8E7E-58C3CA56DC5C}"/>
              </a:ext>
            </a:extLst>
          </p:cNvPr>
          <p:cNvSpPr>
            <a:spLocks noGrp="1"/>
          </p:cNvSpPr>
          <p:nvPr>
            <p:ph type="title"/>
          </p:nvPr>
        </p:nvSpPr>
        <p:spPr/>
        <p:txBody>
          <a:bodyPr/>
          <a:lstStyle/>
          <a:p>
            <a:r>
              <a:rPr lang="en-US" dirty="0"/>
              <a:t>Why Obscuring The Network?   </a:t>
            </a:r>
          </a:p>
        </p:txBody>
      </p:sp>
      <p:sp>
        <p:nvSpPr>
          <p:cNvPr id="3" name="Content Placeholder 2">
            <a:extLst>
              <a:ext uri="{FF2B5EF4-FFF2-40B4-BE49-F238E27FC236}">
                <a16:creationId xmlns:a16="http://schemas.microsoft.com/office/drawing/2014/main" id="{34264946-0944-4AF5-9ED4-212A6BB08763}"/>
              </a:ext>
            </a:extLst>
          </p:cNvPr>
          <p:cNvSpPr>
            <a:spLocks noGrp="1"/>
          </p:cNvSpPr>
          <p:nvPr>
            <p:ph idx="1"/>
          </p:nvPr>
        </p:nvSpPr>
        <p:spPr/>
        <p:txBody>
          <a:bodyPr/>
          <a:lstStyle/>
          <a:p>
            <a:pPr marL="342900" indent="-342900">
              <a:buFont typeface="+mj-lt"/>
              <a:buAutoNum type="arabicPeriod"/>
            </a:pPr>
            <a:r>
              <a:rPr lang="en-US" dirty="0"/>
              <a:t>No Officially supported SDK for Android. </a:t>
            </a:r>
          </a:p>
          <a:p>
            <a:pPr marL="342900" indent="-342900">
              <a:buFont typeface="+mj-lt"/>
              <a:buAutoNum type="arabicPeriod"/>
            </a:pPr>
            <a:r>
              <a:rPr lang="en-US" dirty="0"/>
              <a:t>Abstract the client the knowledge of </a:t>
            </a:r>
            <a:r>
              <a:rPr lang="en-US" dirty="0" err="1"/>
              <a:t>hyperledger</a:t>
            </a:r>
            <a:r>
              <a:rPr lang="en-US" dirty="0"/>
              <a:t> fabric. </a:t>
            </a:r>
          </a:p>
          <a:p>
            <a:pPr marL="342900" indent="-342900">
              <a:buFont typeface="+mj-lt"/>
              <a:buAutoNum type="arabicPeriod"/>
            </a:pPr>
            <a:r>
              <a:rPr lang="en-US" dirty="0"/>
              <a:t>Standardizing the communication using APIs. </a:t>
            </a:r>
          </a:p>
          <a:p>
            <a:pPr marL="342900" indent="-342900">
              <a:buFont typeface="+mj-lt"/>
              <a:buAutoNum type="arabicPeriod"/>
            </a:pPr>
            <a:r>
              <a:rPr lang="en-US" dirty="0"/>
              <a:t>Avoid the latency and restrict all the transaction flow on the internal network.</a:t>
            </a:r>
          </a:p>
          <a:p>
            <a:pPr marL="342900" indent="-342900">
              <a:buFont typeface="+mj-lt"/>
              <a:buAutoNum type="arabicPeriod"/>
            </a:pPr>
            <a:r>
              <a:rPr lang="en-US" dirty="0"/>
              <a:t>The communication will be encrypted using SSL certificate. </a:t>
            </a:r>
          </a:p>
          <a:p>
            <a:pPr marL="342900" indent="-342900">
              <a:buFont typeface="+mj-lt"/>
              <a:buAutoNum type="arabicPeriod"/>
            </a:pPr>
            <a:r>
              <a:rPr lang="en-US" dirty="0"/>
              <a:t>Avoid the unnecessary SDK Library size on the smartphone. </a:t>
            </a:r>
          </a:p>
        </p:txBody>
      </p:sp>
      <p:pic>
        <p:nvPicPr>
          <p:cNvPr id="6" name="Content Placeholder 5">
            <a:extLst>
              <a:ext uri="{FF2B5EF4-FFF2-40B4-BE49-F238E27FC236}">
                <a16:creationId xmlns:a16="http://schemas.microsoft.com/office/drawing/2014/main" id="{D2A62930-9611-4D21-99C4-275B3FF6E437}"/>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860032" y="1563638"/>
            <a:ext cx="4032250" cy="1904947"/>
          </a:xfrm>
        </p:spPr>
      </p:pic>
      <p:sp>
        <p:nvSpPr>
          <p:cNvPr id="4" name="TextBox 3">
            <a:extLst>
              <a:ext uri="{FF2B5EF4-FFF2-40B4-BE49-F238E27FC236}">
                <a16:creationId xmlns:a16="http://schemas.microsoft.com/office/drawing/2014/main" id="{2F53C069-C5C0-4DAE-8F1A-0AB52AF025E2}"/>
              </a:ext>
            </a:extLst>
          </p:cNvPr>
          <p:cNvSpPr txBox="1"/>
          <p:nvPr/>
        </p:nvSpPr>
        <p:spPr>
          <a:xfrm>
            <a:off x="6876157" y="2643758"/>
            <a:ext cx="914400" cy="369332"/>
          </a:xfrm>
          <a:prstGeom prst="rect">
            <a:avLst/>
          </a:prstGeom>
          <a:noFill/>
        </p:spPr>
        <p:txBody>
          <a:bodyPr wrap="square" rtlCol="0">
            <a:spAutoFit/>
          </a:bodyPr>
          <a:lstStyle/>
          <a:p>
            <a:r>
              <a:rPr lang="en-US" dirty="0"/>
              <a:t>SDK </a:t>
            </a:r>
          </a:p>
        </p:txBody>
      </p:sp>
    </p:spTree>
    <p:extLst>
      <p:ext uri="{BB962C8B-B14F-4D97-AF65-F5344CB8AC3E}">
        <p14:creationId xmlns:p14="http://schemas.microsoft.com/office/powerpoint/2010/main" val="1096358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Future Work</a:t>
            </a:r>
          </a:p>
        </p:txBody>
      </p:sp>
      <p:sp>
        <p:nvSpPr>
          <p:cNvPr id="3" name="Content Placeholder 2"/>
          <p:cNvSpPr>
            <a:spLocks noGrp="1"/>
          </p:cNvSpPr>
          <p:nvPr>
            <p:ph idx="1"/>
          </p:nvPr>
        </p:nvSpPr>
        <p:spPr>
          <a:xfrm>
            <a:off x="323528" y="818244"/>
            <a:ext cx="8640960" cy="3543016"/>
          </a:xfrm>
        </p:spPr>
        <p:txBody>
          <a:bodyPr/>
          <a:lstStyle/>
          <a:p>
            <a:pPr marL="342900" indent="-342900">
              <a:buFont typeface="+mj-lt"/>
              <a:buAutoNum type="arabicPeriod"/>
            </a:pPr>
            <a:r>
              <a:rPr lang="en-US" sz="1800" dirty="0"/>
              <a:t>Different actors such as, Researchers, Verifiers and Administrators . </a:t>
            </a:r>
          </a:p>
          <a:p>
            <a:pPr marL="342900" indent="-342900">
              <a:buFont typeface="+mj-lt"/>
              <a:buAutoNum type="arabicPeriod"/>
            </a:pPr>
            <a:endParaRPr lang="en-US" sz="1800" dirty="0"/>
          </a:p>
          <a:p>
            <a:pPr marL="342900" indent="-342900">
              <a:buFont typeface="+mj-lt"/>
              <a:buAutoNum type="arabicPeriod"/>
            </a:pPr>
            <a:r>
              <a:rPr lang="en-US" sz="1800" dirty="0"/>
              <a:t>Making a community and based on the reputation we grant more privileges to the users, that they could delete posts or ban other users. </a:t>
            </a:r>
          </a:p>
          <a:p>
            <a:pPr marL="342900" indent="-342900">
              <a:buFont typeface="+mj-lt"/>
              <a:buAutoNum type="arabicPeriod"/>
            </a:pPr>
            <a:endParaRPr lang="en-US" sz="1800" dirty="0"/>
          </a:p>
          <a:p>
            <a:pPr marL="342900" indent="-342900">
              <a:buFont typeface="+mj-lt"/>
              <a:buAutoNum type="arabicPeriod"/>
            </a:pPr>
            <a:r>
              <a:rPr lang="en-US" sz="1800" dirty="0"/>
              <a:t>Preventing users with bad reputation from posting or voting. </a:t>
            </a:r>
          </a:p>
          <a:p>
            <a:endParaRPr lang="en-US" dirty="0"/>
          </a:p>
          <a:p>
            <a:endParaRPr lang="en-US" dirty="0"/>
          </a:p>
          <a:p>
            <a:endParaRPr lang="en-US" dirty="0"/>
          </a:p>
        </p:txBody>
      </p:sp>
    </p:spTree>
    <p:extLst>
      <p:ext uri="{BB962C8B-B14F-4D97-AF65-F5344CB8AC3E}">
        <p14:creationId xmlns:p14="http://schemas.microsoft.com/office/powerpoint/2010/main" val="207156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E400-7CB0-4C4B-9A54-03570601A6B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372B361B-1B7C-4F0A-97C2-6F089674251D}"/>
              </a:ext>
            </a:extLst>
          </p:cNvPr>
          <p:cNvSpPr>
            <a:spLocks noGrp="1"/>
          </p:cNvSpPr>
          <p:nvPr>
            <p:ph type="body" idx="1"/>
          </p:nvPr>
        </p:nvSpPr>
        <p:spPr>
          <a:xfrm>
            <a:off x="431800" y="1004888"/>
            <a:ext cx="8415638" cy="3467100"/>
          </a:xfrm>
        </p:spPr>
        <p:txBody>
          <a:bodyPr/>
          <a:lstStyle/>
          <a:p>
            <a:pPr marL="285750" indent="-285750">
              <a:buFont typeface="Arial" panose="020B0604020202020204" pitchFamily="34" charset="0"/>
              <a:buChar char="•"/>
            </a:pPr>
            <a:r>
              <a:rPr lang="en-US" sz="1800" dirty="0"/>
              <a:t>We implemented an application for fake news detection based on Hyperledger Fabric.</a:t>
            </a:r>
          </a:p>
          <a:p>
            <a:endParaRPr lang="en-US" sz="1800" dirty="0"/>
          </a:p>
          <a:p>
            <a:pPr marL="285750" indent="-285750">
              <a:buFont typeface="Arial" panose="020B0604020202020204" pitchFamily="34" charset="0"/>
              <a:buChar char="•"/>
            </a:pPr>
            <a:r>
              <a:rPr lang="en-US" sz="1800" dirty="0"/>
              <a:t>Hyperledger Fabric is a complex solution and requires a concrete understanding of different technologies.</a:t>
            </a:r>
          </a:p>
          <a:p>
            <a:endParaRPr lang="en-US" sz="1800" dirty="0"/>
          </a:p>
          <a:p>
            <a:pPr marL="285750" indent="-285750">
              <a:buFont typeface="Arial" panose="020B0604020202020204" pitchFamily="34" charset="0"/>
              <a:buChar char="•"/>
            </a:pPr>
            <a:r>
              <a:rPr lang="en-US" sz="1800" dirty="0"/>
              <a:t>The application could be scaled, furthermore easily adopting more complex business logic.</a:t>
            </a:r>
          </a:p>
        </p:txBody>
      </p:sp>
    </p:spTree>
    <p:extLst>
      <p:ext uri="{BB962C8B-B14F-4D97-AF65-F5344CB8AC3E}">
        <p14:creationId xmlns:p14="http://schemas.microsoft.com/office/powerpoint/2010/main" val="3045355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09F2-5A5E-4765-8480-3BE94F36E1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EDA7EBA-8355-487D-BCD0-CB4F8498ACBF}"/>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4849ECFB-C863-48E4-B2F3-E3B46333BD1A}"/>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6F97057-EF6B-412D-A1DB-408189A51708}"/>
              </a:ext>
            </a:extLst>
          </p:cNvPr>
          <p:cNvSpPr txBox="1"/>
          <p:nvPr/>
        </p:nvSpPr>
        <p:spPr>
          <a:xfrm>
            <a:off x="1725461" y="1916132"/>
            <a:ext cx="6911439" cy="553998"/>
          </a:xfrm>
          <a:prstGeom prst="rect">
            <a:avLst/>
          </a:prstGeom>
          <a:noFill/>
        </p:spPr>
        <p:txBody>
          <a:bodyPr wrap="square" rtlCol="0">
            <a:spAutoFit/>
          </a:bodyPr>
          <a:lstStyle/>
          <a:p>
            <a:r>
              <a:rPr lang="en-US" b="1" dirty="0">
                <a:solidFill>
                  <a:srgbClr val="C00000"/>
                </a:solidFill>
                <a:latin typeface="Century Gothic" panose="020B0502020202020204" pitchFamily="34" charset="0"/>
              </a:rPr>
              <a:t>5- Demo </a:t>
            </a:r>
          </a:p>
          <a:p>
            <a:r>
              <a:rPr lang="en-US" sz="1200" dirty="0">
                <a:latin typeface="Century Gothic" panose="020B0502020202020204" pitchFamily="34" charset="0"/>
              </a:rPr>
              <a:t>A live demonstration for the application capability. </a:t>
            </a:r>
          </a:p>
        </p:txBody>
      </p:sp>
    </p:spTree>
    <p:extLst>
      <p:ext uri="{BB962C8B-B14F-4D97-AF65-F5344CB8AC3E}">
        <p14:creationId xmlns:p14="http://schemas.microsoft.com/office/powerpoint/2010/main" val="20208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view of a tall building&#10;&#10;Description generated with very high confidence">
            <a:extLst>
              <a:ext uri="{FF2B5EF4-FFF2-40B4-BE49-F238E27FC236}">
                <a16:creationId xmlns:a16="http://schemas.microsoft.com/office/drawing/2014/main" id="{6B898519-259E-4810-99AB-62A8275C6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000375" cy="4371950"/>
          </a:xfrm>
          <a:prstGeom prst="rect">
            <a:avLst/>
          </a:prstGeom>
          <a:ln>
            <a:noFill/>
          </a:ln>
          <a:effectLst>
            <a:softEdge rad="112500"/>
          </a:effectLst>
        </p:spPr>
      </p:pic>
      <p:sp>
        <p:nvSpPr>
          <p:cNvPr id="5" name="Rectangle 4">
            <a:extLst>
              <a:ext uri="{FF2B5EF4-FFF2-40B4-BE49-F238E27FC236}">
                <a16:creationId xmlns:a16="http://schemas.microsoft.com/office/drawing/2014/main" id="{E1A6E70D-AD7D-4BE6-81FB-39FB0227B339}"/>
              </a:ext>
            </a:extLst>
          </p:cNvPr>
          <p:cNvSpPr/>
          <p:nvPr/>
        </p:nvSpPr>
        <p:spPr>
          <a:xfrm>
            <a:off x="168031" y="2040411"/>
            <a:ext cx="2380502" cy="10626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41EBB81-211C-4D3E-8B99-0D2202DE5D57}"/>
              </a:ext>
            </a:extLst>
          </p:cNvPr>
          <p:cNvSpPr txBox="1"/>
          <p:nvPr/>
        </p:nvSpPr>
        <p:spPr>
          <a:xfrm>
            <a:off x="168032" y="2260126"/>
            <a:ext cx="2380501" cy="646331"/>
          </a:xfrm>
          <a:prstGeom prst="rect">
            <a:avLst/>
          </a:prstGeom>
          <a:noFill/>
        </p:spPr>
        <p:txBody>
          <a:bodyPr wrap="square" rtlCol="0">
            <a:spAutoFit/>
          </a:bodyPr>
          <a:lstStyle/>
          <a:p>
            <a:pPr algn="ct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Roadmap</a:t>
            </a:r>
          </a:p>
        </p:txBody>
      </p:sp>
      <p:sp>
        <p:nvSpPr>
          <p:cNvPr id="8" name="Oval 7">
            <a:extLst>
              <a:ext uri="{FF2B5EF4-FFF2-40B4-BE49-F238E27FC236}">
                <a16:creationId xmlns:a16="http://schemas.microsoft.com/office/drawing/2014/main" id="{B6B0502A-1113-4966-8158-970CAB58C91B}"/>
              </a:ext>
            </a:extLst>
          </p:cNvPr>
          <p:cNvSpPr/>
          <p:nvPr/>
        </p:nvSpPr>
        <p:spPr>
          <a:xfrm>
            <a:off x="2726551" y="439482"/>
            <a:ext cx="567928" cy="567928"/>
          </a:xfrm>
          <a:prstGeom prst="ellipse">
            <a:avLst/>
          </a:prstGeom>
          <a:solidFill>
            <a:srgbClr val="7030A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42CE6F3-CD18-4BC9-AA0C-2C876473474A}"/>
              </a:ext>
            </a:extLst>
          </p:cNvPr>
          <p:cNvSpPr txBox="1"/>
          <p:nvPr/>
        </p:nvSpPr>
        <p:spPr>
          <a:xfrm>
            <a:off x="3588582" y="457928"/>
            <a:ext cx="5592165" cy="553998"/>
          </a:xfrm>
          <a:prstGeom prst="rect">
            <a:avLst/>
          </a:prstGeom>
          <a:noFill/>
        </p:spPr>
        <p:txBody>
          <a:bodyPr wrap="square" rtlCol="0">
            <a:spAutoFit/>
          </a:bodyPr>
          <a:lstStyle/>
          <a:p>
            <a:r>
              <a:rPr lang="en-US" b="1" dirty="0">
                <a:solidFill>
                  <a:srgbClr val="7030A0"/>
                </a:solidFill>
                <a:latin typeface="Century Gothic" panose="020B0502020202020204" pitchFamily="34" charset="0"/>
              </a:rPr>
              <a:t>Blockchain and Hyperledger Fabric Background</a:t>
            </a:r>
          </a:p>
          <a:p>
            <a:r>
              <a:rPr lang="en-US" sz="1200" dirty="0">
                <a:latin typeface="Century Gothic" panose="020B0502020202020204" pitchFamily="34" charset="0"/>
              </a:rPr>
              <a:t>Discussing the prerequisite background knowledge</a:t>
            </a:r>
          </a:p>
        </p:txBody>
      </p:sp>
      <p:sp>
        <p:nvSpPr>
          <p:cNvPr id="22" name="Oval 21">
            <a:extLst>
              <a:ext uri="{FF2B5EF4-FFF2-40B4-BE49-F238E27FC236}">
                <a16:creationId xmlns:a16="http://schemas.microsoft.com/office/drawing/2014/main" id="{A280C8B5-2DBD-40A1-8602-DEE853CA69A2}"/>
              </a:ext>
            </a:extLst>
          </p:cNvPr>
          <p:cNvSpPr/>
          <p:nvPr/>
        </p:nvSpPr>
        <p:spPr>
          <a:xfrm>
            <a:off x="2771800" y="1272050"/>
            <a:ext cx="567928" cy="567928"/>
          </a:xfrm>
          <a:prstGeom prst="ellipse">
            <a:avLst/>
          </a:prstGeom>
          <a:solidFill>
            <a:srgbClr val="00B05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035979F-C10B-44B3-A1CE-425358D2D555}"/>
              </a:ext>
            </a:extLst>
          </p:cNvPr>
          <p:cNvSpPr txBox="1"/>
          <p:nvPr/>
        </p:nvSpPr>
        <p:spPr>
          <a:xfrm>
            <a:off x="3585663" y="1314330"/>
            <a:ext cx="5592165" cy="800219"/>
          </a:xfrm>
          <a:prstGeom prst="rect">
            <a:avLst/>
          </a:prstGeom>
          <a:noFill/>
        </p:spPr>
        <p:txBody>
          <a:bodyPr wrap="square" rtlCol="0">
            <a:spAutoFit/>
          </a:bodyPr>
          <a:lstStyle/>
          <a:p>
            <a:r>
              <a:rPr lang="en-US" b="1" dirty="0">
                <a:solidFill>
                  <a:srgbClr val="00B050"/>
                </a:solidFill>
                <a:latin typeface="Century Gothic" panose="020B0502020202020204" pitchFamily="34" charset="0"/>
              </a:rPr>
              <a:t>The Infrastructure</a:t>
            </a:r>
          </a:p>
          <a:p>
            <a:r>
              <a:rPr lang="en-US" sz="1000" dirty="0">
                <a:latin typeface="Century Gothic" panose="020B0502020202020204" pitchFamily="34" charset="0"/>
              </a:rPr>
              <a:t>Discussing the application infrastructure, Docker Container nodes, and node.js SDK</a:t>
            </a:r>
          </a:p>
          <a:p>
            <a:endParaRPr lang="en-US" b="1" dirty="0">
              <a:solidFill>
                <a:srgbClr val="00B050"/>
              </a:solidFill>
              <a:latin typeface="Century Gothic" panose="020B0502020202020204" pitchFamily="34" charset="0"/>
            </a:endParaRPr>
          </a:p>
        </p:txBody>
      </p:sp>
      <p:sp>
        <p:nvSpPr>
          <p:cNvPr id="24" name="Oval 23">
            <a:extLst>
              <a:ext uri="{FF2B5EF4-FFF2-40B4-BE49-F238E27FC236}">
                <a16:creationId xmlns:a16="http://schemas.microsoft.com/office/drawing/2014/main" id="{49304781-2D37-4FF7-8A97-B035028E8824}"/>
              </a:ext>
            </a:extLst>
          </p:cNvPr>
          <p:cNvSpPr/>
          <p:nvPr/>
        </p:nvSpPr>
        <p:spPr>
          <a:xfrm>
            <a:off x="2771800" y="2055224"/>
            <a:ext cx="567928" cy="567928"/>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B591A64-D655-407A-9F8F-C7FFB46F14F6}"/>
              </a:ext>
            </a:extLst>
          </p:cNvPr>
          <p:cNvSpPr txBox="1"/>
          <p:nvPr/>
        </p:nvSpPr>
        <p:spPr>
          <a:xfrm>
            <a:off x="3592832" y="2068023"/>
            <a:ext cx="5183579" cy="830997"/>
          </a:xfrm>
          <a:prstGeom prst="rect">
            <a:avLst/>
          </a:prstGeom>
          <a:noFill/>
        </p:spPr>
        <p:txBody>
          <a:bodyPr wrap="square" rtlCol="0">
            <a:spAutoFit/>
          </a:bodyPr>
          <a:lstStyle/>
          <a:p>
            <a:r>
              <a:rPr lang="en-US" b="1" dirty="0">
                <a:solidFill>
                  <a:srgbClr val="C00000"/>
                </a:solidFill>
                <a:latin typeface="Century Gothic" panose="020B0502020202020204" pitchFamily="34" charset="0"/>
              </a:rPr>
              <a:t>Android Application Development</a:t>
            </a:r>
          </a:p>
          <a:p>
            <a:r>
              <a:rPr lang="en-US" sz="1200" dirty="0">
                <a:latin typeface="Century Gothic" panose="020B0502020202020204" pitchFamily="34" charset="0"/>
              </a:rPr>
              <a:t>The android application development in details</a:t>
            </a:r>
          </a:p>
          <a:p>
            <a:endParaRPr lang="en-US" b="1" dirty="0">
              <a:solidFill>
                <a:srgbClr val="C00000"/>
              </a:solidFill>
              <a:latin typeface="Century Gothic" panose="020B0502020202020204" pitchFamily="34" charset="0"/>
            </a:endParaRPr>
          </a:p>
        </p:txBody>
      </p:sp>
      <p:sp>
        <p:nvSpPr>
          <p:cNvPr id="26" name="Oval 25">
            <a:extLst>
              <a:ext uri="{FF2B5EF4-FFF2-40B4-BE49-F238E27FC236}">
                <a16:creationId xmlns:a16="http://schemas.microsoft.com/office/drawing/2014/main" id="{F343BDEA-F198-4BAB-947E-5CFDC2CF2BF9}"/>
              </a:ext>
            </a:extLst>
          </p:cNvPr>
          <p:cNvSpPr/>
          <p:nvPr/>
        </p:nvSpPr>
        <p:spPr>
          <a:xfrm>
            <a:off x="2771800" y="2802981"/>
            <a:ext cx="567928" cy="567928"/>
          </a:xfrm>
          <a:prstGeom prst="ellipse">
            <a:avLst/>
          </a:prstGeom>
          <a:solidFill>
            <a:schemeClr val="accent2">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2A3977D-B633-4AC4-8451-F2597CD9D513}"/>
              </a:ext>
            </a:extLst>
          </p:cNvPr>
          <p:cNvSpPr txBox="1"/>
          <p:nvPr/>
        </p:nvSpPr>
        <p:spPr>
          <a:xfrm>
            <a:off x="3600001" y="2817212"/>
            <a:ext cx="5183579" cy="969496"/>
          </a:xfrm>
          <a:prstGeom prst="rect">
            <a:avLst/>
          </a:prstGeom>
          <a:noFill/>
        </p:spPr>
        <p:txBody>
          <a:bodyPr wrap="square" rtlCol="0">
            <a:spAutoFit/>
          </a:bodyPr>
          <a:lstStyle/>
          <a:p>
            <a:r>
              <a:rPr lang="en-US" b="1" dirty="0">
                <a:solidFill>
                  <a:schemeClr val="accent2">
                    <a:lumMod val="75000"/>
                  </a:schemeClr>
                </a:solidFill>
                <a:latin typeface="Century Gothic" panose="020B0502020202020204" pitchFamily="34" charset="0"/>
              </a:rPr>
              <a:t>Issues, Future Work and Conclusion</a:t>
            </a:r>
          </a:p>
          <a:p>
            <a:r>
              <a:rPr lang="en-US" sz="1200" dirty="0">
                <a:latin typeface="Century Gothic" panose="020B0502020202020204" pitchFamily="34" charset="0"/>
              </a:rPr>
              <a:t>Warp up all what have been discussed, Issues and Future work.</a:t>
            </a:r>
          </a:p>
          <a:p>
            <a:endParaRPr lang="en-US" b="1" dirty="0">
              <a:solidFill>
                <a:schemeClr val="accent2">
                  <a:lumMod val="75000"/>
                </a:schemeClr>
              </a:solidFill>
              <a:latin typeface="Century Gothic" panose="020B0502020202020204" pitchFamily="34" charset="0"/>
            </a:endParaRPr>
          </a:p>
          <a:p>
            <a:endParaRPr lang="en-US" sz="900" dirty="0">
              <a:latin typeface="Century Gothic" panose="020B0502020202020204" pitchFamily="34" charset="0"/>
            </a:endParaRPr>
          </a:p>
        </p:txBody>
      </p:sp>
      <p:sp>
        <p:nvSpPr>
          <p:cNvPr id="15" name="Oval 14">
            <a:extLst>
              <a:ext uri="{FF2B5EF4-FFF2-40B4-BE49-F238E27FC236}">
                <a16:creationId xmlns:a16="http://schemas.microsoft.com/office/drawing/2014/main" id="{5472F3DB-F8DD-42C1-A000-B24C84E92BB4}"/>
              </a:ext>
            </a:extLst>
          </p:cNvPr>
          <p:cNvSpPr/>
          <p:nvPr/>
        </p:nvSpPr>
        <p:spPr>
          <a:xfrm>
            <a:off x="2771800" y="3520583"/>
            <a:ext cx="567928" cy="567928"/>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CBE1739-FA6C-48EE-BE62-AF9B4F349A19}"/>
              </a:ext>
            </a:extLst>
          </p:cNvPr>
          <p:cNvSpPr txBox="1"/>
          <p:nvPr/>
        </p:nvSpPr>
        <p:spPr>
          <a:xfrm>
            <a:off x="3600000" y="3588558"/>
            <a:ext cx="5183579" cy="830997"/>
          </a:xfrm>
          <a:prstGeom prst="rect">
            <a:avLst/>
          </a:prstGeom>
          <a:noFill/>
        </p:spPr>
        <p:txBody>
          <a:bodyPr wrap="square" rtlCol="0">
            <a:spAutoFit/>
          </a:bodyPr>
          <a:lstStyle/>
          <a:p>
            <a:r>
              <a:rPr lang="en-US" b="1" dirty="0">
                <a:solidFill>
                  <a:srgbClr val="FA6E00"/>
                </a:solidFill>
                <a:latin typeface="Century Gothic" panose="020B0502020202020204" pitchFamily="34" charset="0"/>
              </a:rPr>
              <a:t>Demo </a:t>
            </a:r>
          </a:p>
          <a:p>
            <a:r>
              <a:rPr lang="en-US" sz="1200" dirty="0">
                <a:latin typeface="Century Gothic" panose="020B0502020202020204" pitchFamily="34" charset="0"/>
              </a:rPr>
              <a:t>A live demonstration for the application capability. </a:t>
            </a:r>
          </a:p>
          <a:p>
            <a:endParaRPr lang="en-US" b="1" dirty="0">
              <a:solidFill>
                <a:srgbClr val="FA6E00"/>
              </a:solidFill>
              <a:latin typeface="Century Gothic" panose="020B0502020202020204" pitchFamily="34" charset="0"/>
            </a:endParaRPr>
          </a:p>
        </p:txBody>
      </p:sp>
    </p:spTree>
    <p:extLst>
      <p:ext uri="{BB962C8B-B14F-4D97-AF65-F5344CB8AC3E}">
        <p14:creationId xmlns:p14="http://schemas.microsoft.com/office/powerpoint/2010/main" val="230033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1500"/>
                            </p:stCondLst>
                            <p:childTnLst>
                              <p:par>
                                <p:cTn id="11" presetID="16" presetClass="entr" presetSubtype="21"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par>
                          <p:cTn id="14" fill="hold">
                            <p:stCondLst>
                              <p:cond delay="2000"/>
                            </p:stCondLst>
                            <p:childTnLst>
                              <p:par>
                                <p:cTn id="15" presetID="53" presetClass="entr" presetSubtype="16" fill="hold" grpId="0" nodeType="afterEffect">
                                  <p:stCondLst>
                                    <p:cond delay="100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par>
                          <p:cTn id="20" fill="hold">
                            <p:stCondLst>
                              <p:cond delay="3500"/>
                            </p:stCondLst>
                            <p:childTnLst>
                              <p:par>
                                <p:cTn id="21" presetID="16" presetClass="entr" presetSubtype="2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arn(inVertical)">
                                      <p:cBhvr>
                                        <p:cTn id="23" dur="500"/>
                                        <p:tgtEl>
                                          <p:spTgt spid="23"/>
                                        </p:tgtEl>
                                      </p:cBhvr>
                                    </p:animEffect>
                                  </p:childTnLst>
                                </p:cTn>
                              </p:par>
                            </p:childTnLst>
                          </p:cTn>
                        </p:par>
                        <p:par>
                          <p:cTn id="24" fill="hold">
                            <p:stCondLst>
                              <p:cond delay="4000"/>
                            </p:stCondLst>
                            <p:childTnLst>
                              <p:par>
                                <p:cTn id="25" presetID="53" presetClass="entr" presetSubtype="16" fill="hold" grpId="0" nodeType="after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childTnLst>
                          </p:cTn>
                        </p:par>
                        <p:par>
                          <p:cTn id="30" fill="hold">
                            <p:stCondLst>
                              <p:cond delay="5500"/>
                            </p:stCondLst>
                            <p:childTnLst>
                              <p:par>
                                <p:cTn id="31" presetID="16" presetClass="entr" presetSubtype="21"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arn(inVertical)">
                                      <p:cBhvr>
                                        <p:cTn id="33" dur="500"/>
                                        <p:tgtEl>
                                          <p:spTgt spid="25"/>
                                        </p:tgtEl>
                                      </p:cBhvr>
                                    </p:animEffect>
                                  </p:childTnLst>
                                </p:cTn>
                              </p:par>
                            </p:childTnLst>
                          </p:cTn>
                        </p:par>
                        <p:par>
                          <p:cTn id="34" fill="hold">
                            <p:stCondLst>
                              <p:cond delay="6000"/>
                            </p:stCondLst>
                            <p:childTnLst>
                              <p:par>
                                <p:cTn id="35" presetID="53" presetClass="entr" presetSubtype="16" fill="hold" grpId="0" nodeType="afterEffect">
                                  <p:stCondLst>
                                    <p:cond delay="100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Effect transition="in" filter="fade">
                                      <p:cBhvr>
                                        <p:cTn id="39" dur="500"/>
                                        <p:tgtEl>
                                          <p:spTgt spid="26"/>
                                        </p:tgtEl>
                                      </p:cBhvr>
                                    </p:animEffect>
                                  </p:childTnLst>
                                </p:cTn>
                              </p:par>
                            </p:childTnLst>
                          </p:cTn>
                        </p:par>
                        <p:par>
                          <p:cTn id="40" fill="hold">
                            <p:stCondLst>
                              <p:cond delay="7500"/>
                            </p:stCondLst>
                            <p:childTnLst>
                              <p:par>
                                <p:cTn id="41" presetID="16" presetClass="entr" presetSubtype="21"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arn(inVertical)">
                                      <p:cBhvr>
                                        <p:cTn id="43" dur="500"/>
                                        <p:tgtEl>
                                          <p:spTgt spid="27"/>
                                        </p:tgtEl>
                                      </p:cBhvr>
                                    </p:animEffect>
                                  </p:childTnLst>
                                </p:cTn>
                              </p:par>
                            </p:childTnLst>
                          </p:cTn>
                        </p:par>
                        <p:par>
                          <p:cTn id="44" fill="hold">
                            <p:stCondLst>
                              <p:cond delay="8000"/>
                            </p:stCondLst>
                            <p:childTnLst>
                              <p:par>
                                <p:cTn id="45" presetID="53" presetClass="entr" presetSubtype="16" fill="hold" grpId="0" nodeType="afterEffect">
                                  <p:stCondLst>
                                    <p:cond delay="100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par>
                          <p:cTn id="50" fill="hold">
                            <p:stCondLst>
                              <p:cond delay="9500"/>
                            </p:stCondLst>
                            <p:childTnLst>
                              <p:par>
                                <p:cTn id="51" presetID="16" presetClass="entr" presetSubtype="21"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Vertic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22" grpId="0" animBg="1"/>
      <p:bldP spid="23" grpId="0"/>
      <p:bldP spid="24" grpId="0" animBg="1"/>
      <p:bldP spid="25" grpId="0"/>
      <p:bldP spid="26" grpId="0" animBg="1"/>
      <p:bldP spid="27" grpId="0"/>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p:txBody>
          <a:bodyPr/>
          <a:lstStyle/>
          <a:p>
            <a:endParaRPr lang="de-DE" dirty="0"/>
          </a:p>
        </p:txBody>
      </p:sp>
      <p:sp>
        <p:nvSpPr>
          <p:cNvPr id="3" name="Text Placeholder 2">
            <a:extLst>
              <a:ext uri="{FF2B5EF4-FFF2-40B4-BE49-F238E27FC236}">
                <a16:creationId xmlns:a16="http://schemas.microsoft.com/office/drawing/2014/main" id="{118B4F6B-2B85-4F93-9C9C-7E9179F16FA9}"/>
              </a:ext>
            </a:extLst>
          </p:cNvPr>
          <p:cNvSpPr>
            <a:spLocks noGrp="1"/>
          </p:cNvSpPr>
          <p:nvPr>
            <p:ph type="body" idx="1"/>
          </p:nvPr>
        </p:nvSpPr>
        <p:spPr/>
        <p:txBody>
          <a:bodyPr/>
          <a:lstStyle/>
          <a:p>
            <a:endParaRPr lang="en-US" dirty="0"/>
          </a:p>
        </p:txBody>
      </p:sp>
      <p:sp>
        <p:nvSpPr>
          <p:cNvPr id="13" name="Oval 12">
            <a:extLst>
              <a:ext uri="{FF2B5EF4-FFF2-40B4-BE49-F238E27FC236}">
                <a16:creationId xmlns:a16="http://schemas.microsoft.com/office/drawing/2014/main" id="{BAF52EA8-5215-40EF-88FE-425A45601935}"/>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90BB164-3EEC-4681-A3B5-EF0F471085BE}"/>
              </a:ext>
            </a:extLst>
          </p:cNvPr>
          <p:cNvSpPr txBox="1"/>
          <p:nvPr/>
        </p:nvSpPr>
        <p:spPr>
          <a:xfrm>
            <a:off x="1725461" y="1916132"/>
            <a:ext cx="6911439" cy="553998"/>
          </a:xfrm>
          <a:prstGeom prst="rect">
            <a:avLst/>
          </a:prstGeom>
          <a:noFill/>
        </p:spPr>
        <p:txBody>
          <a:bodyPr wrap="square" rtlCol="0">
            <a:spAutoFit/>
          </a:bodyPr>
          <a:lstStyle/>
          <a:p>
            <a:r>
              <a:rPr lang="en-US" b="1" dirty="0">
                <a:solidFill>
                  <a:srgbClr val="C00000"/>
                </a:solidFill>
                <a:latin typeface="Century Gothic" panose="020B0502020202020204" pitchFamily="34" charset="0"/>
              </a:rPr>
              <a:t>Blockchain and Hyperledger Fabric Background</a:t>
            </a:r>
          </a:p>
          <a:p>
            <a:r>
              <a:rPr lang="en-US" sz="1200" dirty="0">
                <a:latin typeface="Century Gothic" panose="020B0502020202020204" pitchFamily="34" charset="0"/>
              </a:rPr>
              <a:t>Discussing the prerequisite background knowledge</a:t>
            </a:r>
          </a:p>
        </p:txBody>
      </p:sp>
    </p:spTree>
    <p:extLst>
      <p:ext uri="{BB962C8B-B14F-4D97-AF65-F5344CB8AC3E}">
        <p14:creationId xmlns:p14="http://schemas.microsoft.com/office/powerpoint/2010/main" val="36410238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Blockchain</a:t>
            </a:r>
          </a:p>
        </p:txBody>
      </p:sp>
      <p:sp>
        <p:nvSpPr>
          <p:cNvPr id="3" name="Content Placeholder 2"/>
          <p:cNvSpPr>
            <a:spLocks noGrp="1"/>
          </p:cNvSpPr>
          <p:nvPr>
            <p:ph idx="1"/>
          </p:nvPr>
        </p:nvSpPr>
        <p:spPr>
          <a:xfrm>
            <a:off x="179512" y="818244"/>
            <a:ext cx="3312368" cy="3543016"/>
          </a:xfrm>
        </p:spPr>
        <p:txBody>
          <a:bodyPr/>
          <a:lstStyle/>
          <a:p>
            <a:pPr marL="285750" indent="-285750">
              <a:buFont typeface="Arial" panose="020B0604020202020204" pitchFamily="34" charset="0"/>
              <a:buChar char="•"/>
            </a:pPr>
            <a:r>
              <a:rPr lang="en-US" sz="1800" dirty="0"/>
              <a:t>Blockchain is a distributed open ledger.</a:t>
            </a:r>
          </a:p>
          <a:p>
            <a:pPr marL="285750" indent="-285750">
              <a:buFont typeface="Arial" panose="020B0604020202020204" pitchFamily="34" charset="0"/>
              <a:buChar char="•"/>
            </a:pPr>
            <a:r>
              <a:rPr lang="en-US" sz="1800" dirty="0"/>
              <a:t>Very difficult to be tampered. </a:t>
            </a:r>
          </a:p>
          <a:p>
            <a:pPr marL="285750" indent="-285750">
              <a:buFont typeface="Arial" panose="020B0604020202020204" pitchFamily="34" charset="0"/>
              <a:buChar char="•"/>
            </a:pPr>
            <a:r>
              <a:rPr lang="en-US" sz="1800" dirty="0"/>
              <a:t>Data stored in blocks.</a:t>
            </a:r>
          </a:p>
          <a:p>
            <a:pPr marL="285750" indent="-285750">
              <a:buFont typeface="Arial" panose="020B0604020202020204" pitchFamily="34" charset="0"/>
              <a:buChar char="•"/>
            </a:pPr>
            <a:r>
              <a:rPr lang="en-US" sz="1800" dirty="0"/>
              <a:t>Decentralized.</a:t>
            </a:r>
          </a:p>
          <a:p>
            <a:pPr marL="285750" indent="-285750">
              <a:buFont typeface="Arial" panose="020B0604020202020204" pitchFamily="34" charset="0"/>
              <a:buChar char="•"/>
            </a:pPr>
            <a:r>
              <a:rPr lang="en-US" sz="1800" dirty="0"/>
              <a:t>No central management authority.</a:t>
            </a:r>
          </a:p>
          <a:p>
            <a:endParaRPr lang="en-US" sz="1400" dirty="0"/>
          </a:p>
          <a:p>
            <a:pPr marL="342900" indent="-342900">
              <a:buFont typeface="+mj-lt"/>
              <a:buAutoNum type="arabicPeriod"/>
            </a:pPr>
            <a:endParaRPr lang="en-US" dirty="0"/>
          </a:p>
          <a:p>
            <a:endParaRPr lang="en-US" dirty="0"/>
          </a:p>
          <a:p>
            <a:endParaRPr lang="en-US" dirty="0"/>
          </a:p>
        </p:txBody>
      </p:sp>
      <p:pic>
        <p:nvPicPr>
          <p:cNvPr id="8" name="Picture 7">
            <a:extLst>
              <a:ext uri="{FF2B5EF4-FFF2-40B4-BE49-F238E27FC236}">
                <a16:creationId xmlns:a16="http://schemas.microsoft.com/office/drawing/2014/main" id="{E8D4CE50-82D1-4966-B750-CBE5F8DDB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699542"/>
            <a:ext cx="5272831" cy="3831048"/>
          </a:xfrm>
          <a:prstGeom prst="rect">
            <a:avLst/>
          </a:prstGeom>
        </p:spPr>
      </p:pic>
    </p:spTree>
    <p:extLst>
      <p:ext uri="{BB962C8B-B14F-4D97-AF65-F5344CB8AC3E}">
        <p14:creationId xmlns:p14="http://schemas.microsoft.com/office/powerpoint/2010/main" val="117227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Hyperledger Fabric</a:t>
            </a:r>
          </a:p>
        </p:txBody>
      </p:sp>
      <p:sp>
        <p:nvSpPr>
          <p:cNvPr id="3" name="Content Placeholder 2"/>
          <p:cNvSpPr>
            <a:spLocks noGrp="1"/>
          </p:cNvSpPr>
          <p:nvPr>
            <p:ph idx="1"/>
          </p:nvPr>
        </p:nvSpPr>
        <p:spPr>
          <a:xfrm>
            <a:off x="323528" y="818244"/>
            <a:ext cx="7488832" cy="3543016"/>
          </a:xfrm>
        </p:spPr>
        <p:txBody>
          <a:bodyPr/>
          <a:lstStyle/>
          <a:p>
            <a:pPr marL="285750" indent="-285750">
              <a:buFont typeface="Arial" panose="020B0604020202020204" pitchFamily="34" charset="0"/>
              <a:buChar char="•"/>
            </a:pPr>
            <a:r>
              <a:rPr lang="en-US" sz="1800" dirty="0"/>
              <a:t>Hyperledger Fabric is an open source collaborative effort governed by The Linux Foundation. </a:t>
            </a:r>
          </a:p>
          <a:p>
            <a:pPr marL="285750" indent="-285750">
              <a:buFont typeface="Arial" panose="020B0604020202020204" pitchFamily="34" charset="0"/>
              <a:buChar char="•"/>
            </a:pPr>
            <a:r>
              <a:rPr lang="en-US" sz="1800" dirty="0"/>
              <a:t>Permissioned blockchain.</a:t>
            </a:r>
          </a:p>
          <a:p>
            <a:pPr marL="285750" indent="-285750">
              <a:buFont typeface="Arial" panose="020B0604020202020204" pitchFamily="34" charset="0"/>
              <a:buChar char="•"/>
            </a:pPr>
            <a:r>
              <a:rPr lang="en-US" sz="1800" dirty="0"/>
              <a:t>The smart contracts("</a:t>
            </a:r>
            <a:r>
              <a:rPr lang="en-US" sz="1800" dirty="0" err="1"/>
              <a:t>chaincode</a:t>
            </a:r>
            <a:r>
              <a:rPr lang="en-US" sz="1800" dirty="0"/>
              <a:t>") in general-purpose programming languages such as Java, Go and Node.js.</a:t>
            </a:r>
          </a:p>
          <a:p>
            <a:pPr marL="285750" indent="-285750">
              <a:buFont typeface="Arial" panose="020B0604020202020204" pitchFamily="34" charset="0"/>
              <a:buChar char="•"/>
            </a:pPr>
            <a:r>
              <a:rPr lang="en-US" sz="1800" dirty="0"/>
              <a:t>More efficient by using different consensus mechanism.</a:t>
            </a:r>
          </a:p>
          <a:p>
            <a:pPr marL="285750" indent="-285750">
              <a:buFont typeface="Arial" panose="020B0604020202020204" pitchFamily="34" charset="0"/>
              <a:buChar char="•"/>
            </a:pPr>
            <a:r>
              <a:rPr lang="en-US" sz="1800" dirty="0"/>
              <a:t>Modular Design. </a:t>
            </a:r>
            <a:endParaRPr lang="en-US" dirty="0"/>
          </a:p>
        </p:txBody>
      </p:sp>
      <p:pic>
        <p:nvPicPr>
          <p:cNvPr id="4" name="Picture 3">
            <a:extLst>
              <a:ext uri="{FF2B5EF4-FFF2-40B4-BE49-F238E27FC236}">
                <a16:creationId xmlns:a16="http://schemas.microsoft.com/office/drawing/2014/main" id="{596D0C0A-C29F-4D24-AA4C-4DEBD4082106}"/>
              </a:ext>
            </a:extLst>
          </p:cNvPr>
          <p:cNvPicPr>
            <a:picLocks noChangeAspect="1"/>
          </p:cNvPicPr>
          <p:nvPr/>
        </p:nvPicPr>
        <p:blipFill>
          <a:blip r:embed="rId3"/>
          <a:stretch>
            <a:fillRect/>
          </a:stretch>
        </p:blipFill>
        <p:spPr>
          <a:xfrm>
            <a:off x="2699792" y="3147814"/>
            <a:ext cx="3096344" cy="801241"/>
          </a:xfrm>
          <a:prstGeom prst="rect">
            <a:avLst/>
          </a:prstGeom>
        </p:spPr>
      </p:pic>
    </p:spTree>
    <p:extLst>
      <p:ext uri="{BB962C8B-B14F-4D97-AF65-F5344CB8AC3E}">
        <p14:creationId xmlns:p14="http://schemas.microsoft.com/office/powerpoint/2010/main" val="9941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Hyperledger Fabric Terminology </a:t>
            </a:r>
          </a:p>
        </p:txBody>
      </p:sp>
      <p:sp>
        <p:nvSpPr>
          <p:cNvPr id="3" name="Content Placeholder 2"/>
          <p:cNvSpPr>
            <a:spLocks noGrp="1"/>
          </p:cNvSpPr>
          <p:nvPr>
            <p:ph idx="1"/>
          </p:nvPr>
        </p:nvSpPr>
        <p:spPr>
          <a:xfrm>
            <a:off x="4056397" y="3426477"/>
            <a:ext cx="2491651" cy="720080"/>
          </a:xfrm>
        </p:spPr>
        <p:txBody>
          <a:bodyPr/>
          <a:lstStyle/>
          <a:p>
            <a:r>
              <a:rPr lang="en-US" b="1" dirty="0" err="1"/>
              <a:t>Orderers</a:t>
            </a:r>
            <a:r>
              <a:rPr lang="en-US" dirty="0"/>
              <a:t>: </a:t>
            </a:r>
          </a:p>
          <a:p>
            <a:r>
              <a:rPr lang="en-US" sz="1200" dirty="0"/>
              <a:t>Order the transaction and create the blocks.</a:t>
            </a:r>
          </a:p>
          <a:p>
            <a:pPr marL="285750" indent="-285750">
              <a:buFont typeface="Arial" panose="020B0604020202020204" pitchFamily="34" charset="0"/>
              <a:buChar char="•"/>
            </a:pPr>
            <a:endParaRPr lang="en-US" dirty="0"/>
          </a:p>
          <a:p>
            <a:endParaRPr lang="en-US" dirty="0"/>
          </a:p>
        </p:txBody>
      </p:sp>
      <p:pic>
        <p:nvPicPr>
          <p:cNvPr id="4" name="Picture 3">
            <a:extLst>
              <a:ext uri="{FF2B5EF4-FFF2-40B4-BE49-F238E27FC236}">
                <a16:creationId xmlns:a16="http://schemas.microsoft.com/office/drawing/2014/main" id="{89FEFA9C-3F2F-4DD6-B055-550BB0A05728}"/>
              </a:ext>
            </a:extLst>
          </p:cNvPr>
          <p:cNvPicPr>
            <a:picLocks noChangeAspect="1"/>
          </p:cNvPicPr>
          <p:nvPr/>
        </p:nvPicPr>
        <p:blipFill>
          <a:blip r:embed="rId3"/>
          <a:stretch>
            <a:fillRect/>
          </a:stretch>
        </p:blipFill>
        <p:spPr>
          <a:xfrm>
            <a:off x="3531468" y="996943"/>
            <a:ext cx="1040532" cy="1079301"/>
          </a:xfrm>
          <a:prstGeom prst="rect">
            <a:avLst/>
          </a:prstGeom>
        </p:spPr>
      </p:pic>
      <p:sp>
        <p:nvSpPr>
          <p:cNvPr id="6" name="Content Placeholder 2">
            <a:extLst>
              <a:ext uri="{FF2B5EF4-FFF2-40B4-BE49-F238E27FC236}">
                <a16:creationId xmlns:a16="http://schemas.microsoft.com/office/drawing/2014/main" id="{DCEB02AA-0F04-43BB-BDC9-D01F9840E937}"/>
              </a:ext>
            </a:extLst>
          </p:cNvPr>
          <p:cNvSpPr txBox="1">
            <a:spLocks/>
          </p:cNvSpPr>
          <p:nvPr/>
        </p:nvSpPr>
        <p:spPr bwMode="auto">
          <a:xfrm>
            <a:off x="2914307" y="2283718"/>
            <a:ext cx="2376264" cy="7835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Peers: </a:t>
            </a:r>
          </a:p>
          <a:p>
            <a:r>
              <a:rPr lang="en-US" sz="1200" kern="0" dirty="0"/>
              <a:t>Network nodes host the ledger and the smart contract.</a:t>
            </a:r>
            <a:r>
              <a:rPr lang="en-US" sz="1200" b="1" kern="0" dirty="0"/>
              <a:t> </a:t>
            </a:r>
          </a:p>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a:p>
            <a:endParaRPr lang="en-US" kern="0" dirty="0"/>
          </a:p>
        </p:txBody>
      </p:sp>
      <p:pic>
        <p:nvPicPr>
          <p:cNvPr id="7" name="Picture 6">
            <a:extLst>
              <a:ext uri="{FF2B5EF4-FFF2-40B4-BE49-F238E27FC236}">
                <a16:creationId xmlns:a16="http://schemas.microsoft.com/office/drawing/2014/main" id="{21870689-3D37-46A4-AEB4-DC4CF8B72957}"/>
              </a:ext>
            </a:extLst>
          </p:cNvPr>
          <p:cNvPicPr>
            <a:picLocks noChangeAspect="1"/>
          </p:cNvPicPr>
          <p:nvPr/>
        </p:nvPicPr>
        <p:blipFill>
          <a:blip r:embed="rId4"/>
          <a:stretch>
            <a:fillRect/>
          </a:stretch>
        </p:blipFill>
        <p:spPr>
          <a:xfrm>
            <a:off x="2863456" y="3219822"/>
            <a:ext cx="1173711" cy="1079301"/>
          </a:xfrm>
          <a:prstGeom prst="rect">
            <a:avLst/>
          </a:prstGeom>
        </p:spPr>
      </p:pic>
      <p:pic>
        <p:nvPicPr>
          <p:cNvPr id="10" name="Picture 9">
            <a:extLst>
              <a:ext uri="{FF2B5EF4-FFF2-40B4-BE49-F238E27FC236}">
                <a16:creationId xmlns:a16="http://schemas.microsoft.com/office/drawing/2014/main" id="{DDA8C221-6AD9-4511-B2AA-84E8BB81AC57}"/>
              </a:ext>
            </a:extLst>
          </p:cNvPr>
          <p:cNvPicPr>
            <a:picLocks noChangeAspect="1"/>
          </p:cNvPicPr>
          <p:nvPr/>
        </p:nvPicPr>
        <p:blipFill>
          <a:blip r:embed="rId5"/>
          <a:stretch>
            <a:fillRect/>
          </a:stretch>
        </p:blipFill>
        <p:spPr>
          <a:xfrm>
            <a:off x="6300192" y="996943"/>
            <a:ext cx="1040533" cy="1079301"/>
          </a:xfrm>
          <a:prstGeom prst="rect">
            <a:avLst/>
          </a:prstGeom>
        </p:spPr>
      </p:pic>
      <p:sp>
        <p:nvSpPr>
          <p:cNvPr id="12" name="Content Placeholder 2">
            <a:extLst>
              <a:ext uri="{FF2B5EF4-FFF2-40B4-BE49-F238E27FC236}">
                <a16:creationId xmlns:a16="http://schemas.microsoft.com/office/drawing/2014/main" id="{1068BF59-5878-4593-9C6A-FC43D156C343}"/>
              </a:ext>
            </a:extLst>
          </p:cNvPr>
          <p:cNvSpPr txBox="1">
            <a:spLocks/>
          </p:cNvSpPr>
          <p:nvPr/>
        </p:nvSpPr>
        <p:spPr bwMode="auto">
          <a:xfrm>
            <a:off x="5580112" y="2283718"/>
            <a:ext cx="2952328" cy="11214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err="1"/>
              <a:t>Chaincode</a:t>
            </a:r>
            <a:r>
              <a:rPr lang="en-US" b="1" kern="0" dirty="0"/>
              <a:t> (Smart Contracts):</a:t>
            </a:r>
          </a:p>
          <a:p>
            <a:r>
              <a:rPr lang="en-US" sz="1200" kern="0" dirty="0"/>
              <a:t>The only way to interact with the ledger and holds the business logic. </a:t>
            </a:r>
          </a:p>
          <a:p>
            <a:r>
              <a:rPr lang="en-US" b="1" kern="0" dirty="0"/>
              <a:t> </a:t>
            </a:r>
            <a:endParaRPr lang="en-US" kern="0" dirty="0"/>
          </a:p>
          <a:p>
            <a:endParaRPr lang="en-US" kern="0" dirty="0"/>
          </a:p>
        </p:txBody>
      </p:sp>
      <p:pic>
        <p:nvPicPr>
          <p:cNvPr id="8" name="Picture 7">
            <a:extLst>
              <a:ext uri="{FF2B5EF4-FFF2-40B4-BE49-F238E27FC236}">
                <a16:creationId xmlns:a16="http://schemas.microsoft.com/office/drawing/2014/main" id="{ED83A714-D94E-4FE4-9528-0E37100FDD98}"/>
              </a:ext>
            </a:extLst>
          </p:cNvPr>
          <p:cNvPicPr>
            <a:picLocks noChangeAspect="1"/>
          </p:cNvPicPr>
          <p:nvPr/>
        </p:nvPicPr>
        <p:blipFill>
          <a:blip r:embed="rId6"/>
          <a:stretch>
            <a:fillRect/>
          </a:stretch>
        </p:blipFill>
        <p:spPr>
          <a:xfrm>
            <a:off x="683568" y="1072284"/>
            <a:ext cx="1025881" cy="1009694"/>
          </a:xfrm>
          <a:prstGeom prst="rect">
            <a:avLst/>
          </a:prstGeom>
        </p:spPr>
      </p:pic>
      <p:sp>
        <p:nvSpPr>
          <p:cNvPr id="11" name="Content Placeholder 2">
            <a:extLst>
              <a:ext uri="{FF2B5EF4-FFF2-40B4-BE49-F238E27FC236}">
                <a16:creationId xmlns:a16="http://schemas.microsoft.com/office/drawing/2014/main" id="{3395A930-F89B-4E2C-942F-CA21878465C0}"/>
              </a:ext>
            </a:extLst>
          </p:cNvPr>
          <p:cNvSpPr txBox="1">
            <a:spLocks/>
          </p:cNvSpPr>
          <p:nvPr/>
        </p:nvSpPr>
        <p:spPr bwMode="auto">
          <a:xfrm>
            <a:off x="107505" y="2283718"/>
            <a:ext cx="2517262"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The Ledger</a:t>
            </a:r>
            <a:r>
              <a:rPr lang="en-US" kern="0" dirty="0"/>
              <a:t>:</a:t>
            </a:r>
          </a:p>
          <a:p>
            <a:r>
              <a:rPr lang="en-US" sz="1200" kern="0" dirty="0"/>
              <a:t>It stores the information, and comprises of the blockchain and the world state</a:t>
            </a:r>
            <a:r>
              <a:rPr lang="en-US" sz="1400" kern="0" dirty="0"/>
              <a:t>.   </a:t>
            </a:r>
          </a:p>
          <a:p>
            <a:pPr marL="285750" indent="-285750">
              <a:buFont typeface="Arial" panose="020B0604020202020204" pitchFamily="34" charset="0"/>
              <a:buChar char="•"/>
            </a:pPr>
            <a:endParaRPr lang="en-US" kern="0" dirty="0"/>
          </a:p>
          <a:p>
            <a:endParaRPr lang="en-US" kern="0" dirty="0"/>
          </a:p>
        </p:txBody>
      </p:sp>
    </p:spTree>
    <p:extLst>
      <p:ext uri="{BB962C8B-B14F-4D97-AF65-F5344CB8AC3E}">
        <p14:creationId xmlns:p14="http://schemas.microsoft.com/office/powerpoint/2010/main" val="417341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TUBraunschweig_PPT2007_Folienpool_16_9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Standarddesign">
      <a:majorFont>
        <a:latin typeface="Arial"/>
        <a:ea typeface=""/>
        <a:cs typeface=""/>
      </a:majorFont>
      <a:minorFont>
        <a:latin typeface="Arial"/>
        <a:ea typeface=""/>
        <a:cs typeface=""/>
      </a:minorFont>
    </a:fontScheme>
    <a:fmtScheme name="Galathe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dirty="0" smtClean="0"/>
        </a:defPPr>
      </a:lstStyle>
      <a:style>
        <a:lnRef idx="2">
          <a:schemeClr val="accent5">
            <a:shade val="50000"/>
          </a:schemeClr>
        </a:lnRef>
        <a:fillRef idx="1">
          <a:schemeClr val="accent5"/>
        </a:fillRef>
        <a:effectRef idx="0">
          <a:schemeClr val="accent5"/>
        </a:effectRef>
        <a:fontRef idx="minor">
          <a:schemeClr val="lt1"/>
        </a:fontRef>
      </a: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TUBraunschweig_PPT2007_Folienpool_16_9_pptx</Template>
  <TotalTime>0</TotalTime>
  <Words>4466</Words>
  <Application>Microsoft Office PowerPoint</Application>
  <PresentationFormat>On-screen Show (16:9)</PresentationFormat>
  <Paragraphs>471</Paragraphs>
  <Slides>43</Slides>
  <Notes>31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Century Gothic</vt:lpstr>
      <vt:lpstr>Wingdings</vt:lpstr>
      <vt:lpstr>TUBraunschweig_PPT2007_Folienpool_16_9_pptx</vt:lpstr>
      <vt:lpstr>   Trustworthy Recording of Media Files Using Blockchains    Research Project</vt:lpstr>
      <vt:lpstr>PowerPoint Presentation</vt:lpstr>
      <vt:lpstr>Problem Statement</vt:lpstr>
      <vt:lpstr>Fake News Detection a Case Study for Hyperledger Fabric </vt:lpstr>
      <vt:lpstr>PowerPoint Presentation</vt:lpstr>
      <vt:lpstr>PowerPoint Presentation</vt:lpstr>
      <vt:lpstr>Blockchain</vt:lpstr>
      <vt:lpstr>Hyperledger Fabric</vt:lpstr>
      <vt:lpstr>Hyperledger Fabric Terminology </vt:lpstr>
      <vt:lpstr>Transaction Flow</vt:lpstr>
      <vt:lpstr>Transaction Flow</vt:lpstr>
      <vt:lpstr>Transaction Flow</vt:lpstr>
      <vt:lpstr>Transaction Flow</vt:lpstr>
      <vt:lpstr>Transaction Flow</vt:lpstr>
      <vt:lpstr>Transaction Flow</vt:lpstr>
      <vt:lpstr>Transaction Flow </vt:lpstr>
      <vt:lpstr>PowerPoint Presentation</vt:lpstr>
      <vt:lpstr>Platform Architecture and Design </vt:lpstr>
      <vt:lpstr>Building The Development Environment</vt:lpstr>
      <vt:lpstr>Hyperledger Fabric Client SDK using Node.js</vt:lpstr>
      <vt:lpstr>Fabric CA Server</vt:lpstr>
      <vt:lpstr>Enrollment Procedures</vt:lpstr>
      <vt:lpstr>Enrollment Procedures</vt:lpstr>
      <vt:lpstr>Enrollment Procedures</vt:lpstr>
      <vt:lpstr>Enrollment Procedures</vt:lpstr>
      <vt:lpstr>Enrollment Procedures</vt:lpstr>
      <vt:lpstr>Balance transfer Node.js APP</vt:lpstr>
      <vt:lpstr>Node.Js App  </vt:lpstr>
      <vt:lpstr>Simple REST API Call </vt:lpstr>
      <vt:lpstr>PowerPoint Presentation</vt:lpstr>
      <vt:lpstr>Main Activity Walk-through</vt:lpstr>
      <vt:lpstr>Adding an Event Walk-through</vt:lpstr>
      <vt:lpstr>Hashing the Media File</vt:lpstr>
      <vt:lpstr>Home Feed</vt:lpstr>
      <vt:lpstr>Ranking Events</vt:lpstr>
      <vt:lpstr>Location and Trustworthiness</vt:lpstr>
      <vt:lpstr>How Ranking Works</vt:lpstr>
      <vt:lpstr>PowerPoint Presentation</vt:lpstr>
      <vt:lpstr>Issues and open question </vt:lpstr>
      <vt:lpstr>Why Obscuring The Network?   </vt:lpstr>
      <vt:lpstr>Future Work</vt:lpstr>
      <vt:lpstr>Conclusion</vt:lpstr>
      <vt:lpstr>PowerPoint Presentation</vt:lpstr>
    </vt:vector>
  </TitlesOfParts>
  <Company>TU Braunschweig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Ulrike Rolf</dc:creator>
  <cp:lastModifiedBy>Hesham Hosney</cp:lastModifiedBy>
  <cp:revision>180</cp:revision>
  <dcterms:created xsi:type="dcterms:W3CDTF">2016-09-14T15:17:59Z</dcterms:created>
  <dcterms:modified xsi:type="dcterms:W3CDTF">2019-07-02T15:25:53Z</dcterms:modified>
</cp:coreProperties>
</file>