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6">
          <p15:clr>
            <a:srgbClr val="A4A3A4"/>
          </p15:clr>
        </p15:guide>
        <p15:guide id="2" orient="horz" pos="24777">
          <p15:clr>
            <a:srgbClr val="A4A3A4"/>
          </p15:clr>
        </p15:guide>
        <p15:guide id="3" pos="828">
          <p15:clr>
            <a:srgbClr val="A4A3A4"/>
          </p15:clr>
        </p15:guide>
        <p15:guide id="4" pos="182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4660"/>
  </p:normalViewPr>
  <p:slideViewPr>
    <p:cSldViewPr>
      <p:cViewPr varScale="1">
        <p:scale>
          <a:sx n="12" d="100"/>
          <a:sy n="12" d="100"/>
        </p:scale>
        <p:origin x="2746" y="178"/>
      </p:cViewPr>
      <p:guideLst>
        <p:guide orient="horz" pos="3096"/>
        <p:guide orient="horz" pos="24777"/>
        <p:guide pos="828"/>
        <p:guide pos="182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14450" y="11826553"/>
            <a:ext cx="27651075" cy="11593933"/>
          </a:xfrm>
          <a:prstGeom prst="rect">
            <a:avLst/>
          </a:prstGeom>
        </p:spPr>
        <p:txBody>
          <a:bodyPr lIns="0" tIns="0" rIns="0" bIns="0"/>
          <a:lstStyle>
            <a:lvl1pPr>
              <a:defRPr kern="0" baseline="0"/>
            </a:lvl1pPr>
            <a:lvl2pPr>
              <a:defRPr kern="0" baseline="0"/>
            </a:lvl2pPr>
            <a:lvl3pPr>
              <a:defRPr kern="0" baseline="0"/>
            </a:lvl3pPr>
            <a:lvl4pPr>
              <a:defRPr kern="0" baseline="0"/>
            </a:lvl4pPr>
            <a:lvl5pPr>
              <a:defRPr kern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4450" y="4343400"/>
            <a:ext cx="27651075" cy="71342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0" b="1" kern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314450" y="24141112"/>
            <a:ext cx="27651075" cy="12816878"/>
          </a:xfrm>
          <a:prstGeom prst="rect">
            <a:avLst/>
          </a:prstGeom>
        </p:spPr>
        <p:txBody>
          <a:bodyPr lIns="0" tIns="0" rIns="0" bIns="0"/>
          <a:lstStyle>
            <a:lvl1pPr>
              <a:defRPr kern="0" baseline="0"/>
            </a:lvl1pPr>
            <a:lvl2pPr>
              <a:defRPr kern="0" baseline="0"/>
            </a:lvl2pPr>
            <a:lvl3pPr>
              <a:defRPr kern="0" baseline="0"/>
            </a:lvl3pPr>
            <a:lvl4pPr>
              <a:defRPr kern="0" baseline="0"/>
            </a:lvl4pPr>
            <a:lvl5pPr>
              <a:defRPr kern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229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ea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9" y="0"/>
            <a:ext cx="21434425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ACF74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F970A"/>
                  </a:outerShdw>
                </a:effectLst>
              </a14:hiddenEffects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6220559" y="0"/>
            <a:ext cx="14076363" cy="3508375"/>
          </a:xfrm>
          <a:prstGeom prst="rect">
            <a:avLst/>
          </a:prstGeom>
          <a:solidFill>
            <a:srgbClr val="0034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F970A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foo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17" y="40691684"/>
            <a:ext cx="21432838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ACF74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F970A"/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291032" y="40691684"/>
            <a:ext cx="11020425" cy="2105025"/>
          </a:xfrm>
          <a:prstGeom prst="rect">
            <a:avLst/>
          </a:prstGeom>
          <a:solidFill>
            <a:srgbClr val="0034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F970A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1130944" y="40831384"/>
            <a:ext cx="9070975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ACF74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F970A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3500" b="1" i="0" u="none" strike="noStrike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Gill Sans MT" pitchFamily="34" charset="0"/>
                <a:cs typeface="Arial" pitchFamily="34" charset="0"/>
              </a:rPr>
              <a:t>Technische Universität Braunschweig</a:t>
            </a:r>
            <a:br>
              <a:rPr kumimoji="0" lang="de-DE" sz="3500" b="1" i="0" u="none" strike="noStrike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Gill Sans MT" pitchFamily="34" charset="0"/>
                <a:cs typeface="Arial" pitchFamily="34" charset="0"/>
              </a:rPr>
            </a:br>
            <a:r>
              <a:rPr kumimoji="0" lang="de-DE" sz="3500" b="1" i="0" u="none" strike="noStrike" cap="none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latin typeface="Gill Sans MT" pitchFamily="34" charset="0"/>
                <a:cs typeface="Arial" pitchFamily="34" charset="0"/>
              </a:rPr>
              <a:t>Institut für Informationssysteme</a:t>
            </a:r>
            <a:endParaRPr kumimoji="0" lang="de-DE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1130944" y="42117259"/>
            <a:ext cx="4916488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ACF74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F970A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Gill Sans MT" pitchFamily="34" charset="0"/>
                <a:cs typeface="Arial" pitchFamily="34" charset="0"/>
              </a:rPr>
              <a:t>http://www.ifis.cs.tu-bs.de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itchFamily="34" charset="0"/>
              <a:cs typeface="Arial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600" y="630000"/>
            <a:ext cx="9368864" cy="244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419" y="40886946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2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78747" y="4336800"/>
            <a:ext cx="27003001" cy="112030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9600" b="1" kern="0" dirty="0" err="1">
                <a:solidFill>
                  <a:schemeClr val="accent1"/>
                </a:solidFill>
              </a:rPr>
              <a:t>Trustworthy</a:t>
            </a:r>
            <a:r>
              <a:rPr lang="de-DE" sz="9600" b="1" kern="0" dirty="0">
                <a:solidFill>
                  <a:schemeClr val="accent1"/>
                </a:solidFill>
              </a:rPr>
              <a:t> Recording </a:t>
            </a:r>
            <a:r>
              <a:rPr lang="de-DE" sz="9600" b="1" kern="0" dirty="0" err="1">
                <a:solidFill>
                  <a:schemeClr val="accent1"/>
                </a:solidFill>
              </a:rPr>
              <a:t>of</a:t>
            </a:r>
            <a:r>
              <a:rPr lang="de-DE" sz="9600" b="1" kern="0" dirty="0">
                <a:solidFill>
                  <a:schemeClr val="accent1"/>
                </a:solidFill>
              </a:rPr>
              <a:t> Media Files       </a:t>
            </a:r>
          </a:p>
          <a:p>
            <a:r>
              <a:rPr lang="de-DE" sz="9600" b="1" kern="0" dirty="0">
                <a:solidFill>
                  <a:schemeClr val="accent1"/>
                </a:solidFill>
              </a:rPr>
              <a:t>                 </a:t>
            </a:r>
            <a:r>
              <a:rPr lang="de-DE" sz="9600" b="1" kern="0" dirty="0" err="1">
                <a:solidFill>
                  <a:schemeClr val="accent1"/>
                </a:solidFill>
              </a:rPr>
              <a:t>Using</a:t>
            </a:r>
            <a:r>
              <a:rPr lang="de-DE" sz="9600" b="1" kern="0" dirty="0">
                <a:solidFill>
                  <a:schemeClr val="accent1"/>
                </a:solidFill>
              </a:rPr>
              <a:t> Blockchains</a:t>
            </a:r>
            <a:r>
              <a:rPr lang="en-US" sz="9600" dirty="0"/>
              <a:t> </a:t>
            </a:r>
          </a:p>
          <a:p>
            <a:r>
              <a:rPr lang="en-US" sz="12000" dirty="0"/>
              <a:t>       </a:t>
            </a:r>
            <a:r>
              <a:rPr lang="en-US" sz="7200" dirty="0"/>
              <a:t>Hesham Hosney, ITIS Student, TU Braunschweig </a:t>
            </a:r>
          </a:p>
          <a:p>
            <a:r>
              <a:rPr lang="en-US" sz="7200" dirty="0"/>
              <a:t>             Prof. Dr. </a:t>
            </a:r>
            <a:r>
              <a:rPr lang="en-US" sz="7200" dirty="0" err="1"/>
              <a:t>Rüdiger</a:t>
            </a:r>
            <a:r>
              <a:rPr lang="en-US" sz="7200" dirty="0"/>
              <a:t> </a:t>
            </a:r>
            <a:r>
              <a:rPr lang="en-US" sz="7200" dirty="0" err="1"/>
              <a:t>Kapitza</a:t>
            </a:r>
            <a:r>
              <a:rPr lang="en-US" sz="7200" dirty="0"/>
              <a:t> &amp; M.Sc. Signe </a:t>
            </a:r>
            <a:r>
              <a:rPr lang="en-US" sz="7200" dirty="0" err="1"/>
              <a:t>Rüsch</a:t>
            </a:r>
            <a:endParaRPr lang="en-US" sz="7200" dirty="0"/>
          </a:p>
          <a:p>
            <a:endParaRPr lang="en-US" sz="12000" dirty="0"/>
          </a:p>
          <a:p>
            <a:endParaRPr lang="en-US" sz="12000" dirty="0"/>
          </a:p>
          <a:p>
            <a:endParaRPr lang="en-US" sz="9600" dirty="0"/>
          </a:p>
        </p:txBody>
      </p:sp>
      <p:pic>
        <p:nvPicPr>
          <p:cNvPr id="4" name="Picture 2" descr="http://enactus.de/wp-content/blogs.dir/60/files/sponsoren/tu-bs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34" y="40470231"/>
            <a:ext cx="6298921" cy="23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1B4076-35EC-4F87-B397-C454B2591639}"/>
              </a:ext>
            </a:extLst>
          </p:cNvPr>
          <p:cNvSpPr txBox="1"/>
          <p:nvPr/>
        </p:nvSpPr>
        <p:spPr>
          <a:xfrm>
            <a:off x="4482803" y="10183872"/>
            <a:ext cx="6192688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0" b="1" kern="0" dirty="0">
                <a:solidFill>
                  <a:schemeClr val="accent1"/>
                </a:solidFill>
              </a:rPr>
              <a:t>Problem</a:t>
            </a:r>
            <a:endParaRPr lang="en-US" sz="12000" dirty="0"/>
          </a:p>
          <a:p>
            <a:endParaRPr lang="en-US" sz="12000" dirty="0"/>
          </a:p>
          <a:p>
            <a:endParaRPr lang="en-US" sz="9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92D29-7D7F-4845-AA1D-0B977D3E3929}"/>
              </a:ext>
            </a:extLst>
          </p:cNvPr>
          <p:cNvSpPr txBox="1"/>
          <p:nvPr/>
        </p:nvSpPr>
        <p:spPr>
          <a:xfrm>
            <a:off x="18884403" y="10097697"/>
            <a:ext cx="6192688" cy="51706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0" b="1" kern="0" dirty="0">
                <a:solidFill>
                  <a:schemeClr val="accent1"/>
                </a:solidFill>
              </a:rPr>
              <a:t>Solution</a:t>
            </a:r>
            <a:endParaRPr lang="en-US" sz="12000" dirty="0"/>
          </a:p>
          <a:p>
            <a:endParaRPr lang="en-US" sz="12000" dirty="0"/>
          </a:p>
          <a:p>
            <a:endParaRPr lang="en-US" sz="9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55C8D-9308-4710-8521-DA0F32DA779B}"/>
              </a:ext>
            </a:extLst>
          </p:cNvPr>
          <p:cNvSpPr txBox="1"/>
          <p:nvPr/>
        </p:nvSpPr>
        <p:spPr>
          <a:xfrm>
            <a:off x="1992614" y="14843517"/>
            <a:ext cx="10267054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0" dirty="0"/>
          </a:p>
          <a:p>
            <a:endParaRPr lang="en-US" sz="9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DF05E7-1A95-4BA4-9F9E-8205B1F87358}"/>
              </a:ext>
            </a:extLst>
          </p:cNvPr>
          <p:cNvSpPr/>
          <p:nvPr/>
        </p:nvSpPr>
        <p:spPr>
          <a:xfrm>
            <a:off x="1415879" y="12259494"/>
            <a:ext cx="13033448" cy="65607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Fake news or fabricated content deceitfully presented as real news.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Fake news stories getting a lot of traction on social media, at times even outperforming actual news stories. </a:t>
            </a:r>
          </a:p>
          <a:p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76CD2D-D08D-421E-A6D1-D9421DA688D4}"/>
              </a:ext>
            </a:extLst>
          </p:cNvPr>
          <p:cNvSpPr/>
          <p:nvPr/>
        </p:nvSpPr>
        <p:spPr>
          <a:xfrm>
            <a:off x="15932076" y="12259494"/>
            <a:ext cx="12932020" cy="64783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A Mobile application that mitigates the spread of fake news.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Incenting people to share and rank stories and stash the results on the blockchain.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B1BE3-2D91-4265-91E6-DB9676802F54}"/>
              </a:ext>
            </a:extLst>
          </p:cNvPr>
          <p:cNvSpPr txBox="1"/>
          <p:nvPr/>
        </p:nvSpPr>
        <p:spPr>
          <a:xfrm>
            <a:off x="6152905" y="31668323"/>
            <a:ext cx="9045171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0" b="1" kern="0" dirty="0">
                <a:solidFill>
                  <a:schemeClr val="accent1"/>
                </a:solidFill>
              </a:rPr>
              <a:t>Aim</a:t>
            </a:r>
            <a:endParaRPr lang="en-US" sz="12000" dirty="0"/>
          </a:p>
          <a:p>
            <a:endParaRPr lang="en-US" sz="9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C0895C-52F6-4BD2-BC84-0F160029976E}"/>
              </a:ext>
            </a:extLst>
          </p:cNvPr>
          <p:cNvSpPr/>
          <p:nvPr/>
        </p:nvSpPr>
        <p:spPr>
          <a:xfrm>
            <a:off x="1285601" y="21370251"/>
            <a:ext cx="27651074" cy="100569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E6ECDAB-8971-4E24-94C1-119FED88F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99" y="21570791"/>
            <a:ext cx="26786976" cy="957373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815F88C-1D07-4CDB-A923-E8940EF22F97}"/>
              </a:ext>
            </a:extLst>
          </p:cNvPr>
          <p:cNvSpPr txBox="1"/>
          <p:nvPr/>
        </p:nvSpPr>
        <p:spPr>
          <a:xfrm>
            <a:off x="12022536" y="19290226"/>
            <a:ext cx="9937104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0" b="1" kern="0" dirty="0">
                <a:solidFill>
                  <a:schemeClr val="accent1"/>
                </a:solidFill>
              </a:rPr>
              <a:t>Method</a:t>
            </a:r>
            <a:endParaRPr lang="en-US" sz="12000" dirty="0"/>
          </a:p>
          <a:p>
            <a:endParaRPr lang="en-US" sz="96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5692905-42B1-41A3-AFF1-1A48306A95C1}"/>
              </a:ext>
            </a:extLst>
          </p:cNvPr>
          <p:cNvSpPr/>
          <p:nvPr/>
        </p:nvSpPr>
        <p:spPr>
          <a:xfrm>
            <a:off x="1746499" y="33507199"/>
            <a:ext cx="12702828" cy="65607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Using Hyperledger Fabric as a blockchain platform.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tx1"/>
                </a:solidFill>
              </a:rPr>
              <a:t>Prototyping a mobile application that depicts a use case scenario for detecting fake news.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E59255B-9FA6-417F-A290-9398E4443F00}"/>
              </a:ext>
            </a:extLst>
          </p:cNvPr>
          <p:cNvSpPr/>
          <p:nvPr/>
        </p:nvSpPr>
        <p:spPr>
          <a:xfrm>
            <a:off x="15932076" y="33528405"/>
            <a:ext cx="13004599" cy="65607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tx1"/>
                </a:solidFill>
              </a:rPr>
              <a:t>We implemented a mobile app prototype using Android and Hyperledger Fabric.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tx1"/>
                </a:solidFill>
              </a:rPr>
              <a:t>The data is immutably stored on a decentralized blockchain.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tx1"/>
                </a:solidFill>
              </a:rPr>
              <a:t>The </a:t>
            </a:r>
            <a:r>
              <a:rPr lang="en-US" sz="5000" dirty="0" err="1">
                <a:solidFill>
                  <a:schemeClr val="tx1"/>
                </a:solidFill>
              </a:rPr>
              <a:t>Chaincode</a:t>
            </a:r>
            <a:r>
              <a:rPr lang="en-US" sz="5000" dirty="0">
                <a:solidFill>
                  <a:schemeClr val="tx1"/>
                </a:solidFill>
              </a:rPr>
              <a:t> will rank users and events based on the location and trustworthiness.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20BBD9-1CBC-4461-8C9B-2DEB596E2857}"/>
              </a:ext>
            </a:extLst>
          </p:cNvPr>
          <p:cNvSpPr txBox="1"/>
          <p:nvPr/>
        </p:nvSpPr>
        <p:spPr>
          <a:xfrm>
            <a:off x="18884403" y="31594887"/>
            <a:ext cx="9045171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0" b="1" kern="0" dirty="0">
                <a:solidFill>
                  <a:schemeClr val="accent1"/>
                </a:solidFill>
              </a:rPr>
              <a:t>Conclusion</a:t>
            </a:r>
            <a:endParaRPr lang="en-US" sz="12000" dirty="0"/>
          </a:p>
          <a:p>
            <a:endParaRPr lang="en-US" sz="9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9D947A-6001-4D3F-9CED-2ED366687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067" y="701622"/>
            <a:ext cx="3753838" cy="203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1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fis v1.0">
      <a:dk1>
        <a:sysClr val="windowText" lastClr="000000"/>
      </a:dk1>
      <a:lt1>
        <a:sysClr val="window" lastClr="FFFFFF"/>
      </a:lt1>
      <a:dk2>
        <a:srgbClr val="5A5A5A"/>
      </a:dk2>
      <a:lt2>
        <a:srgbClr val="969696"/>
      </a:lt2>
      <a:accent1>
        <a:srgbClr val="003478"/>
      </a:accent1>
      <a:accent2>
        <a:srgbClr val="7AB800"/>
      </a:accent2>
      <a:accent3>
        <a:srgbClr val="C5330A"/>
      </a:accent3>
      <a:accent4>
        <a:srgbClr val="CF970A"/>
      </a:accent4>
      <a:accent5>
        <a:srgbClr val="0ACF74"/>
      </a:accent5>
      <a:accent6>
        <a:srgbClr val="FFFFFF"/>
      </a:accent6>
      <a:hlink>
        <a:srgbClr val="0000FF"/>
      </a:hlink>
      <a:folHlink>
        <a:srgbClr val="800080"/>
      </a:folHlink>
    </a:clrScheme>
    <a:fontScheme name="Gill Sans M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Office Theme</vt:lpstr>
      <vt:lpstr>PowerPoint Presentation</vt:lpstr>
    </vt:vector>
  </TitlesOfParts>
  <Company>ifis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selke</dc:creator>
  <cp:lastModifiedBy>Hesham Hosney</cp:lastModifiedBy>
  <cp:revision>47</cp:revision>
  <dcterms:created xsi:type="dcterms:W3CDTF">2010-08-02T16:32:37Z</dcterms:created>
  <dcterms:modified xsi:type="dcterms:W3CDTF">2019-06-30T16:40:11Z</dcterms:modified>
</cp:coreProperties>
</file>