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389" r:id="rId4"/>
    <p:sldId id="417" r:id="rId5"/>
    <p:sldId id="396" r:id="rId6"/>
    <p:sldId id="418" r:id="rId7"/>
    <p:sldId id="419" r:id="rId8"/>
    <p:sldId id="402" r:id="rId9"/>
    <p:sldId id="421" r:id="rId10"/>
    <p:sldId id="422" r:id="rId11"/>
    <p:sldId id="414" r:id="rId12"/>
    <p:sldId id="423" r:id="rId13"/>
    <p:sldId id="426" r:id="rId14"/>
    <p:sldId id="425" r:id="rId15"/>
    <p:sldId id="424" r:id="rId16"/>
    <p:sldId id="416" r:id="rId17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77335" autoAdjust="0"/>
  </p:normalViewPr>
  <p:slideViewPr>
    <p:cSldViewPr>
      <p:cViewPr varScale="1">
        <p:scale>
          <a:sx n="84" d="100"/>
          <a:sy n="84" d="100"/>
        </p:scale>
        <p:origin x="773" y="72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06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152FB-F809-4F66-B3FE-3111A24F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52FD-EEC5-4B15-8F5D-7ED48CDD5B6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83B8-8D2A-4A87-A963-0BA71BCED1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62EF6-26CE-436E-9E0B-4BE63B53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65B82-8A07-47AE-BAED-86BCFA2BD4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050B8DD-1E5C-4ECE-924F-18611000A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57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85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mavlink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messages contain a header appended to the payload of the message.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header contains information about the message. And the payload contains the data carried out by the message.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total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Mavlink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message is 17 bytes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 bytes for the header and 9 byte for the payload and 2 byte for the checksum for verifying the message integrity and assuring that the message wasn’t altered during the transmission.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Header contains a packet start sign encoded into one byte which indicates the starting of the packet.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Payload length indicates the length of the following payload.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Packet sequence for sequencing the packets thus it’s a method to detect packet loss.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 Id to identify the system ground always 1-255.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Component id to identify the component sending the message inside the system usually zero.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Msg id identify the type of message in the payload for instance 0 is heartbeat.  33 it means the  message is carrying out the GPs coordinates.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is will be our main focus in the research.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Data: payload and it depends on the message id.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Last two bytes are for identifying the checksum,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00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1.3.1 Header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header is three bytes and contains the message start characters $M and a character showing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which direction the message is going. &lt; denotes going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ight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controller (command and request),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denotes coming from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ight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controller (response).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1.3.2 Size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fourth byte is the length (in bytes) of the data section. For example, if the data section had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three INT 16 variables then the size byte would be 6.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1.3.3 Type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5th byte is the type of MSP message similar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Mavlink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message ID. Value 1xx identify requests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while 2xx identify commands. A full list of MSP[2]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1.3.4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data is where all the information is sent. Request messages have no data in them. Commands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responses do, because they contain information.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1.3.5 Checksum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byte of an MSP message is the checksum. "The checksum is the XOR of size, type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payload bytes". For a request message the checksum is equal to the type.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Figure 1.3 Depicts MSP message structure.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48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3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782241"/>
            <a:ext cx="8375650" cy="3579019"/>
          </a:xfrm>
        </p:spPr>
        <p:txBody>
          <a:bodyPr/>
          <a:lstStyle/>
          <a:p>
            <a:r>
              <a:rPr lang="de-DE" dirty="0"/>
              <a:t>Diagramm durch Klicken auf Symbol hinzufügen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0D658-E7FE-43B4-B9BD-AE012B69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F1A-09A3-453D-8113-CDDCFA24995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AE5E-DCF9-4BD6-BA12-3BCA781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3E32-04B7-4830-B067-DEE1F34F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782241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50225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/>
              <a:t>October</a:t>
            </a:r>
            <a:r>
              <a:rPr lang="de-DE" sz="800" dirty="0"/>
              <a:t> 25 , 2019 | Hesham Hosney | </a:t>
            </a:r>
            <a:r>
              <a:rPr lang="en-US" sz="800" dirty="0"/>
              <a:t>Graph Models and Simulation Research</a:t>
            </a:r>
            <a:r>
              <a:rPr lang="de-DE" sz="800" dirty="0"/>
              <a:t> | 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1" r:id="rId6"/>
    <p:sldLayoutId id="2147483664" r:id="rId7"/>
    <p:sldLayoutId id="2147483650" r:id="rId8"/>
    <p:sldLayoutId id="2147483665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11560" y="3147814"/>
            <a:ext cx="7920880" cy="7200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Mavlink</a:t>
            </a:r>
            <a:r>
              <a:rPr lang="en-US" dirty="0"/>
              <a:t> and MSP Protocols </a:t>
            </a:r>
            <a:r>
              <a:rPr lang="en-US" sz="1800" dirty="0"/>
              <a:t>Overview 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600" dirty="0"/>
              <a:t>Graph Models and Simulation Research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827584" y="3867894"/>
            <a:ext cx="7747000" cy="250031"/>
          </a:xfrm>
        </p:spPr>
        <p:txBody>
          <a:bodyPr/>
          <a:lstStyle/>
          <a:p>
            <a:r>
              <a:rPr lang="de-DE" dirty="0"/>
              <a:t>Hesham Hosney, 25th </a:t>
            </a:r>
            <a:r>
              <a:rPr lang="de-DE" dirty="0" err="1"/>
              <a:t>October</a:t>
            </a:r>
            <a:r>
              <a:rPr lang="de-DE" dirty="0"/>
              <a:t> 2019</a:t>
            </a:r>
          </a:p>
          <a:p>
            <a:r>
              <a:rPr lang="de-DE" sz="1400" dirty="0"/>
              <a:t>ITIS TU Braunschweig</a:t>
            </a:r>
          </a:p>
          <a:p>
            <a:r>
              <a:rPr lang="en-US" sz="1400" dirty="0"/>
              <a:t>Supervisors: Dr </a:t>
            </a:r>
            <a:r>
              <a:rPr lang="en-US" sz="1400" dirty="0" err="1"/>
              <a:t>Umut</a:t>
            </a:r>
            <a:r>
              <a:rPr lang="en-US" sz="1400" dirty="0"/>
              <a:t> </a:t>
            </a:r>
            <a:r>
              <a:rPr lang="en-US" sz="1400" dirty="0" err="1"/>
              <a:t>Durak</a:t>
            </a:r>
            <a:endParaRPr lang="de-DE" sz="14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B856-6465-4B49-A402-3C2946F3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 Message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8A82-B919-480D-AC8E-AAB27D86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3924176" cy="342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Command from drone to CS  with some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Request from drone to CS asking for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Response from cs to drone responding to a request 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05E9AB-F542-4002-8B1A-268A2B15147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00000"/>
            <a:ext cx="4319588" cy="3543957"/>
          </a:xfrm>
        </p:spPr>
      </p:pic>
    </p:spTree>
    <p:extLst>
      <p:ext uri="{BB962C8B-B14F-4D97-AF65-F5344CB8AC3E}">
        <p14:creationId xmlns:p14="http://schemas.microsoft.com/office/powerpoint/2010/main" val="38196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09F2-5A5E-4765-8480-3BE94F36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7EBA-8355-487D-BCD0-CB4F849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9ECFB-C863-48E4-B2F3-E3B46333BD1A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7057-EF6B-412D-A1DB-408189A51708}"/>
              </a:ext>
            </a:extLst>
          </p:cNvPr>
          <p:cNvSpPr txBox="1"/>
          <p:nvPr/>
        </p:nvSpPr>
        <p:spPr>
          <a:xfrm>
            <a:off x="1648003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Messages Reference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Mapping the related Messages Between </a:t>
            </a:r>
            <a:r>
              <a:rPr lang="en-US" sz="1200" dirty="0" err="1">
                <a:latin typeface="Century Gothic" panose="020B0502020202020204" pitchFamily="34" charset="0"/>
              </a:rPr>
              <a:t>Mavlink</a:t>
            </a:r>
            <a:r>
              <a:rPr lang="en-US" sz="1200" dirty="0">
                <a:latin typeface="Century Gothic" panose="020B0502020202020204" pitchFamily="34" charset="0"/>
              </a:rPr>
              <a:t> and MSP </a:t>
            </a:r>
          </a:p>
        </p:txBody>
      </p:sp>
    </p:spTree>
    <p:extLst>
      <p:ext uri="{BB962C8B-B14F-4D97-AF65-F5344CB8AC3E}">
        <p14:creationId xmlns:p14="http://schemas.microsoft.com/office/powerpoint/2010/main" val="35308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F28F-75C6-46E9-9F96-03A112EB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Messages using a </a:t>
            </a:r>
            <a:r>
              <a:rPr lang="en-US"/>
              <a:t>Comptability</a:t>
            </a:r>
            <a:r>
              <a:rPr lang="en-US" dirty="0"/>
              <a:t>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C770-1984-4297-B3D6-A27ECF1B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were highlighted with the following colors as an indication of the compatibility between </a:t>
            </a:r>
            <a:r>
              <a:rPr lang="en-US" dirty="0" err="1"/>
              <a:t>Mavlink</a:t>
            </a:r>
            <a:r>
              <a:rPr lang="en-US" dirty="0"/>
              <a:t> and MSP. </a:t>
            </a:r>
          </a:p>
          <a:p>
            <a:pPr marL="828675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Green: Fully Compatible.</a:t>
            </a:r>
          </a:p>
          <a:p>
            <a:pPr marL="828675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Yellow: Not Compatible.</a:t>
            </a:r>
          </a:p>
          <a:p>
            <a:pPr marL="828675" lvl="3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LightGray</a:t>
            </a:r>
            <a:r>
              <a:rPr lang="en-US" sz="2000" dirty="0"/>
              <a:t>: Partially Compatible different in the datatype.   </a:t>
            </a:r>
          </a:p>
          <a:p>
            <a:pPr marL="828675" lvl="3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93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ED49-58F7-43D0-9F64-6E13FD43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Mavlink</a:t>
            </a:r>
            <a:r>
              <a:rPr lang="en-US" dirty="0"/>
              <a:t> Message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0AFDB-5508-4BA7-9DB7-2B718815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681" y="782638"/>
            <a:ext cx="5615887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2BD6-B4AE-4CDF-9362-65B7C901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 Message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E1A3D-69FD-4B70-8E07-A31DE23DF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502519"/>
            <a:ext cx="8375650" cy="21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77EA-93AB-4005-9BB0-FABAE12D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201E63-005B-4316-87A8-F3D8E638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915566"/>
            <a:ext cx="6480720" cy="35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E400-7CB0-4C4B-9A54-03570601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361B-1B7C-4F0A-97C2-6F089674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415638" cy="34671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Mapping the most </a:t>
            </a:r>
            <a:r>
              <a:rPr lang="en-US" dirty="0"/>
              <a:t>Important </a:t>
            </a:r>
            <a:r>
              <a:rPr lang="en-US" dirty="0" err="1"/>
              <a:t>MAVLink</a:t>
            </a:r>
            <a:r>
              <a:rPr lang="en-US" dirty="0"/>
              <a:t> Messages to the related MSP Messages.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tall building&#10;&#10;Description generated with very high confidence">
            <a:extLst>
              <a:ext uri="{FF2B5EF4-FFF2-40B4-BE49-F238E27FC236}">
                <a16:creationId xmlns:a16="http://schemas.microsoft.com/office/drawing/2014/main" id="{6B898519-259E-4810-99AB-62A8275C6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0375" cy="437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A6E70D-AD7D-4BE6-81FB-39FB0227B339}"/>
              </a:ext>
            </a:extLst>
          </p:cNvPr>
          <p:cNvSpPr/>
          <p:nvPr/>
        </p:nvSpPr>
        <p:spPr>
          <a:xfrm>
            <a:off x="168031" y="2040411"/>
            <a:ext cx="2380502" cy="1062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EBB81-211C-4D3E-8B99-0D2202DE5D57}"/>
              </a:ext>
            </a:extLst>
          </p:cNvPr>
          <p:cNvSpPr txBox="1"/>
          <p:nvPr/>
        </p:nvSpPr>
        <p:spPr>
          <a:xfrm>
            <a:off x="168032" y="2260126"/>
            <a:ext cx="23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Roadmap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0502A-1113-4966-8158-970CAB58C91B}"/>
              </a:ext>
            </a:extLst>
          </p:cNvPr>
          <p:cNvSpPr/>
          <p:nvPr/>
        </p:nvSpPr>
        <p:spPr>
          <a:xfrm>
            <a:off x="2726551" y="439482"/>
            <a:ext cx="567928" cy="567928"/>
          </a:xfrm>
          <a:prstGeom prst="ellipse">
            <a:avLst/>
          </a:prstGeom>
          <a:solidFill>
            <a:srgbClr val="7030A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CE6F3-CD18-4BC9-AA0C-2C876473474A}"/>
              </a:ext>
            </a:extLst>
          </p:cNvPr>
          <p:cNvSpPr txBox="1"/>
          <p:nvPr/>
        </p:nvSpPr>
        <p:spPr>
          <a:xfrm>
            <a:off x="3588582" y="457928"/>
            <a:ext cx="5592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Introduction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the prerequisite background knowledge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80C8B5-2DBD-40A1-8602-DEE853CA69A2}"/>
              </a:ext>
            </a:extLst>
          </p:cNvPr>
          <p:cNvSpPr/>
          <p:nvPr/>
        </p:nvSpPr>
        <p:spPr>
          <a:xfrm>
            <a:off x="2771800" y="1272050"/>
            <a:ext cx="567928" cy="567928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5979F-C10B-44B3-A1CE-425358D2D555}"/>
              </a:ext>
            </a:extLst>
          </p:cNvPr>
          <p:cNvSpPr txBox="1"/>
          <p:nvPr/>
        </p:nvSpPr>
        <p:spPr>
          <a:xfrm>
            <a:off x="3585663" y="1314330"/>
            <a:ext cx="559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Mavlink</a:t>
            </a:r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 Protocol</a:t>
            </a:r>
          </a:p>
          <a:p>
            <a:r>
              <a:rPr lang="en-US" sz="1000" dirty="0">
                <a:latin typeface="Century Gothic" panose="020B0502020202020204" pitchFamily="34" charset="0"/>
              </a:rPr>
              <a:t>Discussing </a:t>
            </a:r>
            <a:r>
              <a:rPr lang="en-US" sz="1000" dirty="0" err="1">
                <a:latin typeface="Century Gothic" panose="020B0502020202020204" pitchFamily="34" charset="0"/>
              </a:rPr>
              <a:t>Mavlink</a:t>
            </a:r>
            <a:r>
              <a:rPr lang="en-US" sz="1000" dirty="0">
                <a:latin typeface="Century Gothic" panose="020B0502020202020204" pitchFamily="34" charset="0"/>
              </a:rPr>
              <a:t> Protocol</a:t>
            </a:r>
            <a:endParaRPr lang="en-US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304781-2D37-4FF7-8A97-B035028E8824}"/>
              </a:ext>
            </a:extLst>
          </p:cNvPr>
          <p:cNvSpPr/>
          <p:nvPr/>
        </p:nvSpPr>
        <p:spPr>
          <a:xfrm>
            <a:off x="2771800" y="2055224"/>
            <a:ext cx="567928" cy="567928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591A64-D655-407A-9F8F-C7FFB46F14F6}"/>
              </a:ext>
            </a:extLst>
          </p:cNvPr>
          <p:cNvSpPr txBox="1"/>
          <p:nvPr/>
        </p:nvSpPr>
        <p:spPr>
          <a:xfrm>
            <a:off x="3592832" y="2068023"/>
            <a:ext cx="5183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MSP Protocol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MSP Protocol</a:t>
            </a:r>
            <a:endParaRPr lang="en-US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43BDEA-F198-4BAB-947E-5CFDC2CF2BF9}"/>
              </a:ext>
            </a:extLst>
          </p:cNvPr>
          <p:cNvSpPr/>
          <p:nvPr/>
        </p:nvSpPr>
        <p:spPr>
          <a:xfrm>
            <a:off x="2771800" y="2802981"/>
            <a:ext cx="567928" cy="5679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3977D-B633-4AC4-8451-F2597CD9D513}"/>
              </a:ext>
            </a:extLst>
          </p:cNvPr>
          <p:cNvSpPr txBox="1"/>
          <p:nvPr/>
        </p:nvSpPr>
        <p:spPr>
          <a:xfrm>
            <a:off x="3600001" y="2817212"/>
            <a:ext cx="51835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Messages Reference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Mapping messages between Protocols.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900" dirty="0"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72F3DB-F8DD-42C1-A000-B24C84E92BB4}"/>
              </a:ext>
            </a:extLst>
          </p:cNvPr>
          <p:cNvSpPr/>
          <p:nvPr/>
        </p:nvSpPr>
        <p:spPr>
          <a:xfrm>
            <a:off x="2771800" y="3520583"/>
            <a:ext cx="567928" cy="567928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E1739-FA6C-48EE-BE62-AF9B4F349A19}"/>
              </a:ext>
            </a:extLst>
          </p:cNvPr>
          <p:cNvSpPr txBox="1"/>
          <p:nvPr/>
        </p:nvSpPr>
        <p:spPr>
          <a:xfrm>
            <a:off x="3600000" y="3588558"/>
            <a:ext cx="518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A6E00"/>
                </a:solidFill>
                <a:latin typeface="Century Gothic" panose="020B0502020202020204" pitchFamily="34" charset="0"/>
              </a:rPr>
              <a:t>Conclusion </a:t>
            </a:r>
          </a:p>
          <a:p>
            <a:endParaRPr lang="en-US" b="1" dirty="0">
              <a:solidFill>
                <a:srgbClr val="FA6E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Introduction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the prerequisite background knowledge</a:t>
            </a:r>
          </a:p>
        </p:txBody>
      </p:sp>
    </p:spTree>
    <p:extLst>
      <p:ext uri="{BB962C8B-B14F-4D97-AF65-F5344CB8AC3E}">
        <p14:creationId xmlns:p14="http://schemas.microsoft.com/office/powerpoint/2010/main" val="3641023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C5C9-5680-41AC-9669-CC7EF7D3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Flight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DF9E-A1B9-443B-8385-ADF13BF6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Ground Control Station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Drone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Communication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86D1B6-1A95-43E2-A52D-45FA223F223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00000"/>
            <a:ext cx="4751636" cy="3420000"/>
          </a:xfrm>
        </p:spPr>
      </p:pic>
    </p:spTree>
    <p:extLst>
      <p:ext uri="{BB962C8B-B14F-4D97-AF65-F5344CB8AC3E}">
        <p14:creationId xmlns:p14="http://schemas.microsoft.com/office/powerpoint/2010/main" val="41030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Mavlink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 Protocol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</a:t>
            </a:r>
            <a:r>
              <a:rPr lang="en-US" sz="1200" dirty="0" err="1">
                <a:latin typeface="Century Gothic" panose="020B0502020202020204" pitchFamily="34" charset="0"/>
              </a:rPr>
              <a:t>Mavlink</a:t>
            </a:r>
            <a:r>
              <a:rPr lang="en-US" sz="1200" dirty="0">
                <a:latin typeface="Century Gothic" panose="020B0502020202020204" pitchFamily="34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722169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4B63-8C3F-468C-B967-4DE74291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973F-D37B-4CEE-AC44-5714C5C8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Mavlink</a:t>
            </a:r>
            <a:r>
              <a:rPr lang="en-US" sz="1800" dirty="0"/>
              <a:t> is a communication protocol which allows drones to communicate with ground stations.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facilitates exchanging messages between vehicles such as drones and ground station For instance monitoring the position or performing more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Mavlink</a:t>
            </a:r>
            <a:r>
              <a:rPr lang="en-US" sz="1800" dirty="0"/>
              <a:t> was released early 2009 by Lorenz Meier under LGPL.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FA07-0826-44DE-88F2-F414538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Mavlink</a:t>
            </a:r>
            <a:r>
              <a:rPr lang="en-US" dirty="0"/>
              <a:t> Message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C496-54FC-4627-A6C9-ED313930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Mavlink</a:t>
            </a:r>
            <a:r>
              <a:rPr lang="en-US" dirty="0"/>
              <a:t> Message length is 17 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bytes Header and 9 Payload.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Message has a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F63659-26BD-4504-B8E3-E594D5A8840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0000"/>
            <a:ext cx="4824536" cy="3471950"/>
          </a:xfrm>
        </p:spPr>
      </p:pic>
    </p:spTree>
    <p:extLst>
      <p:ext uri="{BB962C8B-B14F-4D97-AF65-F5344CB8AC3E}">
        <p14:creationId xmlns:p14="http://schemas.microsoft.com/office/powerpoint/2010/main" val="287310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09F2-5A5E-4765-8480-3BE94F36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7EBA-8355-487D-BCD0-CB4F849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9ECFB-C863-48E4-B2F3-E3B46333BD1A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7057-EF6B-412D-A1DB-408189A51708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Multiwwi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 Serial Protocol MSP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MSP  Protocol</a:t>
            </a:r>
          </a:p>
        </p:txBody>
      </p:sp>
    </p:spTree>
    <p:extLst>
      <p:ext uri="{BB962C8B-B14F-4D97-AF65-F5344CB8AC3E}">
        <p14:creationId xmlns:p14="http://schemas.microsoft.com/office/powerpoint/2010/main" val="31759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DF1-86A9-470F-BD21-46D21869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MultiWii</a:t>
            </a:r>
            <a:r>
              <a:rPr lang="en-US" dirty="0"/>
              <a:t> Serial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6CA4-902A-4F23-95A8-57638247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MSP </a:t>
            </a:r>
            <a:r>
              <a:rPr lang="en-US" sz="2000" dirty="0" err="1"/>
              <a:t>MultiWii</a:t>
            </a:r>
            <a:r>
              <a:rPr lang="en-US" sz="2000" dirty="0"/>
              <a:t> Serial Protocol is the de-facto standard to interact with a </a:t>
            </a:r>
            <a:r>
              <a:rPr lang="en-US" sz="2000" dirty="0" err="1"/>
              <a:t>MultiWii</a:t>
            </a:r>
            <a:r>
              <a:rPr lang="en-US" sz="2000" dirty="0"/>
              <a:t> flight controller (FC).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implementation contains a list of the most common operations one would expect from a remote control/telemetry point of view. </a:t>
            </a:r>
          </a:p>
        </p:txBody>
      </p:sp>
    </p:spTree>
    <p:extLst>
      <p:ext uri="{BB962C8B-B14F-4D97-AF65-F5344CB8AC3E}">
        <p14:creationId xmlns:p14="http://schemas.microsoft.com/office/powerpoint/2010/main" val="1158071710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TUBraunschweig_PPT2007_Folienpool_16_9_pptx</Template>
  <TotalTime>0</TotalTime>
  <Words>526</Words>
  <Application>Microsoft Office PowerPoint</Application>
  <PresentationFormat>On-screen Show (16:9)</PresentationFormat>
  <Paragraphs>87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</vt:lpstr>
      <vt:lpstr>TUBraunschweig_PPT2007_Folienpool_16_9_pptx</vt:lpstr>
      <vt:lpstr>   Mavlink and MSP Protocols Overview     Graph Models and Simulation Research</vt:lpstr>
      <vt:lpstr>PowerPoint Presentation</vt:lpstr>
      <vt:lpstr>PowerPoint Presentation</vt:lpstr>
      <vt:lpstr>The Flight Stack</vt:lpstr>
      <vt:lpstr>PowerPoint Presentation</vt:lpstr>
      <vt:lpstr>Mavlink</vt:lpstr>
      <vt:lpstr>Mavlink Message Structure</vt:lpstr>
      <vt:lpstr>PowerPoint Presentation</vt:lpstr>
      <vt:lpstr>MultiWii Serial Protocol</vt:lpstr>
      <vt:lpstr>MSP Message </vt:lpstr>
      <vt:lpstr>PowerPoint Presentation</vt:lpstr>
      <vt:lpstr>Mapping Messages using a Comptability Matrix</vt:lpstr>
      <vt:lpstr>Mavlink Message Example</vt:lpstr>
      <vt:lpstr>MSP Message Example</vt:lpstr>
      <vt:lpstr>Example</vt:lpstr>
      <vt:lpstr>Conclusion</vt:lpstr>
    </vt:vector>
  </TitlesOfParts>
  <Company>TU Braunschweig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Rolf</dc:creator>
  <cp:lastModifiedBy>Hesham Hosney</cp:lastModifiedBy>
  <cp:revision>196</cp:revision>
  <dcterms:created xsi:type="dcterms:W3CDTF">2016-09-14T15:17:59Z</dcterms:created>
  <dcterms:modified xsi:type="dcterms:W3CDTF">2019-10-24T14:49:52Z</dcterms:modified>
</cp:coreProperties>
</file>