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25"/>
  </p:notesMasterIdLst>
  <p:sldIdLst>
    <p:sldId id="276" r:id="rId3"/>
    <p:sldId id="272" r:id="rId4"/>
    <p:sldId id="273" r:id="rId5"/>
    <p:sldId id="274" r:id="rId6"/>
    <p:sldId id="277" r:id="rId7"/>
    <p:sldId id="278" r:id="rId8"/>
    <p:sldId id="279" r:id="rId9"/>
    <p:sldId id="280" r:id="rId10"/>
    <p:sldId id="281" r:id="rId11"/>
    <p:sldId id="282" r:id="rId12"/>
    <p:sldId id="283" r:id="rId13"/>
    <p:sldId id="299" r:id="rId14"/>
    <p:sldId id="259" r:id="rId15"/>
    <p:sldId id="261" r:id="rId16"/>
    <p:sldId id="284" r:id="rId17"/>
    <p:sldId id="285" r:id="rId18"/>
    <p:sldId id="286" r:id="rId19"/>
    <p:sldId id="287" r:id="rId20"/>
    <p:sldId id="289" r:id="rId21"/>
    <p:sldId id="288" r:id="rId22"/>
    <p:sldId id="300" r:id="rId23"/>
    <p:sldId id="29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8" autoAdjust="0"/>
    <p:restoredTop sz="77837"/>
  </p:normalViewPr>
  <p:slideViewPr>
    <p:cSldViewPr snapToGrid="0" snapToObjects="1" showGuides="1">
      <p:cViewPr varScale="1">
        <p:scale>
          <a:sx n="127" d="100"/>
          <a:sy n="127" d="100"/>
        </p:scale>
        <p:origin x="192" y="176"/>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A69A4-43A8-4442-8088-0B845332DB30}" type="datetimeFigureOut">
              <a:rPr lang="en-US" smtClean="0"/>
              <a:t>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985C-6B1E-BE4B-8B6E-1AD097E07E34}" type="slidenum">
              <a:rPr lang="en-US" smtClean="0"/>
              <a:t>‹#›</a:t>
            </a:fld>
            <a:endParaRPr lang="en-US"/>
          </a:p>
        </p:txBody>
      </p:sp>
    </p:spTree>
    <p:extLst>
      <p:ext uri="{BB962C8B-B14F-4D97-AF65-F5344CB8AC3E}">
        <p14:creationId xmlns:p14="http://schemas.microsoft.com/office/powerpoint/2010/main" val="14657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2</a:t>
            </a:fld>
            <a:endParaRPr lang="en-US"/>
          </a:p>
        </p:txBody>
      </p:sp>
    </p:spTree>
    <p:extLst>
      <p:ext uri="{BB962C8B-B14F-4D97-AF65-F5344CB8AC3E}">
        <p14:creationId xmlns:p14="http://schemas.microsoft.com/office/powerpoint/2010/main" val="1780415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12</a:t>
            </a:fld>
            <a:endParaRPr lang="en-US"/>
          </a:p>
        </p:txBody>
      </p:sp>
    </p:spTree>
    <p:extLst>
      <p:ext uri="{BB962C8B-B14F-4D97-AF65-F5344CB8AC3E}">
        <p14:creationId xmlns:p14="http://schemas.microsoft.com/office/powerpoint/2010/main" val="122502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13</a:t>
            </a:fld>
            <a:endParaRPr lang="en-US"/>
          </a:p>
        </p:txBody>
      </p:sp>
    </p:spTree>
    <p:extLst>
      <p:ext uri="{BB962C8B-B14F-4D97-AF65-F5344CB8AC3E}">
        <p14:creationId xmlns:p14="http://schemas.microsoft.com/office/powerpoint/2010/main" val="1148548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14</a:t>
            </a:fld>
            <a:endParaRPr lang="en-US"/>
          </a:p>
        </p:txBody>
      </p:sp>
    </p:spTree>
    <p:extLst>
      <p:ext uri="{BB962C8B-B14F-4D97-AF65-F5344CB8AC3E}">
        <p14:creationId xmlns:p14="http://schemas.microsoft.com/office/powerpoint/2010/main" val="2145037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15</a:t>
            </a:fld>
            <a:endParaRPr lang="en-US"/>
          </a:p>
        </p:txBody>
      </p:sp>
    </p:spTree>
    <p:extLst>
      <p:ext uri="{BB962C8B-B14F-4D97-AF65-F5344CB8AC3E}">
        <p14:creationId xmlns:p14="http://schemas.microsoft.com/office/powerpoint/2010/main" val="34721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16</a:t>
            </a:fld>
            <a:endParaRPr lang="en-US"/>
          </a:p>
        </p:txBody>
      </p:sp>
    </p:spTree>
    <p:extLst>
      <p:ext uri="{BB962C8B-B14F-4D97-AF65-F5344CB8AC3E}">
        <p14:creationId xmlns:p14="http://schemas.microsoft.com/office/powerpoint/2010/main" val="1187784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17</a:t>
            </a:fld>
            <a:endParaRPr lang="en-US"/>
          </a:p>
        </p:txBody>
      </p:sp>
    </p:spTree>
    <p:extLst>
      <p:ext uri="{BB962C8B-B14F-4D97-AF65-F5344CB8AC3E}">
        <p14:creationId xmlns:p14="http://schemas.microsoft.com/office/powerpoint/2010/main" val="84375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19</a:t>
            </a:fld>
            <a:endParaRPr lang="en-US"/>
          </a:p>
        </p:txBody>
      </p:sp>
    </p:spTree>
    <p:extLst>
      <p:ext uri="{BB962C8B-B14F-4D97-AF65-F5344CB8AC3E}">
        <p14:creationId xmlns:p14="http://schemas.microsoft.com/office/powerpoint/2010/main" val="81448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20</a:t>
            </a:fld>
            <a:endParaRPr lang="en-US"/>
          </a:p>
        </p:txBody>
      </p:sp>
    </p:spTree>
    <p:extLst>
      <p:ext uri="{BB962C8B-B14F-4D97-AF65-F5344CB8AC3E}">
        <p14:creationId xmlns:p14="http://schemas.microsoft.com/office/powerpoint/2010/main" val="16305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21</a:t>
            </a:fld>
            <a:endParaRPr lang="en-US"/>
          </a:p>
        </p:txBody>
      </p:sp>
    </p:spTree>
    <p:extLst>
      <p:ext uri="{BB962C8B-B14F-4D97-AF65-F5344CB8AC3E}">
        <p14:creationId xmlns:p14="http://schemas.microsoft.com/office/powerpoint/2010/main" val="1022010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539985C-6B1E-BE4B-8B6E-1AD097E07E34}" type="slidenum">
              <a:rPr lang="en-US" smtClean="0"/>
              <a:t>22</a:t>
            </a:fld>
            <a:endParaRPr lang="en-US"/>
          </a:p>
        </p:txBody>
      </p:sp>
    </p:spTree>
    <p:extLst>
      <p:ext uri="{BB962C8B-B14F-4D97-AF65-F5344CB8AC3E}">
        <p14:creationId xmlns:p14="http://schemas.microsoft.com/office/powerpoint/2010/main" val="61210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539985C-6B1E-BE4B-8B6E-1AD097E07E34}" type="slidenum">
              <a:rPr lang="en-US" smtClean="0"/>
              <a:t>3</a:t>
            </a:fld>
            <a:endParaRPr lang="en-US"/>
          </a:p>
        </p:txBody>
      </p:sp>
    </p:spTree>
    <p:extLst>
      <p:ext uri="{BB962C8B-B14F-4D97-AF65-F5344CB8AC3E}">
        <p14:creationId xmlns:p14="http://schemas.microsoft.com/office/powerpoint/2010/main" val="160983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4</a:t>
            </a:fld>
            <a:endParaRPr lang="en-US"/>
          </a:p>
        </p:txBody>
      </p:sp>
    </p:spTree>
    <p:extLst>
      <p:ext uri="{BB962C8B-B14F-4D97-AF65-F5344CB8AC3E}">
        <p14:creationId xmlns:p14="http://schemas.microsoft.com/office/powerpoint/2010/main" val="2981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5</a:t>
            </a:fld>
            <a:endParaRPr lang="en-US"/>
          </a:p>
        </p:txBody>
      </p:sp>
    </p:spTree>
    <p:extLst>
      <p:ext uri="{BB962C8B-B14F-4D97-AF65-F5344CB8AC3E}">
        <p14:creationId xmlns:p14="http://schemas.microsoft.com/office/powerpoint/2010/main" val="126167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7</a:t>
            </a:fld>
            <a:endParaRPr lang="en-US"/>
          </a:p>
        </p:txBody>
      </p:sp>
    </p:spTree>
    <p:extLst>
      <p:ext uri="{BB962C8B-B14F-4D97-AF65-F5344CB8AC3E}">
        <p14:creationId xmlns:p14="http://schemas.microsoft.com/office/powerpoint/2010/main" val="147570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8</a:t>
            </a:fld>
            <a:endParaRPr lang="en-US"/>
          </a:p>
        </p:txBody>
      </p:sp>
    </p:spTree>
    <p:extLst>
      <p:ext uri="{BB962C8B-B14F-4D97-AF65-F5344CB8AC3E}">
        <p14:creationId xmlns:p14="http://schemas.microsoft.com/office/powerpoint/2010/main" val="87123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9</a:t>
            </a:fld>
            <a:endParaRPr lang="en-US"/>
          </a:p>
        </p:txBody>
      </p:sp>
    </p:spTree>
    <p:extLst>
      <p:ext uri="{BB962C8B-B14F-4D97-AF65-F5344CB8AC3E}">
        <p14:creationId xmlns:p14="http://schemas.microsoft.com/office/powerpoint/2010/main" val="35774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10</a:t>
            </a:fld>
            <a:endParaRPr lang="en-US"/>
          </a:p>
        </p:txBody>
      </p:sp>
    </p:spTree>
    <p:extLst>
      <p:ext uri="{BB962C8B-B14F-4D97-AF65-F5344CB8AC3E}">
        <p14:creationId xmlns:p14="http://schemas.microsoft.com/office/powerpoint/2010/main" val="17421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11</a:t>
            </a:fld>
            <a:endParaRPr lang="en-US"/>
          </a:p>
        </p:txBody>
      </p:sp>
    </p:spTree>
    <p:extLst>
      <p:ext uri="{BB962C8B-B14F-4D97-AF65-F5344CB8AC3E}">
        <p14:creationId xmlns:p14="http://schemas.microsoft.com/office/powerpoint/2010/main" val="1916980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 24 PT.)</a:t>
            </a:r>
            <a:endParaRPr lang="en-US" dirty="0"/>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mgi.go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www.mgi.gov/activiti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www.youtube.com/watch?v=XZg0USc2PZY&amp;feature=youtu.b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materialsproject.org/" TargetMode="External"/><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hyperlink" Target="http://oqmd.org/" TargetMode="External"/><Relationship Id="rId4" Type="http://schemas.openxmlformats.org/officeDocument/2006/relationships/hyperlink" Target="https://twitter.com/TheOQMD" TargetMode="External"/><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www.mgi.go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uwdirect.github.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uwdirect.github.io/syllabu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Methods for Clean Energy Research </a:t>
            </a:r>
            <a:endParaRPr lang="en-US" dirty="0"/>
          </a:p>
        </p:txBody>
      </p:sp>
      <p:sp>
        <p:nvSpPr>
          <p:cNvPr id="3" name="TextBox 2"/>
          <p:cNvSpPr txBox="1"/>
          <p:nvPr/>
        </p:nvSpPr>
        <p:spPr>
          <a:xfrm>
            <a:off x="740229" y="4648200"/>
            <a:ext cx="3825599" cy="923330"/>
          </a:xfrm>
          <a:prstGeom prst="rect">
            <a:avLst/>
          </a:prstGeom>
          <a:noFill/>
        </p:spPr>
        <p:txBody>
          <a:bodyPr wrap="none" rtlCol="0">
            <a:spAutoFit/>
          </a:bodyPr>
          <a:lstStyle/>
          <a:p>
            <a:r>
              <a:rPr lang="en-US" dirty="0" smtClean="0"/>
              <a:t>Week 1 , Lecture 1:  Class introduction </a:t>
            </a:r>
          </a:p>
          <a:p>
            <a:endParaRPr lang="en-US" dirty="0"/>
          </a:p>
          <a:p>
            <a:r>
              <a:rPr lang="en-US" dirty="0" smtClean="0"/>
              <a:t>January 4, 2017 </a:t>
            </a:r>
            <a:endParaRPr lang="en-US" dirty="0"/>
          </a:p>
        </p:txBody>
      </p:sp>
    </p:spTree>
    <p:extLst>
      <p:ext uri="{BB962C8B-B14F-4D97-AF65-F5344CB8AC3E}">
        <p14:creationId xmlns:p14="http://schemas.microsoft.com/office/powerpoint/2010/main" val="38632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in Jim’s words... </a:t>
            </a:r>
            <a:endParaRPr lang="en-US" dirty="0"/>
          </a:p>
        </p:txBody>
      </p:sp>
      <p:sp>
        <p:nvSpPr>
          <p:cNvPr id="3" name="Text Placeholder 2"/>
          <p:cNvSpPr>
            <a:spLocks noGrp="1"/>
          </p:cNvSpPr>
          <p:nvPr>
            <p:ph type="body" sz="quarter" idx="11"/>
          </p:nvPr>
        </p:nvSpPr>
        <p:spPr/>
        <p:txBody>
          <a:bodyPr/>
          <a:lstStyle/>
          <a:p>
            <a:r>
              <a:rPr lang="en-US" dirty="0" smtClean="0"/>
              <a:t>My answers (subject to change at any time </a:t>
            </a:r>
            <a:r>
              <a:rPr lang="en-US" dirty="0" smtClean="0">
                <a:sym typeface="Wingdings"/>
              </a:rPr>
              <a:t> ) </a:t>
            </a:r>
            <a:endParaRPr lang="en-US" dirty="0" smtClean="0"/>
          </a:p>
          <a:p>
            <a:pPr lvl="1"/>
            <a:r>
              <a:rPr lang="en-US" i="1" dirty="0"/>
              <a:t>Why does Data Science matter, broadly, in my field of </a:t>
            </a:r>
            <a:r>
              <a:rPr lang="en-US" i="1" dirty="0" smtClean="0"/>
              <a:t>Chemical Engineering? </a:t>
            </a:r>
          </a:p>
          <a:p>
            <a:pPr lvl="1"/>
            <a:r>
              <a:rPr lang="en-US" i="1" dirty="0" smtClean="0"/>
              <a:t>Why </a:t>
            </a:r>
            <a:r>
              <a:rPr lang="en-US" i="1" dirty="0"/>
              <a:t>does Data Science matter, specifically, in my sub-discipline of </a:t>
            </a:r>
            <a:r>
              <a:rPr lang="en-US" i="1" dirty="0" smtClean="0"/>
              <a:t>Computational Molecular Science? </a:t>
            </a:r>
          </a:p>
          <a:p>
            <a:pPr lvl="1"/>
            <a:endParaRPr lang="en-US" sz="1600" i="1" dirty="0"/>
          </a:p>
          <a:p>
            <a:r>
              <a:rPr lang="en-US" i="1" dirty="0" smtClean="0"/>
              <a:t>^ See HW 1 ;) </a:t>
            </a:r>
            <a:endParaRPr lang="en-US" i="1" dirty="0"/>
          </a:p>
        </p:txBody>
      </p:sp>
    </p:spTree>
    <p:extLst>
      <p:ext uri="{BB962C8B-B14F-4D97-AF65-F5344CB8AC3E}">
        <p14:creationId xmlns:p14="http://schemas.microsoft.com/office/powerpoint/2010/main" val="1327573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Explain Data Science to an elder</a:t>
            </a:r>
            <a:endParaRPr lang="en-US" dirty="0"/>
          </a:p>
        </p:txBody>
      </p:sp>
      <p:sp>
        <p:nvSpPr>
          <p:cNvPr id="3" name="Text Placeholder 2"/>
          <p:cNvSpPr>
            <a:spLocks noGrp="1"/>
          </p:cNvSpPr>
          <p:nvPr>
            <p:ph type="body" sz="quarter" idx="11"/>
          </p:nvPr>
        </p:nvSpPr>
        <p:spPr/>
        <p:txBody>
          <a:bodyPr/>
          <a:lstStyle/>
          <a:p>
            <a:r>
              <a:rPr lang="en-US" dirty="0" smtClean="0"/>
              <a:t>At your tables:  </a:t>
            </a:r>
          </a:p>
          <a:p>
            <a:pPr lvl="1"/>
            <a:r>
              <a:rPr lang="en-US" dirty="0" smtClean="0"/>
              <a:t>The person whose first name starts with the letter closest to “Q” is the scribe.  [</a:t>
            </a:r>
            <a:r>
              <a:rPr lang="en-US" i="1" dirty="0" smtClean="0"/>
              <a:t>Tie break (</a:t>
            </a:r>
            <a:r>
              <a:rPr lang="en-US" b="0" i="1" dirty="0" smtClean="0"/>
              <a:t>e.g., Paul and Rob</a:t>
            </a:r>
            <a:r>
              <a:rPr lang="en-US" i="1" dirty="0" smtClean="0"/>
              <a:t>): who has darker colored hair</a:t>
            </a:r>
            <a:r>
              <a:rPr lang="en-US" dirty="0" smtClean="0"/>
              <a:t>]</a:t>
            </a:r>
          </a:p>
          <a:p>
            <a:pPr lvl="1"/>
            <a:r>
              <a:rPr lang="en-US" dirty="0" smtClean="0"/>
              <a:t>5-10 min for the group to </a:t>
            </a:r>
            <a:r>
              <a:rPr lang="en-US" b="0" dirty="0" smtClean="0"/>
              <a:t>agree</a:t>
            </a:r>
            <a:r>
              <a:rPr lang="en-US" dirty="0" smtClean="0"/>
              <a:t> on how to respond to this scenario: </a:t>
            </a:r>
            <a:r>
              <a:rPr lang="en-US" b="0" i="1" dirty="0" smtClean="0"/>
              <a:t>you are at a family party and an older family member is making small talk, trying to avoid talking about your research or why you are still in school.  DIRECT comes up and they say “</a:t>
            </a:r>
            <a:r>
              <a:rPr lang="en-US" b="0" i="1" dirty="0" err="1" smtClean="0"/>
              <a:t>Ohhhh</a:t>
            </a:r>
            <a:r>
              <a:rPr lang="en-US" b="0" i="1" dirty="0" smtClean="0"/>
              <a:t> Data Science, I heard about that on Dr. Oz.  What is it?” </a:t>
            </a:r>
          </a:p>
          <a:p>
            <a:pPr lvl="2"/>
            <a:r>
              <a:rPr lang="en-US" b="0" i="1" dirty="0" smtClean="0"/>
              <a:t>“Aunt Mae, that is a great question.  Data Science is </a:t>
            </a:r>
            <a:r>
              <a:rPr lang="mr-IN" b="0" i="1" dirty="0" smtClean="0"/>
              <a:t>…</a:t>
            </a:r>
            <a:r>
              <a:rPr lang="en-US" b="0" i="1" dirty="0" smtClean="0"/>
              <a:t>”  </a:t>
            </a:r>
          </a:p>
          <a:p>
            <a:pPr lvl="1"/>
            <a:r>
              <a:rPr lang="en-US" sz="1800" dirty="0" smtClean="0"/>
              <a:t>Each team should first pick a hero. </a:t>
            </a:r>
            <a:r>
              <a:rPr lang="en-US" sz="1800" b="0" i="1" dirty="0" smtClean="0"/>
              <a:t> This should be easy because everyone wants to be a hero, right? </a:t>
            </a:r>
          </a:p>
          <a:p>
            <a:pPr lvl="1"/>
            <a:r>
              <a:rPr lang="en-US" sz="1800" dirty="0" smtClean="0"/>
              <a:t>Together we will randomly select a few heroes to share their answers </a:t>
            </a:r>
          </a:p>
        </p:txBody>
      </p:sp>
    </p:spTree>
    <p:extLst>
      <p:ext uri="{BB962C8B-B14F-4D97-AF65-F5344CB8AC3E}">
        <p14:creationId xmlns:p14="http://schemas.microsoft.com/office/powerpoint/2010/main" val="98343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How’d we do? </a:t>
            </a:r>
            <a:endParaRPr lang="en-US" dirty="0"/>
          </a:p>
        </p:txBody>
      </p:sp>
      <p:sp>
        <p:nvSpPr>
          <p:cNvPr id="3" name="Text Placeholder 2"/>
          <p:cNvSpPr>
            <a:spLocks noGrp="1"/>
          </p:cNvSpPr>
          <p:nvPr>
            <p:ph type="body" sz="quarter" idx="11"/>
          </p:nvPr>
        </p:nvSpPr>
        <p:spPr/>
        <p:txBody>
          <a:bodyPr/>
          <a:lstStyle/>
          <a:p>
            <a:r>
              <a:rPr lang="en-US" dirty="0" smtClean="0"/>
              <a:t>2 presentations </a:t>
            </a:r>
          </a:p>
          <a:p>
            <a:r>
              <a:rPr lang="en-US" dirty="0" smtClean="0"/>
              <a:t>(2 more if time) </a:t>
            </a:r>
          </a:p>
          <a:p>
            <a:r>
              <a:rPr lang="en-US" dirty="0" smtClean="0"/>
              <a:t>Group feedback in Slack </a:t>
            </a:r>
            <a:endParaRPr lang="en-US" dirty="0"/>
          </a:p>
        </p:txBody>
      </p:sp>
    </p:spTree>
    <p:extLst>
      <p:ext uri="{BB962C8B-B14F-4D97-AF65-F5344CB8AC3E}">
        <p14:creationId xmlns:p14="http://schemas.microsoft.com/office/powerpoint/2010/main" val="692245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1757" y="1981173"/>
            <a:ext cx="6972300" cy="1717836"/>
          </a:xfrm>
        </p:spPr>
        <p:txBody>
          <a:bodyPr>
            <a:normAutofit fontScale="85000" lnSpcReduction="20000"/>
          </a:bodyPr>
          <a:lstStyle/>
          <a:p>
            <a:r>
              <a:rPr lang="en-US" dirty="0" smtClean="0"/>
              <a:t>Introducing Data Science Through Examples</a:t>
            </a:r>
            <a:endParaRPr lang="en-US" dirty="0"/>
          </a:p>
        </p:txBody>
      </p:sp>
      <p:sp>
        <p:nvSpPr>
          <p:cNvPr id="3" name="TextBox 2"/>
          <p:cNvSpPr txBox="1"/>
          <p:nvPr/>
        </p:nvSpPr>
        <p:spPr>
          <a:xfrm>
            <a:off x="804333" y="4605867"/>
            <a:ext cx="2032801" cy="646331"/>
          </a:xfrm>
          <a:prstGeom prst="rect">
            <a:avLst/>
          </a:prstGeom>
          <a:noFill/>
        </p:spPr>
        <p:txBody>
          <a:bodyPr wrap="none" rtlCol="0">
            <a:spAutoFit/>
          </a:bodyPr>
          <a:lstStyle/>
          <a:p>
            <a:r>
              <a:rPr lang="en-US" dirty="0" smtClean="0"/>
              <a:t>Jim </a:t>
            </a:r>
            <a:r>
              <a:rPr lang="en-US" dirty="0" err="1" smtClean="0"/>
              <a:t>Pfaendtner</a:t>
            </a:r>
            <a:r>
              <a:rPr lang="en-US" dirty="0" smtClean="0"/>
              <a:t> </a:t>
            </a:r>
          </a:p>
          <a:p>
            <a:r>
              <a:rPr lang="en-US" dirty="0" smtClean="0"/>
              <a:t>Week 1 </a:t>
            </a:r>
            <a:r>
              <a:rPr lang="mr-IN" dirty="0" smtClean="0"/>
              <a:t>–</a:t>
            </a:r>
            <a:r>
              <a:rPr lang="en-US" dirty="0" smtClean="0"/>
              <a:t> Lecture 1</a:t>
            </a:r>
            <a:endParaRPr lang="en-US"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Topics</a:t>
            </a:r>
            <a:endParaRPr lang="en-US" dirty="0"/>
          </a:p>
        </p:txBody>
      </p:sp>
      <p:sp>
        <p:nvSpPr>
          <p:cNvPr id="3" name="Text Placeholder 2"/>
          <p:cNvSpPr>
            <a:spLocks noGrp="1"/>
          </p:cNvSpPr>
          <p:nvPr>
            <p:ph type="body" sz="quarter" idx="11"/>
          </p:nvPr>
        </p:nvSpPr>
        <p:spPr/>
        <p:txBody>
          <a:bodyPr/>
          <a:lstStyle/>
          <a:p>
            <a:r>
              <a:rPr lang="en-US" dirty="0" smtClean="0"/>
              <a:t>A bit about the </a:t>
            </a:r>
            <a:r>
              <a:rPr lang="en-US" u="sng" dirty="0" smtClean="0">
                <a:hlinkClick r:id="rId3"/>
              </a:rPr>
              <a:t>Materials Genome Initiative</a:t>
            </a:r>
            <a:r>
              <a:rPr lang="en-US" dirty="0" smtClean="0"/>
              <a:t> and three major outcomes   </a:t>
            </a:r>
          </a:p>
          <a:p>
            <a:endParaRPr lang="en-US" dirty="0" smtClean="0"/>
          </a:p>
          <a:p>
            <a:r>
              <a:rPr lang="en-US" dirty="0" smtClean="0"/>
              <a:t>Examples in pillars or areas of Data Science</a:t>
            </a:r>
          </a:p>
          <a:p>
            <a:pPr lvl="1"/>
            <a:r>
              <a:rPr lang="en-US" dirty="0" smtClean="0"/>
              <a:t>Data management</a:t>
            </a:r>
          </a:p>
          <a:p>
            <a:pPr lvl="1"/>
            <a:r>
              <a:rPr lang="en-US" dirty="0" smtClean="0"/>
              <a:t>Data visualization</a:t>
            </a:r>
            <a:endParaRPr lang="en-US" dirty="0"/>
          </a:p>
          <a:p>
            <a:pPr lvl="1"/>
            <a:r>
              <a:rPr lang="en-US" dirty="0" smtClean="0"/>
              <a:t>Statistics and machine learning</a:t>
            </a:r>
            <a:endParaRPr lang="en-US" dirty="0"/>
          </a:p>
        </p:txBody>
      </p:sp>
    </p:spTree>
    <p:extLst>
      <p:ext uri="{BB962C8B-B14F-4D97-AF65-F5344CB8AC3E}">
        <p14:creationId xmlns:p14="http://schemas.microsoft.com/office/powerpoint/2010/main" val="2117703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MGI and materials </a:t>
            </a:r>
            <a:r>
              <a:rPr lang="en-US" dirty="0"/>
              <a:t>d</a:t>
            </a:r>
            <a:r>
              <a:rPr lang="en-US" dirty="0" smtClean="0"/>
              <a:t>ata </a:t>
            </a:r>
            <a:r>
              <a:rPr lang="en-US" dirty="0"/>
              <a:t>s</a:t>
            </a:r>
            <a:r>
              <a:rPr lang="en-US" dirty="0" smtClean="0"/>
              <a:t>cience</a:t>
            </a:r>
            <a:endParaRPr lang="en-US" dirty="0"/>
          </a:p>
        </p:txBody>
      </p:sp>
      <p:sp>
        <p:nvSpPr>
          <p:cNvPr id="3" name="Text Placeholder 2"/>
          <p:cNvSpPr>
            <a:spLocks noGrp="1"/>
          </p:cNvSpPr>
          <p:nvPr>
            <p:ph type="body" sz="quarter" idx="11"/>
          </p:nvPr>
        </p:nvSpPr>
        <p:spPr/>
        <p:txBody>
          <a:bodyPr/>
          <a:lstStyle/>
          <a:p>
            <a:r>
              <a:rPr lang="en-US" dirty="0" smtClean="0"/>
              <a:t>Major joint effort by funding agencies in the US to support discovery of new materials by developing</a:t>
            </a:r>
          </a:p>
          <a:p>
            <a:pPr lvl="1"/>
            <a:r>
              <a:rPr lang="en-US" dirty="0" smtClean="0"/>
              <a:t>Data sets</a:t>
            </a:r>
          </a:p>
          <a:p>
            <a:pPr lvl="1"/>
            <a:r>
              <a:rPr lang="en-US" dirty="0" smtClean="0"/>
              <a:t>Mathematical modeling tools </a:t>
            </a:r>
          </a:p>
          <a:p>
            <a:pPr lvl="1"/>
            <a:r>
              <a:rPr lang="en-US" dirty="0" smtClean="0"/>
              <a:t>New visualization approaches  </a:t>
            </a:r>
          </a:p>
          <a:p>
            <a:r>
              <a:rPr lang="en-US" dirty="0" smtClean="0"/>
              <a:t>Not specific to clean energy, but many projects have been focused on PV / battery </a:t>
            </a:r>
          </a:p>
        </p:txBody>
      </p:sp>
    </p:spTree>
    <p:extLst>
      <p:ext uri="{BB962C8B-B14F-4D97-AF65-F5344CB8AC3E}">
        <p14:creationId xmlns:p14="http://schemas.microsoft.com/office/powerpoint/2010/main" val="790394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MGI </a:t>
            </a:r>
            <a:r>
              <a:rPr lang="en-US" dirty="0">
                <a:hlinkClick r:id="rId3"/>
              </a:rPr>
              <a:t>s</a:t>
            </a:r>
            <a:r>
              <a:rPr lang="en-US" dirty="0" smtClean="0">
                <a:hlinkClick r:id="rId3"/>
              </a:rPr>
              <a:t>t</a:t>
            </a:r>
            <a:r>
              <a:rPr lang="en-US" dirty="0" smtClean="0">
                <a:hlinkClick r:id="rId3"/>
              </a:rPr>
              <a:t>rategic goals</a:t>
            </a:r>
            <a:r>
              <a:rPr lang="en-US" dirty="0" smtClean="0"/>
              <a:t> and activities</a:t>
            </a:r>
            <a:endParaRPr lang="en-US" dirty="0"/>
          </a:p>
        </p:txBody>
      </p:sp>
      <p:sp>
        <p:nvSpPr>
          <p:cNvPr id="3" name="Text Placeholder 2"/>
          <p:cNvSpPr>
            <a:spLocks noGrp="1"/>
          </p:cNvSpPr>
          <p:nvPr>
            <p:ph type="body" sz="quarter" idx="11"/>
          </p:nvPr>
        </p:nvSpPr>
        <p:spPr/>
        <p:txBody>
          <a:bodyPr/>
          <a:lstStyle/>
          <a:p>
            <a:pPr>
              <a:lnSpc>
                <a:spcPct val="150000"/>
              </a:lnSpc>
            </a:pPr>
            <a:r>
              <a:rPr lang="en-US" dirty="0"/>
              <a:t>Facilitate Access to Materials </a:t>
            </a:r>
            <a:r>
              <a:rPr lang="en-US" dirty="0" smtClean="0"/>
              <a:t>Data</a:t>
            </a:r>
          </a:p>
          <a:p>
            <a:pPr>
              <a:lnSpc>
                <a:spcPct val="150000"/>
              </a:lnSpc>
            </a:pPr>
            <a:r>
              <a:rPr lang="en-US" dirty="0"/>
              <a:t>Enable a Paradigm Shift in Materials </a:t>
            </a:r>
            <a:r>
              <a:rPr lang="en-US" dirty="0" smtClean="0"/>
              <a:t>Development</a:t>
            </a:r>
          </a:p>
          <a:p>
            <a:pPr lvl="1"/>
            <a:r>
              <a:rPr lang="en-US" dirty="0" smtClean="0"/>
              <a:t>Especially via experimentally-validated predictive materials modeling </a:t>
            </a:r>
          </a:p>
          <a:p>
            <a:pPr>
              <a:lnSpc>
                <a:spcPct val="150000"/>
              </a:lnSpc>
            </a:pPr>
            <a:r>
              <a:rPr lang="en-US" dirty="0" smtClean="0"/>
              <a:t>Equip </a:t>
            </a:r>
            <a:r>
              <a:rPr lang="en-US" dirty="0"/>
              <a:t>the Next-Generation Materials </a:t>
            </a:r>
            <a:r>
              <a:rPr lang="en-US" dirty="0" smtClean="0"/>
              <a:t>Workforce</a:t>
            </a:r>
          </a:p>
          <a:p>
            <a:pPr>
              <a:lnSpc>
                <a:spcPct val="150000"/>
              </a:lnSpc>
            </a:pPr>
            <a:r>
              <a:rPr lang="en-US" dirty="0"/>
              <a:t>Integrate Experiments, Computation, and </a:t>
            </a:r>
            <a:r>
              <a:rPr lang="en-US" dirty="0" smtClean="0"/>
              <a:t>Theory</a:t>
            </a:r>
          </a:p>
          <a:p>
            <a:pPr lvl="1"/>
            <a:r>
              <a:rPr lang="en-US" dirty="0" smtClean="0"/>
              <a:t>Especially through the support of cyberinfrastructure development and open sharing of data </a:t>
            </a:r>
            <a:endParaRPr lang="en-US" dirty="0"/>
          </a:p>
        </p:txBody>
      </p:sp>
    </p:spTree>
    <p:extLst>
      <p:ext uri="{BB962C8B-B14F-4D97-AF65-F5344CB8AC3E}">
        <p14:creationId xmlns:p14="http://schemas.microsoft.com/office/powerpoint/2010/main" val="1704263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Three examples of highly successful MGI projects: Harvard Clean Energy Project</a:t>
            </a:r>
            <a:endParaRPr lang="en-US" dirty="0"/>
          </a:p>
        </p:txBody>
      </p:sp>
      <p:sp>
        <p:nvSpPr>
          <p:cNvPr id="3" name="Text Placeholder 2"/>
          <p:cNvSpPr>
            <a:spLocks noGrp="1"/>
          </p:cNvSpPr>
          <p:nvPr>
            <p:ph type="body" sz="quarter" idx="11"/>
          </p:nvPr>
        </p:nvSpPr>
        <p:spPr/>
        <p:txBody>
          <a:bodyPr/>
          <a:lstStyle/>
          <a:p>
            <a:r>
              <a:rPr lang="en-US" dirty="0" smtClean="0"/>
              <a:t>Cue </a:t>
            </a:r>
            <a:r>
              <a:rPr lang="en-US" dirty="0" smtClean="0">
                <a:hlinkClick r:id="rId3"/>
              </a:rPr>
              <a:t>promotional video... </a:t>
            </a:r>
            <a:endParaRPr lang="en-US" dirty="0" smtClean="0"/>
          </a:p>
          <a:p>
            <a:endParaRPr lang="en-US" dirty="0"/>
          </a:p>
          <a:p>
            <a:r>
              <a:rPr lang="en-US" dirty="0" smtClean="0"/>
              <a:t>The CEP seems to be winding down</a:t>
            </a:r>
            <a:r>
              <a:rPr lang="mr-IN" dirty="0" smtClean="0"/>
              <a:t>…</a:t>
            </a:r>
            <a:r>
              <a:rPr lang="en-US" dirty="0" smtClean="0"/>
              <a:t> </a:t>
            </a:r>
          </a:p>
          <a:p>
            <a:endParaRPr lang="en-US" dirty="0"/>
          </a:p>
          <a:p>
            <a:r>
              <a:rPr lang="en-US" dirty="0" smtClean="0"/>
              <a:t>At its peak it probably calculated theoretical properties for over 30 million candidate molecules for OPV applications  </a:t>
            </a:r>
          </a:p>
          <a:p>
            <a:endParaRPr lang="en-US" dirty="0" smtClean="0"/>
          </a:p>
          <a:p>
            <a:r>
              <a:rPr lang="en-US" dirty="0" smtClean="0"/>
              <a:t>Where did the input structures for the quantum calculations come from? </a:t>
            </a:r>
          </a:p>
          <a:p>
            <a:endParaRPr lang="en-US" dirty="0"/>
          </a:p>
        </p:txBody>
      </p:sp>
      <p:sp>
        <p:nvSpPr>
          <p:cNvPr id="7" name="TextBox 6"/>
          <p:cNvSpPr txBox="1"/>
          <p:nvPr/>
        </p:nvSpPr>
        <p:spPr>
          <a:xfrm>
            <a:off x="281354" y="6410848"/>
            <a:ext cx="3612527" cy="369332"/>
          </a:xfrm>
          <a:prstGeom prst="rect">
            <a:avLst/>
          </a:prstGeom>
          <a:noFill/>
        </p:spPr>
        <p:txBody>
          <a:bodyPr wrap="none" rtlCol="0">
            <a:spAutoFit/>
          </a:bodyPr>
          <a:lstStyle/>
          <a:p>
            <a:r>
              <a:rPr lang="en-US" dirty="0" smtClean="0"/>
              <a:t>HCEP PI: </a:t>
            </a:r>
            <a:r>
              <a:rPr lang="en-US" dirty="0" err="1" smtClean="0"/>
              <a:t>Alán</a:t>
            </a:r>
            <a:r>
              <a:rPr lang="en-US" dirty="0" smtClean="0"/>
              <a:t> </a:t>
            </a:r>
            <a:r>
              <a:rPr lang="en-US" dirty="0" err="1" smtClean="0"/>
              <a:t>Aspuru-Guzik</a:t>
            </a:r>
            <a:r>
              <a:rPr lang="en-US" dirty="0" smtClean="0"/>
              <a:t>, Harvard</a:t>
            </a:r>
            <a:endParaRPr lang="en-US" dirty="0"/>
          </a:p>
        </p:txBody>
      </p:sp>
    </p:spTree>
    <p:extLst>
      <p:ext uri="{BB962C8B-B14F-4D97-AF65-F5344CB8AC3E}">
        <p14:creationId xmlns:p14="http://schemas.microsoft.com/office/powerpoint/2010/main" val="41184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Three examples of highly successful MGI projects: Materials Project</a:t>
            </a:r>
            <a:endParaRPr lang="en-US" dirty="0"/>
          </a:p>
        </p:txBody>
      </p:sp>
      <p:sp>
        <p:nvSpPr>
          <p:cNvPr id="3" name="Text Placeholder 2"/>
          <p:cNvSpPr>
            <a:spLocks noGrp="1"/>
          </p:cNvSpPr>
          <p:nvPr>
            <p:ph type="body" sz="quarter" idx="11"/>
          </p:nvPr>
        </p:nvSpPr>
        <p:spPr/>
        <p:txBody>
          <a:bodyPr/>
          <a:lstStyle/>
          <a:p>
            <a:r>
              <a:rPr lang="en-US" dirty="0" smtClean="0"/>
              <a:t>About: </a:t>
            </a:r>
            <a:r>
              <a:rPr lang="en-US" b="0" dirty="0"/>
              <a:t>By computing properties of all known materials, the Materials Project aims to remove guesswork from materials design in a variety of applications. Experimental research can be targeted to the most promising compounds from computational data sets. Researchers will be able to data-mine scientific trends in materials properties. By providing materials researchers with the information they need to design better, the Materials Project aims to accelerate innovation in materials research.</a:t>
            </a:r>
            <a:endParaRPr lang="en-US" b="0" dirty="0"/>
          </a:p>
        </p:txBody>
      </p:sp>
      <p:sp>
        <p:nvSpPr>
          <p:cNvPr id="4" name="TextBox 3"/>
          <p:cNvSpPr txBox="1"/>
          <p:nvPr/>
        </p:nvSpPr>
        <p:spPr>
          <a:xfrm>
            <a:off x="301451" y="6125439"/>
            <a:ext cx="3023905" cy="369332"/>
          </a:xfrm>
          <a:prstGeom prst="rect">
            <a:avLst/>
          </a:prstGeom>
          <a:noFill/>
        </p:spPr>
        <p:txBody>
          <a:bodyPr wrap="none" rtlCol="0">
            <a:spAutoFit/>
          </a:bodyPr>
          <a:lstStyle/>
          <a:p>
            <a:r>
              <a:rPr lang="en-US" dirty="0" smtClean="0"/>
              <a:t>Text from </a:t>
            </a:r>
            <a:r>
              <a:rPr lang="en-US" dirty="0" err="1" smtClean="0"/>
              <a:t>materialsproject.org</a:t>
            </a:r>
            <a:endParaRPr lang="en-US" dirty="0"/>
          </a:p>
        </p:txBody>
      </p:sp>
      <p:sp>
        <p:nvSpPr>
          <p:cNvPr id="5" name="TextBox 4"/>
          <p:cNvSpPr txBox="1"/>
          <p:nvPr/>
        </p:nvSpPr>
        <p:spPr>
          <a:xfrm>
            <a:off x="301451" y="6410848"/>
            <a:ext cx="3242234" cy="369332"/>
          </a:xfrm>
          <a:prstGeom prst="rect">
            <a:avLst/>
          </a:prstGeom>
          <a:noFill/>
        </p:spPr>
        <p:txBody>
          <a:bodyPr wrap="none" rtlCol="0">
            <a:spAutoFit/>
          </a:bodyPr>
          <a:lstStyle/>
          <a:p>
            <a:r>
              <a:rPr lang="en-US" dirty="0" smtClean="0"/>
              <a:t>MP PI: </a:t>
            </a:r>
            <a:r>
              <a:rPr lang="en-US" dirty="0" err="1" smtClean="0"/>
              <a:t>Gerbrand</a:t>
            </a:r>
            <a:r>
              <a:rPr lang="en-US" dirty="0" smtClean="0"/>
              <a:t> </a:t>
            </a:r>
            <a:r>
              <a:rPr lang="en-US" dirty="0" err="1" smtClean="0"/>
              <a:t>Ceder</a:t>
            </a:r>
            <a:r>
              <a:rPr lang="en-US" dirty="0" smtClean="0"/>
              <a:t>, Berkeley</a:t>
            </a:r>
            <a:endParaRPr lang="en-US" dirty="0"/>
          </a:p>
        </p:txBody>
      </p:sp>
    </p:spTree>
    <p:extLst>
      <p:ext uri="{BB962C8B-B14F-4D97-AF65-F5344CB8AC3E}">
        <p14:creationId xmlns:p14="http://schemas.microsoft.com/office/powerpoint/2010/main" val="119861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Three examples of highly successful MGI projects: Materials Project</a:t>
            </a:r>
            <a:endParaRPr lang="en-US" dirty="0"/>
          </a:p>
        </p:txBody>
      </p:sp>
      <p:sp>
        <p:nvSpPr>
          <p:cNvPr id="4" name="Text Placeholder 3"/>
          <p:cNvSpPr>
            <a:spLocks noGrp="1"/>
          </p:cNvSpPr>
          <p:nvPr>
            <p:ph type="body" sz="quarter" idx="11"/>
          </p:nvPr>
        </p:nvSpPr>
        <p:spPr>
          <a:xfrm>
            <a:off x="659305" y="1736725"/>
            <a:ext cx="8196210" cy="1626961"/>
          </a:xfrm>
        </p:spPr>
        <p:txBody>
          <a:bodyPr/>
          <a:lstStyle/>
          <a:p>
            <a:r>
              <a:rPr lang="en-US" dirty="0" smtClean="0"/>
              <a:t>Progress so far </a:t>
            </a:r>
          </a:p>
          <a:p>
            <a:r>
              <a:rPr lang="en-US" dirty="0" smtClean="0"/>
              <a:t>Notice any differences between this and HCEP?</a:t>
            </a:r>
          </a:p>
          <a:p>
            <a:r>
              <a:rPr lang="en-US" dirty="0" smtClean="0"/>
              <a:t>Cue a brief exploration of </a:t>
            </a:r>
            <a:r>
              <a:rPr lang="en-US" dirty="0" smtClean="0">
                <a:hlinkClick r:id="rId3"/>
              </a:rPr>
              <a:t>Materials Project </a:t>
            </a:r>
            <a:endParaRPr lang="en-US" dirty="0" smtClean="0"/>
          </a:p>
          <a:p>
            <a:pPr lvl="1"/>
            <a:r>
              <a:rPr lang="en-US" dirty="0" smtClean="0"/>
              <a:t>Preview what is to come (learning the MP API!)  </a:t>
            </a:r>
            <a:endParaRPr lang="en-US" dirty="0"/>
          </a:p>
        </p:txBody>
      </p:sp>
      <p:pic>
        <p:nvPicPr>
          <p:cNvPr id="6" name="Picture 5"/>
          <p:cNvPicPr>
            <a:picLocks noChangeAspect="1"/>
          </p:cNvPicPr>
          <p:nvPr/>
        </p:nvPicPr>
        <p:blipFill>
          <a:blip r:embed="rId4"/>
          <a:stretch>
            <a:fillRect/>
          </a:stretch>
        </p:blipFill>
        <p:spPr>
          <a:xfrm>
            <a:off x="0" y="3604416"/>
            <a:ext cx="9144000" cy="3253584"/>
          </a:xfrm>
          <a:prstGeom prst="rect">
            <a:avLst/>
          </a:prstGeom>
        </p:spPr>
      </p:pic>
    </p:spTree>
    <p:extLst>
      <p:ext uri="{BB962C8B-B14F-4D97-AF65-F5344CB8AC3E}">
        <p14:creationId xmlns:p14="http://schemas.microsoft.com/office/powerpoint/2010/main" val="676862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Outline</a:t>
            </a:r>
            <a:endParaRPr lang="en-US" dirty="0"/>
          </a:p>
        </p:txBody>
      </p:sp>
      <p:sp>
        <p:nvSpPr>
          <p:cNvPr id="3" name="Text Placeholder 2"/>
          <p:cNvSpPr>
            <a:spLocks noGrp="1"/>
          </p:cNvSpPr>
          <p:nvPr>
            <p:ph type="body" sz="quarter" idx="11"/>
          </p:nvPr>
        </p:nvSpPr>
        <p:spPr/>
        <p:txBody>
          <a:bodyPr/>
          <a:lstStyle/>
          <a:p>
            <a:r>
              <a:rPr lang="en-US" dirty="0" smtClean="0"/>
              <a:t>Course overview</a:t>
            </a:r>
          </a:p>
          <a:p>
            <a:r>
              <a:rPr lang="en-US" dirty="0" smtClean="0"/>
              <a:t>Discussion of HW1 </a:t>
            </a:r>
          </a:p>
          <a:p>
            <a:r>
              <a:rPr lang="en-US" dirty="0" smtClean="0"/>
              <a:t>What is Data Science?</a:t>
            </a:r>
          </a:p>
          <a:p>
            <a:r>
              <a:rPr lang="en-US" dirty="0" smtClean="0"/>
              <a:t>Introduction to data science through examples</a:t>
            </a:r>
            <a:endParaRPr lang="en-US" dirty="0"/>
          </a:p>
        </p:txBody>
      </p:sp>
    </p:spTree>
    <p:extLst>
      <p:ext uri="{BB962C8B-B14F-4D97-AF65-F5344CB8AC3E}">
        <p14:creationId xmlns:p14="http://schemas.microsoft.com/office/powerpoint/2010/main" val="2139420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dirty="0" smtClean="0"/>
              <a:t>Three examples of highly successful MGI projects: Open Quantum Materials Database</a:t>
            </a:r>
            <a:endParaRPr lang="en-US" dirty="0"/>
          </a:p>
        </p:txBody>
      </p:sp>
      <p:sp>
        <p:nvSpPr>
          <p:cNvPr id="3" name="Text Placeholder 2"/>
          <p:cNvSpPr>
            <a:spLocks noGrp="1"/>
          </p:cNvSpPr>
          <p:nvPr>
            <p:ph type="body" sz="quarter" idx="11"/>
          </p:nvPr>
        </p:nvSpPr>
        <p:spPr>
          <a:xfrm>
            <a:off x="659305" y="1736726"/>
            <a:ext cx="8196210" cy="2975952"/>
          </a:xfrm>
        </p:spPr>
        <p:txBody>
          <a:bodyPr/>
          <a:lstStyle/>
          <a:p>
            <a:r>
              <a:rPr lang="en-US" dirty="0" smtClean="0"/>
              <a:t>Similar in spirit to HCEP and MP. (</a:t>
            </a:r>
            <a:r>
              <a:rPr lang="en-US" dirty="0" smtClean="0">
                <a:hlinkClick r:id="rId3"/>
              </a:rPr>
              <a:t>link to OQMD</a:t>
            </a:r>
            <a:r>
              <a:rPr lang="en-US" dirty="0" smtClean="0"/>
              <a:t>)  </a:t>
            </a:r>
          </a:p>
          <a:p>
            <a:r>
              <a:rPr lang="en-US" dirty="0" smtClean="0"/>
              <a:t>OQMD focuses on hypothetical materials like HCEP focuses on hypothetical molecules </a:t>
            </a:r>
          </a:p>
          <a:p>
            <a:r>
              <a:rPr lang="en-US" dirty="0" smtClean="0"/>
              <a:t>Great API and downloadable database </a:t>
            </a:r>
          </a:p>
          <a:p>
            <a:r>
              <a:rPr lang="en-US" dirty="0" smtClean="0">
                <a:hlinkClick r:id="rId4"/>
              </a:rPr>
              <a:t>OQMD is also on twitter! </a:t>
            </a:r>
            <a:endParaRPr lang="en-US" dirty="0" smtClean="0"/>
          </a:p>
          <a:p>
            <a:pPr lvl="1"/>
            <a:endParaRPr lang="en-US" dirty="0"/>
          </a:p>
        </p:txBody>
      </p:sp>
      <p:sp>
        <p:nvSpPr>
          <p:cNvPr id="5" name="TextBox 4"/>
          <p:cNvSpPr txBox="1"/>
          <p:nvPr/>
        </p:nvSpPr>
        <p:spPr>
          <a:xfrm>
            <a:off x="281354" y="6410848"/>
            <a:ext cx="4101507" cy="369332"/>
          </a:xfrm>
          <a:prstGeom prst="rect">
            <a:avLst/>
          </a:prstGeom>
          <a:noFill/>
        </p:spPr>
        <p:txBody>
          <a:bodyPr wrap="none" rtlCol="0">
            <a:spAutoFit/>
          </a:bodyPr>
          <a:lstStyle/>
          <a:p>
            <a:r>
              <a:rPr lang="en-US" dirty="0" smtClean="0"/>
              <a:t>OQMD PI: Chris </a:t>
            </a:r>
            <a:r>
              <a:rPr lang="en-US" dirty="0" err="1" smtClean="0"/>
              <a:t>Wolverton</a:t>
            </a:r>
            <a:r>
              <a:rPr lang="en-US" dirty="0" smtClean="0"/>
              <a:t>, Northwestern</a:t>
            </a:r>
            <a:endParaRPr lang="en-US" dirty="0"/>
          </a:p>
        </p:txBody>
      </p:sp>
    </p:spTree>
    <p:extLst>
      <p:ext uri="{BB962C8B-B14F-4D97-AF65-F5344CB8AC3E}">
        <p14:creationId xmlns:p14="http://schemas.microsoft.com/office/powerpoint/2010/main" val="167325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Topics</a:t>
            </a:r>
            <a:endParaRPr lang="en-US" dirty="0"/>
          </a:p>
        </p:txBody>
      </p:sp>
      <p:sp>
        <p:nvSpPr>
          <p:cNvPr id="3" name="Text Placeholder 2"/>
          <p:cNvSpPr>
            <a:spLocks noGrp="1"/>
          </p:cNvSpPr>
          <p:nvPr>
            <p:ph type="body" sz="quarter" idx="11"/>
          </p:nvPr>
        </p:nvSpPr>
        <p:spPr/>
        <p:txBody>
          <a:bodyPr/>
          <a:lstStyle/>
          <a:p>
            <a:r>
              <a:rPr lang="en-US" dirty="0" smtClean="0">
                <a:solidFill>
                  <a:schemeClr val="accent4">
                    <a:lumMod val="40000"/>
                    <a:lumOff val="60000"/>
                  </a:schemeClr>
                </a:solidFill>
              </a:rPr>
              <a:t>A bit about the </a:t>
            </a:r>
            <a:r>
              <a:rPr lang="en-US" u="sng" dirty="0" smtClean="0">
                <a:solidFill>
                  <a:schemeClr val="accent4">
                    <a:lumMod val="40000"/>
                    <a:lumOff val="60000"/>
                  </a:schemeClr>
                </a:solidFill>
                <a:hlinkClick r:id="rId3"/>
              </a:rPr>
              <a:t>Materials Genome Initiative</a:t>
            </a:r>
            <a:r>
              <a:rPr lang="en-US" dirty="0" smtClean="0">
                <a:solidFill>
                  <a:schemeClr val="accent4">
                    <a:lumMod val="40000"/>
                    <a:lumOff val="60000"/>
                  </a:schemeClr>
                </a:solidFill>
              </a:rPr>
              <a:t> and three major outcomes   </a:t>
            </a:r>
          </a:p>
          <a:p>
            <a:endParaRPr lang="en-US" dirty="0" smtClean="0">
              <a:solidFill>
                <a:schemeClr val="accent4">
                  <a:lumMod val="40000"/>
                  <a:lumOff val="60000"/>
                </a:schemeClr>
              </a:solidFill>
            </a:endParaRPr>
          </a:p>
          <a:p>
            <a:r>
              <a:rPr lang="en-US" dirty="0" smtClean="0"/>
              <a:t>Examples in pillars or areas of Data Science</a:t>
            </a:r>
          </a:p>
          <a:p>
            <a:pPr lvl="1"/>
            <a:r>
              <a:rPr lang="en-US" dirty="0" smtClean="0"/>
              <a:t>Data management</a:t>
            </a:r>
          </a:p>
          <a:p>
            <a:pPr lvl="1"/>
            <a:r>
              <a:rPr lang="en-US" dirty="0" smtClean="0"/>
              <a:t>Data visualization</a:t>
            </a:r>
            <a:endParaRPr lang="en-US" dirty="0"/>
          </a:p>
          <a:p>
            <a:pPr lvl="1"/>
            <a:r>
              <a:rPr lang="en-US" dirty="0" smtClean="0"/>
              <a:t>Statistics and machine learning</a:t>
            </a:r>
            <a:endParaRPr lang="en-US" dirty="0"/>
          </a:p>
        </p:txBody>
      </p:sp>
    </p:spTree>
    <p:extLst>
      <p:ext uri="{BB962C8B-B14F-4D97-AF65-F5344CB8AC3E}">
        <p14:creationId xmlns:p14="http://schemas.microsoft.com/office/powerpoint/2010/main" val="1638240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What’s up next week </a:t>
            </a:r>
            <a:endParaRPr lang="en-US" dirty="0"/>
          </a:p>
        </p:txBody>
      </p:sp>
      <p:sp>
        <p:nvSpPr>
          <p:cNvPr id="5" name="Text Placeholder 4"/>
          <p:cNvSpPr>
            <a:spLocks noGrp="1"/>
          </p:cNvSpPr>
          <p:nvPr>
            <p:ph type="body" sz="quarter" idx="11"/>
          </p:nvPr>
        </p:nvSpPr>
        <p:spPr/>
        <p:txBody>
          <a:bodyPr/>
          <a:lstStyle/>
          <a:p>
            <a:r>
              <a:rPr lang="en-US" dirty="0" smtClean="0"/>
              <a:t>Monday: Data visualization in python notebooks </a:t>
            </a:r>
          </a:p>
          <a:p>
            <a:r>
              <a:rPr lang="en-US" dirty="0" smtClean="0"/>
              <a:t>Wednesday: Introduction to statistics </a:t>
            </a:r>
          </a:p>
          <a:p>
            <a:endParaRPr lang="en-US" dirty="0"/>
          </a:p>
        </p:txBody>
      </p:sp>
    </p:spTree>
    <p:extLst>
      <p:ext uri="{BB962C8B-B14F-4D97-AF65-F5344CB8AC3E}">
        <p14:creationId xmlns:p14="http://schemas.microsoft.com/office/powerpoint/2010/main" val="491189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overview and goals </a:t>
            </a:r>
            <a:endParaRPr lang="en-US" dirty="0"/>
          </a:p>
        </p:txBody>
      </p:sp>
      <p:sp>
        <p:nvSpPr>
          <p:cNvPr id="3" name="Text Placeholder 2"/>
          <p:cNvSpPr>
            <a:spLocks noGrp="1"/>
          </p:cNvSpPr>
          <p:nvPr>
            <p:ph type="body" sz="quarter" idx="11"/>
          </p:nvPr>
        </p:nvSpPr>
        <p:spPr/>
        <p:txBody>
          <a:bodyPr/>
          <a:lstStyle/>
          <a:p>
            <a:r>
              <a:rPr lang="en-US" dirty="0" smtClean="0"/>
              <a:t>Who am I? </a:t>
            </a:r>
          </a:p>
          <a:p>
            <a:r>
              <a:rPr lang="en-US" dirty="0" smtClean="0"/>
              <a:t>Some additional details (</a:t>
            </a:r>
            <a:r>
              <a:rPr lang="en-US" dirty="0" smtClean="0">
                <a:hlinkClick r:id="rId3"/>
              </a:rPr>
              <a:t>logistics</a:t>
            </a:r>
            <a:r>
              <a:rPr lang="en-US" dirty="0" smtClean="0"/>
              <a:t>)</a:t>
            </a:r>
          </a:p>
          <a:p>
            <a:r>
              <a:rPr lang="en-US" dirty="0" smtClean="0"/>
              <a:t>Course format (what to expect) </a:t>
            </a:r>
          </a:p>
          <a:p>
            <a:r>
              <a:rPr lang="en-US" dirty="0" smtClean="0"/>
              <a:t>Students who complete this class will: </a:t>
            </a:r>
          </a:p>
          <a:p>
            <a:pPr lvl="1"/>
            <a:r>
              <a:rPr lang="en-US" dirty="0" smtClean="0"/>
              <a:t>Have a basic overview of statistical reasoning and method (esp. distributions, hypothesis testing and error analysis) </a:t>
            </a:r>
          </a:p>
          <a:p>
            <a:pPr lvl="1"/>
            <a:r>
              <a:rPr lang="en-US" dirty="0" smtClean="0"/>
              <a:t>Basic introduction to data visualization methods </a:t>
            </a:r>
          </a:p>
          <a:p>
            <a:pPr lvl="1"/>
            <a:r>
              <a:rPr lang="en-US" dirty="0" smtClean="0"/>
              <a:t>Introduction and hands on experience to a variety of machine learning (ML) methods esp. in context of advanced materials for clean energy </a:t>
            </a:r>
          </a:p>
          <a:p>
            <a:pPr lvl="1"/>
            <a:r>
              <a:rPr lang="en-US" dirty="0" smtClean="0"/>
              <a:t>Basic introduction to data management</a:t>
            </a:r>
          </a:p>
          <a:p>
            <a:endParaRPr lang="en-US" dirty="0"/>
          </a:p>
        </p:txBody>
      </p:sp>
    </p:spTree>
    <p:extLst>
      <p:ext uri="{BB962C8B-B14F-4D97-AF65-F5344CB8AC3E}">
        <p14:creationId xmlns:p14="http://schemas.microsoft.com/office/powerpoint/2010/main" val="108005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HW 1 </a:t>
            </a:r>
            <a:endParaRPr lang="en-US" dirty="0"/>
          </a:p>
        </p:txBody>
      </p:sp>
      <p:sp>
        <p:nvSpPr>
          <p:cNvPr id="3" name="Text Placeholder 2"/>
          <p:cNvSpPr>
            <a:spLocks noGrp="1"/>
          </p:cNvSpPr>
          <p:nvPr>
            <p:ph type="body" sz="quarter" idx="11"/>
          </p:nvPr>
        </p:nvSpPr>
        <p:spPr>
          <a:xfrm>
            <a:off x="660209" y="1762125"/>
            <a:ext cx="8196210" cy="4015497"/>
          </a:xfrm>
        </p:spPr>
        <p:txBody>
          <a:bodyPr/>
          <a:lstStyle/>
          <a:p>
            <a:r>
              <a:rPr lang="en-US" dirty="0" smtClean="0"/>
              <a:t>Description of </a:t>
            </a:r>
            <a:r>
              <a:rPr lang="en-US" dirty="0" smtClean="0">
                <a:hlinkClick r:id="rId3"/>
              </a:rPr>
              <a:t>HW 1 </a:t>
            </a:r>
            <a:endParaRPr lang="en-US" dirty="0" smtClean="0"/>
          </a:p>
          <a:p>
            <a:r>
              <a:rPr lang="en-US" dirty="0" smtClean="0"/>
              <a:t>Two options </a:t>
            </a:r>
          </a:p>
          <a:p>
            <a:r>
              <a:rPr lang="en-US" dirty="0" smtClean="0"/>
              <a:t>Should not take too long! </a:t>
            </a:r>
          </a:p>
          <a:p>
            <a:r>
              <a:rPr lang="en-US" dirty="0" smtClean="0"/>
              <a:t>See class website </a:t>
            </a:r>
            <a:endParaRPr lang="en-US" dirty="0"/>
          </a:p>
        </p:txBody>
      </p:sp>
    </p:spTree>
    <p:extLst>
      <p:ext uri="{BB962C8B-B14F-4D97-AF65-F5344CB8AC3E}">
        <p14:creationId xmlns:p14="http://schemas.microsoft.com/office/powerpoint/2010/main" val="699025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Data Science? </a:t>
            </a:r>
            <a:endParaRPr lang="en-US" dirty="0"/>
          </a:p>
        </p:txBody>
      </p:sp>
      <p:sp>
        <p:nvSpPr>
          <p:cNvPr id="3" name="Text Placeholder 2"/>
          <p:cNvSpPr>
            <a:spLocks noGrp="1"/>
          </p:cNvSpPr>
          <p:nvPr>
            <p:ph type="body" sz="quarter" idx="11"/>
          </p:nvPr>
        </p:nvSpPr>
        <p:spPr/>
        <p:txBody>
          <a:bodyPr/>
          <a:lstStyle/>
          <a:p>
            <a:r>
              <a:rPr lang="en-US" dirty="0" smtClean="0"/>
              <a:t>Goals: </a:t>
            </a:r>
          </a:p>
          <a:p>
            <a:pPr lvl="1"/>
            <a:r>
              <a:rPr lang="en-US" dirty="0" smtClean="0"/>
              <a:t>Explain to Grandparents what is Data Science </a:t>
            </a:r>
          </a:p>
          <a:p>
            <a:pPr lvl="1"/>
            <a:r>
              <a:rPr lang="en-US" dirty="0" smtClean="0"/>
              <a:t>Defend against cranky people who claim there is, “</a:t>
            </a:r>
            <a:r>
              <a:rPr lang="en-US" i="1" dirty="0" smtClean="0"/>
              <a:t>nothing new about Data Science” </a:t>
            </a:r>
            <a:r>
              <a:rPr lang="en-US" dirty="0" smtClean="0"/>
              <a:t>or, “</a:t>
            </a:r>
            <a:r>
              <a:rPr lang="en-US" i="1" dirty="0" smtClean="0"/>
              <a:t>I was already doing that about 20 years ago!”</a:t>
            </a:r>
          </a:p>
          <a:p>
            <a:pPr lvl="1"/>
            <a:r>
              <a:rPr lang="en-US" dirty="0" smtClean="0"/>
              <a:t>Explain to people in your own di</a:t>
            </a:r>
            <a:r>
              <a:rPr lang="en-US" i="1" dirty="0" smtClean="0"/>
              <a:t>s</a:t>
            </a:r>
            <a:r>
              <a:rPr lang="en-US" dirty="0" smtClean="0"/>
              <a:t>cipline (i.e., </a:t>
            </a:r>
            <a:r>
              <a:rPr lang="en-US" i="1" dirty="0" smtClean="0"/>
              <a:t>your domain</a:t>
            </a:r>
            <a:r>
              <a:rPr lang="en-US" dirty="0" smtClean="0"/>
              <a:t>) why Data Science matters and what are relevant data-related challenges </a:t>
            </a:r>
            <a:endParaRPr lang="en-US" dirty="0"/>
          </a:p>
        </p:txBody>
      </p:sp>
      <p:pic>
        <p:nvPicPr>
          <p:cNvPr id="4" name="Picture 3"/>
          <p:cNvPicPr>
            <a:picLocks noChangeAspect="1"/>
          </p:cNvPicPr>
          <p:nvPr/>
        </p:nvPicPr>
        <p:blipFill>
          <a:blip r:embed="rId3"/>
          <a:stretch>
            <a:fillRect/>
          </a:stretch>
        </p:blipFill>
        <p:spPr>
          <a:xfrm>
            <a:off x="1298121" y="4607124"/>
            <a:ext cx="4961164" cy="1999598"/>
          </a:xfrm>
          <a:prstGeom prst="rect">
            <a:avLst/>
          </a:prstGeom>
        </p:spPr>
      </p:pic>
    </p:spTree>
    <p:extLst>
      <p:ext uri="{BB962C8B-B14F-4D97-AF65-F5344CB8AC3E}">
        <p14:creationId xmlns:p14="http://schemas.microsoft.com/office/powerpoint/2010/main" val="21012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Too soon? </a:t>
            </a:r>
            <a:endParaRPr lang="en-US" dirty="0"/>
          </a:p>
        </p:txBody>
      </p:sp>
      <p:pic>
        <p:nvPicPr>
          <p:cNvPr id="4" name="Picture 3"/>
          <p:cNvPicPr>
            <a:picLocks noChangeAspect="1"/>
          </p:cNvPicPr>
          <p:nvPr/>
        </p:nvPicPr>
        <p:blipFill>
          <a:blip r:embed="rId2"/>
          <a:stretch>
            <a:fillRect/>
          </a:stretch>
        </p:blipFill>
        <p:spPr>
          <a:xfrm>
            <a:off x="671757" y="1363508"/>
            <a:ext cx="6777248" cy="5385653"/>
          </a:xfrm>
          <a:prstGeom prst="rect">
            <a:avLst/>
          </a:prstGeom>
        </p:spPr>
      </p:pic>
    </p:spTree>
    <p:extLst>
      <p:ext uri="{BB962C8B-B14F-4D97-AF65-F5344CB8AC3E}">
        <p14:creationId xmlns:p14="http://schemas.microsoft.com/office/powerpoint/2010/main" val="108152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in your own words... </a:t>
            </a:r>
            <a:endParaRPr lang="en-US" dirty="0"/>
          </a:p>
        </p:txBody>
      </p:sp>
      <p:sp>
        <p:nvSpPr>
          <p:cNvPr id="3" name="Text Placeholder 2"/>
          <p:cNvSpPr>
            <a:spLocks noGrp="1"/>
          </p:cNvSpPr>
          <p:nvPr>
            <p:ph type="body" sz="quarter" idx="11"/>
          </p:nvPr>
        </p:nvSpPr>
        <p:spPr/>
        <p:txBody>
          <a:bodyPr/>
          <a:lstStyle/>
          <a:p>
            <a:r>
              <a:rPr lang="en-US" dirty="0" smtClean="0"/>
              <a:t>Alone:  Define Data Science by answering as many of the following questions as you can (</a:t>
            </a:r>
            <a:r>
              <a:rPr lang="en-US" b="0" dirty="0" smtClean="0"/>
              <a:t>write or type your answer</a:t>
            </a:r>
            <a:r>
              <a:rPr lang="en-US" dirty="0" smtClean="0"/>
              <a:t>) </a:t>
            </a:r>
          </a:p>
          <a:p>
            <a:pPr lvl="1"/>
            <a:r>
              <a:rPr lang="en-US" sz="1800" dirty="0" smtClean="0"/>
              <a:t>What is Data Science? </a:t>
            </a:r>
          </a:p>
          <a:p>
            <a:pPr lvl="1"/>
            <a:r>
              <a:rPr lang="en-US" sz="1800" dirty="0" smtClean="0"/>
              <a:t>What/who is a data scientist? </a:t>
            </a:r>
          </a:p>
          <a:p>
            <a:pPr lvl="1"/>
            <a:r>
              <a:rPr lang="en-US" sz="1800" dirty="0" smtClean="0"/>
              <a:t>Why is Data Science a thing all of a sudden? </a:t>
            </a:r>
          </a:p>
          <a:p>
            <a:pPr lvl="1"/>
            <a:r>
              <a:rPr lang="en-US" sz="1800" dirty="0" smtClean="0"/>
              <a:t>Why does Data Science matter, broadly, in my field of [</a:t>
            </a:r>
            <a:r>
              <a:rPr lang="en-US" sz="1800" i="1" dirty="0" smtClean="0"/>
              <a:t>insert</a:t>
            </a:r>
            <a:r>
              <a:rPr lang="en-US" sz="1800" dirty="0" smtClean="0"/>
              <a:t>]? </a:t>
            </a:r>
          </a:p>
          <a:p>
            <a:pPr lvl="1"/>
            <a:r>
              <a:rPr lang="en-US" sz="1800" dirty="0" smtClean="0"/>
              <a:t>Why does Data Science matter, specifically, in my sub-discipline of [</a:t>
            </a:r>
            <a:r>
              <a:rPr lang="en-US" sz="1800" i="1" dirty="0" smtClean="0"/>
              <a:t>insert</a:t>
            </a:r>
            <a:r>
              <a:rPr lang="en-US" sz="1800" dirty="0" smtClean="0"/>
              <a:t>]?  </a:t>
            </a:r>
            <a:endParaRPr lang="en-US" sz="1600" dirty="0"/>
          </a:p>
          <a:p>
            <a:pPr lvl="1"/>
            <a:endParaRPr lang="en-US" sz="1600" dirty="0" smtClean="0"/>
          </a:p>
          <a:p>
            <a:r>
              <a:rPr lang="en-US" dirty="0"/>
              <a:t>~</a:t>
            </a:r>
            <a:r>
              <a:rPr lang="en-US" dirty="0" smtClean="0"/>
              <a:t>5 min working alone </a:t>
            </a:r>
            <a:r>
              <a:rPr lang="mr-IN" dirty="0" smtClean="0"/>
              <a:t>–</a:t>
            </a:r>
            <a:r>
              <a:rPr lang="en-US" dirty="0" smtClean="0"/>
              <a:t> take some notes!  </a:t>
            </a:r>
          </a:p>
          <a:p>
            <a:endParaRPr lang="en-US" dirty="0"/>
          </a:p>
        </p:txBody>
      </p:sp>
    </p:spTree>
    <p:extLst>
      <p:ext uri="{BB962C8B-B14F-4D97-AF65-F5344CB8AC3E}">
        <p14:creationId xmlns:p14="http://schemas.microsoft.com/office/powerpoint/2010/main" val="452478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in your own words... </a:t>
            </a:r>
            <a:endParaRPr lang="en-US" dirty="0"/>
          </a:p>
        </p:txBody>
      </p:sp>
      <p:sp>
        <p:nvSpPr>
          <p:cNvPr id="3" name="Text Placeholder 2"/>
          <p:cNvSpPr>
            <a:spLocks noGrp="1"/>
          </p:cNvSpPr>
          <p:nvPr>
            <p:ph type="body" sz="quarter" idx="11"/>
          </p:nvPr>
        </p:nvSpPr>
        <p:spPr/>
        <p:txBody>
          <a:bodyPr/>
          <a:lstStyle/>
          <a:p>
            <a:r>
              <a:rPr lang="en-US" dirty="0" smtClean="0"/>
              <a:t>At your tables:  </a:t>
            </a:r>
          </a:p>
          <a:p>
            <a:pPr lvl="1"/>
            <a:r>
              <a:rPr lang="en-US" dirty="0"/>
              <a:t>Introduce yourselves (1</a:t>
            </a:r>
            <a:r>
              <a:rPr lang="en-US" baseline="30000" dirty="0"/>
              <a:t>st</a:t>
            </a:r>
            <a:r>
              <a:rPr lang="en-US" dirty="0"/>
              <a:t> names and departments)</a:t>
            </a:r>
            <a:endParaRPr lang="en-US" dirty="0" smtClean="0"/>
          </a:p>
          <a:p>
            <a:pPr lvl="1"/>
            <a:r>
              <a:rPr lang="en-US" dirty="0" smtClean="0"/>
              <a:t>Appoint 1 facilitator (</a:t>
            </a:r>
            <a:r>
              <a:rPr lang="en-US" b="0" dirty="0" smtClean="0"/>
              <a:t>soonest birthday, e.g. today</a:t>
            </a:r>
            <a:r>
              <a:rPr lang="en-US" dirty="0" smtClean="0"/>
              <a:t>) and 1 scribe (</a:t>
            </a:r>
            <a:r>
              <a:rPr lang="en-US" b="0" dirty="0" smtClean="0"/>
              <a:t>farthest birthday, e.g., yesterday</a:t>
            </a:r>
            <a:r>
              <a:rPr lang="en-US" dirty="0" smtClean="0"/>
              <a:t>)</a:t>
            </a:r>
          </a:p>
          <a:p>
            <a:pPr lvl="1"/>
            <a:r>
              <a:rPr lang="en-US" dirty="0" smtClean="0"/>
              <a:t>Go around the table, each person answers each question, then move onto next question </a:t>
            </a:r>
            <a:r>
              <a:rPr lang="en-US" dirty="0" smtClean="0">
                <a:sym typeface="Wingdings"/>
              </a:rPr>
              <a:t> OK if you didn’t answer something </a:t>
            </a:r>
            <a:r>
              <a:rPr lang="en-US" dirty="0" smtClean="0"/>
              <a:t> </a:t>
            </a:r>
          </a:p>
          <a:p>
            <a:pPr lvl="2"/>
            <a:r>
              <a:rPr lang="en-US" sz="1600" i="1" dirty="0" smtClean="0"/>
              <a:t>What is Data Science? </a:t>
            </a:r>
          </a:p>
          <a:p>
            <a:pPr lvl="2"/>
            <a:r>
              <a:rPr lang="en-US" sz="1600" i="1" dirty="0" smtClean="0"/>
              <a:t>What/who is a data scientist? </a:t>
            </a:r>
          </a:p>
          <a:p>
            <a:pPr lvl="2"/>
            <a:r>
              <a:rPr lang="en-US" sz="1600" i="1" dirty="0" smtClean="0"/>
              <a:t>Why is Data Science a thing all of a sudden? </a:t>
            </a:r>
          </a:p>
          <a:p>
            <a:pPr lvl="2"/>
            <a:r>
              <a:rPr lang="en-US" sz="1600" i="1" dirty="0" smtClean="0"/>
              <a:t>Why does Data Science matter, broadly, in my field of [insert]? </a:t>
            </a:r>
          </a:p>
          <a:p>
            <a:pPr lvl="2"/>
            <a:r>
              <a:rPr lang="en-US" sz="1600" i="1" dirty="0" smtClean="0"/>
              <a:t>Why does Data Science matter, specifically, in my sub-discipline of [insert]?  </a:t>
            </a:r>
            <a:endParaRPr lang="en-US" sz="1400" i="1" dirty="0"/>
          </a:p>
          <a:p>
            <a:pPr lvl="1"/>
            <a:endParaRPr lang="en-US" sz="1600" dirty="0" smtClean="0"/>
          </a:p>
          <a:p>
            <a:r>
              <a:rPr lang="en-US" dirty="0" smtClean="0"/>
              <a:t>~10 min (I will flex time as needed) </a:t>
            </a:r>
          </a:p>
          <a:p>
            <a:endParaRPr lang="en-US" dirty="0"/>
          </a:p>
        </p:txBody>
      </p:sp>
    </p:spTree>
    <p:extLst>
      <p:ext uri="{BB962C8B-B14F-4D97-AF65-F5344CB8AC3E}">
        <p14:creationId xmlns:p14="http://schemas.microsoft.com/office/powerpoint/2010/main" val="7887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in Jim’s words... </a:t>
            </a:r>
            <a:endParaRPr lang="en-US" dirty="0"/>
          </a:p>
        </p:txBody>
      </p:sp>
      <p:sp>
        <p:nvSpPr>
          <p:cNvPr id="3" name="Text Placeholder 2"/>
          <p:cNvSpPr>
            <a:spLocks noGrp="1"/>
          </p:cNvSpPr>
          <p:nvPr>
            <p:ph type="body" sz="quarter" idx="11"/>
          </p:nvPr>
        </p:nvSpPr>
        <p:spPr/>
        <p:txBody>
          <a:bodyPr/>
          <a:lstStyle/>
          <a:p>
            <a:r>
              <a:rPr lang="en-US" dirty="0" smtClean="0"/>
              <a:t>My answers (subject to change at any time </a:t>
            </a:r>
            <a:r>
              <a:rPr lang="en-US" dirty="0" smtClean="0">
                <a:sym typeface="Wingdings"/>
              </a:rPr>
              <a:t> ) </a:t>
            </a:r>
            <a:endParaRPr lang="en-US" dirty="0" smtClean="0"/>
          </a:p>
          <a:p>
            <a:pPr lvl="1"/>
            <a:r>
              <a:rPr lang="en-US" i="1" dirty="0" smtClean="0"/>
              <a:t>What is Data Science? </a:t>
            </a:r>
          </a:p>
          <a:p>
            <a:pPr lvl="2"/>
            <a:r>
              <a:rPr lang="en-US" i="1" dirty="0" smtClean="0"/>
              <a:t>The systematic use of algorithms to manage, manipulate or visualize data sets sufficiently large that </a:t>
            </a:r>
            <a:r>
              <a:rPr lang="en-US" i="1" u="sng" dirty="0" smtClean="0"/>
              <a:t>traditional</a:t>
            </a:r>
            <a:r>
              <a:rPr lang="en-US" i="1" dirty="0" smtClean="0"/>
              <a:t> methods are rendered useless </a:t>
            </a:r>
          </a:p>
          <a:p>
            <a:pPr lvl="3"/>
            <a:r>
              <a:rPr lang="en-US" u="sng" dirty="0" smtClean="0"/>
              <a:t>Caveat emptor:</a:t>
            </a:r>
            <a:r>
              <a:rPr lang="en-US" dirty="0" smtClean="0"/>
              <a:t> what does traditional mean</a:t>
            </a:r>
            <a:r>
              <a:rPr lang="mr-IN" dirty="0" smtClean="0"/>
              <a:t>…</a:t>
            </a:r>
            <a:endParaRPr lang="en-US" u="sng" dirty="0" smtClean="0"/>
          </a:p>
          <a:p>
            <a:pPr lvl="1"/>
            <a:r>
              <a:rPr lang="en-US" i="1" dirty="0" smtClean="0"/>
              <a:t>What/who is a data scientist? </a:t>
            </a:r>
          </a:p>
          <a:p>
            <a:pPr lvl="2"/>
            <a:r>
              <a:rPr lang="en-US" i="1" dirty="0" smtClean="0"/>
              <a:t>A scientist or engineer equipped with at least basic skills in the areas of data management, visualization and (statistics or machine learning)</a:t>
            </a:r>
            <a:endParaRPr lang="en-US" sz="1400" i="1" dirty="0" smtClean="0"/>
          </a:p>
          <a:p>
            <a:pPr lvl="1"/>
            <a:r>
              <a:rPr lang="en-US" i="1" dirty="0" smtClean="0"/>
              <a:t>Why is Data Science a thing all of a sudden? </a:t>
            </a:r>
          </a:p>
          <a:p>
            <a:pPr lvl="2"/>
            <a:r>
              <a:rPr lang="en-US" i="1" dirty="0" smtClean="0"/>
              <a:t>55% recognition of missed opportunities, 35% increased availability of algorithms and 10% hype </a:t>
            </a:r>
          </a:p>
        </p:txBody>
      </p:sp>
    </p:spTree>
    <p:extLst>
      <p:ext uri="{BB962C8B-B14F-4D97-AF65-F5344CB8AC3E}">
        <p14:creationId xmlns:p14="http://schemas.microsoft.com/office/powerpoint/2010/main" val="18524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3002</TotalTime>
  <Words>1214</Words>
  <Application>Microsoft Macintosh PowerPoint</Application>
  <PresentationFormat>On-screen Show (4:3)</PresentationFormat>
  <Paragraphs>152</Paragraphs>
  <Slides>22</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Calibri</vt:lpstr>
      <vt:lpstr>Encode Sans Normal Black</vt:lpstr>
      <vt:lpstr>Lucida Grande</vt:lpstr>
      <vt:lpstr>Mangal</vt:lpstr>
      <vt:lpstr>Open Sans</vt:lpstr>
      <vt:lpstr>Open Sans Light</vt:lpstr>
      <vt:lpstr>Uni Sans Regular</vt:lpstr>
      <vt:lpstr>Wingdings</vt:lpstr>
      <vt:lpstr>Arial</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W. J. Pfaendtner</cp:lastModifiedBy>
  <cp:revision>109</cp:revision>
  <cp:lastPrinted>2016-02-10T20:19:12Z</cp:lastPrinted>
  <dcterms:created xsi:type="dcterms:W3CDTF">2014-10-14T00:51:43Z</dcterms:created>
  <dcterms:modified xsi:type="dcterms:W3CDTF">2017-01-04T23:48:03Z</dcterms:modified>
</cp:coreProperties>
</file>