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5" r:id="rId39"/>
    <p:sldId id="344" r:id="rId40"/>
    <p:sldId id="346" r:id="rId41"/>
    <p:sldId id="34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6"/>
    <p:restoredTop sz="84233"/>
  </p:normalViewPr>
  <p:slideViewPr>
    <p:cSldViewPr snapToGrid="0" snapToObjects="1">
      <p:cViewPr>
        <p:scale>
          <a:sx n="95" d="100"/>
          <a:sy n="95" d="100"/>
        </p:scale>
        <p:origin x="159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44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872E825-FD75-804E-9092-5625A65142EF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19893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50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666B397-5E50-3C47-89AD-8EF34665BA3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264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934D39-596B-6542-BAE7-1129415F1A2B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628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54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432250-EF0F-2E40-AF12-9E262E57BA5E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899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8FE69B-C6B0-5C42-87A7-EA50B1827F48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42295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0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8D5808-1CE5-8D4A-B887-327B89A78488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5473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AAEC2D-5622-B848-BD5D-F655C461EAC7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93350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8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D701F6-CAC4-2D4A-AB4E-0D5269B743F2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841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1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B4C471-19D7-7449-B9C4-0E8602501B58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004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1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B4C471-19D7-7449-B9C4-0E8602501B58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9495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E2B094-290D-C441-B8D4-8EE052663915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99619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23908C-E3FF-CE4F-994E-E278EB3FBFC4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07431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23908C-E3FF-CE4F-994E-E278EB3FBFC4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02988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23908C-E3FF-CE4F-994E-E278EB3FBFC4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2811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23908C-E3FF-CE4F-994E-E278EB3FBFC4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0066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23908C-E3FF-CE4F-994E-E278EB3FBFC4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99463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23908C-E3FF-CE4F-994E-E278EB3FBFC4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51125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23908C-E3FF-CE4F-994E-E278EB3FBFC4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63873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534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676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98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E2B094-290D-C441-B8D4-8EE052663915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18563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411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32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30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16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83C0FA-E0E7-7546-9B91-B19C96915B4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795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83C0FA-E0E7-7546-9B91-B19C96915B4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773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83C0FA-E0E7-7546-9B91-B19C96915B4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2626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CDB6FC-4185-6041-9A85-FCA95C68D05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383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3BAFE84-FB4B-0441-9D43-3D6344F8F9C4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183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D9559C-BF20-D74B-BC86-53FC559EFA1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086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umpy/numpy/blob/master/numpy/__init__.py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scikit-learn/scikit-learn/blob/master/sklearn/cluster/dbscan_.p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illinger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allisons/NOAH_LSM_Mussel_v2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2400" dirty="0" smtClean="0"/>
              <a:t>() </a:t>
            </a:r>
            <a:endParaRPr lang="en-US" sz="2400" dirty="0" smtClean="0"/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3926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>
                <a:ea typeface="ＭＳ Ｐゴシック" charset="-128"/>
              </a:rPr>
              <a:t>Make the comments easy to read</a:t>
            </a:r>
          </a:p>
          <a:p>
            <a:pPr lvl="1"/>
            <a:r>
              <a:rPr lang="en-US" altLang="en-US">
                <a:ea typeface="ＭＳ Ｐゴシック" charset="-128"/>
              </a:rPr>
              <a:t>Write the comments in English</a:t>
            </a:r>
          </a:p>
          <a:p>
            <a:pPr lvl="1"/>
            <a:r>
              <a:rPr lang="en-US" altLang="en-US">
                <a:ea typeface="ＭＳ Ｐゴシック" charset="-128"/>
              </a:rPr>
              <a:t>Discuss the function parameters and results</a:t>
            </a:r>
          </a:p>
          <a:p>
            <a:pPr lvl="1"/>
            <a:endParaRPr lang="en-US" altLang="en-US">
              <a:ea typeface="ＭＳ Ｐゴシック" charset="-128"/>
            </a:endParaRPr>
          </a:p>
        </p:txBody>
      </p:sp>
      <p:pic>
        <p:nvPicPr>
          <p:cNvPr id="1392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8686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5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>
                <a:ea typeface="ＭＳ Ｐゴシック" charset="-128"/>
              </a:rPr>
              <a:t>Don’t comment bad code, rewrite it!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pPr lvl="1"/>
            <a:endParaRPr lang="en-US" altLang="en-US">
              <a:ea typeface="ＭＳ Ｐゴシック" charset="-128"/>
            </a:endParaRPr>
          </a:p>
          <a:p>
            <a:pPr lvl="1">
              <a:buFont typeface="Arial" charset="0"/>
              <a:buNone/>
            </a:pP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>
                <a:ea typeface="ＭＳ Ｐゴシック" charset="-128"/>
              </a:rPr>
              <a:t>Then comment it</a:t>
            </a:r>
          </a:p>
        </p:txBody>
      </p:sp>
      <p:pic>
        <p:nvPicPr>
          <p:cNvPr id="14131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552700"/>
            <a:ext cx="8610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62475"/>
            <a:ext cx="56769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Some languages have special function </a:t>
            </a:r>
            <a:r>
              <a:rPr lang="en-US" altLang="en-US" dirty="0" smtClean="0">
                <a:ea typeface="ＭＳ Ｐゴシック" charset="-128"/>
              </a:rPr>
              <a:t>headers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4950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>
                <a:ea typeface="ＭＳ Ｐゴシック" charset="-128"/>
              </a:rPr>
              <a:t>Some languages have special function headers</a:t>
            </a:r>
          </a:p>
          <a:p>
            <a:pPr lvl="2"/>
            <a:r>
              <a:rPr lang="en-US" altLang="en-US">
                <a:ea typeface="ＭＳ Ｐゴシック" charset="-128"/>
              </a:rPr>
              <a:t>This example is fantastic!</a:t>
            </a:r>
          </a:p>
          <a:p>
            <a:pPr lvl="2"/>
            <a:r>
              <a:rPr lang="en-US" altLang="en-US">
                <a:ea typeface="ＭＳ Ｐゴシック" charset="-128"/>
              </a:rPr>
              <a:t>It describes</a:t>
            </a:r>
          </a:p>
          <a:p>
            <a:pPr lvl="3"/>
            <a:r>
              <a:rPr lang="en-US" altLang="en-US">
                <a:ea typeface="ＭＳ Ｐゴシック" charset="-128"/>
              </a:rPr>
              <a:t>Calling synopsis (example usage)</a:t>
            </a:r>
          </a:p>
          <a:p>
            <a:pPr lvl="3"/>
            <a:r>
              <a:rPr lang="en-US" altLang="en-US">
                <a:ea typeface="ＭＳ Ｐゴシック" charset="-128"/>
              </a:rPr>
              <a:t>The input parameters</a:t>
            </a:r>
          </a:p>
          <a:p>
            <a:pPr lvl="3"/>
            <a:r>
              <a:rPr lang="en-US" altLang="en-US">
                <a:ea typeface="ＭＳ Ｐゴシック" charset="-128"/>
              </a:rPr>
              <a:t>The output variables</a:t>
            </a:r>
          </a:p>
          <a:p>
            <a:pPr lvl="3"/>
            <a:r>
              <a:rPr lang="en-US" altLang="en-US">
                <a:ea typeface="ＭＳ Ｐゴシック" charset="-128"/>
              </a:rPr>
              <a:t>Aimed at coders and users</a:t>
            </a:r>
          </a:p>
          <a:p>
            <a:pPr lvl="2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9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>
                <a:ea typeface="ＭＳ Ｐゴシック" charset="-128"/>
              </a:rPr>
              <a:t>Some languages have special function headers</a:t>
            </a:r>
          </a:p>
          <a:p>
            <a:pPr lvl="2"/>
            <a:r>
              <a:rPr lang="en-US" altLang="en-US">
                <a:ea typeface="ＭＳ Ｐゴシック" charset="-128"/>
              </a:rPr>
              <a:t>These comments should also describe </a:t>
            </a:r>
            <a:r>
              <a:rPr lang="en-US" altLang="en-US" b="1">
                <a:ea typeface="ＭＳ Ｐゴシック" charset="-128"/>
              </a:rPr>
              <a:t>side effects</a:t>
            </a:r>
          </a:p>
          <a:p>
            <a:pPr lvl="3"/>
            <a:r>
              <a:rPr lang="en-US" altLang="en-US">
                <a:ea typeface="ＭＳ Ｐゴシック" charset="-128"/>
              </a:rPr>
              <a:t>Any global variables that might be altered</a:t>
            </a:r>
          </a:p>
          <a:p>
            <a:pPr lvl="3"/>
            <a:r>
              <a:rPr lang="en-US" altLang="en-US">
                <a:ea typeface="ＭＳ Ｐゴシック" charset="-128"/>
              </a:rPr>
              <a:t>Plots that are generated</a:t>
            </a:r>
          </a:p>
          <a:p>
            <a:pPr lvl="3"/>
            <a:r>
              <a:rPr lang="en-US" altLang="en-US">
                <a:ea typeface="ＭＳ Ｐゴシック" charset="-128"/>
              </a:rPr>
              <a:t>Output that is puked</a:t>
            </a:r>
          </a:p>
        </p:txBody>
      </p:sp>
    </p:spTree>
    <p:extLst>
      <p:ext uri="{BB962C8B-B14F-4D97-AF65-F5344CB8AC3E}">
        <p14:creationId xmlns:p14="http://schemas.microsoft.com/office/powerpoint/2010/main" val="10373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PEP8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Inline comments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Comments inline with the </a:t>
            </a:r>
            <a:r>
              <a:rPr lang="en-US" altLang="en-US" dirty="0" smtClean="0">
                <a:ea typeface="ＭＳ Ｐゴシック" charset="-128"/>
              </a:rPr>
              <a:t>code</a:t>
            </a: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r>
              <a:rPr lang="en-US" altLang="en-US" dirty="0" smtClean="0">
                <a:ea typeface="ＭＳ Ｐゴシック" charset="-128"/>
              </a:rPr>
              <a:t>Generally unnecessary (as above)</a:t>
            </a:r>
          </a:p>
          <a:p>
            <a:pPr lvl="2"/>
            <a:r>
              <a:rPr lang="en-US" altLang="en-US" dirty="0" smtClean="0">
                <a:ea typeface="ＭＳ Ｐゴシック" charset="-128"/>
              </a:rPr>
              <a:t>Inhibit readability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75" y="2895600"/>
            <a:ext cx="3530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57698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5344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Wrong comments </a:t>
            </a:r>
            <a:r>
              <a:rPr lang="en-US" altLang="en-US" dirty="0" smtClean="0">
                <a:ea typeface="ＭＳ Ｐゴシック" charset="-128"/>
              </a:rPr>
              <a:t>are?</a:t>
            </a:r>
            <a:endParaRPr lang="en-US" altLang="en-US" dirty="0" smtClean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 smtClean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When updating code, don’t forget to </a:t>
            </a:r>
            <a:r>
              <a:rPr lang="en-US" altLang="en-US" dirty="0" smtClean="0">
                <a:ea typeface="ＭＳ Ｐゴシック" charset="-128"/>
              </a:rPr>
              <a:t>update?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514600"/>
            <a:ext cx="7429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59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Don’t </a:t>
            </a:r>
            <a:r>
              <a:rPr lang="en-US" altLang="en-US" dirty="0">
                <a:ea typeface="ＭＳ Ｐゴシック" charset="-128"/>
              </a:rPr>
              <a:t>insult the reader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If they are reading your code… they aren’t that dumb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Corollary: don’t comment every line!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743200"/>
            <a:ext cx="71755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6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617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Don’t </a:t>
            </a:r>
            <a:r>
              <a:rPr lang="en-US" altLang="en-US" dirty="0">
                <a:ea typeface="ＭＳ Ｐゴシック" charset="-128"/>
              </a:rPr>
              <a:t>comment every line!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8166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Good comments</a:t>
            </a:r>
          </a:p>
          <a:p>
            <a:pPr lvl="1"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Note how the block is commented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code itself reads clearly enough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We used an obviously marked constant whose value is displayed if an error is encountered</a:t>
            </a:r>
          </a:p>
          <a:p>
            <a:pPr marL="914400" lvl="2" indent="0">
              <a:buFont typeface="Arial" charset="0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5589"/>
            <a:ext cx="9144000" cy="28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Agenda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Documentation</a:t>
            </a:r>
          </a:p>
          <a:p>
            <a:r>
              <a:rPr lang="en-US" altLang="en-US" dirty="0" smtClean="0">
                <a:ea typeface="ＭＳ Ｐゴシック" charset="-128"/>
              </a:rPr>
              <a:t>Communication around code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Standups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Technology reviews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Code review</a:t>
            </a:r>
          </a:p>
          <a:p>
            <a:r>
              <a:rPr lang="en-US" altLang="en-US" dirty="0" smtClean="0">
                <a:ea typeface="ＭＳ Ｐゴシック" charset="-128"/>
              </a:rPr>
              <a:t>Project stuff</a:t>
            </a:r>
            <a:endParaRPr lang="en-US" altLang="en-US" dirty="0" smtClean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PEP8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998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Good comments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Comments should be sentences.  They should end with a period.  There should be a space between the # and the first word of a comment.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 smtClean="0">
              <a:ea typeface="ＭＳ Ｐゴシック" charset="-128"/>
            </a:endParaRPr>
          </a:p>
          <a:p>
            <a:pPr lvl="1"/>
            <a:r>
              <a:rPr lang="en-US" dirty="0"/>
              <a:t>You should use two spaces after a sentence-ending period</a:t>
            </a:r>
            <a:r>
              <a:rPr lang="en-US" dirty="0" smtClean="0"/>
              <a:t>. (Easy for those of a certain age)</a:t>
            </a:r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3352800"/>
            <a:ext cx="8547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PEP8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998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Good </a:t>
            </a:r>
            <a:r>
              <a:rPr lang="en-US" altLang="en-US" dirty="0" smtClean="0">
                <a:ea typeface="ＭＳ Ｐゴシック" charset="-128"/>
              </a:rPr>
              <a:t>comments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Comments should be written in English, and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52" y="2919496"/>
            <a:ext cx="218229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4953" y="2366986"/>
            <a:ext cx="56534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smtClean="0">
                <a:latin typeface="+mn-lt"/>
                <a:ea typeface="Arial" charset="0"/>
                <a:cs typeface="Arial" charset="0"/>
              </a:rPr>
              <a:t>				follow </a:t>
            </a:r>
            <a:r>
              <a:rPr lang="en-US" sz="2800" dirty="0" err="1" smtClean="0">
                <a:latin typeface="+mn-lt"/>
                <a:ea typeface="Arial" charset="0"/>
                <a:cs typeface="Arial" charset="0"/>
              </a:rPr>
              <a:t>Strunk</a:t>
            </a:r>
            <a:r>
              <a:rPr lang="en-US" sz="2800" dirty="0" smtClean="0">
                <a:latin typeface="+mn-lt"/>
                <a:ea typeface="Arial" charset="0"/>
                <a:cs typeface="Arial" charset="0"/>
              </a:rPr>
              <a:t> and White.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 0257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Docstrings</a:t>
            </a:r>
            <a:endParaRPr lang="en-US" altLang="en-US" dirty="0" smtClean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String literal as the first statement in</a:t>
            </a:r>
          </a:p>
          <a:p>
            <a:pPr lvl="2"/>
            <a:r>
              <a:rPr lang="en-US" altLang="en-US" dirty="0" smtClean="0">
                <a:ea typeface="ＭＳ Ｐゴシック" charset="-128"/>
              </a:rPr>
              <a:t>Modules</a:t>
            </a:r>
          </a:p>
          <a:p>
            <a:pPr lvl="2"/>
            <a:r>
              <a:rPr lang="en-US" altLang="en-US" dirty="0" smtClean="0">
                <a:ea typeface="ＭＳ Ｐゴシック" charset="-128"/>
              </a:rPr>
              <a:t>Functions</a:t>
            </a:r>
          </a:p>
          <a:p>
            <a:pPr lvl="2"/>
            <a:r>
              <a:rPr lang="en-US" altLang="en-US" dirty="0" smtClean="0">
                <a:ea typeface="ＭＳ Ｐゴシック" charset="-128"/>
              </a:rPr>
              <a:t>Classes</a:t>
            </a:r>
            <a:endParaRPr lang="en-US" altLang="en-US" dirty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  <a:hlinkClick r:id="rId3"/>
              </a:rPr>
              <a:t>  https</a:t>
            </a:r>
            <a:r>
              <a:rPr lang="en-US" altLang="en-US" dirty="0">
                <a:ea typeface="ＭＳ Ｐゴシック" charset="-128"/>
                <a:hlinkClick r:id="rId3"/>
              </a:rPr>
              <a:t>://www.python.org/dev/peps/pep-0257</a:t>
            </a:r>
            <a:r>
              <a:rPr lang="en-US" altLang="en-US" dirty="0" smtClean="0">
                <a:ea typeface="ＭＳ Ｐゴシック" charset="-128"/>
                <a:hlinkClick r:id="rId3"/>
              </a:rPr>
              <a:t>/</a:t>
            </a:r>
            <a:endParaRPr lang="en-US" altLang="en-US" dirty="0" smtClean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4749800"/>
            <a:ext cx="8064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 0257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Docstrings</a:t>
            </a:r>
            <a:endParaRPr lang="en-US" altLang="en-US" dirty="0" smtClean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They are triple quoted strings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What kind of quotes to use?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They can be processed by the </a:t>
            </a:r>
            <a:r>
              <a:rPr lang="en-US" altLang="en-US" i="1" dirty="0" err="1" smtClean="0">
                <a:ea typeface="ＭＳ Ｐゴシック" charset="-128"/>
              </a:rPr>
              <a:t>docutils</a:t>
            </a:r>
            <a:r>
              <a:rPr lang="en-US" altLang="en-US" dirty="0" smtClean="0">
                <a:ea typeface="ＭＳ Ｐゴシック" charset="-128"/>
              </a:rPr>
              <a:t> package into HTML, </a:t>
            </a:r>
            <a:r>
              <a:rPr lang="en-US" altLang="en-US" dirty="0" err="1" smtClean="0">
                <a:ea typeface="ＭＳ Ｐゴシック" charset="-128"/>
              </a:rPr>
              <a:t>LaTeX</a:t>
            </a:r>
            <a:r>
              <a:rPr lang="en-US" altLang="en-US" dirty="0" smtClean="0">
                <a:ea typeface="ＭＳ Ｐゴシック" charset="-128"/>
              </a:rPr>
              <a:t>, etc. for high quality code documentation (that makes you look smart).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They should be phrases (end in period).</a:t>
            </a:r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3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 0257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Docstrings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One line doc strings are OK for simple stuff.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 smtClean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This example (taken from PEP 0257) is crap.</a:t>
            </a:r>
          </a:p>
          <a:p>
            <a:pPr marL="457200" lvl="1" indent="0">
              <a:buNone/>
            </a:pPr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5" y="2590800"/>
            <a:ext cx="7162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 0257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Docstrings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Multiline </a:t>
            </a:r>
            <a:r>
              <a:rPr lang="en-US" altLang="en-US" dirty="0" err="1" smtClean="0">
                <a:ea typeface="ＭＳ Ｐゴシック" charset="-128"/>
              </a:rPr>
              <a:t>docstrings</a:t>
            </a:r>
            <a:r>
              <a:rPr lang="en-US" altLang="en-US" dirty="0" smtClean="0">
                <a:ea typeface="ＭＳ Ｐゴシック" charset="-128"/>
              </a:rPr>
              <a:t> are more of the norm</a:t>
            </a:r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16200"/>
            <a:ext cx="8458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 0257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Docstrings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For scripts intended to be called from the command line, the </a:t>
            </a:r>
            <a:r>
              <a:rPr lang="en-US" altLang="en-US" dirty="0" err="1" smtClean="0">
                <a:ea typeface="ＭＳ Ｐゴシック" charset="-128"/>
              </a:rPr>
              <a:t>docstring</a:t>
            </a:r>
            <a:r>
              <a:rPr lang="en-US" altLang="en-US" dirty="0" smtClean="0">
                <a:ea typeface="ＭＳ Ｐゴシック" charset="-128"/>
              </a:rPr>
              <a:t> at the top of the file should be a usage message for the script.</a:t>
            </a:r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505200"/>
            <a:ext cx="7708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 0257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Docstrings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For modules and packages, </a:t>
            </a:r>
            <a:r>
              <a:rPr lang="en-US" dirty="0"/>
              <a:t>list the classes, exceptions and functions (and any other objects) that are exported by the module, with a one-line summary of each. </a:t>
            </a:r>
            <a:endParaRPr lang="en-US" dirty="0" smtClean="0"/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Looking at </a:t>
            </a:r>
            <a:r>
              <a:rPr lang="en-US" altLang="en-US" dirty="0" err="1" smtClean="0">
                <a:ea typeface="ＭＳ Ｐゴシック" charset="-128"/>
              </a:rPr>
              <a:t>scikit</a:t>
            </a:r>
            <a:r>
              <a:rPr lang="en-US" altLang="en-US" dirty="0" smtClean="0">
                <a:ea typeface="ＭＳ Ｐゴシック" charset="-128"/>
              </a:rPr>
              <a:t> learn and </a:t>
            </a:r>
            <a:r>
              <a:rPr lang="en-US" altLang="en-US" dirty="0" err="1" smtClean="0">
                <a:ea typeface="ＭＳ Ｐゴシック" charset="-128"/>
              </a:rPr>
              <a:t>seaborn</a:t>
            </a:r>
            <a:r>
              <a:rPr lang="en-US" altLang="en-US" dirty="0" smtClean="0">
                <a:ea typeface="ＭＳ Ｐゴシック" charset="-128"/>
              </a:rPr>
              <a:t> (as examples) this didn’t seem to be the norm.  However,</a:t>
            </a:r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5285237"/>
            <a:ext cx="672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hlinkClick r:id="rId3"/>
              </a:rPr>
              <a:t>https://github.com/numpy/numpy/blob/master/numpy/__init__.py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Documentation / PEP 0257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Docstrings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b="1" dirty="0" smtClean="0">
                <a:ea typeface="ＭＳ Ｐゴシック" charset="-128"/>
              </a:rPr>
              <a:t>Most importantly</a:t>
            </a:r>
            <a:r>
              <a:rPr lang="is-IS" altLang="en-US" b="1" dirty="0" smtClean="0">
                <a:ea typeface="ＭＳ Ｐゴシック" charset="-128"/>
              </a:rPr>
              <a:t>… </a:t>
            </a:r>
            <a:r>
              <a:rPr lang="is-IS" altLang="en-US" dirty="0" smtClean="0">
                <a:ea typeface="ＭＳ Ｐゴシック" charset="-128"/>
              </a:rPr>
              <a:t>For functions and methods, </a:t>
            </a:r>
            <a:r>
              <a:rPr lang="en-US" dirty="0" smtClean="0"/>
              <a:t>it should </a:t>
            </a:r>
            <a:r>
              <a:rPr lang="en-US" dirty="0"/>
              <a:t>summarize its behavior and document its arguments, return value(s), </a:t>
            </a:r>
            <a:r>
              <a:rPr lang="en-US" dirty="0">
                <a:solidFill>
                  <a:srgbClr val="FF0000"/>
                </a:solidFill>
              </a:rPr>
              <a:t>side effects</a:t>
            </a:r>
            <a:r>
              <a:rPr lang="en-US" dirty="0"/>
              <a:t>, exceptions </a:t>
            </a:r>
            <a:r>
              <a:rPr lang="en-US" dirty="0" smtClean="0"/>
              <a:t>raised.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Example from </a:t>
            </a:r>
            <a:r>
              <a:rPr lang="en-US" altLang="en-US" dirty="0" err="1" smtClean="0">
                <a:ea typeface="ＭＳ Ｐゴシック" charset="-128"/>
              </a:rPr>
              <a:t>scikit</a:t>
            </a:r>
            <a:r>
              <a:rPr lang="en-US" altLang="en-US" dirty="0" smtClean="0">
                <a:ea typeface="ＭＳ Ｐゴシック" charset="-128"/>
              </a:rPr>
              <a:t> learn: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4953000"/>
            <a:ext cx="8848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https://github.com/scikit-learn/scikit-learn/blob/master/sklearn/cluster/dbscan_.py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Communcation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Documentation</a:t>
            </a:r>
          </a:p>
          <a:p>
            <a:r>
              <a:rPr lang="en-US" altLang="en-US" dirty="0" smtClean="0">
                <a:ea typeface="ＭＳ Ｐゴシック" charset="-128"/>
              </a:rPr>
              <a:t>Communication around code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Standups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Technology reviews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Code review</a:t>
            </a:r>
          </a:p>
          <a:p>
            <a:r>
              <a:rPr lang="en-US" altLang="en-US" dirty="0" smtClean="0">
                <a:ea typeface="ＭＳ Ｐゴシック" charset="-128"/>
              </a:rPr>
              <a:t>Project stuff</a:t>
            </a:r>
            <a:endParaRPr lang="en-US" altLang="en-US" dirty="0" smtClean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PEP8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327150"/>
            <a:ext cx="5956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Phases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700" y="1600200"/>
            <a:ext cx="4292600" cy="424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63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 Process Model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219200"/>
            <a:ext cx="8208962" cy="4452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600200" y="5181600"/>
            <a:ext cx="5867400" cy="685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752600" y="5334000"/>
            <a:ext cx="5867400" cy="685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this work poorly?</a:t>
            </a:r>
          </a:p>
        </p:txBody>
      </p:sp>
      <p:sp>
        <p:nvSpPr>
          <p:cNvPr id="266" name="Shape 266"/>
          <p:cNvSpPr/>
          <p:nvPr/>
        </p:nvSpPr>
        <p:spPr>
          <a:xfrm>
            <a:off x="1981200" y="2514600"/>
            <a:ext cx="5867400" cy="1752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58000" y="1989136"/>
            <a:ext cx="2005012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2948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Prototyping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041400"/>
            <a:ext cx="8229600" cy="154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all requirements in advance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1600" y="2667000"/>
            <a:ext cx="4368799" cy="3506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Shape 276"/>
          <p:cNvCxnSpPr/>
          <p:nvPr/>
        </p:nvCxnSpPr>
        <p:spPr>
          <a:xfrm rot="10800000">
            <a:off x="4267199" y="2895600"/>
            <a:ext cx="2057400" cy="6857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77" name="Shape 277"/>
          <p:cNvSpPr txBox="1"/>
          <p:nvPr/>
        </p:nvSpPr>
        <p:spPr>
          <a:xfrm>
            <a:off x="5029200" y="2819400"/>
            <a:ext cx="260984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Revise the specification</a:t>
            </a:r>
          </a:p>
        </p:txBody>
      </p:sp>
      <p:sp>
        <p:nvSpPr>
          <p:cNvPr id="278" name="Shape 278"/>
          <p:cNvSpPr/>
          <p:nvPr/>
        </p:nvSpPr>
        <p:spPr>
          <a:xfrm>
            <a:off x="1600200" y="2312986"/>
            <a:ext cx="7262811" cy="286861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457200" y="4648200"/>
            <a:ext cx="2005012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r>
              <a:rPr lang="is-IS" dirty="0"/>
              <a:t>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85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Activities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6765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(functional spec.)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assessments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specifications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specification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prioritization and resolution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 (status update)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6172199" y="379412"/>
            <a:ext cx="2625724" cy="2592387"/>
            <a:chOff x="0" y="0"/>
            <a:chExt cx="2147483647" cy="2147483647"/>
          </a:xfrm>
        </p:grpSpPr>
        <p:pic>
          <p:nvPicPr>
            <p:cNvPr id="294" name="Shape 2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26257153"/>
              <a:ext cx="2147483647" cy="2021226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Shape 295"/>
            <p:cNvCxnSpPr/>
            <p:nvPr/>
          </p:nvCxnSpPr>
          <p:spPr>
            <a:xfrm rot="10800000">
              <a:off x="798490511" y="257750567"/>
              <a:ext cx="1011420259" cy="39583110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1173623901" y="0"/>
              <a:ext cx="958771211" cy="433467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Revise the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762000" y="2598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82600" y="4884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35000" y="5874893"/>
            <a:ext cx="4165600" cy="6095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10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teams of two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A reviews B’s code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</a:t>
            </a:r>
            <a:r>
              <a:rPr lang="en-US" sz="3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B reviews A’s code</a:t>
            </a:r>
            <a:endParaRPr lang="en-US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back on what you learned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code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process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8230" y="3365133"/>
            <a:ext cx="306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ASK QUESTIONS!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04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safe spac</a:t>
            </a: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here to learn from and work with each other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Compliment sandwiches taste great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template and make notes</a:t>
            </a:r>
            <a:endParaRPr lang="en-US" sz="40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1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NEXT WEEK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Wed.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15 minutes </a:t>
            </a:r>
            <a:r>
              <a:rPr lang="mr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PEP8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327150"/>
            <a:ext cx="5956300" cy="42037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429000" y="1219200"/>
            <a:ext cx="2057400" cy="1600200"/>
          </a:xfrm>
          <a:prstGeom prst="line">
            <a:avLst/>
          </a:prstGeom>
          <a:ln w="1016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29000" y="1219200"/>
            <a:ext cx="2057400" cy="1600200"/>
          </a:xfrm>
          <a:prstGeom prst="line">
            <a:avLst/>
          </a:prstGeom>
          <a:ln w="1016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21415" y="2967335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Consistency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4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Remainder of today</a:t>
            </a:r>
            <a:r>
              <a:rPr lang="mr-IN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some time in your project team</a:t>
            </a:r>
            <a:r>
              <a:rPr lang="mr-I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open questions do you have about the project process?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project specifically?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resume as a class and you can ask Jim and I </a:t>
            </a:r>
            <a:r>
              <a:rPr lang="en-US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clarifications.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4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22098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7381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Title 4"/>
          <p:cNvSpPr>
            <a:spLocks noGrp="1"/>
          </p:cNvSpPr>
          <p:nvPr>
            <p:ph type="title"/>
          </p:nvPr>
        </p:nvSpPr>
        <p:spPr bwMode="auto">
          <a:xfrm>
            <a:off x="228600" y="1981200"/>
            <a:ext cx="86868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9600">
                <a:ea typeface="ＭＳ Ｐゴシック" charset="-128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093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Two types</a:t>
            </a:r>
          </a:p>
          <a:p>
            <a:pPr lvl="1"/>
            <a:r>
              <a:rPr lang="en-US" altLang="en-US">
                <a:ea typeface="ＭＳ Ｐゴシック" charset="-128"/>
              </a:rPr>
              <a:t>Code readers</a:t>
            </a:r>
          </a:p>
          <a:p>
            <a:pPr lvl="2"/>
            <a:r>
              <a:rPr lang="en-US" altLang="en-US">
                <a:ea typeface="ＭＳ Ｐゴシック" charset="-128"/>
              </a:rPr>
              <a:t>What the code is doing and why</a:t>
            </a:r>
          </a:p>
          <a:p>
            <a:pPr lvl="3"/>
            <a:r>
              <a:rPr lang="en-US" altLang="en-US">
                <a:ea typeface="ＭＳ Ｐゴシック" charset="-128"/>
              </a:rPr>
              <a:t>E.g.</a:t>
            </a:r>
          </a:p>
          <a:p>
            <a:pPr lvl="3"/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>
                <a:ea typeface="ＭＳ Ｐゴシック" charset="-128"/>
              </a:rPr>
              <a:t>Users</a:t>
            </a:r>
          </a:p>
          <a:p>
            <a:pPr lvl="2"/>
            <a:r>
              <a:rPr lang="en-US" altLang="en-US">
                <a:ea typeface="ＭＳ Ｐゴシック" charset="-128"/>
              </a:rPr>
              <a:t>How to use your code</a:t>
            </a:r>
          </a:p>
          <a:p>
            <a:pPr lvl="3"/>
            <a:r>
              <a:rPr lang="en-US" altLang="en-US">
                <a:ea typeface="ＭＳ Ｐゴシック" charset="-128"/>
              </a:rPr>
              <a:t>E.g.</a:t>
            </a:r>
          </a:p>
        </p:txBody>
      </p:sp>
      <p:sp>
        <p:nvSpPr>
          <p:cNvPr id="133125" name="TextBox 1"/>
          <p:cNvSpPr txBox="1">
            <a:spLocks noChangeArrowheads="1"/>
          </p:cNvSpPr>
          <p:nvPr/>
        </p:nvSpPr>
        <p:spPr bwMode="auto">
          <a:xfrm flipH="1">
            <a:off x="2971800" y="32258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Code comments</a:t>
            </a:r>
          </a:p>
        </p:txBody>
      </p:sp>
      <p:sp>
        <p:nvSpPr>
          <p:cNvPr id="133126" name="TextBox 6"/>
          <p:cNvSpPr txBox="1">
            <a:spLocks noChangeArrowheads="1"/>
          </p:cNvSpPr>
          <p:nvPr/>
        </p:nvSpPr>
        <p:spPr bwMode="auto">
          <a:xfrm flipH="1">
            <a:off x="3352800" y="48260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7326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.md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.md files are Markdown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Markdown is a lightweight text formatting language for producing mildly styled text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Ubiquitous (</a:t>
            </a:r>
            <a:r>
              <a:rPr lang="en-US" altLang="en-US" dirty="0" err="1" smtClean="0">
                <a:ea typeface="ＭＳ Ｐゴシック" charset="-128"/>
              </a:rPr>
              <a:t>github.io</a:t>
            </a:r>
            <a:r>
              <a:rPr lang="en-US" altLang="en-US" dirty="0" smtClean="0">
                <a:ea typeface="ＭＳ Ｐゴシック" charset="-128"/>
              </a:rPr>
              <a:t>, </a:t>
            </a:r>
            <a:r>
              <a:rPr lang="en-US" altLang="en-US" dirty="0" err="1" smtClean="0">
                <a:ea typeface="ＭＳ Ｐゴシック" charset="-128"/>
              </a:rPr>
              <a:t>README.md</a:t>
            </a:r>
            <a:r>
              <a:rPr lang="en-US" altLang="en-US" dirty="0" smtClean="0">
                <a:ea typeface="ＭＳ Ｐゴシック" charset="-128"/>
              </a:rPr>
              <a:t>, etc.)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E.g.  Google markdown editor browser</a:t>
            </a:r>
          </a:p>
          <a:p>
            <a:pPr lvl="2"/>
            <a:r>
              <a:rPr lang="en-US" altLang="en-US" dirty="0">
                <a:ea typeface="ＭＳ Ｐゴシック" charset="-128"/>
                <a:hlinkClick r:id="rId3"/>
              </a:rPr>
              <a:t>http://</a:t>
            </a:r>
            <a:r>
              <a:rPr lang="en-US" altLang="en-US" dirty="0" smtClean="0">
                <a:ea typeface="ＭＳ Ｐゴシック" charset="-128"/>
                <a:hlinkClick r:id="rId3"/>
              </a:rPr>
              <a:t>dillinger.io</a:t>
            </a:r>
            <a:endParaRPr lang="en-US" altLang="en-US" dirty="0" smtClean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4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What kind of stuff going in a repositories </a:t>
            </a:r>
            <a:r>
              <a:rPr lang="en-US" altLang="en-US" dirty="0" err="1" smtClean="0">
                <a:ea typeface="ＭＳ Ｐゴシック" charset="-128"/>
              </a:rPr>
              <a:t>README.md</a:t>
            </a:r>
            <a:r>
              <a:rPr lang="en-US" altLang="en-US" dirty="0" smtClean="0">
                <a:ea typeface="ＭＳ Ｐゴシック" charset="-128"/>
              </a:rPr>
              <a:t>?</a:t>
            </a:r>
          </a:p>
          <a:p>
            <a:pPr marL="0" indent="0">
              <a:buNone/>
            </a:pPr>
            <a:endParaRPr lang="en-US" altLang="en-US" dirty="0">
              <a:ea typeface="ＭＳ Ｐゴシック" charset="-128"/>
              <a:hlinkClick r:id="rId3"/>
            </a:endParaRPr>
          </a:p>
          <a:p>
            <a:pPr marL="0" indent="0">
              <a:buNone/>
            </a:pPr>
            <a:r>
              <a:rPr lang="en-US" altLang="en-US" sz="2800" dirty="0" smtClean="0">
                <a:ea typeface="ＭＳ Ｐゴシック" charset="-128"/>
                <a:hlinkClick r:id="rId3"/>
              </a:rPr>
              <a:t>https</a:t>
            </a:r>
            <a:r>
              <a:rPr lang="en-US" altLang="en-US" sz="2800" dirty="0">
                <a:ea typeface="ＭＳ Ｐゴシック" charset="-128"/>
                <a:hlinkClick r:id="rId3"/>
              </a:rPr>
              <a:t>://</a:t>
            </a:r>
            <a:r>
              <a:rPr lang="en-US" altLang="en-US" sz="2800" dirty="0" smtClean="0">
                <a:ea typeface="ＭＳ Ｐゴシック" charset="-128"/>
                <a:hlinkClick r:id="rId3"/>
              </a:rPr>
              <a:t>github.com/kallisons/NOAH_LSM_Mussel_v2.0</a:t>
            </a:r>
            <a:endParaRPr lang="en-US" altLang="en-US" sz="2800" dirty="0" smtClean="0">
              <a:ea typeface="ＭＳ Ｐゴシック" charset="-128"/>
            </a:endParaRPr>
          </a:p>
          <a:p>
            <a:pPr lvl="1"/>
            <a:endParaRPr lang="en-US" altLang="en-US" dirty="0" smtClean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3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Documentation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Comments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Shell script</a:t>
            </a:r>
          </a:p>
          <a:p>
            <a:pPr lvl="2"/>
            <a:r>
              <a:rPr lang="en-US" altLang="en-US" dirty="0">
                <a:latin typeface="Courier" charset="0"/>
                <a:ea typeface="ＭＳ Ｐゴシック" charset="-128"/>
              </a:rPr>
              <a:t>#</a:t>
            </a: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Python</a:t>
            </a:r>
            <a:endParaRPr lang="en-US" altLang="en-US" dirty="0">
              <a:ea typeface="ＭＳ Ｐゴシック" charset="-128"/>
            </a:endParaRPr>
          </a:p>
          <a:p>
            <a:pPr lvl="2"/>
            <a:r>
              <a:rPr lang="en-US" altLang="en-US" dirty="0">
                <a:latin typeface="Courier" charset="0"/>
                <a:ea typeface="ＭＳ Ｐゴシック" charset="-128"/>
              </a:rPr>
              <a:t>#</a:t>
            </a: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13106</TotalTime>
  <Words>1105</Words>
  <Application>Microsoft Macintosh PowerPoint</Application>
  <PresentationFormat>On-screen Show (4:3)</PresentationFormat>
  <Paragraphs>328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Courier</vt:lpstr>
      <vt:lpstr>ＭＳ Ｐゴシック</vt:lpstr>
      <vt:lpstr>Arial</vt:lpstr>
      <vt:lpstr>Office Theme</vt:lpstr>
      <vt:lpstr>Software Engineering for Data Scientists</vt:lpstr>
      <vt:lpstr>Agenda</vt:lpstr>
      <vt:lpstr>PEP8</vt:lpstr>
      <vt:lpstr>PEP8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 / PEP8</vt:lpstr>
      <vt:lpstr>Documentation</vt:lpstr>
      <vt:lpstr>Documentation</vt:lpstr>
      <vt:lpstr>Documentation</vt:lpstr>
      <vt:lpstr>Documentation</vt:lpstr>
      <vt:lpstr>Documentation / PEP8</vt:lpstr>
      <vt:lpstr>Documentation / PEP8</vt:lpstr>
      <vt:lpstr>Documentation / PEP 0257</vt:lpstr>
      <vt:lpstr>Documentation / PEP 0257</vt:lpstr>
      <vt:lpstr>Documentation / PEP 0257</vt:lpstr>
      <vt:lpstr>Documentation / PEP 0257</vt:lpstr>
      <vt:lpstr>Documentation / PEP 0257</vt:lpstr>
      <vt:lpstr>Documentation / PEP 0257</vt:lpstr>
      <vt:lpstr>Documentation / PEP 0257</vt:lpstr>
      <vt:lpstr>Communcation</vt:lpstr>
      <vt:lpstr>Software Development Phases</vt:lpstr>
      <vt:lpstr>Waterfall Process Model</vt:lpstr>
      <vt:lpstr>Rapid Prototyping</vt:lpstr>
      <vt:lpstr>Team Activities</vt:lpstr>
      <vt:lpstr>Code Review Template</vt:lpstr>
      <vt:lpstr>In class exercise</vt:lpstr>
      <vt:lpstr>In class exercise</vt:lpstr>
      <vt:lpstr>Technology Review Template</vt:lpstr>
      <vt:lpstr>Technology Review: NEXT WEEK</vt:lpstr>
      <vt:lpstr>Standup Template</vt:lpstr>
      <vt:lpstr>Standups</vt:lpstr>
      <vt:lpstr>Remainder of today…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543</cp:revision>
  <dcterms:created xsi:type="dcterms:W3CDTF">2015-01-21T04:58:27Z</dcterms:created>
  <dcterms:modified xsi:type="dcterms:W3CDTF">2017-02-15T18:31:57Z</dcterms:modified>
</cp:coreProperties>
</file>