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DM Sans Medium"/>
      <p:regular r:id="rId54"/>
      <p:bold r:id="rId55"/>
      <p:italic r:id="rId56"/>
      <p:boldItalic r:id="rId57"/>
    </p:embeddedFont>
    <p:embeddedFont>
      <p:font typeface="Merriweather"/>
      <p:regular r:id="rId58"/>
      <p:bold r:id="rId59"/>
      <p:italic r:id="rId60"/>
      <p:boldItalic r:id="rId61"/>
    </p:embeddedFont>
    <p:embeddedFont>
      <p:font typeface="DM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MSans-regular.fntdata"/><Relationship Id="rId61" Type="http://schemas.openxmlformats.org/officeDocument/2006/relationships/font" Target="fonts/Merriweather-boldItalic.fntdata"/><Relationship Id="rId20" Type="http://schemas.openxmlformats.org/officeDocument/2006/relationships/slide" Target="slides/slide15.xml"/><Relationship Id="rId64" Type="http://schemas.openxmlformats.org/officeDocument/2006/relationships/font" Target="fonts/DMSans-italic.fntdata"/><Relationship Id="rId63" Type="http://schemas.openxmlformats.org/officeDocument/2006/relationships/font" Target="fonts/DMSans-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DM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DMSansMedium-bold.fntdata"/><Relationship Id="rId10" Type="http://schemas.openxmlformats.org/officeDocument/2006/relationships/slide" Target="slides/slide5.xml"/><Relationship Id="rId54" Type="http://schemas.openxmlformats.org/officeDocument/2006/relationships/font" Target="fonts/DMSansMedium-regular.fntdata"/><Relationship Id="rId13" Type="http://schemas.openxmlformats.org/officeDocument/2006/relationships/slide" Target="slides/slide8.xml"/><Relationship Id="rId57" Type="http://schemas.openxmlformats.org/officeDocument/2006/relationships/font" Target="fonts/DMSansMedium-boldItalic.fntdata"/><Relationship Id="rId12" Type="http://schemas.openxmlformats.org/officeDocument/2006/relationships/slide" Target="slides/slide7.xml"/><Relationship Id="rId56" Type="http://schemas.openxmlformats.org/officeDocument/2006/relationships/font" Target="fonts/DMSansMedium-italic.fntdata"/><Relationship Id="rId15" Type="http://schemas.openxmlformats.org/officeDocument/2006/relationships/slide" Target="slides/slide10.xml"/><Relationship Id="rId59" Type="http://schemas.openxmlformats.org/officeDocument/2006/relationships/font" Target="fonts/Merriweather-bold.fntdata"/><Relationship Id="rId14" Type="http://schemas.openxmlformats.org/officeDocument/2006/relationships/slide" Target="slides/slide9.xml"/><Relationship Id="rId58" Type="http://schemas.openxmlformats.org/officeDocument/2006/relationships/font" Target="fonts/Merriweath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94c31b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94c31b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1e31f660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1e31f660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31e31f660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31e31f660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31e31f660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31e31f660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Autoregression forecasts future values using a linear combination of previously observed values.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model includes y (the time series), ϕ (lag coefficients), and ε (error term, often normally distributed).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p represents the number of lagged components, also known as the order of the model.</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31e31f660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31e31f660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Order of differencing steps required to make a time series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Stationarity means the time series has a constant mean and variance, with statistical properties that don't change over time.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Differencing removes trends and stabilizes the mean, often making the series stationary after a single differencing step.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To achieve constant variance, additional transformations like the logarithmic or Box-Cox transforms may be necessary, beyond differencing.</a:t>
            </a:r>
            <a:endParaRPr sz="950">
              <a:solidFill>
                <a:srgbClr val="005088"/>
              </a:solidFill>
              <a:latin typeface="Merriweather"/>
              <a:ea typeface="Merriweather"/>
              <a:cs typeface="Merriweather"/>
              <a:sym typeface="Merriweather"/>
            </a:endParaRPr>
          </a:p>
          <a:p>
            <a:pPr indent="0" lvl="0" marL="0" rtl="0" algn="l">
              <a:spcBef>
                <a:spcPts val="12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31e31f6607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31e31f6607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Moving Average forecasts future values using past forecast errors instead of actual observed values.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model includes y (the time series), μ (the mean), and θ (the coefficients of lagged forecast errors).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ε represents the forecast error terms.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q is the number of lagged error components, also known as the order of the moving average part of the model.</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31e31f660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31e31f660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full ARIMA model combines the autoregression, integration (differencing), and moving average components.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equation uses y', the differenced version of the time series, to account for stationarity.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ARIMA model is a linear summation of the three components (autoregression, integration, and moving average).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model is written as ARIMA(p, d, q), where p is the order of autoregressors, d is the order of differencing, and q is the order of the moving average.</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94c31bc1f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94c31bc1f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31e31f6607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31e31f6607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Seasonal Decomposition breaks a time series into trend, seasonal, and residual components. </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The </a:t>
            </a:r>
            <a:r>
              <a:rPr b="1" lang="en" sz="1050">
                <a:solidFill>
                  <a:srgbClr val="005088"/>
                </a:solidFill>
                <a:latin typeface="Merriweather"/>
                <a:ea typeface="Merriweather"/>
                <a:cs typeface="Merriweather"/>
                <a:sym typeface="Merriweather"/>
              </a:rPr>
              <a:t>trend</a:t>
            </a:r>
            <a:r>
              <a:rPr lang="en" sz="1050">
                <a:solidFill>
                  <a:srgbClr val="005088"/>
                </a:solidFill>
                <a:latin typeface="Merriweather"/>
                <a:ea typeface="Merriweather"/>
                <a:cs typeface="Merriweather"/>
                <a:sym typeface="Merriweather"/>
              </a:rPr>
              <a:t> component captures the long-term movement in the data, showing overall direction. </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The </a:t>
            </a:r>
            <a:r>
              <a:rPr b="1" lang="en" sz="1050">
                <a:solidFill>
                  <a:srgbClr val="005088"/>
                </a:solidFill>
                <a:latin typeface="Merriweather"/>
                <a:ea typeface="Merriweather"/>
                <a:cs typeface="Merriweather"/>
                <a:sym typeface="Merriweather"/>
              </a:rPr>
              <a:t>seasonal</a:t>
            </a:r>
            <a:r>
              <a:rPr lang="en" sz="1050">
                <a:solidFill>
                  <a:srgbClr val="005088"/>
                </a:solidFill>
                <a:latin typeface="Merriweather"/>
                <a:ea typeface="Merriweather"/>
                <a:cs typeface="Merriweather"/>
                <a:sym typeface="Merriweather"/>
              </a:rPr>
              <a:t> component reflects regular, repeating patterns or cycles within specific time intervals. </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The </a:t>
            </a:r>
            <a:r>
              <a:rPr b="1" lang="en" sz="1050">
                <a:solidFill>
                  <a:srgbClr val="005088"/>
                </a:solidFill>
                <a:latin typeface="Merriweather"/>
                <a:ea typeface="Merriweather"/>
                <a:cs typeface="Merriweather"/>
                <a:sym typeface="Merriweather"/>
              </a:rPr>
              <a:t>residual</a:t>
            </a:r>
            <a:r>
              <a:rPr lang="en" sz="1050">
                <a:solidFill>
                  <a:srgbClr val="005088"/>
                </a:solidFill>
                <a:latin typeface="Merriweather"/>
                <a:ea typeface="Merriweather"/>
                <a:cs typeface="Merriweather"/>
                <a:sym typeface="Merriweather"/>
              </a:rPr>
              <a:t> component represents the random noise or irregular variations not explained by the trend or seasonality.</a:t>
            </a:r>
            <a:endParaRPr sz="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31e31f660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31e31f660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1e31f6607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1e31f6607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94c31bc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94c31bc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1e31f660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1e31f6607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goal of the ADF test is to determine if a time series is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null hypothesis of the ADF test is that the data is not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alternative hypothesis is that the data is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A p-value less than 0.05 provides strong evidence to reject the null hypothesis, indicating that the data is stationary.</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Box-cox had lowest p-value, but not the best transformation explained later</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David Dickey and Wayne Fuller</a:t>
            </a:r>
            <a:endParaRPr sz="950">
              <a:solidFill>
                <a:srgbClr val="005088"/>
              </a:solidFill>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950">
              <a:solidFill>
                <a:srgbClr val="005088"/>
              </a:solidFill>
              <a:latin typeface="Merriweather"/>
              <a:ea typeface="Merriweather"/>
              <a:cs typeface="Merriweather"/>
              <a:sym typeface="Merriweather"/>
            </a:endParaRPr>
          </a:p>
          <a:p>
            <a:pPr indent="0" lvl="0" marL="0" rtl="0" algn="l">
              <a:spcBef>
                <a:spcPts val="1200"/>
              </a:spcBef>
              <a:spcAft>
                <a:spcPts val="0"/>
              </a:spcAft>
              <a:buNone/>
            </a:pPr>
            <a:r>
              <a:t/>
            </a:r>
            <a:endParaRPr sz="200"/>
          </a:p>
          <a:p>
            <a:pPr indent="0" lvl="0" marL="0" rtl="0" algn="l">
              <a:spcBef>
                <a:spcPts val="0"/>
              </a:spcBef>
              <a:spcAft>
                <a:spcPts val="0"/>
              </a:spcAft>
              <a:buNone/>
            </a:pPr>
            <a:r>
              <a:t/>
            </a:r>
            <a:endParaRPr sz="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326edddf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326edddf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goal of the ADF test is to determine if a time series is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null hypothesis of the ADF test is that the data is not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The alternative hypothesis is that the data is stationary.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A p-value less than 0.05 provides strong evidence to reject the null hypothesis, indicating that the data is stationary.</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Box-cox had lowest p-value, but not the best transformation explained later</a:t>
            </a:r>
            <a:endParaRPr sz="950">
              <a:solidFill>
                <a:srgbClr val="005088"/>
              </a:solidFill>
              <a:latin typeface="Merriweather"/>
              <a:ea typeface="Merriweather"/>
              <a:cs typeface="Merriweather"/>
              <a:sym typeface="Merriweather"/>
            </a:endParaRPr>
          </a:p>
          <a:p>
            <a:pPr indent="0" lvl="0" marL="0" rtl="0" algn="l">
              <a:spcBef>
                <a:spcPts val="1200"/>
              </a:spcBef>
              <a:spcAft>
                <a:spcPts val="0"/>
              </a:spcAft>
              <a:buNone/>
            </a:pPr>
            <a:r>
              <a:t/>
            </a:r>
            <a:endParaRPr sz="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394c31bc1f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394c31bc1f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31e31f6607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31e31f6607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  is determined by examining the PACF (Partial Autocorrelation Function) plot. The PACF shows the correlation between the series and its lag, after excluding the influence of intermediate lags. The optimal value for  p  is typically the point where the PACF cuts off (i.e., where the correlation becomes insignificant).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q  is determined by analyzing the ACF (Autocorrelation Function) plot, which measures the correlation between the series and its lag without excluding intermediate lags. The value of  q  is typically chosen based on where the ACF cuts off or where the significant lags end.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26edddf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26edddf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rPr>
              <a:t>Correlation</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Autocorrelation measures the correlation of a time series with itself at different time points (lags). It helps assess how a time series is related to its past values.</a:t>
            </a:r>
            <a:endParaRPr b="1"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value of 1 indicates perfect positive correlation, -1 indicates perfect negative correlation, and 0 indicates no correlation. For example, autocorrelation at lag 1 measures the correlation between yty_tyt​ and yt−1y_{t-1}yt−1​.</a:t>
            </a:r>
            <a:endParaRPr b="1" sz="800">
              <a:solidFill>
                <a:schemeClr val="dk1"/>
              </a:solidFill>
            </a:endParaRPr>
          </a:p>
          <a:p>
            <a:pPr indent="0" lvl="0" marL="0" rtl="0" algn="l">
              <a:spcBef>
                <a:spcPts val="1200"/>
              </a:spcBef>
              <a:spcAft>
                <a:spcPts val="0"/>
              </a:spcAft>
              <a:buClr>
                <a:schemeClr val="dk1"/>
              </a:buClr>
              <a:buSzPts val="1100"/>
              <a:buFont typeface="Arial"/>
              <a:buNone/>
            </a:pPr>
            <a:r>
              <a:rPr b="1" lang="en" sz="800">
                <a:solidFill>
                  <a:schemeClr val="dk1"/>
                </a:solidFill>
              </a:rPr>
              <a:t>Partial</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Measures the direct correlation between values at two different time lags, while removing the influence of any intermediate lags.</a:t>
            </a:r>
            <a:endParaRPr b="1"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For a lag of 2, partial autocorrelation shows the correlation between the series at time t and t-2, after accounting for the effect of the series at time t-1.</a:t>
            </a:r>
            <a:endParaRPr sz="800">
              <a:solidFill>
                <a:schemeClr val="dk1"/>
              </a:solidFill>
            </a:endParaRPr>
          </a:p>
          <a:p>
            <a:pPr indent="0" lvl="0" marL="0" rtl="0" algn="l">
              <a:spcBef>
                <a:spcPts val="1200"/>
              </a:spcBef>
              <a:spcAft>
                <a:spcPts val="0"/>
              </a:spcAft>
              <a:buNone/>
            </a:pPr>
            <a:r>
              <a:t/>
            </a:r>
            <a:endParaRPr sz="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326edddf3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26edddf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rPr>
              <a:t>Correlation</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Autocorrelation measures the correlation of a time series with itself at different time points (lags). It helps assess how a time series is related to its past values.</a:t>
            </a:r>
            <a:endParaRPr b="1"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A value of 1 indicates perfect positive correlation, -1 indicates perfect negative correlation, and 0 indicates no correlation. For example, autocorrelation at lag 1 measures the correlation between yty_tyt​ and yt−1y_{t-1}yt−1​.</a:t>
            </a:r>
            <a:endParaRPr b="1" sz="800">
              <a:solidFill>
                <a:schemeClr val="dk1"/>
              </a:solidFill>
            </a:endParaRPr>
          </a:p>
          <a:p>
            <a:pPr indent="0" lvl="0" marL="0" rtl="0" algn="l">
              <a:spcBef>
                <a:spcPts val="1200"/>
              </a:spcBef>
              <a:spcAft>
                <a:spcPts val="0"/>
              </a:spcAft>
              <a:buNone/>
            </a:pPr>
            <a:r>
              <a:rPr b="1" lang="en" sz="800">
                <a:solidFill>
                  <a:schemeClr val="dk1"/>
                </a:solidFill>
              </a:rPr>
              <a:t>Partial</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Measures the direct correlation between values at two different time lags, while removing the influence of any intermediate lags.</a:t>
            </a:r>
            <a:endParaRPr b="1"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For a lag of 2, partial autocorrelation shows the correlation between the series at time t and t-2, after accounting for the effect of the series at time t-1.</a:t>
            </a:r>
            <a:endParaRPr sz="800">
              <a:solidFill>
                <a:schemeClr val="dk1"/>
              </a:solidFill>
            </a:endParaRPr>
          </a:p>
          <a:p>
            <a:pPr indent="0" lvl="0" marL="0" rtl="0" algn="l">
              <a:spcBef>
                <a:spcPts val="1200"/>
              </a:spcBef>
              <a:spcAft>
                <a:spcPts val="0"/>
              </a:spcAft>
              <a:buNone/>
            </a:pPr>
            <a:r>
              <a:t/>
            </a:r>
            <a:endParaRPr sz="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31e31f6607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31e31f6607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p  is determined by examining the PACF (Partial Autocorrelation Function) plot. The PACF shows the correlation between the series and its lag, after excluding the influence of intermediate lags. The optimal value for  p  is typically the point where the PACF cuts off (i.e., where the correlation becomes insignificant).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  is determined by analyzing the ACF (Autocorrelation Function) plot, which measures the correlation between the series and its lag without excluding intermediate lags. The value of  q  is typically chosen based on where the ACF cuts off or where the significant lags end.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31e31f6607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31e31f6607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1e31f6607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1e31f6607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326edddf3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326edddf3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94c31bc1f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94c31bc1f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326edddf3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326edddf3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326edddf3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326edddf3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solidFill>
                  <a:schemeClr val="dk1"/>
                </a:solidFill>
              </a:rPr>
              <a:t>AR(1) coefficient</a:t>
            </a:r>
            <a:r>
              <a:rPr lang="en">
                <a:solidFill>
                  <a:schemeClr val="dk1"/>
                </a:solidFill>
              </a:rPr>
              <a:t> ϕ1=0.3101\phi_1 = 0.3101ϕ1​=0.3101: This means that the previous value of the differenced series (yt−1′y_{t-1}'yt−1′​) has a positive relationship with the current value.</a:t>
            </a:r>
            <a:endParaRPr>
              <a:solidFill>
                <a:schemeClr val="dk1"/>
              </a:solidFill>
            </a:endParaRPr>
          </a:p>
          <a:p>
            <a:pPr indent="-298450" lvl="0" marL="457200" rtl="0" algn="l">
              <a:spcBef>
                <a:spcPts val="0"/>
              </a:spcBef>
              <a:spcAft>
                <a:spcPts val="0"/>
              </a:spcAft>
              <a:buSzPts val="1100"/>
              <a:buChar char="●"/>
            </a:pPr>
            <a:r>
              <a:rPr b="1" lang="en">
                <a:solidFill>
                  <a:schemeClr val="dk1"/>
                </a:solidFill>
              </a:rPr>
              <a:t>MA(1) coefficient</a:t>
            </a:r>
            <a:r>
              <a:rPr lang="en">
                <a:solidFill>
                  <a:schemeClr val="dk1"/>
                </a:solidFill>
              </a:rPr>
              <a:t> θ1=−0.7492\theta_1 = -0.7492θ1​=−0.7492: This means that the previous error term (ϵt−1\epsilon_{t-1}ϵt−1​) has a negative influence on the current value of the differenced series.</a:t>
            </a:r>
            <a:endParaRPr>
              <a:solidFill>
                <a:schemeClr val="dk1"/>
              </a:solidFill>
            </a:endParaRPr>
          </a:p>
          <a:p>
            <a:pPr indent="-298450" lvl="0" marL="457200" rtl="0" algn="l">
              <a:spcBef>
                <a:spcPts val="0"/>
              </a:spcBef>
              <a:spcAft>
                <a:spcPts val="0"/>
              </a:spcAft>
              <a:buSzPts val="1100"/>
              <a:buChar char="●"/>
            </a:pPr>
            <a:r>
              <a:rPr b="1" lang="en">
                <a:solidFill>
                  <a:schemeClr val="dk1"/>
                </a:solidFill>
              </a:rPr>
              <a:t>Sigma2</a:t>
            </a:r>
            <a:r>
              <a:rPr lang="en">
                <a:solidFill>
                  <a:schemeClr val="dk1"/>
                </a:solidFill>
              </a:rPr>
              <a:t> (Error Variance) σ2=0.7747\sigma^2 = 0.7747σ2=0.7747: This is the variance of the residuals (errors). A higher value of sigma2 indicates larger variability in the errors.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394c31bc1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394c31bc1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1e31f6607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31e31f6607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3aaed56c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3aaed56c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3aaed56c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3aaed56c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3aaed56c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3aaed56c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3aaed56c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3aaed56c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43434"/>
                </a:solidFill>
              </a:rPr>
              <a:t>Mean absolute percentage error measures the average magnitude of error produced by a model, or how far off predictions are on average.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326edddf3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326edddf3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solidFill>
                  <a:schemeClr val="dk1"/>
                </a:solidFill>
              </a:rPr>
              <a:t>AR(1) coefficient</a:t>
            </a:r>
            <a:r>
              <a:rPr lang="en">
                <a:solidFill>
                  <a:schemeClr val="dk1"/>
                </a:solidFill>
              </a:rPr>
              <a:t> ϕ1=0.3101\phi_1 = 0.3101ϕ1​=0.3101: This means that the previous value of the differenced series (yt−1′y_{t-1}'yt−1′​) has a positive relationship with the current value.</a:t>
            </a:r>
            <a:endParaRPr>
              <a:solidFill>
                <a:schemeClr val="dk1"/>
              </a:solidFill>
            </a:endParaRPr>
          </a:p>
          <a:p>
            <a:pPr indent="-298450" lvl="0" marL="457200" rtl="0" algn="l">
              <a:spcBef>
                <a:spcPts val="0"/>
              </a:spcBef>
              <a:spcAft>
                <a:spcPts val="0"/>
              </a:spcAft>
              <a:buSzPts val="1100"/>
              <a:buChar char="●"/>
            </a:pPr>
            <a:r>
              <a:rPr b="1" lang="en">
                <a:solidFill>
                  <a:schemeClr val="dk1"/>
                </a:solidFill>
              </a:rPr>
              <a:t>MA(1) coefficient</a:t>
            </a:r>
            <a:r>
              <a:rPr lang="en">
                <a:solidFill>
                  <a:schemeClr val="dk1"/>
                </a:solidFill>
              </a:rPr>
              <a:t> θ1=−0.7492\theta_1 = -0.7492θ1​=−0.7492: This means that the previous error term (ϵt−1\epsilon_{t-1}ϵt−1​) has a negative influence on the current value of the differenced series.</a:t>
            </a:r>
            <a:endParaRPr>
              <a:solidFill>
                <a:schemeClr val="dk1"/>
              </a:solidFill>
            </a:endParaRPr>
          </a:p>
          <a:p>
            <a:pPr indent="-298450" lvl="0" marL="457200" rtl="0" algn="l">
              <a:spcBef>
                <a:spcPts val="0"/>
              </a:spcBef>
              <a:spcAft>
                <a:spcPts val="0"/>
              </a:spcAft>
              <a:buSzPts val="1100"/>
              <a:buChar char="●"/>
            </a:pPr>
            <a:r>
              <a:rPr b="1" lang="en">
                <a:solidFill>
                  <a:schemeClr val="dk1"/>
                </a:solidFill>
              </a:rPr>
              <a:t>Sigma2</a:t>
            </a:r>
            <a:r>
              <a:rPr lang="en">
                <a:solidFill>
                  <a:schemeClr val="dk1"/>
                </a:solidFill>
              </a:rPr>
              <a:t> (Error Variance) σ2=0.7747\sigma^2 = 0.7747σ2=0.7747: This is the variance of the residuals (errors). A higher value of sigma2 indicates larger variability in the errors.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39f55c4a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39f55c4a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1e31f66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1e31f66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005088"/>
                </a:solidFill>
                <a:latin typeface="Merriweather"/>
                <a:ea typeface="Merriweather"/>
                <a:cs typeface="Merriweather"/>
                <a:sym typeface="Merriweather"/>
              </a:rPr>
              <a:t>The quality of a product and service is crucial for businesses, with many having a dedicated Quality Assurance (QA) Manager or even a team. While Quality Control (QC) methods provide the statistical foundation for quality assurance, QA focuses on integrating management protocols with these statistical methods to ensure overall quality.</a:t>
            </a:r>
            <a:endParaRPr sz="1150">
              <a:solidFill>
                <a:srgbClr val="005088"/>
              </a:solidFill>
              <a:latin typeface="Merriweather"/>
              <a:ea typeface="Merriweather"/>
              <a:cs typeface="Merriweather"/>
              <a:sym typeface="Merriweather"/>
            </a:endParaRPr>
          </a:p>
          <a:p>
            <a:pPr indent="-301625" lvl="0" marL="457200" rtl="0" algn="l">
              <a:lnSpc>
                <a:spcPct val="115000"/>
              </a:lnSpc>
              <a:spcBef>
                <a:spcPts val="1200"/>
              </a:spcBef>
              <a:spcAft>
                <a:spcPts val="0"/>
              </a:spcAft>
              <a:buClr>
                <a:srgbClr val="005088"/>
              </a:buClr>
              <a:buSzPts val="1150"/>
              <a:buFont typeface="Merriweather"/>
              <a:buChar char="●"/>
            </a:pPr>
            <a:r>
              <a:rPr lang="en" sz="1150">
                <a:solidFill>
                  <a:srgbClr val="005088"/>
                </a:solidFill>
                <a:latin typeface="Merriweather"/>
                <a:ea typeface="Merriweather"/>
                <a:cs typeface="Merriweather"/>
                <a:sym typeface="Merriweather"/>
              </a:rPr>
              <a:t>The company manufactures a range of products with quality control methods used throughout the process.</a:t>
            </a:r>
            <a:endParaRPr sz="1150">
              <a:solidFill>
                <a:srgbClr val="005088"/>
              </a:solidFill>
              <a:latin typeface="Merriweather"/>
              <a:ea typeface="Merriweather"/>
              <a:cs typeface="Merriweather"/>
              <a:sym typeface="Merriweather"/>
            </a:endParaRPr>
          </a:p>
          <a:p>
            <a:pPr indent="-301625" lvl="0" marL="457200" rtl="0" algn="l">
              <a:lnSpc>
                <a:spcPct val="115000"/>
              </a:lnSpc>
              <a:spcBef>
                <a:spcPts val="0"/>
              </a:spcBef>
              <a:spcAft>
                <a:spcPts val="0"/>
              </a:spcAft>
              <a:buClr>
                <a:srgbClr val="005088"/>
              </a:buClr>
              <a:buSzPts val="1150"/>
              <a:buFont typeface="Merriweather"/>
              <a:buChar char="●"/>
            </a:pPr>
            <a:r>
              <a:rPr lang="en" sz="1150">
                <a:solidFill>
                  <a:srgbClr val="005088"/>
                </a:solidFill>
                <a:latin typeface="Merriweather"/>
                <a:ea typeface="Merriweather"/>
                <a:cs typeface="Merriweather"/>
                <a:sym typeface="Merriweather"/>
              </a:rPr>
              <a:t>Statistical Process Control (SPC) is applied to monitor and assess product quality.</a:t>
            </a:r>
            <a:endParaRPr sz="1150">
              <a:solidFill>
                <a:srgbClr val="005088"/>
              </a:solidFill>
              <a:latin typeface="Merriweather"/>
              <a:ea typeface="Merriweather"/>
              <a:cs typeface="Merriweather"/>
              <a:sym typeface="Merriweather"/>
            </a:endParaRPr>
          </a:p>
          <a:p>
            <a:pPr indent="-301625" lvl="0" marL="457200" rtl="0" algn="l">
              <a:lnSpc>
                <a:spcPct val="115000"/>
              </a:lnSpc>
              <a:spcBef>
                <a:spcPts val="0"/>
              </a:spcBef>
              <a:spcAft>
                <a:spcPts val="0"/>
              </a:spcAft>
              <a:buClr>
                <a:srgbClr val="005088"/>
              </a:buClr>
              <a:buSzPts val="1150"/>
              <a:buFont typeface="Merriweather"/>
              <a:buChar char="●"/>
            </a:pPr>
            <a:r>
              <a:rPr lang="en" sz="1150">
                <a:solidFill>
                  <a:srgbClr val="005088"/>
                </a:solidFill>
                <a:latin typeface="Merriweather"/>
                <a:ea typeface="Merriweather"/>
                <a:cs typeface="Merriweather"/>
                <a:sym typeface="Merriweather"/>
              </a:rPr>
              <a:t>The goal of SPC is to drive continuous improvement in product quality over time.</a:t>
            </a:r>
            <a:endParaRPr sz="1150">
              <a:solidFill>
                <a:srgbClr val="005088"/>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1150">
              <a:solidFill>
                <a:srgbClr val="005088"/>
              </a:solidFill>
              <a:latin typeface="Merriweather"/>
              <a:ea typeface="Merriweather"/>
              <a:cs typeface="Merriweather"/>
              <a:sym typeface="Merriweathe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39f55c4a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39f55c4a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multiplicative seasonal ARIMA model is often denoted as (P, D, Q)s x (p, d, q) where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326edddf3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326edddf3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y’: differenced time series, the number of differencing applied is noted as 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ϕ: coefficients of the autoregressive components (lags)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p: number of autoregressive components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ε: forecast error terms, the moving-average components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θ: coefficients of the lagged forecast errors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q: number of lagged error components</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950">
              <a:solidFill>
                <a:srgbClr val="005088"/>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 sz="950">
                <a:solidFill>
                  <a:srgbClr val="005088"/>
                </a:solidFill>
                <a:latin typeface="Merriweather"/>
                <a:ea typeface="Merriweather"/>
                <a:cs typeface="Merriweather"/>
                <a:sym typeface="Merriweather"/>
              </a:rPr>
              <a:t>The multiplicative seasonal ARIMA model is often denoted as (P, D, Q)s x (p, d, q) where , s is seasonal lag</a:t>
            </a:r>
            <a:endParaRPr sz="950">
              <a:solidFill>
                <a:srgbClr val="005088"/>
              </a:solidFill>
              <a:latin typeface="Merriweather"/>
              <a:ea typeface="Merriweather"/>
              <a:cs typeface="Merriweather"/>
              <a:sym typeface="Merriweathe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326edddf3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326edddf3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326edddf3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326edddf3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326edddf3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326edddf3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3aaed56c9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3aaed56c9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326edddf3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326edddf3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326edddf3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326edddf3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 d, q)</a:t>
            </a:r>
            <a:r>
              <a:rPr lang="en">
                <a:solidFill>
                  <a:schemeClr val="dk1"/>
                </a:solidFill>
              </a:rPr>
              <a:t>: These are the non-seasonal components of the ARIMA model.</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a:t>
            </a:r>
            <a:r>
              <a:rPr lang="en">
                <a:solidFill>
                  <a:schemeClr val="dk1"/>
                </a:solidFill>
              </a:rPr>
              <a:t> (AR term): The number of lag observations included in the model (AutoRegressive part).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
            </a:r>
            <a:r>
              <a:rPr lang="en">
                <a:solidFill>
                  <a:schemeClr val="dk1"/>
                </a:solidFill>
              </a:rPr>
              <a:t> (Differencing term): The number of times the data needs to be differenced to make it stationary.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a:t>
            </a:r>
            <a:r>
              <a:rPr lang="en">
                <a:solidFill>
                  <a:schemeClr val="dk1"/>
                </a:solidFill>
              </a:rPr>
              <a:t> (MA term): The number of lagged forecast errors used in the model (Moving Average part).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(P, D, Q)</a:t>
            </a:r>
            <a:r>
              <a:rPr lang="en">
                <a:solidFill>
                  <a:schemeClr val="dk1"/>
                </a:solidFill>
              </a:rPr>
              <a:t>: These are the seasonal components of the SARIMA model.</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a:t>
            </a:r>
            <a:r>
              <a:rPr lang="en">
                <a:solidFill>
                  <a:schemeClr val="dk1"/>
                </a:solidFill>
              </a:rPr>
              <a:t>: The number of seasonal autoregressive terms.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
            </a:r>
            <a:r>
              <a:rPr lang="en">
                <a:solidFill>
                  <a:schemeClr val="dk1"/>
                </a:solidFill>
              </a:rPr>
              <a:t>: The number of seasonal differences.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a:t>
            </a:r>
            <a:r>
              <a:rPr lang="en">
                <a:solidFill>
                  <a:schemeClr val="dk1"/>
                </a:solidFill>
              </a:rPr>
              <a:t>: The number of seasonal moving average terms.</a:t>
            </a:r>
            <a:endParaRPr>
              <a:solidFill>
                <a:schemeClr val="dk1"/>
              </a:solidFill>
            </a:endParaRPr>
          </a:p>
          <a:p>
            <a:pPr indent="0" lvl="0" marL="0" rtl="0" algn="l">
              <a:spcBef>
                <a:spcPts val="1200"/>
              </a:spcBef>
              <a:spcAft>
                <a:spcPts val="0"/>
              </a:spcAft>
              <a:buNone/>
            </a:pPr>
            <a:r>
              <a:rPr b="1" lang="en">
                <a:solidFill>
                  <a:schemeClr val="dk1"/>
                </a:solidFill>
              </a:rPr>
              <a:t>[s]</a:t>
            </a:r>
            <a:r>
              <a:rPr lang="en">
                <a:solidFill>
                  <a:schemeClr val="dk1"/>
                </a:solidFill>
              </a:rPr>
              <a:t>: This represents the length of the seasonal cycle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Summary: Quality control methods and management protocols have been highly effective for manufacturing companies. In this example, we have seen that continuous improvement also needs to reflect the reality of a manufacturing process. That is, the effect of seasonal variations, while they exist, should be incorporated in QA schemes. Despite a strong seasonal trend in production, the seasonal variation in quality seemed to disappear in the final year, suggesting that using the right tools to analyze a problem can resolve it.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394c31bc1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394c31bc1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94c31bc1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94c31bc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94c31bc1f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94c31bc1f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obtain a good time series model for modeling the IQ score. </a:t>
            </a:r>
            <a:endParaRPr sz="1050">
              <a:solidFill>
                <a:srgbClr val="005088"/>
              </a:solidFill>
              <a:latin typeface="Merriweather"/>
              <a:ea typeface="Merriweather"/>
              <a:cs typeface="Merriweather"/>
              <a:sym typeface="Merriweather"/>
            </a:endParaRPr>
          </a:p>
          <a:p>
            <a:pPr indent="-295275" lvl="0" marL="457200" rtl="0" algn="l">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Monthly data for the last four years of the AQI score for a certain product.</a:t>
            </a:r>
            <a:endParaRPr sz="1050">
              <a:solidFill>
                <a:srgbClr val="005088"/>
              </a:solidFill>
              <a:latin typeface="Merriweather"/>
              <a:ea typeface="Merriweather"/>
              <a:cs typeface="Merriweather"/>
              <a:sym typeface="Merriweather"/>
            </a:endParaRPr>
          </a:p>
          <a:p>
            <a:pPr indent="-295275" lvl="0" marL="457200" rtl="0" algn="l">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This dataset is also available in the file c74. dat. </a:t>
            </a:r>
            <a:endParaRPr sz="10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Index of Quality (IQ), where 100 represents the highest quality. </a:t>
            </a:r>
            <a:endParaRPr sz="950">
              <a:solidFill>
                <a:srgbClr val="005088"/>
              </a:solidFill>
              <a:latin typeface="Merriweather"/>
              <a:ea typeface="Merriweather"/>
              <a:cs typeface="Merriweather"/>
              <a:sym typeface="Merriweather"/>
            </a:endParaRPr>
          </a:p>
          <a:p>
            <a:pPr indent="-288925" lvl="0" marL="457200" rtl="0" algn="l">
              <a:lnSpc>
                <a:spcPct val="115000"/>
              </a:lnSpc>
              <a:spcBef>
                <a:spcPts val="0"/>
              </a:spcBef>
              <a:spcAft>
                <a:spcPts val="0"/>
              </a:spcAft>
              <a:buClr>
                <a:srgbClr val="005088"/>
              </a:buClr>
              <a:buSzPts val="950"/>
              <a:buFont typeface="Merriweather"/>
              <a:buChar char="●"/>
            </a:pPr>
            <a:r>
              <a:rPr lang="en" sz="950">
                <a:solidFill>
                  <a:srgbClr val="005088"/>
                </a:solidFill>
                <a:latin typeface="Merriweather"/>
                <a:ea typeface="Merriweather"/>
                <a:cs typeface="Merriweather"/>
                <a:sym typeface="Merriweather"/>
              </a:rPr>
              <a:t>It helps set realistic improvement goals for products with seasonal sales variations.</a:t>
            </a:r>
            <a:endParaRPr sz="1050">
              <a:solidFill>
                <a:srgbClr val="005088"/>
              </a:solidFill>
              <a:latin typeface="Merriweather"/>
              <a:ea typeface="Merriweather"/>
              <a:cs typeface="Merriweather"/>
              <a:sym typeface="Merriweather"/>
            </a:endParaRPr>
          </a:p>
          <a:p>
            <a:pPr indent="0" lvl="0" marL="0" rtl="0" algn="l">
              <a:spcBef>
                <a:spcPts val="1200"/>
              </a:spcBef>
              <a:spcAft>
                <a:spcPts val="0"/>
              </a:spcAft>
              <a:buNone/>
            </a:pPr>
            <a:r>
              <a:t/>
            </a:r>
            <a:endParaRPr sz="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94c31bc1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94c31bc1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394c31bc1f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394c31bc1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94c31bc1f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94c31bc1f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Let Y(t) represent the response value of interest (IQ) at time t, with time measured in months.</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In regression, X is the time index, and Y is the response, used to forecast Y(t+1).</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lang="en" sz="1050">
                <a:solidFill>
                  <a:srgbClr val="005088"/>
                </a:solidFill>
                <a:latin typeface="Merriweather"/>
                <a:ea typeface="Merriweather"/>
                <a:cs typeface="Merriweather"/>
                <a:sym typeface="Merriweather"/>
              </a:rPr>
              <a:t>Regression show that error component of models are Independent error components is not suitable for time progressing processes.</a:t>
            </a:r>
            <a:endParaRPr sz="1050">
              <a:solidFill>
                <a:srgbClr val="005088"/>
              </a:solidFill>
              <a:latin typeface="Merriweather"/>
              <a:ea typeface="Merriweather"/>
              <a:cs typeface="Merriweather"/>
              <a:sym typeface="Merriweather"/>
            </a:endParaRPr>
          </a:p>
          <a:p>
            <a:pPr indent="-295275" lvl="0" marL="457200" rtl="0" algn="l">
              <a:lnSpc>
                <a:spcPct val="115000"/>
              </a:lnSpc>
              <a:spcBef>
                <a:spcPts val="0"/>
              </a:spcBef>
              <a:spcAft>
                <a:spcPts val="0"/>
              </a:spcAft>
              <a:buClr>
                <a:srgbClr val="005088"/>
              </a:buClr>
              <a:buSzPts val="1050"/>
              <a:buFont typeface="Merriweather"/>
              <a:buChar char="●"/>
            </a:pPr>
            <a:r>
              <a:rPr b="1" lang="en" sz="1050">
                <a:solidFill>
                  <a:srgbClr val="005088"/>
                </a:solidFill>
                <a:latin typeface="Merriweather"/>
                <a:ea typeface="Merriweather"/>
                <a:cs typeface="Merriweather"/>
                <a:sym typeface="Merriweather"/>
              </a:rPr>
              <a:t>ARIMA</a:t>
            </a:r>
            <a:r>
              <a:rPr lang="en" sz="1050">
                <a:solidFill>
                  <a:srgbClr val="005088"/>
                </a:solidFill>
                <a:latin typeface="Merriweather"/>
                <a:ea typeface="Merriweather"/>
                <a:cs typeface="Merriweather"/>
                <a:sym typeface="Merriweather"/>
              </a:rPr>
              <a:t> models, which are better suited for time-series forecasting.</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hyperlink" Target="https://en.wikipedia.org/wiki/Autocorrelation" TargetMode="External"/><Relationship Id="rId4" Type="http://schemas.openxmlformats.org/officeDocument/2006/relationships/hyperlink" Target="https://en.wikipedia.org/wiki/Partial_autocorrelation_function#:~:text=In%20time%20series%20analysis%2C%20the,series%20at%20all%20shorter%20lag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32"/>
          <p:cNvSpPr txBox="1"/>
          <p:nvPr>
            <p:ph type="ctrTitle"/>
          </p:nvPr>
        </p:nvSpPr>
        <p:spPr>
          <a:xfrm>
            <a:off x="196950" y="223825"/>
            <a:ext cx="8713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150"/>
              <a:t>Measuring Quality: Time Series Analysis</a:t>
            </a:r>
            <a:endParaRPr sz="6150"/>
          </a:p>
        </p:txBody>
      </p:sp>
      <p:sp>
        <p:nvSpPr>
          <p:cNvPr id="218" name="Google Shape;218;p32"/>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look into forecasting product quality over time via ARIMA model</a:t>
            </a:r>
            <a:endParaRPr/>
          </a:p>
        </p:txBody>
      </p:sp>
      <p:sp>
        <p:nvSpPr>
          <p:cNvPr id="219" name="Google Shape;219;p32"/>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Phong Ho - STAT 590</a:t>
            </a:r>
            <a:endParaRPr/>
          </a:p>
        </p:txBody>
      </p:sp>
      <p:pic>
        <p:nvPicPr>
          <p:cNvPr id="220" name="Google Shape;220;p32"/>
          <p:cNvPicPr preferRelativeResize="0"/>
          <p:nvPr>
            <p:ph idx="3" type="pic"/>
          </p:nvPr>
        </p:nvPicPr>
        <p:blipFill rotWithShape="1">
          <a:blip r:embed="rId3">
            <a:alphaModFix/>
          </a:blip>
          <a:srcRect b="3840" l="0" r="0" t="3840"/>
          <a:stretch/>
        </p:blipFill>
        <p:spPr>
          <a:xfrm>
            <a:off x="4437578" y="2171250"/>
            <a:ext cx="4509600" cy="2775600"/>
          </a:xfrm>
          <a:prstGeom prst="round2DiagRect">
            <a:avLst>
              <a:gd fmla="val 16667" name="adj1"/>
              <a:gd fmla="val 0" name="adj2"/>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1"/>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21" name="Google Shape;321;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22" name="Google Shape;322;p41"/>
          <p:cNvSpPr/>
          <p:nvPr/>
        </p:nvSpPr>
        <p:spPr>
          <a:xfrm>
            <a:off x="1588604" y="1089234"/>
            <a:ext cx="5966784" cy="296503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3" name="Google Shape;323;p41"/>
          <p:cNvSpPr txBox="1"/>
          <p:nvPr/>
        </p:nvSpPr>
        <p:spPr>
          <a:xfrm>
            <a:off x="2873309" y="1967562"/>
            <a:ext cx="3885000" cy="120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6650">
                <a:solidFill>
                  <a:schemeClr val="dk1"/>
                </a:solidFill>
                <a:latin typeface="Merriweather"/>
                <a:ea typeface="Merriweather"/>
                <a:cs typeface="Merriweather"/>
                <a:sym typeface="Merriweather"/>
              </a:rPr>
              <a:t>ARIMA</a:t>
            </a:r>
            <a:endParaRPr sz="6650">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7" name="Shape 327"/>
        <p:cNvGrpSpPr/>
        <p:nvPr/>
      </p:nvGrpSpPr>
      <p:grpSpPr>
        <a:xfrm>
          <a:off x="0" y="0"/>
          <a:ext cx="0" cy="0"/>
          <a:chOff x="0" y="0"/>
          <a:chExt cx="0" cy="0"/>
        </a:xfrm>
      </p:grpSpPr>
      <p:sp>
        <p:nvSpPr>
          <p:cNvPr id="328" name="Google Shape;32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42"/>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30" name="Google Shape;330;p4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31" name="Google Shape;331;p42"/>
          <p:cNvSpPr/>
          <p:nvPr/>
        </p:nvSpPr>
        <p:spPr>
          <a:xfrm>
            <a:off x="2251838" y="495438"/>
            <a:ext cx="4640328" cy="174592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2" name="Google Shape;332;p42"/>
          <p:cNvSpPr txBox="1"/>
          <p:nvPr/>
        </p:nvSpPr>
        <p:spPr>
          <a:xfrm>
            <a:off x="3301850" y="895163"/>
            <a:ext cx="30213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4950">
                <a:solidFill>
                  <a:schemeClr val="dk1"/>
                </a:solidFill>
                <a:latin typeface="Merriweather"/>
                <a:ea typeface="Merriweather"/>
                <a:cs typeface="Merriweather"/>
                <a:sym typeface="Merriweather"/>
              </a:rPr>
              <a:t>ARIMA</a:t>
            </a:r>
            <a:endParaRPr sz="4950">
              <a:solidFill>
                <a:schemeClr val="dk1"/>
              </a:solidFill>
              <a:latin typeface="Merriweather"/>
              <a:ea typeface="Merriweather"/>
              <a:cs typeface="Merriweather"/>
              <a:sym typeface="Merriweather"/>
            </a:endParaRPr>
          </a:p>
        </p:txBody>
      </p:sp>
      <p:sp>
        <p:nvSpPr>
          <p:cNvPr id="333" name="Google Shape;333;p42"/>
          <p:cNvSpPr/>
          <p:nvPr/>
        </p:nvSpPr>
        <p:spPr>
          <a:xfrm>
            <a:off x="3350350" y="1030275"/>
            <a:ext cx="936000" cy="6369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4" name="Google Shape;334;p42"/>
          <p:cNvSpPr/>
          <p:nvPr/>
        </p:nvSpPr>
        <p:spPr>
          <a:xfrm>
            <a:off x="4286300" y="1030275"/>
            <a:ext cx="235800" cy="636900"/>
          </a:xfrm>
          <a:prstGeom prst="flowChartAlternateProcess">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5" name="Google Shape;335;p42"/>
          <p:cNvSpPr/>
          <p:nvPr/>
        </p:nvSpPr>
        <p:spPr>
          <a:xfrm>
            <a:off x="4522100" y="1030275"/>
            <a:ext cx="1093200" cy="636900"/>
          </a:xfrm>
          <a:prstGeom prst="flowChartAlternateProcess">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6" name="Google Shape;336;p42"/>
          <p:cNvSpPr txBox="1"/>
          <p:nvPr/>
        </p:nvSpPr>
        <p:spPr>
          <a:xfrm>
            <a:off x="1110450" y="2659850"/>
            <a:ext cx="18939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50">
                <a:solidFill>
                  <a:schemeClr val="dk1"/>
                </a:solidFill>
                <a:latin typeface="Merriweather"/>
                <a:ea typeface="Merriweather"/>
                <a:cs typeface="Merriweather"/>
                <a:sym typeface="Merriweather"/>
              </a:rPr>
              <a:t>AutoRegressive</a:t>
            </a:r>
            <a:endParaRPr sz="1650">
              <a:solidFill>
                <a:schemeClr val="dk1"/>
              </a:solidFill>
              <a:latin typeface="Merriweather"/>
              <a:ea typeface="Merriweather"/>
              <a:cs typeface="Merriweather"/>
              <a:sym typeface="Merriweather"/>
            </a:endParaRPr>
          </a:p>
        </p:txBody>
      </p:sp>
      <p:sp>
        <p:nvSpPr>
          <p:cNvPr id="337" name="Google Shape;337;p42"/>
          <p:cNvSpPr txBox="1"/>
          <p:nvPr/>
        </p:nvSpPr>
        <p:spPr>
          <a:xfrm>
            <a:off x="6120775" y="2659850"/>
            <a:ext cx="19335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hlink"/>
              </a:buClr>
              <a:buSzPts val="1100"/>
              <a:buFont typeface="Arial"/>
              <a:buNone/>
            </a:pPr>
            <a:r>
              <a:rPr lang="en" sz="1650">
                <a:solidFill>
                  <a:schemeClr val="dk1"/>
                </a:solidFill>
                <a:latin typeface="Merriweather"/>
                <a:ea typeface="Merriweather"/>
                <a:cs typeface="Merriweather"/>
                <a:sym typeface="Merriweather"/>
              </a:rPr>
              <a:t>Moving Average</a:t>
            </a:r>
            <a:endParaRPr sz="1650">
              <a:solidFill>
                <a:schemeClr val="dk1"/>
              </a:solidFill>
              <a:latin typeface="Merriweather"/>
              <a:ea typeface="Merriweather"/>
              <a:cs typeface="Merriweather"/>
              <a:sym typeface="Merriweather"/>
            </a:endParaRPr>
          </a:p>
        </p:txBody>
      </p:sp>
      <p:sp>
        <p:nvSpPr>
          <p:cNvPr id="338" name="Google Shape;338;p42"/>
          <p:cNvSpPr txBox="1"/>
          <p:nvPr/>
        </p:nvSpPr>
        <p:spPr>
          <a:xfrm>
            <a:off x="3750500" y="2659850"/>
            <a:ext cx="13074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50">
                <a:solidFill>
                  <a:schemeClr val="dk1"/>
                </a:solidFill>
                <a:latin typeface="Merriweather"/>
                <a:ea typeface="Merriweather"/>
                <a:cs typeface="Merriweather"/>
                <a:sym typeface="Merriweather"/>
              </a:rPr>
              <a:t>Integrated</a:t>
            </a:r>
            <a:endParaRPr sz="1650">
              <a:solidFill>
                <a:schemeClr val="dk1"/>
              </a:solidFill>
              <a:latin typeface="Merriweather"/>
              <a:ea typeface="Merriweather"/>
              <a:cs typeface="Merriweather"/>
              <a:sym typeface="Merriweather"/>
            </a:endParaRPr>
          </a:p>
        </p:txBody>
      </p:sp>
      <p:sp>
        <p:nvSpPr>
          <p:cNvPr id="339" name="Google Shape;339;p42"/>
          <p:cNvSpPr/>
          <p:nvPr/>
        </p:nvSpPr>
        <p:spPr>
          <a:xfrm>
            <a:off x="1110450" y="2659850"/>
            <a:ext cx="1767900" cy="4386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0" name="Google Shape;340;p42"/>
          <p:cNvSpPr/>
          <p:nvPr/>
        </p:nvSpPr>
        <p:spPr>
          <a:xfrm>
            <a:off x="3818300" y="2660000"/>
            <a:ext cx="1171800" cy="438600"/>
          </a:xfrm>
          <a:prstGeom prst="flowChartAlternateProcess">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1" name="Google Shape;341;p42"/>
          <p:cNvSpPr/>
          <p:nvPr/>
        </p:nvSpPr>
        <p:spPr>
          <a:xfrm>
            <a:off x="6120775" y="2660000"/>
            <a:ext cx="1859100" cy="438600"/>
          </a:xfrm>
          <a:prstGeom prst="flowChartAlternateProcess">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342" name="Google Shape;342;p42"/>
          <p:cNvCxnSpPr>
            <a:endCxn id="339" idx="0"/>
          </p:cNvCxnSpPr>
          <p:nvPr/>
        </p:nvCxnSpPr>
        <p:spPr>
          <a:xfrm flipH="1">
            <a:off x="1994400" y="1675250"/>
            <a:ext cx="1843500" cy="9846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2"/>
          <p:cNvCxnSpPr>
            <a:stCxn id="334" idx="2"/>
            <a:endCxn id="340" idx="0"/>
          </p:cNvCxnSpPr>
          <p:nvPr/>
        </p:nvCxnSpPr>
        <p:spPr>
          <a:xfrm>
            <a:off x="4404200" y="1667175"/>
            <a:ext cx="0" cy="9927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2"/>
          <p:cNvCxnSpPr>
            <a:endCxn id="341" idx="0"/>
          </p:cNvCxnSpPr>
          <p:nvPr/>
        </p:nvCxnSpPr>
        <p:spPr>
          <a:xfrm>
            <a:off x="5088325" y="1675100"/>
            <a:ext cx="1962000" cy="98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43"/>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51" name="Google Shape;351;p43"/>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52" name="Google Shape;352;p43"/>
          <p:cNvSpPr txBox="1"/>
          <p:nvPr/>
        </p:nvSpPr>
        <p:spPr>
          <a:xfrm>
            <a:off x="0" y="4797050"/>
            <a:ext cx="7133400" cy="3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50">
                <a:solidFill>
                  <a:schemeClr val="dk1"/>
                </a:solidFill>
                <a:latin typeface="Merriweather"/>
                <a:ea typeface="Merriweather"/>
                <a:cs typeface="Merriweather"/>
                <a:sym typeface="Merriweather"/>
              </a:rPr>
              <a:t>https://github.com/egorhowell/Youtube/blob/main/Time-Series-Crash-Course/16.%20Moving%20Average%20Models.ipynb</a:t>
            </a:r>
            <a:endParaRPr sz="750">
              <a:solidFill>
                <a:schemeClr val="dk1"/>
              </a:solidFill>
              <a:latin typeface="Merriweather"/>
              <a:ea typeface="Merriweather"/>
              <a:cs typeface="Merriweather"/>
              <a:sym typeface="Merriweather"/>
            </a:endParaRPr>
          </a:p>
        </p:txBody>
      </p:sp>
      <p:sp>
        <p:nvSpPr>
          <p:cNvPr id="353" name="Google Shape;353;p43"/>
          <p:cNvSpPr txBox="1"/>
          <p:nvPr/>
        </p:nvSpPr>
        <p:spPr>
          <a:xfrm>
            <a:off x="517800" y="479750"/>
            <a:ext cx="8108400" cy="227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AutoRegressive (AR)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Autoregression</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Linear combination</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Time Series, Lag Coefficient, Error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Lag order</a:t>
            </a:r>
            <a:endParaRPr sz="2250">
              <a:solidFill>
                <a:schemeClr val="dk1"/>
              </a:solidFill>
              <a:latin typeface="Merriweather"/>
              <a:ea typeface="Merriweather"/>
              <a:cs typeface="Merriweather"/>
              <a:sym typeface="Merriweather"/>
            </a:endParaRPr>
          </a:p>
        </p:txBody>
      </p:sp>
      <p:pic>
        <p:nvPicPr>
          <p:cNvPr id="354" name="Google Shape;354;p43"/>
          <p:cNvPicPr preferRelativeResize="0"/>
          <p:nvPr/>
        </p:nvPicPr>
        <p:blipFill>
          <a:blip r:embed="rId3">
            <a:alphaModFix/>
          </a:blip>
          <a:stretch>
            <a:fillRect/>
          </a:stretch>
        </p:blipFill>
        <p:spPr>
          <a:xfrm>
            <a:off x="1289800" y="3309950"/>
            <a:ext cx="6564400" cy="48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8" name="Shape 358"/>
        <p:cNvGrpSpPr/>
        <p:nvPr/>
      </p:nvGrpSpPr>
      <p:grpSpPr>
        <a:xfrm>
          <a:off x="0" y="0"/>
          <a:ext cx="0" cy="0"/>
          <a:chOff x="0" y="0"/>
          <a:chExt cx="0" cy="0"/>
        </a:xfrm>
      </p:grpSpPr>
      <p:sp>
        <p:nvSpPr>
          <p:cNvPr id="359" name="Google Shape;35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4"/>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61" name="Google Shape;361;p44"/>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62" name="Google Shape;362;p44"/>
          <p:cNvSpPr txBox="1"/>
          <p:nvPr/>
        </p:nvSpPr>
        <p:spPr>
          <a:xfrm>
            <a:off x="517800" y="920225"/>
            <a:ext cx="8108400" cy="32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Integrated (I)</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Stationarity </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Constant mean and variance</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Differencing</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Removes trends and stabilization</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Transformation</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2250">
              <a:solidFill>
                <a:schemeClr val="dk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6" name="Shape 366"/>
        <p:cNvGrpSpPr/>
        <p:nvPr/>
      </p:nvGrpSpPr>
      <p:grpSpPr>
        <a:xfrm>
          <a:off x="0" y="0"/>
          <a:ext cx="0" cy="0"/>
          <a:chOff x="0" y="0"/>
          <a:chExt cx="0" cy="0"/>
        </a:xfrm>
      </p:grpSpPr>
      <p:sp>
        <p:nvSpPr>
          <p:cNvPr id="367" name="Google Shape;36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69" name="Google Shape;369;p4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70" name="Google Shape;370;p45"/>
          <p:cNvSpPr txBox="1"/>
          <p:nvPr/>
        </p:nvSpPr>
        <p:spPr>
          <a:xfrm>
            <a:off x="517800" y="862500"/>
            <a:ext cx="8108400" cy="283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Moving Average (MA)</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Moving Average</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Time series, Mean, Lag error coefficients</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Forecast error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Lag error coefficients</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2250">
              <a:solidFill>
                <a:schemeClr val="dk1"/>
              </a:solidFill>
              <a:latin typeface="Merriweather"/>
              <a:ea typeface="Merriweather"/>
              <a:cs typeface="Merriweather"/>
              <a:sym typeface="Merriweather"/>
            </a:endParaRPr>
          </a:p>
        </p:txBody>
      </p:sp>
      <p:pic>
        <p:nvPicPr>
          <p:cNvPr id="371" name="Google Shape;371;p45"/>
          <p:cNvPicPr preferRelativeResize="0"/>
          <p:nvPr/>
        </p:nvPicPr>
        <p:blipFill>
          <a:blip r:embed="rId3">
            <a:alphaModFix/>
          </a:blip>
          <a:stretch>
            <a:fillRect/>
          </a:stretch>
        </p:blipFill>
        <p:spPr>
          <a:xfrm>
            <a:off x="1323975" y="3562850"/>
            <a:ext cx="6496050" cy="56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5" name="Shape 375"/>
        <p:cNvGrpSpPr/>
        <p:nvPr/>
      </p:nvGrpSpPr>
      <p:grpSpPr>
        <a:xfrm>
          <a:off x="0" y="0"/>
          <a:ext cx="0" cy="0"/>
          <a:chOff x="0" y="0"/>
          <a:chExt cx="0" cy="0"/>
        </a:xfrm>
      </p:grpSpPr>
      <p:sp>
        <p:nvSpPr>
          <p:cNvPr id="376" name="Google Shape;3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4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78" name="Google Shape;378;p4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79" name="Google Shape;379;p46"/>
          <p:cNvSpPr txBox="1"/>
          <p:nvPr/>
        </p:nvSpPr>
        <p:spPr>
          <a:xfrm>
            <a:off x="684225" y="700925"/>
            <a:ext cx="8108400" cy="283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Final Model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ARIMA</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y'</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Linear summation</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Short handed notation: ARIMA(p, d, q), </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2250">
              <a:solidFill>
                <a:schemeClr val="dk1"/>
              </a:solidFill>
              <a:latin typeface="Merriweather"/>
              <a:ea typeface="Merriweather"/>
              <a:cs typeface="Merriweather"/>
              <a:sym typeface="Merriweather"/>
            </a:endParaRPr>
          </a:p>
        </p:txBody>
      </p:sp>
      <p:pic>
        <p:nvPicPr>
          <p:cNvPr id="380" name="Google Shape;380;p46"/>
          <p:cNvPicPr preferRelativeResize="0"/>
          <p:nvPr/>
        </p:nvPicPr>
        <p:blipFill>
          <a:blip r:embed="rId3">
            <a:alphaModFix/>
          </a:blip>
          <a:stretch>
            <a:fillRect/>
          </a:stretch>
        </p:blipFill>
        <p:spPr>
          <a:xfrm>
            <a:off x="1757100" y="3437350"/>
            <a:ext cx="59626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7"/>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387" name="Google Shape;387;p47"/>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88" name="Google Shape;388;p47"/>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Defining Task</a:t>
            </a:r>
            <a:endParaRPr b="1" sz="3650">
              <a:solidFill>
                <a:srgbClr val="B7B7B7"/>
              </a:solidFill>
              <a:latin typeface="Merriweather"/>
              <a:ea typeface="Merriweather"/>
              <a:cs typeface="Merriweather"/>
              <a:sym typeface="Merriweather"/>
            </a:endParaRPr>
          </a:p>
        </p:txBody>
      </p:sp>
      <p:sp>
        <p:nvSpPr>
          <p:cNvPr id="389" name="Google Shape;389;p47"/>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Overview</a:t>
            </a:r>
            <a:endParaRPr b="1" sz="3650">
              <a:solidFill>
                <a:srgbClr val="B7B7B7"/>
              </a:solidFill>
              <a:latin typeface="Merriweather"/>
              <a:ea typeface="Merriweather"/>
              <a:cs typeface="Merriweather"/>
              <a:sym typeface="Merriweather"/>
            </a:endParaRPr>
          </a:p>
        </p:txBody>
      </p:sp>
      <p:sp>
        <p:nvSpPr>
          <p:cNvPr id="390" name="Google Shape;390;p47"/>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Preprocessing</a:t>
            </a:r>
            <a:endParaRPr b="1" sz="3650">
              <a:solidFill>
                <a:schemeClr val="dk1"/>
              </a:solidFill>
              <a:latin typeface="Merriweather"/>
              <a:ea typeface="Merriweather"/>
              <a:cs typeface="Merriweather"/>
              <a:sym typeface="Merriweather"/>
            </a:endParaRPr>
          </a:p>
        </p:txBody>
      </p:sp>
      <p:sp>
        <p:nvSpPr>
          <p:cNvPr id="391" name="Google Shape;391;p47"/>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Fitting</a:t>
            </a:r>
            <a:endParaRPr b="1" sz="3650">
              <a:solidFill>
                <a:srgbClr val="B7B7B7"/>
              </a:solidFill>
              <a:latin typeface="Merriweather"/>
              <a:ea typeface="Merriweather"/>
              <a:cs typeface="Merriweather"/>
              <a:sym typeface="Merriweather"/>
            </a:endParaRPr>
          </a:p>
        </p:txBody>
      </p:sp>
      <p:sp>
        <p:nvSpPr>
          <p:cNvPr id="392" name="Google Shape;392;p47"/>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Forecasting</a:t>
            </a:r>
            <a:endParaRPr b="1" sz="3650">
              <a:solidFill>
                <a:srgbClr val="B7B7B7"/>
              </a:solidFill>
              <a:latin typeface="Merriweather"/>
              <a:ea typeface="Merriweather"/>
              <a:cs typeface="Merriweather"/>
              <a:sym typeface="Merriweather"/>
            </a:endParaRPr>
          </a:p>
        </p:txBody>
      </p:sp>
      <p:sp>
        <p:nvSpPr>
          <p:cNvPr id="393" name="Google Shape;393;p47"/>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1.</a:t>
            </a:r>
            <a:endParaRPr b="1" sz="1450">
              <a:solidFill>
                <a:srgbClr val="B7B7B7"/>
              </a:solidFill>
              <a:latin typeface="Merriweather"/>
              <a:ea typeface="Merriweather"/>
              <a:cs typeface="Merriweather"/>
              <a:sym typeface="Merriweather"/>
            </a:endParaRPr>
          </a:p>
        </p:txBody>
      </p:sp>
      <p:sp>
        <p:nvSpPr>
          <p:cNvPr id="394" name="Google Shape;394;p47"/>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2.</a:t>
            </a:r>
            <a:endParaRPr b="1" sz="1450">
              <a:solidFill>
                <a:srgbClr val="B7B7B7"/>
              </a:solidFill>
              <a:latin typeface="Merriweather"/>
              <a:ea typeface="Merriweather"/>
              <a:cs typeface="Merriweather"/>
              <a:sym typeface="Merriweather"/>
            </a:endParaRPr>
          </a:p>
        </p:txBody>
      </p:sp>
      <p:sp>
        <p:nvSpPr>
          <p:cNvPr id="395" name="Google Shape;395;p47"/>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396" name="Google Shape;396;p47"/>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4.</a:t>
            </a:r>
            <a:endParaRPr b="1" sz="1450">
              <a:solidFill>
                <a:srgbClr val="B7B7B7"/>
              </a:solidFill>
              <a:latin typeface="Merriweather"/>
              <a:ea typeface="Merriweather"/>
              <a:cs typeface="Merriweather"/>
              <a:sym typeface="Merriweather"/>
            </a:endParaRPr>
          </a:p>
        </p:txBody>
      </p:sp>
      <p:sp>
        <p:nvSpPr>
          <p:cNvPr id="397" name="Google Shape;397;p47"/>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5.</a:t>
            </a:r>
            <a:endParaRPr b="1" sz="1450">
              <a:solidFill>
                <a:srgbClr val="B7B7B7"/>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sp>
        <p:nvSpPr>
          <p:cNvPr id="402" name="Google Shape;40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
        <p:nvSpPr>
          <p:cNvPr id="404" name="Google Shape;404;p4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05" name="Google Shape;405;p48"/>
          <p:cNvSpPr txBox="1"/>
          <p:nvPr/>
        </p:nvSpPr>
        <p:spPr>
          <a:xfrm>
            <a:off x="469950" y="1101750"/>
            <a:ext cx="8108400" cy="1725900"/>
          </a:xfrm>
          <a:prstGeom prst="rect">
            <a:avLst/>
          </a:prstGeom>
          <a:noFill/>
          <a:ln>
            <a:noFill/>
          </a:ln>
        </p:spPr>
        <p:txBody>
          <a:bodyPr anchorCtr="0" anchor="t" bIns="91425" lIns="91425" spcFirstLastPara="1" rIns="91425" wrap="square" tIns="91425">
            <a:spAutoFit/>
          </a:bodyPr>
          <a:lstStyle/>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Seasonal Decomposition</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b="1" lang="en" sz="2250">
                <a:solidFill>
                  <a:schemeClr val="dk1"/>
                </a:solidFill>
                <a:latin typeface="Merriweather"/>
                <a:ea typeface="Merriweather"/>
                <a:cs typeface="Merriweather"/>
                <a:sym typeface="Merriweather"/>
              </a:rPr>
              <a:t>Trend</a:t>
            </a:r>
            <a:endParaRPr b="1"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b="1" lang="en" sz="2250">
                <a:solidFill>
                  <a:schemeClr val="dk1"/>
                </a:solidFill>
                <a:latin typeface="Merriweather"/>
                <a:ea typeface="Merriweather"/>
                <a:cs typeface="Merriweather"/>
                <a:sym typeface="Merriweather"/>
              </a:rPr>
              <a:t>Seasonal</a:t>
            </a:r>
            <a:endParaRPr b="1"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b="1" lang="en" sz="2250">
                <a:solidFill>
                  <a:schemeClr val="dk1"/>
                </a:solidFill>
                <a:latin typeface="Merriweather"/>
                <a:ea typeface="Merriweather"/>
                <a:cs typeface="Merriweather"/>
                <a:sym typeface="Merriweather"/>
              </a:rPr>
              <a:t>Residual</a:t>
            </a:r>
            <a:endParaRPr b="1" sz="2250">
              <a:solidFill>
                <a:schemeClr val="dk1"/>
              </a:solidFill>
              <a:latin typeface="Merriweather"/>
              <a:ea typeface="Merriweather"/>
              <a:cs typeface="Merriweather"/>
              <a:sym typeface="Merriweather"/>
            </a:endParaRPr>
          </a:p>
        </p:txBody>
      </p:sp>
      <p:pic>
        <p:nvPicPr>
          <p:cNvPr id="406" name="Google Shape;406;p48"/>
          <p:cNvPicPr preferRelativeResize="0"/>
          <p:nvPr/>
        </p:nvPicPr>
        <p:blipFill>
          <a:blip r:embed="rId3">
            <a:alphaModFix/>
          </a:blip>
          <a:stretch>
            <a:fillRect/>
          </a:stretch>
        </p:blipFill>
        <p:spPr>
          <a:xfrm>
            <a:off x="2310575" y="3419275"/>
            <a:ext cx="4560150" cy="92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sp>
        <p:nvSpPr>
          <p:cNvPr id="411" name="Google Shape;41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4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
        <p:nvSpPr>
          <p:cNvPr id="413" name="Google Shape;413;p4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414" name="Google Shape;414;p49"/>
          <p:cNvPicPr preferRelativeResize="0"/>
          <p:nvPr/>
        </p:nvPicPr>
        <p:blipFill>
          <a:blip r:embed="rId3">
            <a:alphaModFix/>
          </a:blip>
          <a:stretch>
            <a:fillRect/>
          </a:stretch>
        </p:blipFill>
        <p:spPr>
          <a:xfrm>
            <a:off x="1917988" y="595450"/>
            <a:ext cx="5308037" cy="39525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8" name="Shape 418"/>
        <p:cNvGrpSpPr/>
        <p:nvPr/>
      </p:nvGrpSpPr>
      <p:grpSpPr>
        <a:xfrm>
          <a:off x="0" y="0"/>
          <a:ext cx="0" cy="0"/>
          <a:chOff x="0" y="0"/>
          <a:chExt cx="0" cy="0"/>
        </a:xfrm>
      </p:grpSpPr>
      <p:sp>
        <p:nvSpPr>
          <p:cNvPr id="419" name="Google Shape;41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50"/>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
        <p:nvSpPr>
          <p:cNvPr id="421" name="Google Shape;421;p5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422" name="Google Shape;422;p50"/>
          <p:cNvPicPr preferRelativeResize="0"/>
          <p:nvPr/>
        </p:nvPicPr>
        <p:blipFill>
          <a:blip r:embed="rId3">
            <a:alphaModFix/>
          </a:blip>
          <a:stretch>
            <a:fillRect/>
          </a:stretch>
        </p:blipFill>
        <p:spPr>
          <a:xfrm>
            <a:off x="2518164" y="910925"/>
            <a:ext cx="4107681" cy="4043975"/>
          </a:xfrm>
          <a:prstGeom prst="rect">
            <a:avLst/>
          </a:prstGeom>
          <a:noFill/>
          <a:ln>
            <a:noFill/>
          </a:ln>
        </p:spPr>
      </p:pic>
      <p:sp>
        <p:nvSpPr>
          <p:cNvPr id="423" name="Google Shape;423;p50"/>
          <p:cNvSpPr txBox="1"/>
          <p:nvPr/>
        </p:nvSpPr>
        <p:spPr>
          <a:xfrm>
            <a:off x="2056050" y="318425"/>
            <a:ext cx="6273000" cy="5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50">
                <a:solidFill>
                  <a:schemeClr val="dk1"/>
                </a:solidFill>
                <a:latin typeface="Merriweather"/>
                <a:ea typeface="Merriweather"/>
                <a:cs typeface="Merriweather"/>
                <a:sym typeface="Merriweather"/>
              </a:rPr>
              <a:t>Differencing</a:t>
            </a:r>
            <a:r>
              <a:rPr lang="en" sz="2650">
                <a:solidFill>
                  <a:schemeClr val="dk1"/>
                </a:solidFill>
                <a:latin typeface="Merriweather"/>
                <a:ea typeface="Merriweather"/>
                <a:cs typeface="Merriweather"/>
                <a:sym typeface="Merriweather"/>
              </a:rPr>
              <a:t> &amp; Transformations</a:t>
            </a:r>
            <a:endParaRPr sz="265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27" name="Google Shape;227;p3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228" name="Google Shape;228;p3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Task</a:t>
            </a:r>
            <a:endParaRPr b="1" sz="3650">
              <a:solidFill>
                <a:schemeClr val="dk1"/>
              </a:solidFill>
              <a:latin typeface="Merriweather"/>
              <a:ea typeface="Merriweather"/>
              <a:cs typeface="Merriweather"/>
              <a:sym typeface="Merriweather"/>
            </a:endParaRPr>
          </a:p>
        </p:txBody>
      </p:sp>
      <p:sp>
        <p:nvSpPr>
          <p:cNvPr id="229" name="Google Shape;229;p3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Model Overview</a:t>
            </a:r>
            <a:endParaRPr b="1" sz="3650">
              <a:solidFill>
                <a:schemeClr val="dk1"/>
              </a:solidFill>
              <a:latin typeface="Merriweather"/>
              <a:ea typeface="Merriweather"/>
              <a:cs typeface="Merriweather"/>
              <a:sym typeface="Merriweather"/>
            </a:endParaRPr>
          </a:p>
        </p:txBody>
      </p:sp>
      <p:sp>
        <p:nvSpPr>
          <p:cNvPr id="230" name="Google Shape;230;p3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Preprocessing</a:t>
            </a:r>
            <a:endParaRPr b="1" sz="3650">
              <a:solidFill>
                <a:schemeClr val="dk1"/>
              </a:solidFill>
              <a:latin typeface="Merriweather"/>
              <a:ea typeface="Merriweather"/>
              <a:cs typeface="Merriweather"/>
              <a:sym typeface="Merriweather"/>
            </a:endParaRPr>
          </a:p>
        </p:txBody>
      </p:sp>
      <p:sp>
        <p:nvSpPr>
          <p:cNvPr id="231" name="Google Shape;231;p3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Model Fitting</a:t>
            </a:r>
            <a:endParaRPr b="1" sz="3650">
              <a:solidFill>
                <a:schemeClr val="dk1"/>
              </a:solidFill>
              <a:latin typeface="Merriweather"/>
              <a:ea typeface="Merriweather"/>
              <a:cs typeface="Merriweather"/>
              <a:sym typeface="Merriweather"/>
            </a:endParaRPr>
          </a:p>
        </p:txBody>
      </p:sp>
      <p:sp>
        <p:nvSpPr>
          <p:cNvPr id="232" name="Google Shape;232;p3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Forecasting</a:t>
            </a:r>
            <a:endParaRPr b="1" sz="3650">
              <a:solidFill>
                <a:schemeClr val="dk1"/>
              </a:solidFill>
              <a:latin typeface="Merriweather"/>
              <a:ea typeface="Merriweather"/>
              <a:cs typeface="Merriweather"/>
              <a:sym typeface="Merriweather"/>
            </a:endParaRPr>
          </a:p>
        </p:txBody>
      </p:sp>
      <p:sp>
        <p:nvSpPr>
          <p:cNvPr id="233" name="Google Shape;233;p3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34" name="Google Shape;234;p3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35" name="Google Shape;235;p3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36" name="Google Shape;236;p3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37" name="Google Shape;237;p3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sp>
        <p:nvSpPr>
          <p:cNvPr id="428" name="Google Shape;42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1"/>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
        <p:nvSpPr>
          <p:cNvPr id="430" name="Google Shape;430;p5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31" name="Google Shape;431;p51"/>
          <p:cNvSpPr txBox="1"/>
          <p:nvPr/>
        </p:nvSpPr>
        <p:spPr>
          <a:xfrm>
            <a:off x="489750" y="1002650"/>
            <a:ext cx="5359800" cy="267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Augmented Dickey-Fuller (ADF) test</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Goal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Hypothesis</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p-value</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Original, Boxcox, Log, Square root</a:t>
            </a:r>
            <a:endParaRPr sz="2250">
              <a:solidFill>
                <a:schemeClr val="dk1"/>
              </a:solidFill>
              <a:latin typeface="Merriweather"/>
              <a:ea typeface="Merriweather"/>
              <a:cs typeface="Merriweather"/>
              <a:sym typeface="Merriweather"/>
            </a:endParaRPr>
          </a:p>
        </p:txBody>
      </p:sp>
      <p:pic>
        <p:nvPicPr>
          <p:cNvPr id="432" name="Google Shape;432;p51"/>
          <p:cNvPicPr preferRelativeResize="0"/>
          <p:nvPr/>
        </p:nvPicPr>
        <p:blipFill>
          <a:blip r:embed="rId3">
            <a:alphaModFix/>
          </a:blip>
          <a:stretch>
            <a:fillRect/>
          </a:stretch>
        </p:blipFill>
        <p:spPr>
          <a:xfrm>
            <a:off x="5849550" y="3123075"/>
            <a:ext cx="1409700" cy="1409700"/>
          </a:xfrm>
          <a:prstGeom prst="rect">
            <a:avLst/>
          </a:prstGeom>
          <a:noFill/>
          <a:ln>
            <a:noFill/>
          </a:ln>
        </p:spPr>
      </p:pic>
      <p:pic>
        <p:nvPicPr>
          <p:cNvPr id="433" name="Google Shape;433;p51"/>
          <p:cNvPicPr preferRelativeResize="0"/>
          <p:nvPr/>
        </p:nvPicPr>
        <p:blipFill>
          <a:blip r:embed="rId4">
            <a:alphaModFix/>
          </a:blip>
          <a:stretch>
            <a:fillRect/>
          </a:stretch>
        </p:blipFill>
        <p:spPr>
          <a:xfrm>
            <a:off x="7162049" y="1880400"/>
            <a:ext cx="1859100" cy="1382697"/>
          </a:xfrm>
          <a:prstGeom prst="rect">
            <a:avLst/>
          </a:prstGeom>
          <a:noFill/>
          <a:ln>
            <a:noFill/>
          </a:ln>
        </p:spPr>
      </p:pic>
      <p:sp>
        <p:nvSpPr>
          <p:cNvPr id="434" name="Google Shape;434;p51"/>
          <p:cNvSpPr txBox="1"/>
          <p:nvPr/>
        </p:nvSpPr>
        <p:spPr>
          <a:xfrm>
            <a:off x="2223450" y="4532775"/>
            <a:ext cx="549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8" name="Shape 438"/>
        <p:cNvGrpSpPr/>
        <p:nvPr/>
      </p:nvGrpSpPr>
      <p:grpSpPr>
        <a:xfrm>
          <a:off x="0" y="0"/>
          <a:ext cx="0" cy="0"/>
          <a:chOff x="0" y="0"/>
          <a:chExt cx="0" cy="0"/>
        </a:xfrm>
      </p:grpSpPr>
      <p:sp>
        <p:nvSpPr>
          <p:cNvPr id="439" name="Google Shape;43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41" name="Google Shape;441;p52"/>
          <p:cNvSpPr txBox="1"/>
          <p:nvPr/>
        </p:nvSpPr>
        <p:spPr>
          <a:xfrm>
            <a:off x="2571113" y="132138"/>
            <a:ext cx="1934700" cy="487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750">
                <a:solidFill>
                  <a:schemeClr val="dk1"/>
                </a:solidFill>
                <a:highlight>
                  <a:srgbClr val="FFFFFF"/>
                </a:highlight>
                <a:latin typeface="Merriweather"/>
                <a:ea typeface="Merriweather"/>
                <a:cs typeface="Merriweather"/>
                <a:sym typeface="Merriweather"/>
              </a:rPr>
              <a:t>Original ADI</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ADF Statistic:  -1.8071834692874549</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00"/>
                </a:highlight>
                <a:latin typeface="Merriweather"/>
                <a:ea typeface="Merriweather"/>
                <a:cs typeface="Merriweather"/>
                <a:sym typeface="Merriweather"/>
              </a:rPr>
              <a:t>P-Value:  0.3769011778347431</a:t>
            </a:r>
            <a:endParaRPr sz="750">
              <a:solidFill>
                <a:schemeClr val="dk1"/>
              </a:solidFill>
              <a:highlight>
                <a:srgbClr val="FFFF00"/>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Critical Values:</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1%: -3.59</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5%: -2.93</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10%: -2.60</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Log Difference ADI</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ADF Statistic:  -4.52850918420652</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00"/>
                </a:highlight>
                <a:latin typeface="Merriweather"/>
                <a:ea typeface="Merriweather"/>
                <a:cs typeface="Merriweather"/>
                <a:sym typeface="Merriweather"/>
              </a:rPr>
              <a:t>P-Value:  0.00017458598579492832</a:t>
            </a:r>
            <a:endParaRPr sz="750">
              <a:solidFill>
                <a:schemeClr val="dk1"/>
              </a:solidFill>
              <a:highlight>
                <a:srgbClr val="FFFF00"/>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Critical Values:</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1%: -3.60</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5%: -2.93</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10%: -2.60</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1200"/>
              </a:spcAft>
              <a:buNone/>
            </a:pPr>
            <a:r>
              <a:rPr lang="en" sz="750">
                <a:solidFill>
                  <a:schemeClr val="dk1"/>
                </a:solidFill>
                <a:highlight>
                  <a:srgbClr val="FFFFFF"/>
                </a:highlight>
                <a:latin typeface="Merriweather"/>
                <a:ea typeface="Merriweather"/>
                <a:cs typeface="Merriweather"/>
                <a:sym typeface="Merriweather"/>
              </a:rPr>
              <a:t>------------------</a:t>
            </a:r>
            <a:endParaRPr sz="850">
              <a:solidFill>
                <a:schemeClr val="dk1"/>
              </a:solidFill>
              <a:highlight>
                <a:srgbClr val="FFFFFF"/>
              </a:highlight>
              <a:latin typeface="Merriweather"/>
              <a:ea typeface="Merriweather"/>
              <a:cs typeface="Merriweather"/>
              <a:sym typeface="Merriweather"/>
            </a:endParaRPr>
          </a:p>
        </p:txBody>
      </p:sp>
      <p:sp>
        <p:nvSpPr>
          <p:cNvPr id="442" name="Google Shape;442;p52"/>
          <p:cNvSpPr txBox="1"/>
          <p:nvPr/>
        </p:nvSpPr>
        <p:spPr>
          <a:xfrm>
            <a:off x="4638187" y="131863"/>
            <a:ext cx="1934700" cy="487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750">
                <a:solidFill>
                  <a:schemeClr val="dk1"/>
                </a:solidFill>
                <a:highlight>
                  <a:srgbClr val="FFFFFF"/>
                </a:highlight>
                <a:latin typeface="Merriweather"/>
                <a:ea typeface="Merriweather"/>
                <a:cs typeface="Merriweather"/>
                <a:sym typeface="Merriweather"/>
              </a:rPr>
              <a:t>Boxcox Difference ADI</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ADF Statistic:  -7.224591308791732</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00"/>
                </a:highlight>
                <a:latin typeface="Merriweather"/>
                <a:ea typeface="Merriweather"/>
                <a:cs typeface="Merriweather"/>
                <a:sym typeface="Merriweather"/>
              </a:rPr>
              <a:t>P-Value:  2.068868377690321e-10</a:t>
            </a:r>
            <a:endParaRPr sz="750">
              <a:solidFill>
                <a:schemeClr val="dk1"/>
              </a:solidFill>
              <a:highlight>
                <a:srgbClr val="FFFF00"/>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Critical Values:</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1%: -3.58</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5%: -2.93</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10%: -2.60</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 Sqrt Differenced ADI</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ADF Statistic:  -4.5379180734463915</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00"/>
                </a:highlight>
                <a:latin typeface="Merriweather"/>
                <a:ea typeface="Merriweather"/>
                <a:cs typeface="Merriweather"/>
                <a:sym typeface="Merriweather"/>
              </a:rPr>
              <a:t>P-Value:  0.0001678394868607654</a:t>
            </a:r>
            <a:endParaRPr sz="750">
              <a:solidFill>
                <a:schemeClr val="dk1"/>
              </a:solidFill>
              <a:highlight>
                <a:srgbClr val="FFFF00"/>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Critical Values:</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1%: -3.60</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5%: -2.93</a:t>
            </a:r>
            <a:endParaRPr sz="750">
              <a:solidFill>
                <a:schemeClr val="dk1"/>
              </a:solidFill>
              <a:highlight>
                <a:srgbClr val="FFFFFF"/>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750">
                <a:solidFill>
                  <a:schemeClr val="dk1"/>
                </a:solidFill>
                <a:highlight>
                  <a:srgbClr val="FFFFFF"/>
                </a:highlight>
                <a:latin typeface="Merriweather"/>
                <a:ea typeface="Merriweather"/>
                <a:cs typeface="Merriweather"/>
                <a:sym typeface="Merriweather"/>
              </a:rPr>
              <a:t>10%: -2.60</a:t>
            </a:r>
            <a:endParaRPr sz="750">
              <a:solidFill>
                <a:schemeClr val="dk1"/>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1200"/>
              </a:spcAft>
              <a:buNone/>
            </a:pPr>
            <a:r>
              <a:rPr lang="en" sz="750">
                <a:solidFill>
                  <a:schemeClr val="dk1"/>
                </a:solidFill>
                <a:highlight>
                  <a:srgbClr val="FFFFFF"/>
                </a:highlight>
                <a:latin typeface="Merriweather"/>
                <a:ea typeface="Merriweather"/>
                <a:cs typeface="Merriweather"/>
                <a:sym typeface="Merriweather"/>
              </a:rPr>
              <a:t>------------------</a:t>
            </a:r>
            <a:endParaRPr sz="850">
              <a:solidFill>
                <a:schemeClr val="dk1"/>
              </a:solidFill>
              <a:highlight>
                <a:srgbClr val="FFFFFF"/>
              </a:highlight>
              <a:latin typeface="Merriweather"/>
              <a:ea typeface="Merriweather"/>
              <a:cs typeface="Merriweather"/>
              <a:sym typeface="Merriweather"/>
            </a:endParaRPr>
          </a:p>
        </p:txBody>
      </p:sp>
      <p:sp>
        <p:nvSpPr>
          <p:cNvPr id="443" name="Google Shape;443;p52"/>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sp>
        <p:nvSpPr>
          <p:cNvPr id="448" name="Google Shape;44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450" name="Google Shape;450;p5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51" name="Google Shape;451;p5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Defining Task</a:t>
            </a:r>
            <a:endParaRPr b="1" sz="3650">
              <a:solidFill>
                <a:srgbClr val="B7B7B7"/>
              </a:solidFill>
              <a:latin typeface="Merriweather"/>
              <a:ea typeface="Merriweather"/>
              <a:cs typeface="Merriweather"/>
              <a:sym typeface="Merriweather"/>
            </a:endParaRPr>
          </a:p>
        </p:txBody>
      </p:sp>
      <p:sp>
        <p:nvSpPr>
          <p:cNvPr id="452" name="Google Shape;452;p5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Overview</a:t>
            </a:r>
            <a:endParaRPr b="1" sz="3650">
              <a:solidFill>
                <a:srgbClr val="B7B7B7"/>
              </a:solidFill>
              <a:latin typeface="Merriweather"/>
              <a:ea typeface="Merriweather"/>
              <a:cs typeface="Merriweather"/>
              <a:sym typeface="Merriweather"/>
            </a:endParaRPr>
          </a:p>
        </p:txBody>
      </p:sp>
      <p:sp>
        <p:nvSpPr>
          <p:cNvPr id="453" name="Google Shape;453;p5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Preprocessing</a:t>
            </a:r>
            <a:endParaRPr b="1" sz="3650">
              <a:solidFill>
                <a:srgbClr val="B7B7B7"/>
              </a:solidFill>
              <a:latin typeface="Merriweather"/>
              <a:ea typeface="Merriweather"/>
              <a:cs typeface="Merriweather"/>
              <a:sym typeface="Merriweather"/>
            </a:endParaRPr>
          </a:p>
        </p:txBody>
      </p:sp>
      <p:sp>
        <p:nvSpPr>
          <p:cNvPr id="454" name="Google Shape;454;p5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Model Fitting</a:t>
            </a:r>
            <a:endParaRPr b="1" sz="3650">
              <a:solidFill>
                <a:schemeClr val="dk1"/>
              </a:solidFill>
              <a:latin typeface="Merriweather"/>
              <a:ea typeface="Merriweather"/>
              <a:cs typeface="Merriweather"/>
              <a:sym typeface="Merriweather"/>
            </a:endParaRPr>
          </a:p>
        </p:txBody>
      </p:sp>
      <p:sp>
        <p:nvSpPr>
          <p:cNvPr id="455" name="Google Shape;455;p5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Forecasting</a:t>
            </a:r>
            <a:endParaRPr b="1" sz="3650">
              <a:solidFill>
                <a:srgbClr val="B7B7B7"/>
              </a:solidFill>
              <a:latin typeface="Merriweather"/>
              <a:ea typeface="Merriweather"/>
              <a:cs typeface="Merriweather"/>
              <a:sym typeface="Merriweather"/>
            </a:endParaRPr>
          </a:p>
        </p:txBody>
      </p:sp>
      <p:sp>
        <p:nvSpPr>
          <p:cNvPr id="456" name="Google Shape;456;p5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1.</a:t>
            </a:r>
            <a:endParaRPr b="1" sz="1450">
              <a:solidFill>
                <a:srgbClr val="B7B7B7"/>
              </a:solidFill>
              <a:latin typeface="Merriweather"/>
              <a:ea typeface="Merriweather"/>
              <a:cs typeface="Merriweather"/>
              <a:sym typeface="Merriweather"/>
            </a:endParaRPr>
          </a:p>
        </p:txBody>
      </p:sp>
      <p:sp>
        <p:nvSpPr>
          <p:cNvPr id="457" name="Google Shape;457;p5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2.</a:t>
            </a:r>
            <a:endParaRPr b="1" sz="1450">
              <a:solidFill>
                <a:srgbClr val="B7B7B7"/>
              </a:solidFill>
              <a:latin typeface="Merriweather"/>
              <a:ea typeface="Merriweather"/>
              <a:cs typeface="Merriweather"/>
              <a:sym typeface="Merriweather"/>
            </a:endParaRPr>
          </a:p>
        </p:txBody>
      </p:sp>
      <p:sp>
        <p:nvSpPr>
          <p:cNvPr id="458" name="Google Shape;458;p5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3.</a:t>
            </a:r>
            <a:endParaRPr b="1" sz="1450">
              <a:solidFill>
                <a:srgbClr val="B7B7B7"/>
              </a:solidFill>
              <a:latin typeface="Merriweather"/>
              <a:ea typeface="Merriweather"/>
              <a:cs typeface="Merriweather"/>
              <a:sym typeface="Merriweather"/>
            </a:endParaRPr>
          </a:p>
        </p:txBody>
      </p:sp>
      <p:sp>
        <p:nvSpPr>
          <p:cNvPr id="459" name="Google Shape;459;p5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460" name="Google Shape;460;p5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5.</a:t>
            </a:r>
            <a:endParaRPr b="1" sz="1450">
              <a:solidFill>
                <a:srgbClr val="B7B7B7"/>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4" name="Shape 464"/>
        <p:cNvGrpSpPr/>
        <p:nvPr/>
      </p:nvGrpSpPr>
      <p:grpSpPr>
        <a:xfrm>
          <a:off x="0" y="0"/>
          <a:ext cx="0" cy="0"/>
          <a:chOff x="0" y="0"/>
          <a:chExt cx="0" cy="0"/>
        </a:xfrm>
      </p:grpSpPr>
      <p:sp>
        <p:nvSpPr>
          <p:cNvPr id="465" name="Google Shape;46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54"/>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467" name="Google Shape;467;p54"/>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68" name="Google Shape;468;p54"/>
          <p:cNvSpPr txBox="1"/>
          <p:nvPr/>
        </p:nvSpPr>
        <p:spPr>
          <a:xfrm>
            <a:off x="471813" y="720425"/>
            <a:ext cx="8533200" cy="6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250">
                <a:solidFill>
                  <a:schemeClr val="dk1"/>
                </a:solidFill>
                <a:latin typeface="Merriweather"/>
                <a:ea typeface="Merriweather"/>
                <a:cs typeface="Merriweather"/>
                <a:sym typeface="Merriweather"/>
              </a:rPr>
              <a:t>Recall:</a:t>
            </a:r>
            <a:endParaRPr sz="3250">
              <a:solidFill>
                <a:schemeClr val="dk1"/>
              </a:solidFill>
              <a:latin typeface="Merriweather"/>
              <a:ea typeface="Merriweather"/>
              <a:cs typeface="Merriweather"/>
              <a:sym typeface="Merriweather"/>
            </a:endParaRPr>
          </a:p>
        </p:txBody>
      </p:sp>
      <p:pic>
        <p:nvPicPr>
          <p:cNvPr id="469" name="Google Shape;469;p54"/>
          <p:cNvPicPr preferRelativeResize="0"/>
          <p:nvPr/>
        </p:nvPicPr>
        <p:blipFill>
          <a:blip r:embed="rId3">
            <a:alphaModFix/>
          </a:blip>
          <a:stretch>
            <a:fillRect/>
          </a:stretch>
        </p:blipFill>
        <p:spPr>
          <a:xfrm>
            <a:off x="870838" y="2571750"/>
            <a:ext cx="7735175" cy="617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3" name="Shape 473"/>
        <p:cNvGrpSpPr/>
        <p:nvPr/>
      </p:nvGrpSpPr>
      <p:grpSpPr>
        <a:xfrm>
          <a:off x="0" y="0"/>
          <a:ext cx="0" cy="0"/>
          <a:chOff x="0" y="0"/>
          <a:chExt cx="0" cy="0"/>
        </a:xfrm>
      </p:grpSpPr>
      <p:sp>
        <p:nvSpPr>
          <p:cNvPr id="474" name="Google Shape;47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476" name="Google Shape;476;p5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77" name="Google Shape;477;p55"/>
          <p:cNvSpPr txBox="1"/>
          <p:nvPr/>
        </p:nvSpPr>
        <p:spPr>
          <a:xfrm>
            <a:off x="487813" y="614150"/>
            <a:ext cx="8533200" cy="37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Autocorrelation (ACF)</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Autocorrelation, sometimes known as serial correlation in the discrete time case, measures the correlation of a signal with a delayed copy of itself.</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2250">
                <a:solidFill>
                  <a:schemeClr val="dk1"/>
                </a:solidFill>
                <a:latin typeface="Merriweather"/>
                <a:ea typeface="Merriweather"/>
                <a:cs typeface="Merriweather"/>
                <a:sym typeface="Merriweather"/>
              </a:rPr>
              <a:t>Partial autocorrelation (PACF)</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partial correlation of a stationary time series with its own lagged values, regressed the values of the time series at all shorter lags.</a:t>
            </a:r>
            <a:endParaRPr sz="2250">
              <a:solidFill>
                <a:schemeClr val="dk1"/>
              </a:solidFill>
              <a:latin typeface="Merriweather"/>
              <a:ea typeface="Merriweather"/>
              <a:cs typeface="Merriweather"/>
              <a:sym typeface="Merriweather"/>
            </a:endParaRPr>
          </a:p>
        </p:txBody>
      </p:sp>
      <p:sp>
        <p:nvSpPr>
          <p:cNvPr id="478" name="Google Shape;478;p55"/>
          <p:cNvSpPr txBox="1"/>
          <p:nvPr/>
        </p:nvSpPr>
        <p:spPr>
          <a:xfrm>
            <a:off x="0" y="4746950"/>
            <a:ext cx="8397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3"/>
              </a:rPr>
              <a:t>https://en.wikipedia.org/wiki/Autocorrelation</a:t>
            </a:r>
            <a:r>
              <a:rPr lang="en" sz="900"/>
              <a:t> &amp; </a:t>
            </a:r>
            <a:r>
              <a:rPr lang="en" sz="900" u="sng">
                <a:solidFill>
                  <a:schemeClr val="hlink"/>
                </a:solidFill>
                <a:hlinkClick r:id="rId4"/>
              </a:rPr>
              <a:t>https://en.wikipedia.org/wiki/Partial_autocorrelation_function#:~:text=In%20time%20series%20analysis%2C%20the,series%20at%20all%20shorter%20lags</a:t>
            </a:r>
            <a:r>
              <a:rPr lang="en" sz="900"/>
              <a:t>.</a:t>
            </a:r>
            <a:endParaRPr sz="900"/>
          </a:p>
          <a:p>
            <a:pPr indent="0" lvl="0" marL="0" rtl="0" algn="l">
              <a:spcBef>
                <a:spcPts val="0"/>
              </a:spcBef>
              <a:spcAft>
                <a:spcPts val="0"/>
              </a:spcAft>
              <a:buNone/>
            </a:pPr>
            <a:r>
              <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2" name="Shape 482"/>
        <p:cNvGrpSpPr/>
        <p:nvPr/>
      </p:nvGrpSpPr>
      <p:grpSpPr>
        <a:xfrm>
          <a:off x="0" y="0"/>
          <a:ext cx="0" cy="0"/>
          <a:chOff x="0" y="0"/>
          <a:chExt cx="0" cy="0"/>
        </a:xfrm>
      </p:grpSpPr>
      <p:sp>
        <p:nvSpPr>
          <p:cNvPr id="483" name="Google Shape;483;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5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485" name="Google Shape;485;p5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86" name="Google Shape;486;p56"/>
          <p:cNvSpPr txBox="1"/>
          <p:nvPr/>
        </p:nvSpPr>
        <p:spPr>
          <a:xfrm>
            <a:off x="487813" y="614150"/>
            <a:ext cx="8533200" cy="273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Autocorrelation (ACF)</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2250">
                <a:solidFill>
                  <a:schemeClr val="dk1"/>
                </a:solidFill>
                <a:latin typeface="Merriweather"/>
                <a:ea typeface="Merriweather"/>
                <a:cs typeface="Merriweather"/>
                <a:sym typeface="Merriweather"/>
              </a:rPr>
              <a:t>Partial autocorrelation (PACF)</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2250">
              <a:solidFill>
                <a:schemeClr val="dk1"/>
              </a:solidFill>
              <a:latin typeface="Merriweather"/>
              <a:ea typeface="Merriweather"/>
              <a:cs typeface="Merriweather"/>
              <a:sym typeface="Merriweather"/>
            </a:endParaRPr>
          </a:p>
        </p:txBody>
      </p:sp>
      <p:pic>
        <p:nvPicPr>
          <p:cNvPr id="487" name="Google Shape;487;p56"/>
          <p:cNvPicPr preferRelativeResize="0"/>
          <p:nvPr/>
        </p:nvPicPr>
        <p:blipFill>
          <a:blip r:embed="rId3">
            <a:alphaModFix/>
          </a:blip>
          <a:stretch>
            <a:fillRect/>
          </a:stretch>
        </p:blipFill>
        <p:spPr>
          <a:xfrm>
            <a:off x="487813" y="1129225"/>
            <a:ext cx="4038723" cy="1117225"/>
          </a:xfrm>
          <a:prstGeom prst="rect">
            <a:avLst/>
          </a:prstGeom>
          <a:noFill/>
          <a:ln>
            <a:noFill/>
          </a:ln>
        </p:spPr>
      </p:pic>
      <p:pic>
        <p:nvPicPr>
          <p:cNvPr id="488" name="Google Shape;488;p56"/>
          <p:cNvPicPr preferRelativeResize="0"/>
          <p:nvPr/>
        </p:nvPicPr>
        <p:blipFill>
          <a:blip r:embed="rId4">
            <a:alphaModFix/>
          </a:blip>
          <a:stretch>
            <a:fillRect/>
          </a:stretch>
        </p:blipFill>
        <p:spPr>
          <a:xfrm>
            <a:off x="487837" y="2782050"/>
            <a:ext cx="4528036" cy="1117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2" name="Shape 492"/>
        <p:cNvGrpSpPr/>
        <p:nvPr/>
      </p:nvGrpSpPr>
      <p:grpSpPr>
        <a:xfrm>
          <a:off x="0" y="0"/>
          <a:ext cx="0" cy="0"/>
          <a:chOff x="0" y="0"/>
          <a:chExt cx="0" cy="0"/>
        </a:xfrm>
      </p:grpSpPr>
      <p:sp>
        <p:nvSpPr>
          <p:cNvPr id="493" name="Google Shape;49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5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495" name="Google Shape;495;p5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96" name="Google Shape;496;p57"/>
          <p:cNvSpPr txBox="1"/>
          <p:nvPr/>
        </p:nvSpPr>
        <p:spPr>
          <a:xfrm>
            <a:off x="559563" y="405825"/>
            <a:ext cx="8533200" cy="60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750">
                <a:solidFill>
                  <a:schemeClr val="dk1"/>
                </a:solidFill>
                <a:latin typeface="Merriweather"/>
                <a:ea typeface="Merriweather"/>
                <a:cs typeface="Merriweather"/>
                <a:sym typeface="Merriweather"/>
              </a:rPr>
              <a:t>Original AQI with 1 order </a:t>
            </a:r>
            <a:r>
              <a:rPr lang="en" sz="2750">
                <a:solidFill>
                  <a:schemeClr val="dk1"/>
                </a:solidFill>
                <a:latin typeface="Merriweather"/>
                <a:ea typeface="Merriweather"/>
                <a:cs typeface="Merriweather"/>
                <a:sym typeface="Merriweather"/>
              </a:rPr>
              <a:t>differencing</a:t>
            </a:r>
            <a:endParaRPr sz="2750">
              <a:solidFill>
                <a:schemeClr val="dk1"/>
              </a:solidFill>
              <a:latin typeface="Merriweather"/>
              <a:ea typeface="Merriweather"/>
              <a:cs typeface="Merriweather"/>
              <a:sym typeface="Merriweather"/>
            </a:endParaRPr>
          </a:p>
        </p:txBody>
      </p:sp>
      <p:pic>
        <p:nvPicPr>
          <p:cNvPr id="497" name="Google Shape;497;p57"/>
          <p:cNvPicPr preferRelativeResize="0"/>
          <p:nvPr/>
        </p:nvPicPr>
        <p:blipFill>
          <a:blip r:embed="rId3">
            <a:alphaModFix/>
          </a:blip>
          <a:stretch>
            <a:fillRect/>
          </a:stretch>
        </p:blipFill>
        <p:spPr>
          <a:xfrm>
            <a:off x="152400" y="1243125"/>
            <a:ext cx="8839198" cy="30217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1" name="Shape 501"/>
        <p:cNvGrpSpPr/>
        <p:nvPr/>
      </p:nvGrpSpPr>
      <p:grpSpPr>
        <a:xfrm>
          <a:off x="0" y="0"/>
          <a:ext cx="0" cy="0"/>
          <a:chOff x="0" y="0"/>
          <a:chExt cx="0" cy="0"/>
        </a:xfrm>
      </p:grpSpPr>
      <p:sp>
        <p:nvSpPr>
          <p:cNvPr id="502" name="Google Shape;502;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5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504" name="Google Shape;504;p5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05" name="Google Shape;505;p58"/>
          <p:cNvSpPr txBox="1"/>
          <p:nvPr/>
        </p:nvSpPr>
        <p:spPr>
          <a:xfrm>
            <a:off x="559563" y="405825"/>
            <a:ext cx="8533200" cy="5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450">
                <a:solidFill>
                  <a:schemeClr val="dk1"/>
                </a:solidFill>
                <a:latin typeface="Merriweather"/>
                <a:ea typeface="Merriweather"/>
                <a:cs typeface="Merriweather"/>
                <a:sym typeface="Merriweather"/>
              </a:rPr>
              <a:t>Boxcox </a:t>
            </a:r>
            <a:r>
              <a:rPr lang="en" sz="2450">
                <a:solidFill>
                  <a:schemeClr val="dk1"/>
                </a:solidFill>
                <a:latin typeface="Merriweather"/>
                <a:ea typeface="Merriweather"/>
                <a:cs typeface="Merriweather"/>
                <a:sym typeface="Merriweather"/>
              </a:rPr>
              <a:t>transformed</a:t>
            </a:r>
            <a:r>
              <a:rPr lang="en" sz="2450">
                <a:solidFill>
                  <a:schemeClr val="dk1"/>
                </a:solidFill>
                <a:latin typeface="Merriweather"/>
                <a:ea typeface="Merriweather"/>
                <a:cs typeface="Merriweather"/>
                <a:sym typeface="Merriweather"/>
              </a:rPr>
              <a:t> AQI with 1 order differencing</a:t>
            </a:r>
            <a:endParaRPr sz="2450">
              <a:solidFill>
                <a:schemeClr val="dk1"/>
              </a:solidFill>
              <a:latin typeface="Merriweather"/>
              <a:ea typeface="Merriweather"/>
              <a:cs typeface="Merriweather"/>
              <a:sym typeface="Merriweather"/>
            </a:endParaRPr>
          </a:p>
        </p:txBody>
      </p:sp>
      <p:pic>
        <p:nvPicPr>
          <p:cNvPr id="506" name="Google Shape;506;p58"/>
          <p:cNvPicPr preferRelativeResize="0"/>
          <p:nvPr/>
        </p:nvPicPr>
        <p:blipFill>
          <a:blip r:embed="rId3">
            <a:alphaModFix/>
          </a:blip>
          <a:stretch>
            <a:fillRect/>
          </a:stretch>
        </p:blipFill>
        <p:spPr>
          <a:xfrm>
            <a:off x="152400" y="1206650"/>
            <a:ext cx="8839198" cy="30217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0" name="Shape 510"/>
        <p:cNvGrpSpPr/>
        <p:nvPr/>
      </p:nvGrpSpPr>
      <p:grpSpPr>
        <a:xfrm>
          <a:off x="0" y="0"/>
          <a:ext cx="0" cy="0"/>
          <a:chOff x="0" y="0"/>
          <a:chExt cx="0" cy="0"/>
        </a:xfrm>
      </p:grpSpPr>
      <p:sp>
        <p:nvSpPr>
          <p:cNvPr id="511" name="Google Shape;51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5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513" name="Google Shape;513;p5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14" name="Google Shape;514;p59"/>
          <p:cNvSpPr txBox="1"/>
          <p:nvPr/>
        </p:nvSpPr>
        <p:spPr>
          <a:xfrm>
            <a:off x="1589250" y="196725"/>
            <a:ext cx="59655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50">
                <a:solidFill>
                  <a:schemeClr val="dk1"/>
                </a:solidFill>
                <a:latin typeface="Merriweather"/>
                <a:ea typeface="Merriweather"/>
                <a:cs typeface="Merriweather"/>
                <a:sym typeface="Merriweather"/>
              </a:rPr>
              <a:t>Original </a:t>
            </a:r>
            <a:r>
              <a:rPr lang="en" sz="2250">
                <a:solidFill>
                  <a:schemeClr val="dk1"/>
                </a:solidFill>
                <a:latin typeface="Merriweather"/>
                <a:ea typeface="Merriweather"/>
                <a:cs typeface="Merriweather"/>
                <a:sym typeface="Merriweather"/>
              </a:rPr>
              <a:t>AQI with 1 order differencing</a:t>
            </a:r>
            <a:endParaRPr sz="2250">
              <a:solidFill>
                <a:schemeClr val="dk1"/>
              </a:solidFill>
              <a:latin typeface="Merriweather"/>
              <a:ea typeface="Merriweather"/>
              <a:cs typeface="Merriweather"/>
              <a:sym typeface="Merriweather"/>
            </a:endParaRPr>
          </a:p>
        </p:txBody>
      </p:sp>
      <p:sp>
        <p:nvSpPr>
          <p:cNvPr id="515" name="Google Shape;515;p59"/>
          <p:cNvSpPr txBox="1"/>
          <p:nvPr/>
        </p:nvSpPr>
        <p:spPr>
          <a:xfrm>
            <a:off x="1064700" y="782400"/>
            <a:ext cx="70146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SARIMAX Results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Dep. Variable:                    AQI   No. Observations:                   47</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Model:                 ARIMA(1, 1, 1)   Log Likelihood                 -59.627</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Date:                Sat, 01 Mar 2025   AIC                            125.254</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Time:                        18:25:15   BIC                            130.740</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Sample:                             0   HQIC                           127.309</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- 47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Covariance Type:                  opg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coef    std err          z      P&gt;|z|      [0.025      0.975]</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ar.L1          0.3814      0.230      1.656      0.098      -0.070       0.833</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ma.L1         -0.7511      0.212     -3.546      0.000      -1.166      -0.336</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sigma2         0.7771      0.164      4.733      0.000       0.455       1.099</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Ljung-Box (L1) (Q):                   0.01   Jarque-Bera (JB):                 4.02</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Prob(Q):                              0.92   Prob(JB):                         0.13</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Heteroskedasticity (H):               0.34   Skew:                            -0.53</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Prob(H) (two-sided):                  0.05   Kurtosis:                         3.99</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9" name="Shape 519"/>
        <p:cNvGrpSpPr/>
        <p:nvPr/>
      </p:nvGrpSpPr>
      <p:grpSpPr>
        <a:xfrm>
          <a:off x="0" y="0"/>
          <a:ext cx="0" cy="0"/>
          <a:chOff x="0" y="0"/>
          <a:chExt cx="0" cy="0"/>
        </a:xfrm>
      </p:grpSpPr>
      <p:sp>
        <p:nvSpPr>
          <p:cNvPr id="520" name="Google Shape;520;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1" name="Google Shape;521;p60"/>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522" name="Google Shape;522;p6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23" name="Google Shape;523;p60"/>
          <p:cNvSpPr txBox="1"/>
          <p:nvPr/>
        </p:nvSpPr>
        <p:spPr>
          <a:xfrm>
            <a:off x="1064700" y="782400"/>
            <a:ext cx="7014600" cy="28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SARIMAX Results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Dep. Variable:                    AQI   No. Observations:                   47</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Model:                 ARIMA(1, 1, 1)   Log Likelihood                 -59.627</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Date:                Sat, 01 Mar 2025   </a:t>
            </a:r>
            <a:r>
              <a:rPr lang="en" sz="1050">
                <a:solidFill>
                  <a:schemeClr val="dk1"/>
                </a:solidFill>
                <a:highlight>
                  <a:srgbClr val="FFFF00"/>
                </a:highlight>
                <a:latin typeface="Courier New"/>
                <a:ea typeface="Courier New"/>
                <a:cs typeface="Courier New"/>
                <a:sym typeface="Courier New"/>
              </a:rPr>
              <a:t>AIC                            125.254</a:t>
            </a:r>
            <a:endParaRPr sz="1050">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Time:                        18:25:15   </a:t>
            </a:r>
            <a:r>
              <a:rPr lang="en" sz="1050">
                <a:solidFill>
                  <a:schemeClr val="dk1"/>
                </a:solidFill>
                <a:highlight>
                  <a:srgbClr val="FFFF00"/>
                </a:highlight>
                <a:latin typeface="Courier New"/>
                <a:ea typeface="Courier New"/>
                <a:cs typeface="Courier New"/>
                <a:sym typeface="Courier New"/>
              </a:rPr>
              <a:t>BIC                            130.740</a:t>
            </a:r>
            <a:endParaRPr sz="1050">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Sample:                             0   HQIC                           127.309</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- 47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Covariance Type:                  opg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coef    std err          z      P&gt;|z|      [0.025      0.975]</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ar.L1          0.3814      0.230      1.656      0.098      -0.070       0.833</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ma.L1         -0.7511      0.212     -3.546      0.000      -1.166      -0.336</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sigma2         0.7771      0.164      4.733      0.000       0.455       1.099</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highlight>
                <a:srgbClr val="FFFFFF"/>
              </a:highlight>
            </a:endParaRPr>
          </a:p>
        </p:txBody>
      </p:sp>
      <p:sp>
        <p:nvSpPr>
          <p:cNvPr id="524" name="Google Shape;524;p60"/>
          <p:cNvSpPr txBox="1"/>
          <p:nvPr/>
        </p:nvSpPr>
        <p:spPr>
          <a:xfrm>
            <a:off x="706175" y="405825"/>
            <a:ext cx="7567500" cy="4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50">
                <a:solidFill>
                  <a:schemeClr val="dk1"/>
                </a:solidFill>
                <a:latin typeface="Merriweather"/>
                <a:ea typeface="Merriweather"/>
                <a:cs typeface="Merriweather"/>
                <a:sym typeface="Merriweather"/>
              </a:rPr>
              <a:t>AIC (Akaike Information Criterion)  &amp; BIC (Bayesian Information Criterion)</a:t>
            </a:r>
            <a:endParaRPr sz="1550">
              <a:solidFill>
                <a:schemeClr val="dk1"/>
              </a:solidFill>
              <a:latin typeface="Merriweather"/>
              <a:ea typeface="Merriweather"/>
              <a:cs typeface="Merriweather"/>
              <a:sym typeface="Merriweather"/>
            </a:endParaRPr>
          </a:p>
        </p:txBody>
      </p:sp>
      <p:pic>
        <p:nvPicPr>
          <p:cNvPr id="525" name="Google Shape;525;p60"/>
          <p:cNvPicPr preferRelativeResize="0"/>
          <p:nvPr/>
        </p:nvPicPr>
        <p:blipFill>
          <a:blip r:embed="rId3">
            <a:alphaModFix/>
          </a:blip>
          <a:stretch>
            <a:fillRect/>
          </a:stretch>
        </p:blipFill>
        <p:spPr>
          <a:xfrm>
            <a:off x="2288788" y="4067630"/>
            <a:ext cx="4566425" cy="59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44" name="Google Shape;244;p34"/>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245" name="Google Shape;245;p34"/>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Task</a:t>
            </a:r>
            <a:endParaRPr b="1" sz="3650">
              <a:solidFill>
                <a:schemeClr val="dk1"/>
              </a:solidFill>
              <a:latin typeface="Merriweather"/>
              <a:ea typeface="Merriweather"/>
              <a:cs typeface="Merriweather"/>
              <a:sym typeface="Merriweather"/>
            </a:endParaRPr>
          </a:p>
        </p:txBody>
      </p:sp>
      <p:sp>
        <p:nvSpPr>
          <p:cNvPr id="246" name="Google Shape;246;p34"/>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999999"/>
                </a:solidFill>
                <a:latin typeface="Merriweather"/>
                <a:ea typeface="Merriweather"/>
                <a:cs typeface="Merriweather"/>
                <a:sym typeface="Merriweather"/>
              </a:rPr>
              <a:t>Model Overview</a:t>
            </a:r>
            <a:endParaRPr b="1" sz="3650">
              <a:solidFill>
                <a:srgbClr val="999999"/>
              </a:solidFill>
              <a:latin typeface="Merriweather"/>
              <a:ea typeface="Merriweather"/>
              <a:cs typeface="Merriweather"/>
              <a:sym typeface="Merriweather"/>
            </a:endParaRPr>
          </a:p>
        </p:txBody>
      </p:sp>
      <p:sp>
        <p:nvSpPr>
          <p:cNvPr id="247" name="Google Shape;247;p34"/>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999999"/>
                </a:solidFill>
                <a:latin typeface="Merriweather"/>
                <a:ea typeface="Merriweather"/>
                <a:cs typeface="Merriweather"/>
                <a:sym typeface="Merriweather"/>
              </a:rPr>
              <a:t>Preprocessing</a:t>
            </a:r>
            <a:endParaRPr b="1" sz="3650">
              <a:solidFill>
                <a:srgbClr val="999999"/>
              </a:solidFill>
              <a:latin typeface="Merriweather"/>
              <a:ea typeface="Merriweather"/>
              <a:cs typeface="Merriweather"/>
              <a:sym typeface="Merriweather"/>
            </a:endParaRPr>
          </a:p>
        </p:txBody>
      </p:sp>
      <p:sp>
        <p:nvSpPr>
          <p:cNvPr id="248" name="Google Shape;248;p34"/>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999999"/>
                </a:solidFill>
                <a:latin typeface="Merriweather"/>
                <a:ea typeface="Merriweather"/>
                <a:cs typeface="Merriweather"/>
                <a:sym typeface="Merriweather"/>
              </a:rPr>
              <a:t>Model Fitting</a:t>
            </a:r>
            <a:endParaRPr b="1" sz="3650">
              <a:solidFill>
                <a:srgbClr val="999999"/>
              </a:solidFill>
              <a:latin typeface="Merriweather"/>
              <a:ea typeface="Merriweather"/>
              <a:cs typeface="Merriweather"/>
              <a:sym typeface="Merriweather"/>
            </a:endParaRPr>
          </a:p>
        </p:txBody>
      </p:sp>
      <p:sp>
        <p:nvSpPr>
          <p:cNvPr id="249" name="Google Shape;249;p34"/>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999999"/>
                </a:solidFill>
                <a:latin typeface="Merriweather"/>
                <a:ea typeface="Merriweather"/>
                <a:cs typeface="Merriweather"/>
                <a:sym typeface="Merriweather"/>
              </a:rPr>
              <a:t>Forecasting</a:t>
            </a:r>
            <a:endParaRPr b="1" sz="3650">
              <a:solidFill>
                <a:srgbClr val="999999"/>
              </a:solidFill>
              <a:latin typeface="Merriweather"/>
              <a:ea typeface="Merriweather"/>
              <a:cs typeface="Merriweather"/>
              <a:sym typeface="Merriweather"/>
            </a:endParaRPr>
          </a:p>
        </p:txBody>
      </p:sp>
      <p:sp>
        <p:nvSpPr>
          <p:cNvPr id="250" name="Google Shape;250;p34"/>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51" name="Google Shape;251;p34"/>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999999"/>
                </a:solidFill>
                <a:latin typeface="Merriweather"/>
                <a:ea typeface="Merriweather"/>
                <a:cs typeface="Merriweather"/>
                <a:sym typeface="Merriweather"/>
              </a:rPr>
              <a:t>2.</a:t>
            </a:r>
            <a:endParaRPr b="1" sz="1450">
              <a:solidFill>
                <a:srgbClr val="999999"/>
              </a:solidFill>
              <a:latin typeface="Merriweather"/>
              <a:ea typeface="Merriweather"/>
              <a:cs typeface="Merriweather"/>
              <a:sym typeface="Merriweather"/>
            </a:endParaRPr>
          </a:p>
        </p:txBody>
      </p:sp>
      <p:sp>
        <p:nvSpPr>
          <p:cNvPr id="252" name="Google Shape;252;p34"/>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999999"/>
                </a:solidFill>
                <a:latin typeface="Merriweather"/>
                <a:ea typeface="Merriweather"/>
                <a:cs typeface="Merriweather"/>
                <a:sym typeface="Merriweather"/>
              </a:rPr>
              <a:t>3.</a:t>
            </a:r>
            <a:endParaRPr b="1" sz="1450">
              <a:solidFill>
                <a:srgbClr val="999999"/>
              </a:solidFill>
              <a:latin typeface="Merriweather"/>
              <a:ea typeface="Merriweather"/>
              <a:cs typeface="Merriweather"/>
              <a:sym typeface="Merriweather"/>
            </a:endParaRPr>
          </a:p>
        </p:txBody>
      </p:sp>
      <p:sp>
        <p:nvSpPr>
          <p:cNvPr id="253" name="Google Shape;253;p34"/>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999999"/>
                </a:solidFill>
                <a:latin typeface="Merriweather"/>
                <a:ea typeface="Merriweather"/>
                <a:cs typeface="Merriweather"/>
                <a:sym typeface="Merriweather"/>
              </a:rPr>
              <a:t>4.</a:t>
            </a:r>
            <a:endParaRPr b="1" sz="1450">
              <a:solidFill>
                <a:srgbClr val="999999"/>
              </a:solidFill>
              <a:latin typeface="Merriweather"/>
              <a:ea typeface="Merriweather"/>
              <a:cs typeface="Merriweather"/>
              <a:sym typeface="Merriweather"/>
            </a:endParaRPr>
          </a:p>
        </p:txBody>
      </p:sp>
      <p:sp>
        <p:nvSpPr>
          <p:cNvPr id="254" name="Google Shape;254;p34"/>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999999"/>
                </a:solidFill>
                <a:latin typeface="Merriweather"/>
                <a:ea typeface="Merriweather"/>
                <a:cs typeface="Merriweather"/>
                <a:sym typeface="Merriweather"/>
              </a:rPr>
              <a:t>5.</a:t>
            </a:r>
            <a:endParaRPr b="1" sz="1450">
              <a:solidFill>
                <a:srgbClr val="999999"/>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9" name="Shape 529"/>
        <p:cNvGrpSpPr/>
        <p:nvPr/>
      </p:nvGrpSpPr>
      <p:grpSpPr>
        <a:xfrm>
          <a:off x="0" y="0"/>
          <a:ext cx="0" cy="0"/>
          <a:chOff x="0" y="0"/>
          <a:chExt cx="0" cy="0"/>
        </a:xfrm>
      </p:grpSpPr>
      <p:sp>
        <p:nvSpPr>
          <p:cNvPr id="530" name="Google Shape;530;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61"/>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532" name="Google Shape;532;p6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33" name="Google Shape;533;p61"/>
          <p:cNvSpPr txBox="1"/>
          <p:nvPr/>
        </p:nvSpPr>
        <p:spPr>
          <a:xfrm>
            <a:off x="1589250" y="196725"/>
            <a:ext cx="59655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50">
                <a:solidFill>
                  <a:schemeClr val="dk1"/>
                </a:solidFill>
                <a:latin typeface="Merriweather"/>
                <a:ea typeface="Merriweather"/>
                <a:cs typeface="Merriweather"/>
                <a:sym typeface="Merriweather"/>
              </a:rPr>
              <a:t>Boxcox</a:t>
            </a:r>
            <a:r>
              <a:rPr lang="en" sz="2250">
                <a:solidFill>
                  <a:schemeClr val="dk1"/>
                </a:solidFill>
                <a:latin typeface="Merriweather"/>
                <a:ea typeface="Merriweather"/>
                <a:cs typeface="Merriweather"/>
                <a:sym typeface="Merriweather"/>
              </a:rPr>
              <a:t> AQI with 1 order differencing</a:t>
            </a:r>
            <a:endParaRPr sz="2250">
              <a:solidFill>
                <a:schemeClr val="dk1"/>
              </a:solidFill>
              <a:latin typeface="Merriweather"/>
              <a:ea typeface="Merriweather"/>
              <a:cs typeface="Merriweather"/>
              <a:sym typeface="Merriweather"/>
            </a:endParaRPr>
          </a:p>
        </p:txBody>
      </p:sp>
      <p:sp>
        <p:nvSpPr>
          <p:cNvPr id="534" name="Google Shape;534;p61"/>
          <p:cNvSpPr txBox="1"/>
          <p:nvPr/>
        </p:nvSpPr>
        <p:spPr>
          <a:xfrm>
            <a:off x="1064700" y="782400"/>
            <a:ext cx="70146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SARIMAX Results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Dep. Variable:             AQI_boxcox   No. Observations:                   47</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Model:                 ARIMA(1, 1, 1)   Log Likelihood               -4404.220</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Date:                Sat, 01 Mar 2025   </a:t>
            </a:r>
            <a:r>
              <a:rPr lang="en" sz="1050">
                <a:solidFill>
                  <a:schemeClr val="dk1"/>
                </a:solidFill>
                <a:highlight>
                  <a:srgbClr val="FFFF00"/>
                </a:highlight>
                <a:latin typeface="Courier New"/>
                <a:ea typeface="Courier New"/>
                <a:cs typeface="Courier New"/>
                <a:sym typeface="Courier New"/>
              </a:rPr>
              <a:t>AIC                           8814.440</a:t>
            </a:r>
            <a:endParaRPr sz="1050">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Time:                        18:25:20   </a:t>
            </a:r>
            <a:r>
              <a:rPr lang="en" sz="1050">
                <a:solidFill>
                  <a:schemeClr val="dk1"/>
                </a:solidFill>
                <a:highlight>
                  <a:srgbClr val="FFFF00"/>
                </a:highlight>
                <a:latin typeface="Courier New"/>
                <a:ea typeface="Courier New"/>
                <a:cs typeface="Courier New"/>
                <a:sym typeface="Courier New"/>
              </a:rPr>
              <a:t>BIC                           8819.926</a:t>
            </a:r>
            <a:endParaRPr sz="1050">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Sample:                             0   HQIC                          8816.495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- 47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Covariance Type:                  opg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coef    std err          z      P&gt;|z|      [0.025      0.975]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ar.L1          0.3698      0.314      1.176      </a:t>
            </a:r>
            <a:r>
              <a:rPr lang="en" sz="1050">
                <a:solidFill>
                  <a:schemeClr val="dk1"/>
                </a:solidFill>
                <a:highlight>
                  <a:srgbClr val="FFFF00"/>
                </a:highlight>
                <a:latin typeface="Courier New"/>
                <a:ea typeface="Courier New"/>
                <a:cs typeface="Courier New"/>
                <a:sym typeface="Courier New"/>
              </a:rPr>
              <a:t>0.239</a:t>
            </a:r>
            <a:r>
              <a:rPr lang="en" sz="1050">
                <a:solidFill>
                  <a:schemeClr val="dk1"/>
                </a:solidFill>
                <a:latin typeface="Courier New"/>
                <a:ea typeface="Courier New"/>
                <a:cs typeface="Courier New"/>
                <a:sym typeface="Courier New"/>
              </a:rPr>
              <a:t>      -0.246       0.986</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ma.L1         -0.7175      0.250     -2.866      </a:t>
            </a:r>
            <a:r>
              <a:rPr lang="en" sz="1050">
                <a:solidFill>
                  <a:schemeClr val="dk1"/>
                </a:solidFill>
                <a:highlight>
                  <a:srgbClr val="FFFF00"/>
                </a:highlight>
                <a:latin typeface="Courier New"/>
                <a:ea typeface="Courier New"/>
                <a:cs typeface="Courier New"/>
                <a:sym typeface="Courier New"/>
              </a:rPr>
              <a:t>0.004</a:t>
            </a:r>
            <a:r>
              <a:rPr lang="en" sz="1050">
                <a:solidFill>
                  <a:schemeClr val="dk1"/>
                </a:solidFill>
                <a:latin typeface="Courier New"/>
                <a:ea typeface="Courier New"/>
                <a:cs typeface="Courier New"/>
                <a:sym typeface="Courier New"/>
              </a:rPr>
              <a:t>      -1.208      -0.227</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sigma2      8.489e+81   3.47e-84  2.44e+165      0.000    8.49e+81    8.49e+81</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Ljung-Box (L1) (Q):                   0.40   Jarque-Bera (JB):                 0.91</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Prob(Q):                              0.53   Prob(JB):                         0.63</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Heteroskedasticity (H):               1.37   Skew:                            -0.34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Prob(H) (two-sided):                  0.55   Kurtosis:                         2.93</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8" name="Shape 538"/>
        <p:cNvGrpSpPr/>
        <p:nvPr/>
      </p:nvGrpSpPr>
      <p:grpSpPr>
        <a:xfrm>
          <a:off x="0" y="0"/>
          <a:ext cx="0" cy="0"/>
          <a:chOff x="0" y="0"/>
          <a:chExt cx="0" cy="0"/>
        </a:xfrm>
      </p:grpSpPr>
      <p:sp>
        <p:nvSpPr>
          <p:cNvPr id="539" name="Google Shape;53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62"/>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541" name="Google Shape;541;p6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42" name="Google Shape;542;p62"/>
          <p:cNvSpPr txBox="1"/>
          <p:nvPr/>
        </p:nvSpPr>
        <p:spPr>
          <a:xfrm>
            <a:off x="538613" y="596375"/>
            <a:ext cx="8533200" cy="329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The model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Original ARIMA(1, 1, 1)</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Boxcox ARIMA(1,1,1)</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sz="2250">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2250">
              <a:solidFill>
                <a:schemeClr val="dk1"/>
              </a:solidFill>
              <a:latin typeface="Merriweather"/>
              <a:ea typeface="Merriweather"/>
              <a:cs typeface="Merriweather"/>
              <a:sym typeface="Merriweather"/>
            </a:endParaRPr>
          </a:p>
        </p:txBody>
      </p:sp>
      <p:pic>
        <p:nvPicPr>
          <p:cNvPr id="543" name="Google Shape;543;p62"/>
          <p:cNvPicPr preferRelativeResize="0"/>
          <p:nvPr/>
        </p:nvPicPr>
        <p:blipFill>
          <a:blip r:embed="rId3">
            <a:alphaModFix/>
          </a:blip>
          <a:stretch>
            <a:fillRect/>
          </a:stretch>
        </p:blipFill>
        <p:spPr>
          <a:xfrm>
            <a:off x="565938" y="1632675"/>
            <a:ext cx="5871025" cy="686225"/>
          </a:xfrm>
          <a:prstGeom prst="rect">
            <a:avLst/>
          </a:prstGeom>
          <a:noFill/>
          <a:ln>
            <a:noFill/>
          </a:ln>
        </p:spPr>
      </p:pic>
      <p:pic>
        <p:nvPicPr>
          <p:cNvPr id="544" name="Google Shape;544;p62"/>
          <p:cNvPicPr preferRelativeResize="0"/>
          <p:nvPr/>
        </p:nvPicPr>
        <p:blipFill>
          <a:blip r:embed="rId4">
            <a:alphaModFix/>
          </a:blip>
          <a:stretch>
            <a:fillRect/>
          </a:stretch>
        </p:blipFill>
        <p:spPr>
          <a:xfrm>
            <a:off x="538625" y="2768250"/>
            <a:ext cx="5816375" cy="6334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8" name="Shape 548"/>
        <p:cNvGrpSpPr/>
        <p:nvPr/>
      </p:nvGrpSpPr>
      <p:grpSpPr>
        <a:xfrm>
          <a:off x="0" y="0"/>
          <a:ext cx="0" cy="0"/>
          <a:chOff x="0" y="0"/>
          <a:chExt cx="0" cy="0"/>
        </a:xfrm>
      </p:grpSpPr>
      <p:sp>
        <p:nvSpPr>
          <p:cNvPr id="549" name="Google Shape;54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6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551" name="Google Shape;551;p6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52" name="Google Shape;552;p6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Defining Task</a:t>
            </a:r>
            <a:endParaRPr b="1" sz="3650">
              <a:solidFill>
                <a:srgbClr val="B7B7B7"/>
              </a:solidFill>
              <a:latin typeface="Merriweather"/>
              <a:ea typeface="Merriweather"/>
              <a:cs typeface="Merriweather"/>
              <a:sym typeface="Merriweather"/>
            </a:endParaRPr>
          </a:p>
        </p:txBody>
      </p:sp>
      <p:sp>
        <p:nvSpPr>
          <p:cNvPr id="553" name="Google Shape;553;p6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Overview</a:t>
            </a:r>
            <a:endParaRPr b="1" sz="3650">
              <a:solidFill>
                <a:srgbClr val="B7B7B7"/>
              </a:solidFill>
              <a:latin typeface="Merriweather"/>
              <a:ea typeface="Merriweather"/>
              <a:cs typeface="Merriweather"/>
              <a:sym typeface="Merriweather"/>
            </a:endParaRPr>
          </a:p>
        </p:txBody>
      </p:sp>
      <p:sp>
        <p:nvSpPr>
          <p:cNvPr id="554" name="Google Shape;554;p6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Preprocessing</a:t>
            </a:r>
            <a:endParaRPr b="1" sz="3650">
              <a:solidFill>
                <a:srgbClr val="B7B7B7"/>
              </a:solidFill>
              <a:latin typeface="Merriweather"/>
              <a:ea typeface="Merriweather"/>
              <a:cs typeface="Merriweather"/>
              <a:sym typeface="Merriweather"/>
            </a:endParaRPr>
          </a:p>
        </p:txBody>
      </p:sp>
      <p:sp>
        <p:nvSpPr>
          <p:cNvPr id="555" name="Google Shape;555;p6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Fitting</a:t>
            </a:r>
            <a:endParaRPr b="1" sz="3650">
              <a:solidFill>
                <a:srgbClr val="B7B7B7"/>
              </a:solidFill>
              <a:latin typeface="Merriweather"/>
              <a:ea typeface="Merriweather"/>
              <a:cs typeface="Merriweather"/>
              <a:sym typeface="Merriweather"/>
            </a:endParaRPr>
          </a:p>
        </p:txBody>
      </p:sp>
      <p:sp>
        <p:nvSpPr>
          <p:cNvPr id="556" name="Google Shape;556;p6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Forecasting</a:t>
            </a:r>
            <a:endParaRPr b="1" sz="3650">
              <a:solidFill>
                <a:schemeClr val="dk1"/>
              </a:solidFill>
              <a:latin typeface="Merriweather"/>
              <a:ea typeface="Merriweather"/>
              <a:cs typeface="Merriweather"/>
              <a:sym typeface="Merriweather"/>
            </a:endParaRPr>
          </a:p>
        </p:txBody>
      </p:sp>
      <p:sp>
        <p:nvSpPr>
          <p:cNvPr id="557" name="Google Shape;557;p6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1.</a:t>
            </a:r>
            <a:endParaRPr b="1" sz="1450">
              <a:solidFill>
                <a:srgbClr val="B7B7B7"/>
              </a:solidFill>
              <a:latin typeface="Merriweather"/>
              <a:ea typeface="Merriweather"/>
              <a:cs typeface="Merriweather"/>
              <a:sym typeface="Merriweather"/>
            </a:endParaRPr>
          </a:p>
        </p:txBody>
      </p:sp>
      <p:sp>
        <p:nvSpPr>
          <p:cNvPr id="558" name="Google Shape;558;p6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2.</a:t>
            </a:r>
            <a:endParaRPr b="1" sz="1450">
              <a:solidFill>
                <a:srgbClr val="B7B7B7"/>
              </a:solidFill>
              <a:latin typeface="Merriweather"/>
              <a:ea typeface="Merriweather"/>
              <a:cs typeface="Merriweather"/>
              <a:sym typeface="Merriweather"/>
            </a:endParaRPr>
          </a:p>
        </p:txBody>
      </p:sp>
      <p:sp>
        <p:nvSpPr>
          <p:cNvPr id="559" name="Google Shape;559;p6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3.</a:t>
            </a:r>
            <a:endParaRPr b="1" sz="1450">
              <a:solidFill>
                <a:srgbClr val="B7B7B7"/>
              </a:solidFill>
              <a:latin typeface="Merriweather"/>
              <a:ea typeface="Merriweather"/>
              <a:cs typeface="Merriweather"/>
              <a:sym typeface="Merriweather"/>
            </a:endParaRPr>
          </a:p>
        </p:txBody>
      </p:sp>
      <p:sp>
        <p:nvSpPr>
          <p:cNvPr id="560" name="Google Shape;560;p6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4.</a:t>
            </a:r>
            <a:endParaRPr b="1" sz="1450">
              <a:solidFill>
                <a:srgbClr val="B7B7B7"/>
              </a:solidFill>
              <a:latin typeface="Merriweather"/>
              <a:ea typeface="Merriweather"/>
              <a:cs typeface="Merriweather"/>
              <a:sym typeface="Merriweather"/>
            </a:endParaRPr>
          </a:p>
        </p:txBody>
      </p:sp>
      <p:sp>
        <p:nvSpPr>
          <p:cNvPr id="561" name="Google Shape;561;p6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5" name="Shape 565"/>
        <p:cNvGrpSpPr/>
        <p:nvPr/>
      </p:nvGrpSpPr>
      <p:grpSpPr>
        <a:xfrm>
          <a:off x="0" y="0"/>
          <a:ext cx="0" cy="0"/>
          <a:chOff x="0" y="0"/>
          <a:chExt cx="0" cy="0"/>
        </a:xfrm>
      </p:grpSpPr>
      <p:sp>
        <p:nvSpPr>
          <p:cNvPr id="566" name="Google Shape;566;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64"/>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568" name="Google Shape;568;p64"/>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69" name="Google Shape;569;p64"/>
          <p:cNvSpPr txBox="1"/>
          <p:nvPr/>
        </p:nvSpPr>
        <p:spPr>
          <a:xfrm>
            <a:off x="3014450" y="38740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Arima forecast for original AQI</a:t>
            </a:r>
            <a:endParaRPr>
              <a:solidFill>
                <a:schemeClr val="dk1"/>
              </a:solidFill>
              <a:latin typeface="Merriweather"/>
              <a:ea typeface="Merriweather"/>
              <a:cs typeface="Merriweather"/>
              <a:sym typeface="Merriweather"/>
            </a:endParaRPr>
          </a:p>
        </p:txBody>
      </p:sp>
      <p:pic>
        <p:nvPicPr>
          <p:cNvPr id="570" name="Google Shape;570;p64"/>
          <p:cNvPicPr preferRelativeResize="0"/>
          <p:nvPr/>
        </p:nvPicPr>
        <p:blipFill>
          <a:blip r:embed="rId3">
            <a:alphaModFix/>
          </a:blip>
          <a:stretch>
            <a:fillRect/>
          </a:stretch>
        </p:blipFill>
        <p:spPr>
          <a:xfrm>
            <a:off x="941337" y="522100"/>
            <a:ext cx="7261325" cy="3351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4" name="Shape 574"/>
        <p:cNvGrpSpPr/>
        <p:nvPr/>
      </p:nvGrpSpPr>
      <p:grpSpPr>
        <a:xfrm>
          <a:off x="0" y="0"/>
          <a:ext cx="0" cy="0"/>
          <a:chOff x="0" y="0"/>
          <a:chExt cx="0" cy="0"/>
        </a:xfrm>
      </p:grpSpPr>
      <p:sp>
        <p:nvSpPr>
          <p:cNvPr id="575" name="Google Shape;57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6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577" name="Google Shape;577;p6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78" name="Google Shape;578;p65"/>
          <p:cNvSpPr txBox="1"/>
          <p:nvPr/>
        </p:nvSpPr>
        <p:spPr>
          <a:xfrm>
            <a:off x="3072000" y="42990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Original AQI Residual</a:t>
            </a:r>
            <a:endParaRPr>
              <a:solidFill>
                <a:schemeClr val="dk1"/>
              </a:solidFill>
              <a:latin typeface="Merriweather"/>
              <a:ea typeface="Merriweather"/>
              <a:cs typeface="Merriweather"/>
              <a:sym typeface="Merriweather"/>
            </a:endParaRPr>
          </a:p>
        </p:txBody>
      </p:sp>
      <p:pic>
        <p:nvPicPr>
          <p:cNvPr id="579" name="Google Shape;579;p65"/>
          <p:cNvPicPr preferRelativeResize="0"/>
          <p:nvPr/>
        </p:nvPicPr>
        <p:blipFill>
          <a:blip r:embed="rId3">
            <a:alphaModFix/>
          </a:blip>
          <a:stretch>
            <a:fillRect/>
          </a:stretch>
        </p:blipFill>
        <p:spPr>
          <a:xfrm>
            <a:off x="2056051" y="405825"/>
            <a:ext cx="4639100" cy="38581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3" name="Shape 583"/>
        <p:cNvGrpSpPr/>
        <p:nvPr/>
      </p:nvGrpSpPr>
      <p:grpSpPr>
        <a:xfrm>
          <a:off x="0" y="0"/>
          <a:ext cx="0" cy="0"/>
          <a:chOff x="0" y="0"/>
          <a:chExt cx="0" cy="0"/>
        </a:xfrm>
      </p:grpSpPr>
      <p:sp>
        <p:nvSpPr>
          <p:cNvPr id="584" name="Google Shape;584;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5" name="Google Shape;585;p6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586" name="Google Shape;586;p6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87" name="Google Shape;587;p66"/>
          <p:cNvSpPr txBox="1"/>
          <p:nvPr/>
        </p:nvSpPr>
        <p:spPr>
          <a:xfrm>
            <a:off x="3014450" y="38740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Arima forecast for boxcox AQI</a:t>
            </a:r>
            <a:endParaRPr>
              <a:solidFill>
                <a:schemeClr val="dk1"/>
              </a:solidFill>
              <a:latin typeface="Merriweather"/>
              <a:ea typeface="Merriweather"/>
              <a:cs typeface="Merriweather"/>
              <a:sym typeface="Merriweather"/>
            </a:endParaRPr>
          </a:p>
        </p:txBody>
      </p:sp>
      <p:pic>
        <p:nvPicPr>
          <p:cNvPr id="588" name="Google Shape;588;p66"/>
          <p:cNvPicPr preferRelativeResize="0"/>
          <p:nvPr/>
        </p:nvPicPr>
        <p:blipFill>
          <a:blip r:embed="rId3">
            <a:alphaModFix/>
          </a:blip>
          <a:stretch>
            <a:fillRect/>
          </a:stretch>
        </p:blipFill>
        <p:spPr>
          <a:xfrm>
            <a:off x="971800" y="484811"/>
            <a:ext cx="7200400" cy="3310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2" name="Shape 592"/>
        <p:cNvGrpSpPr/>
        <p:nvPr/>
      </p:nvGrpSpPr>
      <p:grpSpPr>
        <a:xfrm>
          <a:off x="0" y="0"/>
          <a:ext cx="0" cy="0"/>
          <a:chOff x="0" y="0"/>
          <a:chExt cx="0" cy="0"/>
        </a:xfrm>
      </p:grpSpPr>
      <p:sp>
        <p:nvSpPr>
          <p:cNvPr id="593" name="Google Shape;59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4" name="Google Shape;594;p6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595" name="Google Shape;595;p6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96" name="Google Shape;596;p67"/>
          <p:cNvSpPr txBox="1"/>
          <p:nvPr/>
        </p:nvSpPr>
        <p:spPr>
          <a:xfrm>
            <a:off x="3122525" y="44088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Boxcox AQI Residual</a:t>
            </a:r>
            <a:endParaRPr>
              <a:solidFill>
                <a:schemeClr val="dk1"/>
              </a:solidFill>
              <a:latin typeface="Merriweather"/>
              <a:ea typeface="Merriweather"/>
              <a:cs typeface="Merriweather"/>
              <a:sym typeface="Merriweather"/>
            </a:endParaRPr>
          </a:p>
        </p:txBody>
      </p:sp>
      <p:pic>
        <p:nvPicPr>
          <p:cNvPr id="597" name="Google Shape;597;p67"/>
          <p:cNvPicPr preferRelativeResize="0"/>
          <p:nvPr/>
        </p:nvPicPr>
        <p:blipFill>
          <a:blip r:embed="rId3">
            <a:alphaModFix/>
          </a:blip>
          <a:stretch>
            <a:fillRect/>
          </a:stretch>
        </p:blipFill>
        <p:spPr>
          <a:xfrm>
            <a:off x="2300025" y="405825"/>
            <a:ext cx="4382250" cy="3991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1" name="Shape 601"/>
        <p:cNvGrpSpPr/>
        <p:nvPr/>
      </p:nvGrpSpPr>
      <p:grpSpPr>
        <a:xfrm>
          <a:off x="0" y="0"/>
          <a:ext cx="0" cy="0"/>
          <a:chOff x="0" y="0"/>
          <a:chExt cx="0" cy="0"/>
        </a:xfrm>
      </p:grpSpPr>
      <p:sp>
        <p:nvSpPr>
          <p:cNvPr id="602" name="Google Shape;602;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6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604" name="Google Shape;604;p6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05" name="Google Shape;605;p68"/>
          <p:cNvSpPr/>
          <p:nvPr/>
        </p:nvSpPr>
        <p:spPr>
          <a:xfrm>
            <a:off x="1429050" y="727500"/>
            <a:ext cx="5873400" cy="36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606" name="Google Shape;606;p68"/>
          <p:cNvPicPr preferRelativeResize="0"/>
          <p:nvPr/>
        </p:nvPicPr>
        <p:blipFill>
          <a:blip r:embed="rId3">
            <a:alphaModFix/>
          </a:blip>
          <a:stretch>
            <a:fillRect/>
          </a:stretch>
        </p:blipFill>
        <p:spPr>
          <a:xfrm>
            <a:off x="1518561" y="808588"/>
            <a:ext cx="5694379" cy="3526442"/>
          </a:xfrm>
          <a:prstGeom prst="rect">
            <a:avLst/>
          </a:prstGeom>
          <a:noFill/>
          <a:ln>
            <a:noFill/>
          </a:ln>
        </p:spPr>
      </p:pic>
      <p:sp>
        <p:nvSpPr>
          <p:cNvPr id="607" name="Google Shape;607;p68"/>
          <p:cNvSpPr txBox="1"/>
          <p:nvPr/>
        </p:nvSpPr>
        <p:spPr>
          <a:xfrm>
            <a:off x="0" y="4851000"/>
            <a:ext cx="8731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rPr>
              <a:t>https://arize.com/blog-course/mean-absolute-percentage-error-mape-what-you-need-to-know/#:~:text=Once%20we%20calculate%20the%20absolute,our%20mean%20absolute%20percentage%20error.</a:t>
            </a:r>
            <a:endParaRPr sz="700">
              <a:solidFill>
                <a:schemeClr val="dk1"/>
              </a:solidFill>
            </a:endParaRPr>
          </a:p>
        </p:txBody>
      </p:sp>
      <p:sp>
        <p:nvSpPr>
          <p:cNvPr id="608" name="Google Shape;608;p68"/>
          <p:cNvSpPr txBox="1"/>
          <p:nvPr/>
        </p:nvSpPr>
        <p:spPr>
          <a:xfrm>
            <a:off x="2865750" y="196450"/>
            <a:ext cx="30000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50">
                <a:solidFill>
                  <a:schemeClr val="dk1"/>
                </a:solidFill>
                <a:latin typeface="Merriweather"/>
                <a:ea typeface="Merriweather"/>
                <a:cs typeface="Merriweather"/>
                <a:sym typeface="Merriweather"/>
              </a:rPr>
              <a:t>Accuracy metric</a:t>
            </a:r>
            <a:endParaRPr sz="2250">
              <a:solidFill>
                <a:schemeClr val="dk1"/>
              </a:solidFill>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2" name="Shape 612"/>
        <p:cNvGrpSpPr/>
        <p:nvPr/>
      </p:nvGrpSpPr>
      <p:grpSpPr>
        <a:xfrm>
          <a:off x="0" y="0"/>
          <a:ext cx="0" cy="0"/>
          <a:chOff x="0" y="0"/>
          <a:chExt cx="0" cy="0"/>
        </a:xfrm>
      </p:grpSpPr>
      <p:sp>
        <p:nvSpPr>
          <p:cNvPr id="613" name="Google Shape;613;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14" name="Google Shape;614;p6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a:t>
            </a:r>
            <a:r>
              <a:rPr lang="en"/>
              <a:t>Forecast</a:t>
            </a:r>
            <a:endParaRPr/>
          </a:p>
        </p:txBody>
      </p:sp>
      <p:sp>
        <p:nvSpPr>
          <p:cNvPr id="615" name="Google Shape;615;p6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16" name="Google Shape;616;p69"/>
          <p:cNvSpPr txBox="1"/>
          <p:nvPr/>
        </p:nvSpPr>
        <p:spPr>
          <a:xfrm>
            <a:off x="487938" y="1034400"/>
            <a:ext cx="8533200" cy="30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The model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Original ARIMA(1, 1, 1)</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mape: 0.005842429079509394</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1 - mape: 0.9941575709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Boxcox ARIMA(1,1,1)</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mape: 0.11515008231150956</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1-mape: 0.8848499177</a:t>
            </a:r>
            <a:endParaRPr sz="2250">
              <a:solidFill>
                <a:schemeClr val="dk1"/>
              </a:solidFill>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sp>
        <p:nvSpPr>
          <p:cNvPr id="621" name="Google Shape;62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70"/>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623" name="Google Shape;623;p7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24" name="Google Shape;624;p70"/>
          <p:cNvSpPr txBox="1"/>
          <p:nvPr/>
        </p:nvSpPr>
        <p:spPr>
          <a:xfrm>
            <a:off x="0" y="4797050"/>
            <a:ext cx="7133400" cy="3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50">
                <a:solidFill>
                  <a:schemeClr val="dk1"/>
                </a:solidFill>
                <a:latin typeface="Merriweather"/>
                <a:ea typeface="Merriweather"/>
                <a:cs typeface="Merriweather"/>
                <a:sym typeface="Merriweather"/>
              </a:rPr>
              <a:t>https://github.com/egorhowell/Youtube/blob/main/Time-Series-Crash-Course/16.%20Moving%20Average%20Models.ipynb</a:t>
            </a:r>
            <a:endParaRPr sz="750">
              <a:solidFill>
                <a:schemeClr val="dk1"/>
              </a:solidFill>
              <a:latin typeface="Merriweather"/>
              <a:ea typeface="Merriweather"/>
              <a:cs typeface="Merriweather"/>
              <a:sym typeface="Merriweather"/>
            </a:endParaRPr>
          </a:p>
        </p:txBody>
      </p:sp>
      <p:sp>
        <p:nvSpPr>
          <p:cNvPr id="625" name="Google Shape;625;p70"/>
          <p:cNvSpPr/>
          <p:nvPr/>
        </p:nvSpPr>
        <p:spPr>
          <a:xfrm>
            <a:off x="1588604" y="1089234"/>
            <a:ext cx="5966784" cy="296503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6" name="Google Shape;626;p70"/>
          <p:cNvSpPr txBox="1"/>
          <p:nvPr/>
        </p:nvSpPr>
        <p:spPr>
          <a:xfrm>
            <a:off x="2357959" y="1967562"/>
            <a:ext cx="3885000" cy="120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6650">
                <a:solidFill>
                  <a:schemeClr val="dk1"/>
                </a:solidFill>
                <a:latin typeface="Merriweather"/>
                <a:ea typeface="Merriweather"/>
                <a:cs typeface="Merriweather"/>
                <a:sym typeface="Merriweather"/>
              </a:rPr>
              <a:t>S</a:t>
            </a:r>
            <a:r>
              <a:rPr lang="en" sz="6650">
                <a:solidFill>
                  <a:schemeClr val="dk1"/>
                </a:solidFill>
                <a:latin typeface="Merriweather"/>
                <a:ea typeface="Merriweather"/>
                <a:cs typeface="Merriweather"/>
                <a:sym typeface="Merriweather"/>
              </a:rPr>
              <a:t>ARIMA</a:t>
            </a:r>
            <a:endParaRPr sz="665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5"/>
          <p:cNvSpPr txBox="1"/>
          <p:nvPr>
            <p:ph idx="1" type="subTitle"/>
          </p:nvPr>
        </p:nvSpPr>
        <p:spPr>
          <a:xfrm>
            <a:off x="284050" y="1322650"/>
            <a:ext cx="4425000" cy="18798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2250"/>
              <a:t>Background</a:t>
            </a:r>
            <a:endParaRPr sz="2250"/>
          </a:p>
          <a:p>
            <a:pPr indent="-371475" lvl="0" marL="457200" rtl="0" algn="l">
              <a:lnSpc>
                <a:spcPct val="115000"/>
              </a:lnSpc>
              <a:spcBef>
                <a:spcPts val="1200"/>
              </a:spcBef>
              <a:spcAft>
                <a:spcPts val="0"/>
              </a:spcAft>
              <a:buSzPts val="2250"/>
              <a:buChar char="●"/>
            </a:pPr>
            <a:r>
              <a:rPr lang="en" sz="2250"/>
              <a:t>Company products quality</a:t>
            </a:r>
            <a:endParaRPr sz="2250"/>
          </a:p>
          <a:p>
            <a:pPr indent="-371475" lvl="0" marL="457200" rtl="0" algn="l">
              <a:lnSpc>
                <a:spcPct val="115000"/>
              </a:lnSpc>
              <a:spcBef>
                <a:spcPts val="0"/>
              </a:spcBef>
              <a:spcAft>
                <a:spcPts val="0"/>
              </a:spcAft>
              <a:buSzPts val="2250"/>
              <a:buChar char="●"/>
            </a:pPr>
            <a:r>
              <a:rPr lang="en" sz="2250"/>
              <a:t>Statistical Process Control</a:t>
            </a:r>
            <a:endParaRPr sz="2250"/>
          </a:p>
          <a:p>
            <a:pPr indent="-371475" lvl="0" marL="457200" rtl="0" algn="l">
              <a:lnSpc>
                <a:spcPct val="115000"/>
              </a:lnSpc>
              <a:spcBef>
                <a:spcPts val="0"/>
              </a:spcBef>
              <a:spcAft>
                <a:spcPts val="0"/>
              </a:spcAft>
              <a:buSzPts val="2250"/>
              <a:buChar char="●"/>
            </a:pPr>
            <a:r>
              <a:rPr lang="en" sz="2250"/>
              <a:t>Goal</a:t>
            </a:r>
            <a:endParaRPr sz="2250"/>
          </a:p>
        </p:txBody>
      </p:sp>
      <p:sp>
        <p:nvSpPr>
          <p:cNvPr id="261" name="Google Shape;261;p3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Task</a:t>
            </a:r>
            <a:endParaRPr/>
          </a:p>
        </p:txBody>
      </p:sp>
      <p:sp>
        <p:nvSpPr>
          <p:cNvPr id="262" name="Google Shape;262;p3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263" name="Google Shape;263;p35"/>
          <p:cNvPicPr preferRelativeResize="0"/>
          <p:nvPr/>
        </p:nvPicPr>
        <p:blipFill>
          <a:blip r:embed="rId3">
            <a:alphaModFix/>
          </a:blip>
          <a:stretch>
            <a:fillRect/>
          </a:stretch>
        </p:blipFill>
        <p:spPr>
          <a:xfrm>
            <a:off x="4709050" y="1059475"/>
            <a:ext cx="4142350" cy="276156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0" name="Shape 630"/>
        <p:cNvGrpSpPr/>
        <p:nvPr/>
      </p:nvGrpSpPr>
      <p:grpSpPr>
        <a:xfrm>
          <a:off x="0" y="0"/>
          <a:ext cx="0" cy="0"/>
          <a:chOff x="0" y="0"/>
          <a:chExt cx="0" cy="0"/>
        </a:xfrm>
      </p:grpSpPr>
      <p:sp>
        <p:nvSpPr>
          <p:cNvPr id="631" name="Google Shape;631;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71"/>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633" name="Google Shape;633;p7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34" name="Google Shape;634;p71"/>
          <p:cNvSpPr txBox="1"/>
          <p:nvPr/>
        </p:nvSpPr>
        <p:spPr>
          <a:xfrm>
            <a:off x="0" y="4797050"/>
            <a:ext cx="7133400" cy="3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50">
                <a:solidFill>
                  <a:schemeClr val="dk1"/>
                </a:solidFill>
                <a:latin typeface="Merriweather"/>
                <a:ea typeface="Merriweather"/>
                <a:cs typeface="Merriweather"/>
                <a:sym typeface="Merriweather"/>
              </a:rPr>
              <a:t>https://github.com/egorhowell/Youtube/blob/main/Time-Series-Crash-Course/16.%20Moving%20Average%20Models.ipynb</a:t>
            </a:r>
            <a:endParaRPr sz="750">
              <a:solidFill>
                <a:schemeClr val="dk1"/>
              </a:solidFill>
              <a:latin typeface="Merriweather"/>
              <a:ea typeface="Merriweather"/>
              <a:cs typeface="Merriweather"/>
              <a:sym typeface="Merriweather"/>
            </a:endParaRPr>
          </a:p>
        </p:txBody>
      </p:sp>
      <p:sp>
        <p:nvSpPr>
          <p:cNvPr id="635" name="Google Shape;635;p71"/>
          <p:cNvSpPr/>
          <p:nvPr/>
        </p:nvSpPr>
        <p:spPr>
          <a:xfrm>
            <a:off x="2383213" y="556063"/>
            <a:ext cx="4640328" cy="174592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6" name="Google Shape;636;p71"/>
          <p:cNvSpPr txBox="1"/>
          <p:nvPr/>
        </p:nvSpPr>
        <p:spPr>
          <a:xfrm>
            <a:off x="3301850" y="895163"/>
            <a:ext cx="30213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4950">
                <a:solidFill>
                  <a:schemeClr val="dk1"/>
                </a:solidFill>
                <a:latin typeface="Merriweather"/>
                <a:ea typeface="Merriweather"/>
                <a:cs typeface="Merriweather"/>
                <a:sym typeface="Merriweather"/>
              </a:rPr>
              <a:t>S</a:t>
            </a:r>
            <a:r>
              <a:rPr lang="en" sz="4950">
                <a:solidFill>
                  <a:schemeClr val="dk1"/>
                </a:solidFill>
                <a:latin typeface="Merriweather"/>
                <a:ea typeface="Merriweather"/>
                <a:cs typeface="Merriweather"/>
                <a:sym typeface="Merriweather"/>
              </a:rPr>
              <a:t>ARIMA</a:t>
            </a:r>
            <a:endParaRPr sz="4950">
              <a:solidFill>
                <a:schemeClr val="dk1"/>
              </a:solidFill>
              <a:latin typeface="Merriweather"/>
              <a:ea typeface="Merriweather"/>
              <a:cs typeface="Merriweather"/>
              <a:sym typeface="Merriweather"/>
            </a:endParaRPr>
          </a:p>
        </p:txBody>
      </p:sp>
      <p:sp>
        <p:nvSpPr>
          <p:cNvPr id="637" name="Google Shape;637;p71"/>
          <p:cNvSpPr/>
          <p:nvPr/>
        </p:nvSpPr>
        <p:spPr>
          <a:xfrm>
            <a:off x="3358275" y="1030275"/>
            <a:ext cx="392400" cy="6369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8" name="Google Shape;638;p71"/>
          <p:cNvSpPr txBox="1"/>
          <p:nvPr/>
        </p:nvSpPr>
        <p:spPr>
          <a:xfrm>
            <a:off x="3500975" y="3690663"/>
            <a:ext cx="1893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50">
                <a:solidFill>
                  <a:schemeClr val="dk1"/>
                </a:solidFill>
                <a:latin typeface="Merriweather"/>
                <a:ea typeface="Merriweather"/>
                <a:cs typeface="Merriweather"/>
                <a:sym typeface="Merriweather"/>
              </a:rPr>
              <a:t>Seasonal</a:t>
            </a:r>
            <a:endParaRPr sz="2150">
              <a:solidFill>
                <a:schemeClr val="dk1"/>
              </a:solidFill>
              <a:latin typeface="Merriweather"/>
              <a:ea typeface="Merriweather"/>
              <a:cs typeface="Merriweather"/>
              <a:sym typeface="Merriweather"/>
            </a:endParaRPr>
          </a:p>
        </p:txBody>
      </p:sp>
      <p:sp>
        <p:nvSpPr>
          <p:cNvPr id="639" name="Google Shape;639;p71"/>
          <p:cNvSpPr/>
          <p:nvPr/>
        </p:nvSpPr>
        <p:spPr>
          <a:xfrm>
            <a:off x="1517275" y="3729213"/>
            <a:ext cx="5725500" cy="4386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640" name="Google Shape;640;p71"/>
          <p:cNvCxnSpPr>
            <a:stCxn id="637" idx="2"/>
            <a:endCxn id="639" idx="0"/>
          </p:cNvCxnSpPr>
          <p:nvPr/>
        </p:nvCxnSpPr>
        <p:spPr>
          <a:xfrm>
            <a:off x="3554475" y="1667175"/>
            <a:ext cx="825600" cy="206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4" name="Shape 644"/>
        <p:cNvGrpSpPr/>
        <p:nvPr/>
      </p:nvGrpSpPr>
      <p:grpSpPr>
        <a:xfrm>
          <a:off x="0" y="0"/>
          <a:ext cx="0" cy="0"/>
          <a:chOff x="0" y="0"/>
          <a:chExt cx="0" cy="0"/>
        </a:xfrm>
      </p:grpSpPr>
      <p:sp>
        <p:nvSpPr>
          <p:cNvPr id="645" name="Google Shape;645;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72"/>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647" name="Google Shape;647;p7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48" name="Google Shape;648;p72"/>
          <p:cNvSpPr txBox="1"/>
          <p:nvPr/>
        </p:nvSpPr>
        <p:spPr>
          <a:xfrm>
            <a:off x="517800" y="479750"/>
            <a:ext cx="8108400" cy="30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Seasonal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y’: differenced time series</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P: seasonal auto-regressors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ω: seasonal autoregressive components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Q: number of seasonal moving-average components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η: seasonal forecast errors </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 length of season</a:t>
            </a:r>
            <a:endParaRPr sz="2250">
              <a:solidFill>
                <a:schemeClr val="dk1"/>
              </a:solidFill>
              <a:latin typeface="Merriweather"/>
              <a:ea typeface="Merriweather"/>
              <a:cs typeface="Merriweather"/>
              <a:sym typeface="Merriweather"/>
            </a:endParaRPr>
          </a:p>
        </p:txBody>
      </p:sp>
      <p:pic>
        <p:nvPicPr>
          <p:cNvPr id="649" name="Google Shape;649;p72"/>
          <p:cNvPicPr preferRelativeResize="0"/>
          <p:nvPr/>
        </p:nvPicPr>
        <p:blipFill>
          <a:blip r:embed="rId3">
            <a:alphaModFix/>
          </a:blip>
          <a:stretch>
            <a:fillRect/>
          </a:stretch>
        </p:blipFill>
        <p:spPr>
          <a:xfrm>
            <a:off x="928813" y="3554450"/>
            <a:ext cx="7419975" cy="990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3" name="Shape 653"/>
        <p:cNvGrpSpPr/>
        <p:nvPr/>
      </p:nvGrpSpPr>
      <p:grpSpPr>
        <a:xfrm>
          <a:off x="0" y="0"/>
          <a:ext cx="0" cy="0"/>
          <a:chOff x="0" y="0"/>
          <a:chExt cx="0" cy="0"/>
        </a:xfrm>
      </p:grpSpPr>
      <p:sp>
        <p:nvSpPr>
          <p:cNvPr id="654" name="Google Shape;654;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5" name="Google Shape;655;p73"/>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Preprocessing</a:t>
            </a:r>
            <a:endParaRPr/>
          </a:p>
        </p:txBody>
      </p:sp>
      <p:sp>
        <p:nvSpPr>
          <p:cNvPr id="656" name="Google Shape;656;p73"/>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657" name="Google Shape;657;p73"/>
          <p:cNvPicPr preferRelativeResize="0"/>
          <p:nvPr/>
        </p:nvPicPr>
        <p:blipFill>
          <a:blip r:embed="rId3">
            <a:alphaModFix/>
          </a:blip>
          <a:stretch>
            <a:fillRect/>
          </a:stretch>
        </p:blipFill>
        <p:spPr>
          <a:xfrm>
            <a:off x="2518164" y="910925"/>
            <a:ext cx="4107681" cy="4043975"/>
          </a:xfrm>
          <a:prstGeom prst="rect">
            <a:avLst/>
          </a:prstGeom>
          <a:noFill/>
          <a:ln>
            <a:noFill/>
          </a:ln>
        </p:spPr>
      </p:pic>
      <p:sp>
        <p:nvSpPr>
          <p:cNvPr id="658" name="Google Shape;658;p73"/>
          <p:cNvSpPr txBox="1"/>
          <p:nvPr/>
        </p:nvSpPr>
        <p:spPr>
          <a:xfrm>
            <a:off x="1702950" y="318425"/>
            <a:ext cx="6273000" cy="5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50">
                <a:solidFill>
                  <a:schemeClr val="dk1"/>
                </a:solidFill>
                <a:latin typeface="Merriweather"/>
                <a:ea typeface="Merriweather"/>
                <a:cs typeface="Merriweather"/>
                <a:sym typeface="Merriweather"/>
              </a:rPr>
              <a:t>Differencing (12) &amp; Transformations</a:t>
            </a:r>
            <a:endParaRPr sz="2650">
              <a:solidFill>
                <a:schemeClr val="dk1"/>
              </a:solidFill>
              <a:latin typeface="Merriweather"/>
              <a:ea typeface="Merriweather"/>
              <a:cs typeface="Merriweather"/>
              <a:sym typeface="Merriweather"/>
            </a:endParaRPr>
          </a:p>
        </p:txBody>
      </p:sp>
      <p:pic>
        <p:nvPicPr>
          <p:cNvPr id="659" name="Google Shape;659;p73"/>
          <p:cNvPicPr preferRelativeResize="0"/>
          <p:nvPr/>
        </p:nvPicPr>
        <p:blipFill>
          <a:blip r:embed="rId4">
            <a:alphaModFix/>
          </a:blip>
          <a:stretch>
            <a:fillRect/>
          </a:stretch>
        </p:blipFill>
        <p:spPr>
          <a:xfrm>
            <a:off x="2518171" y="910925"/>
            <a:ext cx="4107674" cy="411198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3" name="Shape 663"/>
        <p:cNvGrpSpPr/>
        <p:nvPr/>
      </p:nvGrpSpPr>
      <p:grpSpPr>
        <a:xfrm>
          <a:off x="0" y="0"/>
          <a:ext cx="0" cy="0"/>
          <a:chOff x="0" y="0"/>
          <a:chExt cx="0" cy="0"/>
        </a:xfrm>
      </p:grpSpPr>
      <p:sp>
        <p:nvSpPr>
          <p:cNvPr id="664" name="Google Shape;664;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5" name="Google Shape;665;p74"/>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666" name="Google Shape;666;p74"/>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67" name="Google Shape;667;p74"/>
          <p:cNvSpPr txBox="1"/>
          <p:nvPr/>
        </p:nvSpPr>
        <p:spPr>
          <a:xfrm>
            <a:off x="1589250" y="196725"/>
            <a:ext cx="59655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50">
                <a:solidFill>
                  <a:schemeClr val="dk1"/>
                </a:solidFill>
                <a:latin typeface="Merriweather"/>
                <a:ea typeface="Merriweather"/>
                <a:cs typeface="Merriweather"/>
                <a:sym typeface="Merriweather"/>
              </a:rPr>
              <a:t>Original </a:t>
            </a:r>
            <a:r>
              <a:rPr lang="en" sz="2250">
                <a:solidFill>
                  <a:schemeClr val="dk1"/>
                </a:solidFill>
                <a:latin typeface="Merriweather"/>
                <a:ea typeface="Merriweather"/>
                <a:cs typeface="Merriweather"/>
                <a:sym typeface="Merriweather"/>
              </a:rPr>
              <a:t>AQI with 12 order differencing</a:t>
            </a:r>
            <a:endParaRPr sz="2250">
              <a:solidFill>
                <a:schemeClr val="dk1"/>
              </a:solidFill>
              <a:latin typeface="Merriweather"/>
              <a:ea typeface="Merriweather"/>
              <a:cs typeface="Merriweather"/>
              <a:sym typeface="Merriweather"/>
            </a:endParaRPr>
          </a:p>
        </p:txBody>
      </p:sp>
      <p:sp>
        <p:nvSpPr>
          <p:cNvPr id="668" name="Google Shape;668;p74"/>
          <p:cNvSpPr txBox="1"/>
          <p:nvPr/>
        </p:nvSpPr>
        <p:spPr>
          <a:xfrm>
            <a:off x="834000" y="701550"/>
            <a:ext cx="7476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SARIMAX Results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Dep. Variable:                                  y   No. Observations:                   36</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Model:             SARIMAX(3, 2, 0)x(0, 1, 0, 12)   Log Likelihood                 -36.162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Date:                            Sat, 01 Mar 2025   AIC                             80.324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Time:                                    18:25:49   BIC                             84.688</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Sample:                                01-01-1994   HQIC                            81.352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- 12-01-1996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Covariance Type:                              opg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coef    std err          z      P&gt;|z|      [0.025      0.975]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ar.L1         -1.4593      0.235     -6.210      0.000      -1.920      -0.999</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ar.L2         -1.0488      0.322     -3.260      0.001      -1.679      -0.418</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ar.L3         -0.3625      0.294     -1.234      0.217      -0.938       0.213</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sigma2         1.4162      0.550      2.573      0.010       0.337       2.495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Ljung-Box (L1) (Q):                   0.10   Jarque-Bera (JB):                 0.26</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Prob(Q):                              0.75   Prob(JB):                         0.88</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Heteroskedasticity (H):               0.45   Skew:                             0.14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Prob(H) (two-sided):                  0.31   Kurtosis:                         2.55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2" name="Shape 672"/>
        <p:cNvGrpSpPr/>
        <p:nvPr/>
      </p:nvGrpSpPr>
      <p:grpSpPr>
        <a:xfrm>
          <a:off x="0" y="0"/>
          <a:ext cx="0" cy="0"/>
          <a:chOff x="0" y="0"/>
          <a:chExt cx="0" cy="0"/>
        </a:xfrm>
      </p:grpSpPr>
      <p:sp>
        <p:nvSpPr>
          <p:cNvPr id="673" name="Google Shape;67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4" name="Google Shape;674;p7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Fitting</a:t>
            </a:r>
            <a:endParaRPr/>
          </a:p>
        </p:txBody>
      </p:sp>
      <p:sp>
        <p:nvSpPr>
          <p:cNvPr id="675" name="Google Shape;675;p7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76" name="Google Shape;676;p75"/>
          <p:cNvSpPr txBox="1"/>
          <p:nvPr/>
        </p:nvSpPr>
        <p:spPr>
          <a:xfrm>
            <a:off x="1589250" y="196725"/>
            <a:ext cx="59655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50">
                <a:solidFill>
                  <a:schemeClr val="dk1"/>
                </a:solidFill>
                <a:latin typeface="Merriweather"/>
                <a:ea typeface="Merriweather"/>
                <a:cs typeface="Merriweather"/>
                <a:sym typeface="Merriweather"/>
              </a:rPr>
              <a:t>Boxcox</a:t>
            </a:r>
            <a:r>
              <a:rPr lang="en" sz="2250">
                <a:solidFill>
                  <a:schemeClr val="dk1"/>
                </a:solidFill>
                <a:latin typeface="Merriweather"/>
                <a:ea typeface="Merriweather"/>
                <a:cs typeface="Merriweather"/>
                <a:sym typeface="Merriweather"/>
              </a:rPr>
              <a:t> AQI with 12 order differencing</a:t>
            </a:r>
            <a:endParaRPr sz="2250">
              <a:solidFill>
                <a:schemeClr val="dk1"/>
              </a:solidFill>
              <a:latin typeface="Merriweather"/>
              <a:ea typeface="Merriweather"/>
              <a:cs typeface="Merriweather"/>
              <a:sym typeface="Merriweather"/>
            </a:endParaRPr>
          </a:p>
        </p:txBody>
      </p:sp>
      <p:sp>
        <p:nvSpPr>
          <p:cNvPr id="677" name="Google Shape;677;p75"/>
          <p:cNvSpPr txBox="1"/>
          <p:nvPr/>
        </p:nvSpPr>
        <p:spPr>
          <a:xfrm>
            <a:off x="834000" y="701550"/>
            <a:ext cx="7476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SARIMAX Results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Dep. Variable:                                   y   No. Observations:                   36</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Model:             SARIMAX(0, 2, 3)x(0, 1, 0, 12)   Log Likelihood               -2107.282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Date:                             Sat, 01 Mar 2025   AIC                           4222.564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Time:                                     18:25:53   BIC                           4226.928</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Sample:                                 01-01-1994   HQIC                          4223.592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- 12-01-1996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Covariance Type:                               opg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coef    std err          z      P&gt;|z|      [0.025      0.975]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ma.L1         -1.5708      0.305     -5.156      0.000      -2.168      -0.974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ma.L2          0.7552      0.413      1.829      0.067      -0.054       1.565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ma.L3         -0.1692      0.206     -0.820      0.412      -0.574       0.235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sigma2      1.095e+82        nan        nan        nan         nan         nan</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Ljung-Box (L1) (Q):                   0.00   Jarque-Bera (JB):                 2.82</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Prob(Q):                              0.98   Prob(JB):                         0.24</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Heteroskedasticity (H):               0.98   Skew:                             0.88</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Prob(H) (two-sided):                  0.98   Kurtosis:                         2.97</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1" name="Shape 681"/>
        <p:cNvGrpSpPr/>
        <p:nvPr/>
      </p:nvGrpSpPr>
      <p:grpSpPr>
        <a:xfrm>
          <a:off x="0" y="0"/>
          <a:ext cx="0" cy="0"/>
          <a:chOff x="0" y="0"/>
          <a:chExt cx="0" cy="0"/>
        </a:xfrm>
      </p:grpSpPr>
      <p:sp>
        <p:nvSpPr>
          <p:cNvPr id="682" name="Google Shape;682;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3" name="Google Shape;683;p7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684" name="Google Shape;684;p7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85" name="Google Shape;685;p76"/>
          <p:cNvSpPr txBox="1"/>
          <p:nvPr/>
        </p:nvSpPr>
        <p:spPr>
          <a:xfrm>
            <a:off x="3072000" y="4106475"/>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SARIMA forecast for original AQI</a:t>
            </a:r>
            <a:endParaRPr>
              <a:solidFill>
                <a:schemeClr val="dk1"/>
              </a:solidFill>
              <a:latin typeface="Merriweather"/>
              <a:ea typeface="Merriweather"/>
              <a:cs typeface="Merriweather"/>
              <a:sym typeface="Merriweather"/>
            </a:endParaRPr>
          </a:p>
        </p:txBody>
      </p:sp>
      <p:pic>
        <p:nvPicPr>
          <p:cNvPr id="686" name="Google Shape;686;p76"/>
          <p:cNvPicPr preferRelativeResize="0"/>
          <p:nvPr/>
        </p:nvPicPr>
        <p:blipFill>
          <a:blip r:embed="rId3">
            <a:alphaModFix/>
          </a:blip>
          <a:stretch>
            <a:fillRect/>
          </a:stretch>
        </p:blipFill>
        <p:spPr>
          <a:xfrm>
            <a:off x="1718563" y="405825"/>
            <a:ext cx="5591776" cy="35598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0" name="Shape 690"/>
        <p:cNvGrpSpPr/>
        <p:nvPr/>
      </p:nvGrpSpPr>
      <p:grpSpPr>
        <a:xfrm>
          <a:off x="0" y="0"/>
          <a:ext cx="0" cy="0"/>
          <a:chOff x="0" y="0"/>
          <a:chExt cx="0" cy="0"/>
        </a:xfrm>
      </p:grpSpPr>
      <p:sp>
        <p:nvSpPr>
          <p:cNvPr id="691" name="Google Shape;691;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7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693" name="Google Shape;693;p7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694" name="Google Shape;694;p77"/>
          <p:cNvSpPr txBox="1"/>
          <p:nvPr/>
        </p:nvSpPr>
        <p:spPr>
          <a:xfrm>
            <a:off x="3072000" y="4106475"/>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1"/>
                </a:solidFill>
                <a:latin typeface="Merriweather"/>
                <a:ea typeface="Merriweather"/>
                <a:cs typeface="Merriweather"/>
                <a:sym typeface="Merriweather"/>
              </a:rPr>
              <a:t>Figure 1:</a:t>
            </a:r>
            <a:r>
              <a:rPr lang="en">
                <a:solidFill>
                  <a:schemeClr val="dk1"/>
                </a:solidFill>
                <a:latin typeface="Merriweather"/>
                <a:ea typeface="Merriweather"/>
                <a:cs typeface="Merriweather"/>
                <a:sym typeface="Merriweather"/>
              </a:rPr>
              <a:t> SARIMA forecast for boxcox AQI</a:t>
            </a:r>
            <a:endParaRPr>
              <a:solidFill>
                <a:schemeClr val="dk1"/>
              </a:solidFill>
              <a:latin typeface="Merriweather"/>
              <a:ea typeface="Merriweather"/>
              <a:cs typeface="Merriweather"/>
              <a:sym typeface="Merriweather"/>
            </a:endParaRPr>
          </a:p>
        </p:txBody>
      </p:sp>
      <p:pic>
        <p:nvPicPr>
          <p:cNvPr id="695" name="Google Shape;695;p77"/>
          <p:cNvPicPr preferRelativeResize="0"/>
          <p:nvPr/>
        </p:nvPicPr>
        <p:blipFill>
          <a:blip r:embed="rId3">
            <a:alphaModFix/>
          </a:blip>
          <a:stretch>
            <a:fillRect/>
          </a:stretch>
        </p:blipFill>
        <p:spPr>
          <a:xfrm>
            <a:off x="1718563" y="405825"/>
            <a:ext cx="5591776" cy="3559876"/>
          </a:xfrm>
          <a:prstGeom prst="rect">
            <a:avLst/>
          </a:prstGeom>
          <a:noFill/>
          <a:ln>
            <a:noFill/>
          </a:ln>
        </p:spPr>
      </p:pic>
      <p:pic>
        <p:nvPicPr>
          <p:cNvPr id="696" name="Google Shape;696;p77"/>
          <p:cNvPicPr preferRelativeResize="0"/>
          <p:nvPr/>
        </p:nvPicPr>
        <p:blipFill>
          <a:blip r:embed="rId4">
            <a:alphaModFix/>
          </a:blip>
          <a:stretch>
            <a:fillRect/>
          </a:stretch>
        </p:blipFill>
        <p:spPr>
          <a:xfrm>
            <a:off x="1720175" y="405825"/>
            <a:ext cx="5591776" cy="3505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0" name="Shape 700"/>
        <p:cNvGrpSpPr/>
        <p:nvPr/>
      </p:nvGrpSpPr>
      <p:grpSpPr>
        <a:xfrm>
          <a:off x="0" y="0"/>
          <a:ext cx="0" cy="0"/>
          <a:chOff x="0" y="0"/>
          <a:chExt cx="0" cy="0"/>
        </a:xfrm>
      </p:grpSpPr>
      <p:sp>
        <p:nvSpPr>
          <p:cNvPr id="701" name="Google Shape;701;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2" name="Google Shape;702;p7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Forecast</a:t>
            </a:r>
            <a:endParaRPr/>
          </a:p>
        </p:txBody>
      </p:sp>
      <p:sp>
        <p:nvSpPr>
          <p:cNvPr id="703" name="Google Shape;703;p7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704" name="Google Shape;704;p78"/>
          <p:cNvSpPr txBox="1"/>
          <p:nvPr/>
        </p:nvSpPr>
        <p:spPr>
          <a:xfrm>
            <a:off x="487938" y="1034400"/>
            <a:ext cx="8533200" cy="30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The model</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Original SARIMA(3,2,0)(0,1,0)[12]</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mape: </a:t>
            </a:r>
            <a:r>
              <a:rPr lang="en" sz="2250">
                <a:solidFill>
                  <a:schemeClr val="dk1"/>
                </a:solidFill>
                <a:latin typeface="Merriweather"/>
                <a:ea typeface="Merriweather"/>
                <a:cs typeface="Merriweather"/>
                <a:sym typeface="Merriweather"/>
              </a:rPr>
              <a:t>0.0131225484</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1 - mape: </a:t>
            </a:r>
            <a:r>
              <a:rPr lang="en" sz="2250">
                <a:solidFill>
                  <a:schemeClr val="dk1"/>
                </a:solidFill>
                <a:latin typeface="Merriweather"/>
                <a:ea typeface="Merriweather"/>
                <a:cs typeface="Merriweather"/>
                <a:sym typeface="Merriweather"/>
              </a:rPr>
              <a:t>0.9868774516</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Boxcox S</a:t>
            </a:r>
            <a:r>
              <a:rPr lang="en" sz="2250">
                <a:solidFill>
                  <a:schemeClr val="dk1"/>
                </a:solidFill>
                <a:latin typeface="Merriweather"/>
                <a:ea typeface="Merriweather"/>
                <a:cs typeface="Merriweather"/>
                <a:sym typeface="Merriweather"/>
              </a:rPr>
              <a:t>ARIMA(0,2,3)(0,1,0)[12]</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mape: </a:t>
            </a:r>
            <a:r>
              <a:rPr lang="en" sz="2250">
                <a:solidFill>
                  <a:schemeClr val="dk1"/>
                </a:solidFill>
                <a:latin typeface="Merriweather"/>
                <a:ea typeface="Merriweather"/>
                <a:cs typeface="Merriweather"/>
                <a:sym typeface="Merriweather"/>
              </a:rPr>
              <a:t>0.16134812616182803</a:t>
            </a:r>
            <a:endParaRPr sz="2250">
              <a:solidFill>
                <a:schemeClr val="dk1"/>
              </a:solidFill>
              <a:latin typeface="Merriweather"/>
              <a:ea typeface="Merriweather"/>
              <a:cs typeface="Merriweather"/>
              <a:sym typeface="Merriweather"/>
            </a:endParaRPr>
          </a:p>
          <a:p>
            <a:pPr indent="-371475" lvl="1" marL="9144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1-mape: </a:t>
            </a:r>
            <a:r>
              <a:rPr lang="en" sz="2250">
                <a:solidFill>
                  <a:schemeClr val="dk1"/>
                </a:solidFill>
                <a:latin typeface="Merriweather"/>
                <a:ea typeface="Merriweather"/>
                <a:cs typeface="Merriweather"/>
                <a:sym typeface="Merriweather"/>
              </a:rPr>
              <a:t>0.8386518738</a:t>
            </a:r>
            <a:endParaRPr sz="2250">
              <a:solidFill>
                <a:schemeClr val="dk1"/>
              </a:solidFill>
              <a:latin typeface="Merriweather"/>
              <a:ea typeface="Merriweather"/>
              <a:cs typeface="Merriweather"/>
              <a:sym typeface="Merriweathe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8" name="Shape 708"/>
        <p:cNvGrpSpPr/>
        <p:nvPr/>
      </p:nvGrpSpPr>
      <p:grpSpPr>
        <a:xfrm>
          <a:off x="0" y="0"/>
          <a:ext cx="0" cy="0"/>
          <a:chOff x="0" y="0"/>
          <a:chExt cx="0" cy="0"/>
        </a:xfrm>
      </p:grpSpPr>
      <p:sp>
        <p:nvSpPr>
          <p:cNvPr id="709" name="Google Shape;709;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0" name="Google Shape;710;p79"/>
          <p:cNvSpPr txBox="1"/>
          <p:nvPr>
            <p:ph idx="1" type="body"/>
          </p:nvPr>
        </p:nvSpPr>
        <p:spPr>
          <a:xfrm>
            <a:off x="10963" y="923725"/>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Kaggle</a:t>
            </a:r>
            <a:endParaRPr/>
          </a:p>
        </p:txBody>
      </p:sp>
      <p:sp>
        <p:nvSpPr>
          <p:cNvPr id="711" name="Google Shape;711;p79"/>
          <p:cNvSpPr txBox="1"/>
          <p:nvPr>
            <p:ph idx="4" type="body"/>
          </p:nvPr>
        </p:nvSpPr>
        <p:spPr>
          <a:xfrm>
            <a:off x="10963" y="2238825"/>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Python Packages</a:t>
            </a:r>
            <a:endParaRPr/>
          </a:p>
        </p:txBody>
      </p:sp>
      <p:sp>
        <p:nvSpPr>
          <p:cNvPr id="712" name="Google Shape;712;p79"/>
          <p:cNvSpPr txBox="1"/>
          <p:nvPr>
            <p:ph idx="5" type="body"/>
          </p:nvPr>
        </p:nvSpPr>
        <p:spPr>
          <a:xfrm>
            <a:off x="10963" y="2667825"/>
            <a:ext cx="2644800" cy="13818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P</a:t>
            </a:r>
            <a:r>
              <a:rPr lang="en"/>
              <a:t>andas</a:t>
            </a:r>
            <a:endParaRPr/>
          </a:p>
          <a:p>
            <a:pPr indent="-292100" lvl="0" marL="457200" rtl="0" algn="l">
              <a:spcBef>
                <a:spcPts val="0"/>
              </a:spcBef>
              <a:spcAft>
                <a:spcPts val="0"/>
              </a:spcAft>
              <a:buSzPts val="1000"/>
              <a:buChar char="●"/>
            </a:pPr>
            <a:r>
              <a:rPr lang="en"/>
              <a:t>Numpy</a:t>
            </a:r>
            <a:endParaRPr/>
          </a:p>
          <a:p>
            <a:pPr indent="-292100" lvl="0" marL="457200" rtl="0" algn="l">
              <a:spcBef>
                <a:spcPts val="0"/>
              </a:spcBef>
              <a:spcAft>
                <a:spcPts val="0"/>
              </a:spcAft>
              <a:buSzPts val="1000"/>
              <a:buChar char="●"/>
            </a:pPr>
            <a:r>
              <a:rPr lang="en"/>
              <a:t>Matplotlib</a:t>
            </a:r>
            <a:endParaRPr/>
          </a:p>
          <a:p>
            <a:pPr indent="-292100" lvl="0" marL="457200" rtl="0" algn="l">
              <a:spcBef>
                <a:spcPts val="0"/>
              </a:spcBef>
              <a:spcAft>
                <a:spcPts val="0"/>
              </a:spcAft>
              <a:buSzPts val="1000"/>
              <a:buChar char="●"/>
            </a:pPr>
            <a:r>
              <a:rPr lang="en"/>
              <a:t>seaborn</a:t>
            </a:r>
            <a:endParaRPr/>
          </a:p>
          <a:p>
            <a:pPr indent="-292100" lvl="0" marL="457200" rtl="0" algn="l">
              <a:spcBef>
                <a:spcPts val="0"/>
              </a:spcBef>
              <a:spcAft>
                <a:spcPts val="0"/>
              </a:spcAft>
              <a:buSzPts val="1000"/>
              <a:buChar char="●"/>
            </a:pPr>
            <a:r>
              <a:rPr lang="en"/>
              <a:t>Statsmodels</a:t>
            </a:r>
            <a:endParaRPr/>
          </a:p>
          <a:p>
            <a:pPr indent="-292100" lvl="0" marL="457200" rtl="0" algn="l">
              <a:spcBef>
                <a:spcPts val="0"/>
              </a:spcBef>
              <a:spcAft>
                <a:spcPts val="0"/>
              </a:spcAft>
              <a:buSzPts val="1000"/>
              <a:buChar char="●"/>
            </a:pPr>
            <a:r>
              <a:rPr lang="en"/>
              <a:t>Scipy</a:t>
            </a:r>
            <a:endParaRPr/>
          </a:p>
          <a:p>
            <a:pPr indent="-292100" lvl="0" marL="457200" rtl="0" algn="l">
              <a:spcBef>
                <a:spcPts val="0"/>
              </a:spcBef>
              <a:spcAft>
                <a:spcPts val="0"/>
              </a:spcAft>
              <a:buSzPts val="1000"/>
              <a:buChar char="●"/>
            </a:pPr>
            <a:r>
              <a:rPr lang="en"/>
              <a:t>pmdarima</a:t>
            </a:r>
            <a:endParaRPr/>
          </a:p>
        </p:txBody>
      </p:sp>
      <p:sp>
        <p:nvSpPr>
          <p:cNvPr id="713" name="Google Shape;713;p79"/>
          <p:cNvSpPr txBox="1"/>
          <p:nvPr>
            <p:ph idx="13" type="body"/>
          </p:nvPr>
        </p:nvSpPr>
        <p:spPr>
          <a:xfrm>
            <a:off x="3057563" y="923725"/>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Egor Howell</a:t>
            </a:r>
            <a:endParaRPr/>
          </a:p>
        </p:txBody>
      </p:sp>
      <p:sp>
        <p:nvSpPr>
          <p:cNvPr id="714" name="Google Shape;714;p79"/>
          <p:cNvSpPr txBox="1"/>
          <p:nvPr>
            <p:ph idx="22" type="body"/>
          </p:nvPr>
        </p:nvSpPr>
        <p:spPr>
          <a:xfrm>
            <a:off x="3150763" y="2238825"/>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Arize</a:t>
            </a:r>
            <a:endParaRPr/>
          </a:p>
        </p:txBody>
      </p:sp>
      <p:sp>
        <p:nvSpPr>
          <p:cNvPr id="715" name="Google Shape;715;p79"/>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Appendix</a:t>
            </a:r>
            <a:endParaRPr/>
          </a:p>
        </p:txBody>
      </p:sp>
      <p:sp>
        <p:nvSpPr>
          <p:cNvPr id="716" name="Google Shape;716;p79"/>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717" name="Google Shape;717;p79"/>
          <p:cNvSpPr txBox="1"/>
          <p:nvPr/>
        </p:nvSpPr>
        <p:spPr>
          <a:xfrm>
            <a:off x="10963" y="1271413"/>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https://www.kaggle.com/code/prashant111/arima-model-for-time-series-forecasting</a:t>
            </a:r>
            <a:endParaRPr/>
          </a:p>
        </p:txBody>
      </p:sp>
      <p:sp>
        <p:nvSpPr>
          <p:cNvPr id="718" name="Google Shape;718;p79"/>
          <p:cNvSpPr txBox="1"/>
          <p:nvPr/>
        </p:nvSpPr>
        <p:spPr>
          <a:xfrm>
            <a:off x="3010963" y="12714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https://github.com/egorhowell/Youtube/blob/main/Time-Series-Crash-Course/17.%20ARIMA.ipynb</a:t>
            </a:r>
            <a:endParaRPr/>
          </a:p>
        </p:txBody>
      </p:sp>
      <p:sp>
        <p:nvSpPr>
          <p:cNvPr id="719" name="Google Shape;719;p79"/>
          <p:cNvSpPr txBox="1"/>
          <p:nvPr/>
        </p:nvSpPr>
        <p:spPr>
          <a:xfrm>
            <a:off x="3057563" y="26678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https://arize.com/blog-course/mean-absolute-percentage-error-mape-what-you-need-to-know/#:~:text=Once%20we%20calculate%20the%20absolute,our%20mean%20absolute%20percentage%20error.</a:t>
            </a:r>
            <a:endParaRPr/>
          </a:p>
        </p:txBody>
      </p:sp>
      <p:sp>
        <p:nvSpPr>
          <p:cNvPr id="720" name="Google Shape;720;p79"/>
          <p:cNvSpPr txBox="1"/>
          <p:nvPr>
            <p:ph idx="13" type="body"/>
          </p:nvPr>
        </p:nvSpPr>
        <p:spPr>
          <a:xfrm>
            <a:off x="6179638" y="1059825"/>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Statistical Consulting</a:t>
            </a:r>
            <a:endParaRPr/>
          </a:p>
        </p:txBody>
      </p:sp>
      <p:sp>
        <p:nvSpPr>
          <p:cNvPr id="721" name="Google Shape;721;p79"/>
          <p:cNvSpPr txBox="1"/>
          <p:nvPr/>
        </p:nvSpPr>
        <p:spPr>
          <a:xfrm>
            <a:off x="6133038" y="1407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Javier Cabrera, Andrew McDougall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sp>
        <p:nvSpPr>
          <p:cNvPr id="268" name="Google Shape;26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txBox="1"/>
          <p:nvPr>
            <p:ph idx="1" type="subTitle"/>
          </p:nvPr>
        </p:nvSpPr>
        <p:spPr>
          <a:xfrm>
            <a:off x="565050" y="1382700"/>
            <a:ext cx="8013900" cy="26229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a:t>Task</a:t>
            </a:r>
            <a:endParaRPr/>
          </a:p>
          <a:p>
            <a:pPr indent="-396875" lvl="0" marL="457200" rtl="0" algn="l">
              <a:lnSpc>
                <a:spcPct val="115000"/>
              </a:lnSpc>
              <a:spcBef>
                <a:spcPts val="1200"/>
              </a:spcBef>
              <a:spcAft>
                <a:spcPts val="0"/>
              </a:spcAft>
              <a:buSzPts val="2650"/>
              <a:buAutoNum type="arabicPeriod"/>
            </a:pPr>
            <a:r>
              <a:rPr lang="en"/>
              <a:t>What sort of transformation would you apply? </a:t>
            </a:r>
            <a:endParaRPr/>
          </a:p>
          <a:p>
            <a:pPr indent="-396875" lvl="0" marL="457200" rtl="0" algn="l">
              <a:lnSpc>
                <a:spcPct val="115000"/>
              </a:lnSpc>
              <a:spcBef>
                <a:spcPts val="0"/>
              </a:spcBef>
              <a:spcAft>
                <a:spcPts val="0"/>
              </a:spcAft>
              <a:buSzPts val="2650"/>
              <a:buAutoNum type="arabicPeriod"/>
            </a:pPr>
            <a:r>
              <a:rPr lang="en"/>
              <a:t>Fit an ARIMA model to the original and transformed data. </a:t>
            </a:r>
            <a:endParaRPr/>
          </a:p>
        </p:txBody>
      </p:sp>
      <p:sp>
        <p:nvSpPr>
          <p:cNvPr id="270" name="Google Shape;270;p3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Task</a:t>
            </a:r>
            <a:endParaRPr/>
          </a:p>
        </p:txBody>
      </p:sp>
      <p:sp>
        <p:nvSpPr>
          <p:cNvPr id="271" name="Google Shape;271;p3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7"/>
          <p:cNvSpPr txBox="1"/>
          <p:nvPr>
            <p:ph idx="1" type="subTitle"/>
          </p:nvPr>
        </p:nvSpPr>
        <p:spPr>
          <a:xfrm>
            <a:off x="315275" y="976625"/>
            <a:ext cx="5071500" cy="26763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2250"/>
              <a:t>Data</a:t>
            </a:r>
            <a:endParaRPr sz="2250"/>
          </a:p>
          <a:p>
            <a:pPr indent="-371475" lvl="0" marL="457200" rtl="0" algn="l">
              <a:lnSpc>
                <a:spcPct val="115000"/>
              </a:lnSpc>
              <a:spcBef>
                <a:spcPts val="1200"/>
              </a:spcBef>
              <a:spcAft>
                <a:spcPts val="0"/>
              </a:spcAft>
              <a:buSzPts val="2250"/>
              <a:buChar char="●"/>
            </a:pPr>
            <a:r>
              <a:rPr lang="en" sz="2250"/>
              <a:t>Time series Model</a:t>
            </a:r>
            <a:endParaRPr sz="2250"/>
          </a:p>
          <a:p>
            <a:pPr indent="-371475" lvl="0" marL="457200" rtl="0" algn="l">
              <a:lnSpc>
                <a:spcPct val="115000"/>
              </a:lnSpc>
              <a:spcBef>
                <a:spcPts val="0"/>
              </a:spcBef>
              <a:spcAft>
                <a:spcPts val="0"/>
              </a:spcAft>
              <a:buSzPts val="2250"/>
              <a:buChar char="●"/>
            </a:pPr>
            <a:r>
              <a:rPr lang="en" sz="2250"/>
              <a:t>Monthly Data</a:t>
            </a:r>
            <a:endParaRPr sz="2250"/>
          </a:p>
          <a:p>
            <a:pPr indent="-371475" lvl="0" marL="457200" rtl="0" algn="l">
              <a:lnSpc>
                <a:spcPct val="115000"/>
              </a:lnSpc>
              <a:spcBef>
                <a:spcPts val="0"/>
              </a:spcBef>
              <a:spcAft>
                <a:spcPts val="0"/>
              </a:spcAft>
              <a:buSzPts val="2250"/>
              <a:buChar char="●"/>
            </a:pPr>
            <a:r>
              <a:rPr lang="en" sz="2250"/>
              <a:t>C74.dat ( Statistical Thinking )</a:t>
            </a:r>
            <a:endParaRPr sz="2250"/>
          </a:p>
          <a:p>
            <a:pPr indent="-371475" lvl="0" marL="457200" rtl="0" algn="l">
              <a:lnSpc>
                <a:spcPct val="115000"/>
              </a:lnSpc>
              <a:spcBef>
                <a:spcPts val="0"/>
              </a:spcBef>
              <a:spcAft>
                <a:spcPts val="0"/>
              </a:spcAft>
              <a:buSzPts val="2250"/>
              <a:buChar char="●"/>
            </a:pPr>
            <a:r>
              <a:rPr lang="en" sz="2250"/>
              <a:t>Quality index</a:t>
            </a:r>
            <a:endParaRPr sz="2250"/>
          </a:p>
          <a:p>
            <a:pPr indent="-371475" lvl="0" marL="457200" rtl="0" algn="l">
              <a:lnSpc>
                <a:spcPct val="115000"/>
              </a:lnSpc>
              <a:spcBef>
                <a:spcPts val="0"/>
              </a:spcBef>
              <a:spcAft>
                <a:spcPts val="0"/>
              </a:spcAft>
              <a:buSzPts val="2250"/>
              <a:buChar char="●"/>
            </a:pPr>
            <a:r>
              <a:rPr lang="en" sz="2250"/>
              <a:t>Realistic improvement</a:t>
            </a:r>
            <a:endParaRPr sz="2250"/>
          </a:p>
        </p:txBody>
      </p:sp>
      <p:sp>
        <p:nvSpPr>
          <p:cNvPr id="278" name="Google Shape;278;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Task</a:t>
            </a:r>
            <a:endParaRPr/>
          </a:p>
        </p:txBody>
      </p:sp>
      <p:sp>
        <p:nvSpPr>
          <p:cNvPr id="279" name="Google Shape;279;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280" name="Google Shape;280;p37"/>
          <p:cNvPicPr preferRelativeResize="0"/>
          <p:nvPr/>
        </p:nvPicPr>
        <p:blipFill>
          <a:blip r:embed="rId3">
            <a:alphaModFix/>
          </a:blip>
          <a:stretch>
            <a:fillRect/>
          </a:stretch>
        </p:blipFill>
        <p:spPr>
          <a:xfrm>
            <a:off x="5386775" y="405813"/>
            <a:ext cx="3255625" cy="4456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sp>
        <p:nvSpPr>
          <p:cNvPr id="285" name="Google Shape;28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Task</a:t>
            </a:r>
            <a:endParaRPr/>
          </a:p>
        </p:txBody>
      </p:sp>
      <p:sp>
        <p:nvSpPr>
          <p:cNvPr id="287" name="Google Shape;287;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288" name="Google Shape;288;p38"/>
          <p:cNvPicPr preferRelativeResize="0"/>
          <p:nvPr/>
        </p:nvPicPr>
        <p:blipFill>
          <a:blip r:embed="rId3">
            <a:alphaModFix/>
          </a:blip>
          <a:stretch>
            <a:fillRect/>
          </a:stretch>
        </p:blipFill>
        <p:spPr>
          <a:xfrm>
            <a:off x="1997763" y="501563"/>
            <a:ext cx="5148466" cy="4140375"/>
          </a:xfrm>
          <a:prstGeom prst="rect">
            <a:avLst/>
          </a:prstGeom>
          <a:noFill/>
          <a:ln>
            <a:noFill/>
          </a:ln>
        </p:spPr>
      </p:pic>
      <p:sp>
        <p:nvSpPr>
          <p:cNvPr id="289" name="Google Shape;289;p38"/>
          <p:cNvSpPr txBox="1"/>
          <p:nvPr/>
        </p:nvSpPr>
        <p:spPr>
          <a:xfrm>
            <a:off x="4102500" y="4640725"/>
            <a:ext cx="9390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50">
                <a:solidFill>
                  <a:schemeClr val="dk1"/>
                </a:solidFill>
                <a:latin typeface="Merriweather"/>
                <a:ea typeface="Merriweather"/>
                <a:cs typeface="Merriweather"/>
                <a:sym typeface="Merriweather"/>
              </a:rPr>
              <a:t>Python</a:t>
            </a:r>
            <a:endParaRPr sz="165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9"/>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96" name="Google Shape;296;p39"/>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297" name="Google Shape;297;p39"/>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Defining Task</a:t>
            </a:r>
            <a:endParaRPr b="1" sz="3650">
              <a:solidFill>
                <a:srgbClr val="B7B7B7"/>
              </a:solidFill>
              <a:latin typeface="Merriweather"/>
              <a:ea typeface="Merriweather"/>
              <a:cs typeface="Merriweather"/>
              <a:sym typeface="Merriweather"/>
            </a:endParaRPr>
          </a:p>
        </p:txBody>
      </p:sp>
      <p:sp>
        <p:nvSpPr>
          <p:cNvPr id="298" name="Google Shape;298;p39"/>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Model Overview</a:t>
            </a:r>
            <a:endParaRPr b="1" sz="3650">
              <a:solidFill>
                <a:schemeClr val="dk1"/>
              </a:solidFill>
              <a:latin typeface="Merriweather"/>
              <a:ea typeface="Merriweather"/>
              <a:cs typeface="Merriweather"/>
              <a:sym typeface="Merriweather"/>
            </a:endParaRPr>
          </a:p>
        </p:txBody>
      </p:sp>
      <p:sp>
        <p:nvSpPr>
          <p:cNvPr id="299" name="Google Shape;299;p39"/>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Preprocessing</a:t>
            </a:r>
            <a:endParaRPr b="1" sz="3650">
              <a:solidFill>
                <a:srgbClr val="B7B7B7"/>
              </a:solidFill>
              <a:latin typeface="Merriweather"/>
              <a:ea typeface="Merriweather"/>
              <a:cs typeface="Merriweather"/>
              <a:sym typeface="Merriweather"/>
            </a:endParaRPr>
          </a:p>
        </p:txBody>
      </p:sp>
      <p:sp>
        <p:nvSpPr>
          <p:cNvPr id="300" name="Google Shape;300;p39"/>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Model Fitting</a:t>
            </a:r>
            <a:endParaRPr b="1" sz="3650">
              <a:solidFill>
                <a:srgbClr val="B7B7B7"/>
              </a:solidFill>
              <a:latin typeface="Merriweather"/>
              <a:ea typeface="Merriweather"/>
              <a:cs typeface="Merriweather"/>
              <a:sym typeface="Merriweather"/>
            </a:endParaRPr>
          </a:p>
        </p:txBody>
      </p:sp>
      <p:sp>
        <p:nvSpPr>
          <p:cNvPr id="301" name="Google Shape;301;p39"/>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B7B7B7"/>
                </a:solidFill>
                <a:latin typeface="Merriweather"/>
                <a:ea typeface="Merriweather"/>
                <a:cs typeface="Merriweather"/>
                <a:sym typeface="Merriweather"/>
              </a:rPr>
              <a:t>Forecasting</a:t>
            </a:r>
            <a:endParaRPr b="1" sz="3650">
              <a:solidFill>
                <a:srgbClr val="B7B7B7"/>
              </a:solidFill>
              <a:latin typeface="Merriweather"/>
              <a:ea typeface="Merriweather"/>
              <a:cs typeface="Merriweather"/>
              <a:sym typeface="Merriweather"/>
            </a:endParaRPr>
          </a:p>
        </p:txBody>
      </p:sp>
      <p:sp>
        <p:nvSpPr>
          <p:cNvPr id="302" name="Google Shape;302;p39"/>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1.</a:t>
            </a:r>
            <a:endParaRPr b="1" sz="1450">
              <a:solidFill>
                <a:srgbClr val="B7B7B7"/>
              </a:solidFill>
              <a:latin typeface="Merriweather"/>
              <a:ea typeface="Merriweather"/>
              <a:cs typeface="Merriweather"/>
              <a:sym typeface="Merriweather"/>
            </a:endParaRPr>
          </a:p>
        </p:txBody>
      </p:sp>
      <p:sp>
        <p:nvSpPr>
          <p:cNvPr id="303" name="Google Shape;303;p39"/>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04" name="Google Shape;304;p39"/>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3.</a:t>
            </a:r>
            <a:endParaRPr b="1" sz="1450">
              <a:solidFill>
                <a:srgbClr val="B7B7B7"/>
              </a:solidFill>
              <a:latin typeface="Merriweather"/>
              <a:ea typeface="Merriweather"/>
              <a:cs typeface="Merriweather"/>
              <a:sym typeface="Merriweather"/>
            </a:endParaRPr>
          </a:p>
        </p:txBody>
      </p:sp>
      <p:sp>
        <p:nvSpPr>
          <p:cNvPr id="305" name="Google Shape;305;p39"/>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4.</a:t>
            </a:r>
            <a:endParaRPr b="1" sz="1450">
              <a:solidFill>
                <a:srgbClr val="B7B7B7"/>
              </a:solidFill>
              <a:latin typeface="Merriweather"/>
              <a:ea typeface="Merriweather"/>
              <a:cs typeface="Merriweather"/>
              <a:sym typeface="Merriweather"/>
            </a:endParaRPr>
          </a:p>
        </p:txBody>
      </p:sp>
      <p:sp>
        <p:nvSpPr>
          <p:cNvPr id="306" name="Google Shape;306;p39"/>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B7B7B7"/>
                </a:solidFill>
                <a:latin typeface="Merriweather"/>
                <a:ea typeface="Merriweather"/>
                <a:cs typeface="Merriweather"/>
                <a:sym typeface="Merriweather"/>
              </a:rPr>
              <a:t>5.</a:t>
            </a:r>
            <a:endParaRPr b="1" sz="1450">
              <a:solidFill>
                <a:srgbClr val="B7B7B7"/>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0" name="Shape 310"/>
        <p:cNvGrpSpPr/>
        <p:nvPr/>
      </p:nvGrpSpPr>
      <p:grpSpPr>
        <a:xfrm>
          <a:off x="0" y="0"/>
          <a:ext cx="0" cy="0"/>
          <a:chOff x="0" y="0"/>
          <a:chExt cx="0" cy="0"/>
        </a:xfrm>
      </p:grpSpPr>
      <p:sp>
        <p:nvSpPr>
          <p:cNvPr id="311" name="Google Shape;3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0"/>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Model Overview</a:t>
            </a:r>
            <a:endParaRPr/>
          </a:p>
        </p:txBody>
      </p:sp>
      <p:sp>
        <p:nvSpPr>
          <p:cNvPr id="313" name="Google Shape;313;p4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14" name="Google Shape;314;p40"/>
          <p:cNvSpPr txBox="1"/>
          <p:nvPr/>
        </p:nvSpPr>
        <p:spPr>
          <a:xfrm>
            <a:off x="724050" y="1359350"/>
            <a:ext cx="4581600" cy="227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chemeClr val="dk1"/>
                </a:solidFill>
                <a:latin typeface="Merriweather"/>
                <a:ea typeface="Merriweather"/>
                <a:cs typeface="Merriweather"/>
                <a:sym typeface="Merriweather"/>
              </a:rPr>
              <a:t>Precursor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120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Response and predictor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Regression</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lang="en" sz="2250">
                <a:solidFill>
                  <a:schemeClr val="dk1"/>
                </a:solidFill>
                <a:latin typeface="Merriweather"/>
                <a:ea typeface="Merriweather"/>
                <a:cs typeface="Merriweather"/>
                <a:sym typeface="Merriweather"/>
              </a:rPr>
              <a:t>Independent error</a:t>
            </a:r>
            <a:endParaRPr sz="2250">
              <a:solidFill>
                <a:schemeClr val="dk1"/>
              </a:solidFill>
              <a:latin typeface="Merriweather"/>
              <a:ea typeface="Merriweather"/>
              <a:cs typeface="Merriweather"/>
              <a:sym typeface="Merriweather"/>
            </a:endParaRPr>
          </a:p>
          <a:p>
            <a:pPr indent="-371475" lvl="0" marL="457200" rtl="0" algn="l">
              <a:lnSpc>
                <a:spcPct val="115000"/>
              </a:lnSpc>
              <a:spcBef>
                <a:spcPts val="0"/>
              </a:spcBef>
              <a:spcAft>
                <a:spcPts val="0"/>
              </a:spcAft>
              <a:buClr>
                <a:schemeClr val="dk1"/>
              </a:buClr>
              <a:buSzPts val="2250"/>
              <a:buFont typeface="Merriweather"/>
              <a:buChar char="●"/>
            </a:pPr>
            <a:r>
              <a:rPr b="1" lang="en" sz="2250">
                <a:solidFill>
                  <a:schemeClr val="dk1"/>
                </a:solidFill>
                <a:latin typeface="Merriweather"/>
                <a:ea typeface="Merriweather"/>
                <a:cs typeface="Merriweather"/>
                <a:sym typeface="Merriweather"/>
              </a:rPr>
              <a:t>ARIMA</a:t>
            </a:r>
            <a:r>
              <a:rPr lang="en" sz="2250">
                <a:solidFill>
                  <a:schemeClr val="dk1"/>
                </a:solidFill>
                <a:latin typeface="Merriweather"/>
                <a:ea typeface="Merriweather"/>
                <a:cs typeface="Merriweather"/>
                <a:sym typeface="Merriweather"/>
              </a:rPr>
              <a:t> models</a:t>
            </a:r>
            <a:endParaRPr sz="225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