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Oswald Bold" charset="1" panose="00000800000000000000"/>
      <p:regular r:id="rId26"/>
    </p:embeddedFont>
    <p:embeddedFont>
      <p:font typeface="DM Sans" charset="1" panose="00000000000000000000"/>
      <p:regular r:id="rId27"/>
    </p:embeddedFont>
    <p:embeddedFont>
      <p:font typeface="Canva Sans" charset="1" panose="020B0503030501040103"/>
      <p:regular r:id="rId28"/>
    </p:embeddedFont>
    <p:embeddedFont>
      <p:font typeface="Oswald" charset="1" panose="00000500000000000000"/>
      <p:regular r:id="rId29"/>
    </p:embeddedFont>
    <p:embeddedFont>
      <p:font typeface="Montserrat Light" charset="1" panose="00000400000000000000"/>
      <p:regular r:id="rId30"/>
    </p:embeddedFont>
    <p:embeddedFont>
      <p:font typeface="DM Sans Bold" charset="1" panose="00000000000000000000"/>
      <p:regular r:id="rId31"/>
    </p:embeddedFont>
    <p:embeddedFont>
      <p:font typeface="Canva Sans Bold" charset="1" panose="020B0803030501040103"/>
      <p:regular r:id="rId32"/>
    </p:embeddedFont>
    <p:embeddedFont>
      <p:font typeface="Open Sauce" charset="1" panose="000005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github.com/whothefisyash/stock_analysis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3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3.pn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3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1.jpe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https://note.com/powerpoint_jp/n/n812a673ce2ab" TargetMode="External" Type="http://schemas.openxmlformats.org/officeDocument/2006/relationships/hyperlink"/><Relationship Id="rId8" Target="https://note.com/powerpoint_jp/n/n9a8fd26ee181" TargetMode="External" Type="http://schemas.openxmlformats.org/officeDocument/2006/relationships/hyperlink"/><Relationship Id="rId9" Target="https://www.slideshare.net/slideshow/lecture-on-slide-writing/103255387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jpe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13.pn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20.png" Type="http://schemas.openxmlformats.org/officeDocument/2006/relationships/image"/><Relationship Id="rId3" Target="../media/image3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5453" y="1528650"/>
            <a:ext cx="16037094" cy="538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33"/>
              </a:lnSpc>
            </a:pPr>
            <a:r>
              <a:rPr lang="en-US" b="true" sz="8024" spc="786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STOCK PRICE PREDICTION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77025" y="4528500"/>
            <a:ext cx="9733950" cy="1435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b="true" sz="4090" spc="400">
                <a:solidFill>
                  <a:srgbClr val="4CE50B"/>
                </a:solidFill>
                <a:latin typeface="Oswald Bold"/>
                <a:ea typeface="Oswald Bold"/>
                <a:cs typeface="Oswald Bold"/>
                <a:sym typeface="Oswald Bold"/>
              </a:rPr>
              <a:t>-A COMPREHENSIVE </a:t>
            </a:r>
          </a:p>
          <a:p>
            <a:pPr algn="ctr">
              <a:lnSpc>
                <a:spcPts val="5726"/>
              </a:lnSpc>
            </a:pPr>
            <a:r>
              <a:rPr lang="en-US" b="true" sz="4090" spc="400">
                <a:solidFill>
                  <a:srgbClr val="4CE50B"/>
                </a:solidFill>
                <a:latin typeface="Oswald Bold"/>
                <a:ea typeface="Oswald Bold"/>
                <a:cs typeface="Oswald Bold"/>
                <a:sym typeface="Oswald Bold"/>
              </a:rPr>
              <a:t>OVERVIEW OF METHODS AND FINDINGS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33160" y="7508076"/>
            <a:ext cx="5986820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spc="509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BY YASH GAIKWAD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50876" y="8318971"/>
            <a:ext cx="53986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333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(21je1071@iitism.ac.in)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5095" y="8934767"/>
            <a:ext cx="17029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github.com/whothefisyash/stock_analysis"/>
              </a:rPr>
              <a:t>Github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214732"/>
            <a:ext cx="9808401" cy="6995632"/>
            <a:chOff x="0" y="0"/>
            <a:chExt cx="2583283" cy="1842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83283" cy="1842471"/>
            </a:xfrm>
            <a:custGeom>
              <a:avLst/>
              <a:gdLst/>
              <a:ahLst/>
              <a:cxnLst/>
              <a:rect r="r" b="b" t="t" l="l"/>
              <a:pathLst>
                <a:path h="1842471" w="2583283">
                  <a:moveTo>
                    <a:pt x="0" y="0"/>
                  </a:moveTo>
                  <a:lnTo>
                    <a:pt x="2583283" y="0"/>
                  </a:lnTo>
                  <a:lnTo>
                    <a:pt x="2583283" y="1842471"/>
                  </a:lnTo>
                  <a:lnTo>
                    <a:pt x="0" y="184247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583283" cy="1861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82038" y="3631075"/>
            <a:ext cx="7985023" cy="1169393"/>
          </a:xfrm>
          <a:custGeom>
            <a:avLst/>
            <a:gdLst/>
            <a:ahLst/>
            <a:cxnLst/>
            <a:rect r="r" b="b" t="t" l="l"/>
            <a:pathLst>
              <a:path h="1169393" w="7985023">
                <a:moveTo>
                  <a:pt x="0" y="0"/>
                </a:moveTo>
                <a:lnTo>
                  <a:pt x="7985023" y="0"/>
                </a:lnTo>
                <a:lnTo>
                  <a:pt x="7985023" y="1169394"/>
                </a:lnTo>
                <a:lnTo>
                  <a:pt x="0" y="1169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40" t="-64718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82038" y="2394770"/>
            <a:ext cx="7842102" cy="1751860"/>
            <a:chOff x="0" y="0"/>
            <a:chExt cx="3004649" cy="6712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04649" cy="671213"/>
            </a:xfrm>
            <a:custGeom>
              <a:avLst/>
              <a:gdLst/>
              <a:ahLst/>
              <a:cxnLst/>
              <a:rect r="r" b="b" t="t" l="l"/>
              <a:pathLst>
                <a:path h="671213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004649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982038" y="6308471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4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82038" y="5143500"/>
            <a:ext cx="7842102" cy="1595226"/>
            <a:chOff x="0" y="0"/>
            <a:chExt cx="3004649" cy="6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04649" cy="611200"/>
            </a:xfrm>
            <a:custGeom>
              <a:avLst/>
              <a:gdLst/>
              <a:ahLst/>
              <a:cxnLst/>
              <a:rect r="r" b="b" t="t" l="l"/>
              <a:pathLst>
                <a:path h="611200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004649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34438" y="8579568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40" t="-86495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982038" y="7615138"/>
            <a:ext cx="7844908" cy="1595226"/>
            <a:chOff x="0" y="0"/>
            <a:chExt cx="3005724" cy="6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05724" cy="611200"/>
            </a:xfrm>
            <a:custGeom>
              <a:avLst/>
              <a:gdLst/>
              <a:ahLst/>
              <a:cxnLst/>
              <a:rect r="r" b="b" t="t" l="l"/>
              <a:pathLst>
                <a:path h="611200" w="3005724">
                  <a:moveTo>
                    <a:pt x="0" y="0"/>
                  </a:moveTo>
                  <a:lnTo>
                    <a:pt x="3005724" y="0"/>
                  </a:lnTo>
                  <a:lnTo>
                    <a:pt x="30057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0057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-134444" y="2910324"/>
            <a:ext cx="9942846" cy="5642565"/>
          </a:xfrm>
          <a:custGeom>
            <a:avLst/>
            <a:gdLst/>
            <a:ahLst/>
            <a:cxnLst/>
            <a:rect r="r" b="b" t="t" l="l"/>
            <a:pathLst>
              <a:path h="5642565" w="9942846">
                <a:moveTo>
                  <a:pt x="0" y="0"/>
                </a:moveTo>
                <a:lnTo>
                  <a:pt x="9942845" y="0"/>
                </a:lnTo>
                <a:lnTo>
                  <a:pt x="9942845" y="5642565"/>
                </a:lnTo>
                <a:lnTo>
                  <a:pt x="0" y="56425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346917" y="245610"/>
            <a:ext cx="11102036" cy="263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b="true" sz="5100" spc="4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1)ARIMA (AUTOREGRESSION INTEGRATED   MOVING AVERAGE)</a:t>
            </a:r>
          </a:p>
          <a:p>
            <a:pPr algn="l">
              <a:lnSpc>
                <a:spcPts val="7038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408459" y="2862699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Stationarity: ARIMA works well for stationary data, making it suitable for our preprocessed stock price data.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71718" y="5340291"/>
            <a:ext cx="691504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Seasonality and Trends: Captures trends and seasonality in historical stock price movements effectively.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44259" y="7670705"/>
            <a:ext cx="6842501" cy="192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Interpretability: Provides clear insights into model parameters, aiding in understanding the influence of past values on future predictions.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685712" y="8515602"/>
            <a:ext cx="54106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ARIMA Test RMSE: 0.3095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2214732"/>
            <a:ext cx="9808401" cy="6995632"/>
            <a:chOff x="0" y="0"/>
            <a:chExt cx="2583283" cy="1842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83283" cy="1842471"/>
            </a:xfrm>
            <a:custGeom>
              <a:avLst/>
              <a:gdLst/>
              <a:ahLst/>
              <a:cxnLst/>
              <a:rect r="r" b="b" t="t" l="l"/>
              <a:pathLst>
                <a:path h="1842471" w="2583283">
                  <a:moveTo>
                    <a:pt x="0" y="0"/>
                  </a:moveTo>
                  <a:lnTo>
                    <a:pt x="2583283" y="0"/>
                  </a:lnTo>
                  <a:lnTo>
                    <a:pt x="2583283" y="1842471"/>
                  </a:lnTo>
                  <a:lnTo>
                    <a:pt x="0" y="184247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583283" cy="1861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982038" y="3631075"/>
            <a:ext cx="7985023" cy="1169393"/>
          </a:xfrm>
          <a:custGeom>
            <a:avLst/>
            <a:gdLst/>
            <a:ahLst/>
            <a:cxnLst/>
            <a:rect r="r" b="b" t="t" l="l"/>
            <a:pathLst>
              <a:path h="1169393" w="7985023">
                <a:moveTo>
                  <a:pt x="0" y="0"/>
                </a:moveTo>
                <a:lnTo>
                  <a:pt x="7985023" y="0"/>
                </a:lnTo>
                <a:lnTo>
                  <a:pt x="7985023" y="1169394"/>
                </a:lnTo>
                <a:lnTo>
                  <a:pt x="0" y="11693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40" t="-64718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982038" y="2394770"/>
            <a:ext cx="7842102" cy="1751860"/>
            <a:chOff x="0" y="0"/>
            <a:chExt cx="3004649" cy="671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04649" cy="671213"/>
            </a:xfrm>
            <a:custGeom>
              <a:avLst/>
              <a:gdLst/>
              <a:ahLst/>
              <a:cxnLst/>
              <a:rect r="r" b="b" t="t" l="l"/>
              <a:pathLst>
                <a:path h="671213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004649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982038" y="6308471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4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982038" y="5143500"/>
            <a:ext cx="7842102" cy="1595226"/>
            <a:chOff x="0" y="0"/>
            <a:chExt cx="3004649" cy="6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04649" cy="611200"/>
            </a:xfrm>
            <a:custGeom>
              <a:avLst/>
              <a:gdLst/>
              <a:ahLst/>
              <a:cxnLst/>
              <a:rect r="r" b="b" t="t" l="l"/>
              <a:pathLst>
                <a:path h="611200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004649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134438" y="8579568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40" t="-86495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982038" y="7788993"/>
            <a:ext cx="7844908" cy="1595226"/>
            <a:chOff x="0" y="0"/>
            <a:chExt cx="3005724" cy="6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05724" cy="611200"/>
            </a:xfrm>
            <a:custGeom>
              <a:avLst/>
              <a:gdLst/>
              <a:ahLst/>
              <a:cxnLst/>
              <a:rect r="r" b="b" t="t" l="l"/>
              <a:pathLst>
                <a:path h="611200" w="3005724">
                  <a:moveTo>
                    <a:pt x="0" y="0"/>
                  </a:moveTo>
                  <a:lnTo>
                    <a:pt x="3005724" y="0"/>
                  </a:lnTo>
                  <a:lnTo>
                    <a:pt x="30057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0057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0" y="2910324"/>
            <a:ext cx="9819144" cy="5363707"/>
          </a:xfrm>
          <a:custGeom>
            <a:avLst/>
            <a:gdLst/>
            <a:ahLst/>
            <a:cxnLst/>
            <a:rect r="r" b="b" t="t" l="l"/>
            <a:pathLst>
              <a:path h="5363707" w="9819144">
                <a:moveTo>
                  <a:pt x="0" y="0"/>
                </a:moveTo>
                <a:lnTo>
                  <a:pt x="9819144" y="0"/>
                </a:lnTo>
                <a:lnTo>
                  <a:pt x="9819144" y="5363707"/>
                </a:lnTo>
                <a:lnTo>
                  <a:pt x="0" y="53637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285344" y="548830"/>
            <a:ext cx="12235989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b="true" sz="5100" spc="4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2)LSTM (LONG SHORT TERM MEMORY)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08459" y="2862699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Sequential Data: LSTM is designed to work with sequences, making it ideal for time series forecasting like stock prices.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07988" y="5199067"/>
            <a:ext cx="691504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Long-Term Dependencies: Capable of learning long-term dependencies, which is crucial for stock price prediction based on historical data.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07988" y="7941974"/>
            <a:ext cx="684250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Performance: Known for its ability to outperform traditional methods in complex datasets with nonlinear relationships.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14835" y="8515602"/>
            <a:ext cx="51524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LSTM Test RMSE: 0.0248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2214732"/>
            <a:ext cx="9808401" cy="6995632"/>
            <a:chOff x="0" y="0"/>
            <a:chExt cx="2583283" cy="1842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83283" cy="1842471"/>
            </a:xfrm>
            <a:custGeom>
              <a:avLst/>
              <a:gdLst/>
              <a:ahLst/>
              <a:cxnLst/>
              <a:rect r="r" b="b" t="t" l="l"/>
              <a:pathLst>
                <a:path h="1842471" w="2583283">
                  <a:moveTo>
                    <a:pt x="0" y="0"/>
                  </a:moveTo>
                  <a:lnTo>
                    <a:pt x="2583283" y="0"/>
                  </a:lnTo>
                  <a:lnTo>
                    <a:pt x="2583283" y="1842471"/>
                  </a:lnTo>
                  <a:lnTo>
                    <a:pt x="0" y="184247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583283" cy="1861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982038" y="3631075"/>
            <a:ext cx="7985023" cy="1169393"/>
          </a:xfrm>
          <a:custGeom>
            <a:avLst/>
            <a:gdLst/>
            <a:ahLst/>
            <a:cxnLst/>
            <a:rect r="r" b="b" t="t" l="l"/>
            <a:pathLst>
              <a:path h="1169393" w="7985023">
                <a:moveTo>
                  <a:pt x="0" y="0"/>
                </a:moveTo>
                <a:lnTo>
                  <a:pt x="7985023" y="0"/>
                </a:lnTo>
                <a:lnTo>
                  <a:pt x="7985023" y="1169394"/>
                </a:lnTo>
                <a:lnTo>
                  <a:pt x="0" y="11693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40" t="-64718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982038" y="2394770"/>
            <a:ext cx="7842102" cy="1751860"/>
            <a:chOff x="0" y="0"/>
            <a:chExt cx="3004649" cy="671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04649" cy="671213"/>
            </a:xfrm>
            <a:custGeom>
              <a:avLst/>
              <a:gdLst/>
              <a:ahLst/>
              <a:cxnLst/>
              <a:rect r="r" b="b" t="t" l="l"/>
              <a:pathLst>
                <a:path h="671213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004649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982038" y="6308471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4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982038" y="5143500"/>
            <a:ext cx="7842102" cy="1595226"/>
            <a:chOff x="0" y="0"/>
            <a:chExt cx="3004649" cy="6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04649" cy="611200"/>
            </a:xfrm>
            <a:custGeom>
              <a:avLst/>
              <a:gdLst/>
              <a:ahLst/>
              <a:cxnLst/>
              <a:rect r="r" b="b" t="t" l="l"/>
              <a:pathLst>
                <a:path h="611200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004649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134438" y="8579568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40" t="-86495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982038" y="7788993"/>
            <a:ext cx="7844908" cy="1595226"/>
            <a:chOff x="0" y="0"/>
            <a:chExt cx="3005724" cy="6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05724" cy="611200"/>
            </a:xfrm>
            <a:custGeom>
              <a:avLst/>
              <a:gdLst/>
              <a:ahLst/>
              <a:cxnLst/>
              <a:rect r="r" b="b" t="t" l="l"/>
              <a:pathLst>
                <a:path h="611200" w="3005724">
                  <a:moveTo>
                    <a:pt x="0" y="0"/>
                  </a:moveTo>
                  <a:lnTo>
                    <a:pt x="3005724" y="0"/>
                  </a:lnTo>
                  <a:lnTo>
                    <a:pt x="30057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0057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73637" y="2473847"/>
            <a:ext cx="9808401" cy="6068948"/>
          </a:xfrm>
          <a:custGeom>
            <a:avLst/>
            <a:gdLst/>
            <a:ahLst/>
            <a:cxnLst/>
            <a:rect r="r" b="b" t="t" l="l"/>
            <a:pathLst>
              <a:path h="6068948" w="9808401">
                <a:moveTo>
                  <a:pt x="0" y="0"/>
                </a:moveTo>
                <a:lnTo>
                  <a:pt x="9808401" y="0"/>
                </a:lnTo>
                <a:lnTo>
                  <a:pt x="9808401" y="6068948"/>
                </a:lnTo>
                <a:lnTo>
                  <a:pt x="0" y="6068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224042" y="548830"/>
            <a:ext cx="3839915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b="true" sz="5100" spc="4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3)PROPHET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08459" y="2862699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User-Friendly: Designed for users with little experience in forecasting, allowing for intuitive adjustments of model parameters.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07988" y="5199067"/>
            <a:ext cx="691504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Seasonal Trends: Handles seasonal effects well and is robust to missing data and outliers.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07988" y="7941974"/>
            <a:ext cx="684250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Flexibility: Easy to incorporate holidays and special events, which can impact stock prices.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0" y="8515602"/>
            <a:ext cx="93611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Prophet Test RMSE: 0.31975254603888253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214732"/>
            <a:ext cx="9808401" cy="6995632"/>
            <a:chOff x="0" y="0"/>
            <a:chExt cx="2583283" cy="1842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83283" cy="1842471"/>
            </a:xfrm>
            <a:custGeom>
              <a:avLst/>
              <a:gdLst/>
              <a:ahLst/>
              <a:cxnLst/>
              <a:rect r="r" b="b" t="t" l="l"/>
              <a:pathLst>
                <a:path h="1842471" w="2583283">
                  <a:moveTo>
                    <a:pt x="0" y="0"/>
                  </a:moveTo>
                  <a:lnTo>
                    <a:pt x="2583283" y="0"/>
                  </a:lnTo>
                  <a:lnTo>
                    <a:pt x="2583283" y="1842471"/>
                  </a:lnTo>
                  <a:lnTo>
                    <a:pt x="0" y="184247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583283" cy="1861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82038" y="3631075"/>
            <a:ext cx="7985023" cy="1169393"/>
          </a:xfrm>
          <a:custGeom>
            <a:avLst/>
            <a:gdLst/>
            <a:ahLst/>
            <a:cxnLst/>
            <a:rect r="r" b="b" t="t" l="l"/>
            <a:pathLst>
              <a:path h="1169393" w="7985023">
                <a:moveTo>
                  <a:pt x="0" y="0"/>
                </a:moveTo>
                <a:lnTo>
                  <a:pt x="7985023" y="0"/>
                </a:lnTo>
                <a:lnTo>
                  <a:pt x="7985023" y="1169394"/>
                </a:lnTo>
                <a:lnTo>
                  <a:pt x="0" y="1169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40" t="-64718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82038" y="2394770"/>
            <a:ext cx="7842102" cy="1751860"/>
            <a:chOff x="0" y="0"/>
            <a:chExt cx="3004649" cy="6712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04649" cy="671213"/>
            </a:xfrm>
            <a:custGeom>
              <a:avLst/>
              <a:gdLst/>
              <a:ahLst/>
              <a:cxnLst/>
              <a:rect r="r" b="b" t="t" l="l"/>
              <a:pathLst>
                <a:path h="671213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004649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982038" y="6308471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4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82038" y="5143500"/>
            <a:ext cx="7842102" cy="1595226"/>
            <a:chOff x="0" y="0"/>
            <a:chExt cx="3004649" cy="6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04649" cy="611200"/>
            </a:xfrm>
            <a:custGeom>
              <a:avLst/>
              <a:gdLst/>
              <a:ahLst/>
              <a:cxnLst/>
              <a:rect r="r" b="b" t="t" l="l"/>
              <a:pathLst>
                <a:path h="611200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004649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34438" y="8579568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140" t="-86495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982038" y="7788993"/>
            <a:ext cx="7844908" cy="1595226"/>
            <a:chOff x="0" y="0"/>
            <a:chExt cx="3005724" cy="6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05724" cy="611200"/>
            </a:xfrm>
            <a:custGeom>
              <a:avLst/>
              <a:gdLst/>
              <a:ahLst/>
              <a:cxnLst/>
              <a:rect r="r" b="b" t="t" l="l"/>
              <a:pathLst>
                <a:path h="611200" w="3005724">
                  <a:moveTo>
                    <a:pt x="0" y="0"/>
                  </a:moveTo>
                  <a:lnTo>
                    <a:pt x="3005724" y="0"/>
                  </a:lnTo>
                  <a:lnTo>
                    <a:pt x="30057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0057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0" y="2910324"/>
            <a:ext cx="9808401" cy="5051327"/>
          </a:xfrm>
          <a:custGeom>
            <a:avLst/>
            <a:gdLst/>
            <a:ahLst/>
            <a:cxnLst/>
            <a:rect r="r" b="b" t="t" l="l"/>
            <a:pathLst>
              <a:path h="5051327" w="9808401">
                <a:moveTo>
                  <a:pt x="0" y="0"/>
                </a:moveTo>
                <a:lnTo>
                  <a:pt x="9808401" y="0"/>
                </a:lnTo>
                <a:lnTo>
                  <a:pt x="9808401" y="5051326"/>
                </a:lnTo>
                <a:lnTo>
                  <a:pt x="0" y="50513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537668" y="548830"/>
            <a:ext cx="6541467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b="true" sz="5100" spc="4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4)RANDOM FOREST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08459" y="2862699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Non-Linear Relationships: Capable of modeling complex non-linear relationships in the data.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07988" y="5199067"/>
            <a:ext cx="691504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Robustness: Reduces overfitting compared to single decision trees by averaging multiple trees.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07988" y="7844560"/>
            <a:ext cx="684250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Feature Importance: Provides insights into feature importance, aiding in understanding which factors impact stock prices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6823" y="7894975"/>
            <a:ext cx="949475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RMSE: 0.12512584531256538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2214732"/>
            <a:ext cx="9808401" cy="6995632"/>
            <a:chOff x="0" y="0"/>
            <a:chExt cx="2583283" cy="1842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83283" cy="1842471"/>
            </a:xfrm>
            <a:custGeom>
              <a:avLst/>
              <a:gdLst/>
              <a:ahLst/>
              <a:cxnLst/>
              <a:rect r="r" b="b" t="t" l="l"/>
              <a:pathLst>
                <a:path h="1842471" w="2583283">
                  <a:moveTo>
                    <a:pt x="0" y="0"/>
                  </a:moveTo>
                  <a:lnTo>
                    <a:pt x="2583283" y="0"/>
                  </a:lnTo>
                  <a:lnTo>
                    <a:pt x="2583283" y="1842471"/>
                  </a:lnTo>
                  <a:lnTo>
                    <a:pt x="0" y="184247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583283" cy="1861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982038" y="3631075"/>
            <a:ext cx="7985023" cy="1169393"/>
          </a:xfrm>
          <a:custGeom>
            <a:avLst/>
            <a:gdLst/>
            <a:ahLst/>
            <a:cxnLst/>
            <a:rect r="r" b="b" t="t" l="l"/>
            <a:pathLst>
              <a:path h="1169393" w="7985023">
                <a:moveTo>
                  <a:pt x="0" y="0"/>
                </a:moveTo>
                <a:lnTo>
                  <a:pt x="7985023" y="0"/>
                </a:lnTo>
                <a:lnTo>
                  <a:pt x="7985023" y="1169394"/>
                </a:lnTo>
                <a:lnTo>
                  <a:pt x="0" y="11693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40" t="-64718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982038" y="2394770"/>
            <a:ext cx="7842102" cy="1751860"/>
            <a:chOff x="0" y="0"/>
            <a:chExt cx="3004649" cy="671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04649" cy="671213"/>
            </a:xfrm>
            <a:custGeom>
              <a:avLst/>
              <a:gdLst/>
              <a:ahLst/>
              <a:cxnLst/>
              <a:rect r="r" b="b" t="t" l="l"/>
              <a:pathLst>
                <a:path h="671213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004649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982038" y="6308471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4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982038" y="5143500"/>
            <a:ext cx="7842102" cy="1595226"/>
            <a:chOff x="0" y="0"/>
            <a:chExt cx="3004649" cy="6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04649" cy="611200"/>
            </a:xfrm>
            <a:custGeom>
              <a:avLst/>
              <a:gdLst/>
              <a:ahLst/>
              <a:cxnLst/>
              <a:rect r="r" b="b" t="t" l="l"/>
              <a:pathLst>
                <a:path h="611200" w="3004649">
                  <a:moveTo>
                    <a:pt x="0" y="0"/>
                  </a:moveTo>
                  <a:lnTo>
                    <a:pt x="3004649" y="0"/>
                  </a:lnTo>
                  <a:lnTo>
                    <a:pt x="3004649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004649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134438" y="8846268"/>
            <a:ext cx="7985023" cy="1032847"/>
          </a:xfrm>
          <a:custGeom>
            <a:avLst/>
            <a:gdLst/>
            <a:ahLst/>
            <a:cxnLst/>
            <a:rect r="r" b="b" t="t" l="l"/>
            <a:pathLst>
              <a:path h="1032847" w="7985023">
                <a:moveTo>
                  <a:pt x="0" y="0"/>
                </a:moveTo>
                <a:lnTo>
                  <a:pt x="7985023" y="0"/>
                </a:lnTo>
                <a:lnTo>
                  <a:pt x="798502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140" t="-86495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982038" y="7788993"/>
            <a:ext cx="7844908" cy="1595226"/>
            <a:chOff x="0" y="0"/>
            <a:chExt cx="3005724" cy="6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05724" cy="611200"/>
            </a:xfrm>
            <a:custGeom>
              <a:avLst/>
              <a:gdLst/>
              <a:ahLst/>
              <a:cxnLst/>
              <a:rect r="r" b="b" t="t" l="l"/>
              <a:pathLst>
                <a:path h="611200" w="3005724">
                  <a:moveTo>
                    <a:pt x="0" y="0"/>
                  </a:moveTo>
                  <a:lnTo>
                    <a:pt x="3005724" y="0"/>
                  </a:lnTo>
                  <a:lnTo>
                    <a:pt x="30057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0057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8790" y="2893816"/>
            <a:ext cx="9670821" cy="5210155"/>
          </a:xfrm>
          <a:custGeom>
            <a:avLst/>
            <a:gdLst/>
            <a:ahLst/>
            <a:cxnLst/>
            <a:rect r="r" b="b" t="t" l="l"/>
            <a:pathLst>
              <a:path h="5210155" w="9670821">
                <a:moveTo>
                  <a:pt x="0" y="0"/>
                </a:moveTo>
                <a:lnTo>
                  <a:pt x="9670821" y="0"/>
                </a:lnTo>
                <a:lnTo>
                  <a:pt x="9670821" y="5210155"/>
                </a:lnTo>
                <a:lnTo>
                  <a:pt x="0" y="52101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263597" y="548830"/>
            <a:ext cx="7436882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b="true" sz="5100" spc="4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5)LINEAR REGRESSION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08459" y="2862699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Simplicity: Easy to interpret and implement, serving as a benchmark for other models.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44259" y="5533112"/>
            <a:ext cx="691504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Baseline Model: Acts as a baseline model to compare more complex models against.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81838" y="8056346"/>
            <a:ext cx="684250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Speed: Quick to train and predict, making it suitable for initial analysis.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8790" y="8229178"/>
            <a:ext cx="9457646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Linear Regression Train RMSE: 0.005684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Linear Regression Test RMSE: 0.0113970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363" y="2007780"/>
            <a:ext cx="6371441" cy="8098520"/>
            <a:chOff x="0" y="0"/>
            <a:chExt cx="1678075" cy="21329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8075" cy="2132944"/>
            </a:xfrm>
            <a:custGeom>
              <a:avLst/>
              <a:gdLst/>
              <a:ahLst/>
              <a:cxnLst/>
              <a:rect r="r" b="b" t="t" l="l"/>
              <a:pathLst>
                <a:path h="2132944" w="1678075">
                  <a:moveTo>
                    <a:pt x="0" y="0"/>
                  </a:moveTo>
                  <a:lnTo>
                    <a:pt x="1678075" y="0"/>
                  </a:lnTo>
                  <a:lnTo>
                    <a:pt x="1678075" y="2132944"/>
                  </a:lnTo>
                  <a:lnTo>
                    <a:pt x="0" y="213294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678075" cy="2151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76877" y="2490164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935345" y="1635060"/>
            <a:ext cx="9610044" cy="1432575"/>
            <a:chOff x="0" y="0"/>
            <a:chExt cx="3682024" cy="5488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548881"/>
            </a:xfrm>
            <a:custGeom>
              <a:avLst/>
              <a:gdLst/>
              <a:ahLst/>
              <a:cxnLst/>
              <a:rect r="r" b="b" t="t" l="l"/>
              <a:pathLst>
                <a:path h="54888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976877" y="5827671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006805" y="4960889"/>
            <a:ext cx="9610044" cy="1432575"/>
            <a:chOff x="0" y="0"/>
            <a:chExt cx="3682024" cy="5488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548881"/>
            </a:xfrm>
            <a:custGeom>
              <a:avLst/>
              <a:gdLst/>
              <a:ahLst/>
              <a:cxnLst/>
              <a:rect r="r" b="b" t="t" l="l"/>
              <a:pathLst>
                <a:path h="54888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29392" y="7450739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8048338" y="6625031"/>
            <a:ext cx="9610044" cy="1432575"/>
            <a:chOff x="0" y="0"/>
            <a:chExt cx="3682024" cy="54888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82024" cy="548881"/>
            </a:xfrm>
            <a:custGeom>
              <a:avLst/>
              <a:gdLst/>
              <a:ahLst/>
              <a:cxnLst/>
              <a:rect r="r" b="b" t="t" l="l"/>
              <a:pathLst>
                <a:path h="54888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68202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221433" y="5095875"/>
            <a:ext cx="8821948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Random Forest: Optimize the number of trees, maximum depth, and minimum samples per leaf to enhance model robustness.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006805" y="4367773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7935345" y="3223514"/>
            <a:ext cx="9610044" cy="1432575"/>
            <a:chOff x="0" y="0"/>
            <a:chExt cx="3682024" cy="54888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82024" cy="548881"/>
            </a:xfrm>
            <a:custGeom>
              <a:avLst/>
              <a:gdLst/>
              <a:ahLst/>
              <a:cxnLst/>
              <a:rect r="r" b="b" t="t" l="l"/>
              <a:pathLst>
                <a:path h="54888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368202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8329392" y="9111914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8048338" y="8286205"/>
            <a:ext cx="9610044" cy="1432575"/>
            <a:chOff x="0" y="0"/>
            <a:chExt cx="3682024" cy="54888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82024" cy="548881"/>
            </a:xfrm>
            <a:custGeom>
              <a:avLst/>
              <a:gdLst/>
              <a:ahLst/>
              <a:cxnLst/>
              <a:rect r="r" b="b" t="t" l="l"/>
              <a:pathLst>
                <a:path h="54888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368202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27208" y="431279"/>
            <a:ext cx="16032092" cy="99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7"/>
              </a:lnSpc>
            </a:pPr>
            <a:r>
              <a:rPr lang="en-US" b="true" sz="5882" spc="57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IMPROVEMENT MEASURES FOR ALL MODELS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29392" y="1778580"/>
            <a:ext cx="8821948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LSTM: Experiment with different architectures, such as varying the number of LSTM layers, units, and dropout rates to prevent overfitting.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329392" y="6855521"/>
            <a:ext cx="8929908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Linear Regression: Test polynomial features and interaction terms to capture non-linear relationships better.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329392" y="3475386"/>
            <a:ext cx="8821948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ARIMA: Fine-tune parameters (p, d, q) using AIC/BIC for better accuracy in capturing temporal dependencies.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4447485"/>
            <a:ext cx="554771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Hyperparameter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Tuning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221433" y="8559786"/>
            <a:ext cx="8929908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Prophet: Adjust seasonalities and holidays settings to better reflect market behaviors and trends.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6838" y="1717461"/>
            <a:ext cx="6805720" cy="2938628"/>
            <a:chOff x="0" y="0"/>
            <a:chExt cx="1792453" cy="7739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92453" cy="773960"/>
            </a:xfrm>
            <a:custGeom>
              <a:avLst/>
              <a:gdLst/>
              <a:ahLst/>
              <a:cxnLst/>
              <a:rect r="r" b="b" t="t" l="l"/>
              <a:pathLst>
                <a:path h="773960" w="1792453">
                  <a:moveTo>
                    <a:pt x="0" y="0"/>
                  </a:moveTo>
                  <a:lnTo>
                    <a:pt x="1792453" y="0"/>
                  </a:lnTo>
                  <a:lnTo>
                    <a:pt x="1792453" y="773960"/>
                  </a:lnTo>
                  <a:lnTo>
                    <a:pt x="0" y="77396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792453" cy="793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76877" y="2490164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22559" y="1667115"/>
            <a:ext cx="9610044" cy="1432575"/>
            <a:chOff x="0" y="0"/>
            <a:chExt cx="3682024" cy="5488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548881"/>
            </a:xfrm>
            <a:custGeom>
              <a:avLst/>
              <a:gdLst/>
              <a:ahLst/>
              <a:cxnLst/>
              <a:rect r="r" b="b" t="t" l="l"/>
              <a:pathLst>
                <a:path h="54888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976877" y="5827671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422559" y="4960889"/>
            <a:ext cx="10194290" cy="1432575"/>
            <a:chOff x="0" y="0"/>
            <a:chExt cx="3905874" cy="5488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05874" cy="548881"/>
            </a:xfrm>
            <a:custGeom>
              <a:avLst/>
              <a:gdLst/>
              <a:ahLst/>
              <a:cxnLst/>
              <a:rect r="r" b="b" t="t" l="l"/>
              <a:pathLst>
                <a:path h="548881" w="3905874">
                  <a:moveTo>
                    <a:pt x="0" y="0"/>
                  </a:moveTo>
                  <a:lnTo>
                    <a:pt x="3905874" y="0"/>
                  </a:lnTo>
                  <a:lnTo>
                    <a:pt x="390587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90587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29392" y="7450739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422559" y="6625031"/>
            <a:ext cx="10235823" cy="1432575"/>
            <a:chOff x="0" y="0"/>
            <a:chExt cx="3921787" cy="54888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21787" cy="548881"/>
            </a:xfrm>
            <a:custGeom>
              <a:avLst/>
              <a:gdLst/>
              <a:ahLst/>
              <a:cxnLst/>
              <a:rect r="r" b="b" t="t" l="l"/>
              <a:pathLst>
                <a:path h="548881" w="3921787">
                  <a:moveTo>
                    <a:pt x="0" y="0"/>
                  </a:moveTo>
                  <a:lnTo>
                    <a:pt x="3921787" y="0"/>
                  </a:lnTo>
                  <a:lnTo>
                    <a:pt x="3921787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21787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7976877" y="4110653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7422559" y="3223514"/>
            <a:ext cx="10122830" cy="1432575"/>
            <a:chOff x="0" y="0"/>
            <a:chExt cx="3878494" cy="54888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878494" cy="548881"/>
            </a:xfrm>
            <a:custGeom>
              <a:avLst/>
              <a:gdLst/>
              <a:ahLst/>
              <a:cxnLst/>
              <a:rect r="r" b="b" t="t" l="l"/>
              <a:pathLst>
                <a:path h="548881" w="3878494">
                  <a:moveTo>
                    <a:pt x="0" y="0"/>
                  </a:moveTo>
                  <a:lnTo>
                    <a:pt x="3878494" y="0"/>
                  </a:lnTo>
                  <a:lnTo>
                    <a:pt x="387849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387849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8329392" y="9111914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7422559" y="8286205"/>
            <a:ext cx="10235823" cy="1432575"/>
            <a:chOff x="0" y="0"/>
            <a:chExt cx="3921787" cy="54888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21787" cy="548881"/>
            </a:xfrm>
            <a:custGeom>
              <a:avLst/>
              <a:gdLst/>
              <a:ahLst/>
              <a:cxnLst/>
              <a:rect r="r" b="b" t="t" l="l"/>
              <a:pathLst>
                <a:path h="548881" w="3921787">
                  <a:moveTo>
                    <a:pt x="0" y="0"/>
                  </a:moveTo>
                  <a:lnTo>
                    <a:pt x="3921787" y="0"/>
                  </a:lnTo>
                  <a:lnTo>
                    <a:pt x="3921787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3921787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16838" y="4960889"/>
            <a:ext cx="6805720" cy="1383206"/>
            <a:chOff x="0" y="0"/>
            <a:chExt cx="1792453" cy="36430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92453" cy="364301"/>
            </a:xfrm>
            <a:custGeom>
              <a:avLst/>
              <a:gdLst/>
              <a:ahLst/>
              <a:cxnLst/>
              <a:rect r="r" b="b" t="t" l="l"/>
              <a:pathLst>
                <a:path h="364301" w="1792453">
                  <a:moveTo>
                    <a:pt x="0" y="0"/>
                  </a:moveTo>
                  <a:lnTo>
                    <a:pt x="1792453" y="0"/>
                  </a:lnTo>
                  <a:lnTo>
                    <a:pt x="1792453" y="364301"/>
                  </a:lnTo>
                  <a:lnTo>
                    <a:pt x="0" y="36430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1792453" cy="383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07200" y="6649715"/>
            <a:ext cx="6805720" cy="1383206"/>
            <a:chOff x="0" y="0"/>
            <a:chExt cx="1792453" cy="36430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92453" cy="364301"/>
            </a:xfrm>
            <a:custGeom>
              <a:avLst/>
              <a:gdLst/>
              <a:ahLst/>
              <a:cxnLst/>
              <a:rect r="r" b="b" t="t" l="l"/>
              <a:pathLst>
                <a:path h="364301" w="1792453">
                  <a:moveTo>
                    <a:pt x="0" y="0"/>
                  </a:moveTo>
                  <a:lnTo>
                    <a:pt x="1792453" y="0"/>
                  </a:lnTo>
                  <a:lnTo>
                    <a:pt x="1792453" y="364301"/>
                  </a:lnTo>
                  <a:lnTo>
                    <a:pt x="0" y="36430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792453" cy="383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07200" y="8337721"/>
            <a:ext cx="6805720" cy="1383206"/>
            <a:chOff x="0" y="0"/>
            <a:chExt cx="1792453" cy="36430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792453" cy="364301"/>
            </a:xfrm>
            <a:custGeom>
              <a:avLst/>
              <a:gdLst/>
              <a:ahLst/>
              <a:cxnLst/>
              <a:rect r="r" b="b" t="t" l="l"/>
              <a:pathLst>
                <a:path h="364301" w="1792453">
                  <a:moveTo>
                    <a:pt x="0" y="0"/>
                  </a:moveTo>
                  <a:lnTo>
                    <a:pt x="1792453" y="0"/>
                  </a:lnTo>
                  <a:lnTo>
                    <a:pt x="1792453" y="364301"/>
                  </a:lnTo>
                  <a:lnTo>
                    <a:pt x="0" y="36430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1792453" cy="383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227208" y="431279"/>
            <a:ext cx="16032092" cy="99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7"/>
              </a:lnSpc>
            </a:pPr>
            <a:r>
              <a:rPr lang="en-US" b="true" sz="5882" spc="57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IMPROVEMENT MEASURES FOR ALL MODELS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329392" y="1778580"/>
            <a:ext cx="8821948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Introduce new features such as moving averages, exponential smoothing, and technical indicators (e.g., RSI, MACD) to enhance model inputs.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221433" y="5095875"/>
            <a:ext cx="8821948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Incorporate external data sources, such as economic indicators, market news, and social sentiment analysis, to enrich the dataset and improve model performance.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21433" y="6583964"/>
            <a:ext cx="8929908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Implement ensemble techniques like stacking or blending to combine predictions from multiple models, potentially improving overall accuracy.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8329392" y="3475386"/>
            <a:ext cx="8821948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Create additional lag features to capture historical trends and seasonality effectively.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16838" y="2515415"/>
            <a:ext cx="64816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Engineering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221433" y="8371273"/>
            <a:ext cx="8929908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Utilize k-fold cross-validation to ensure robust model evaluation and prevent overfitting, ensuring better performance on unseen data.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10481" y="5124957"/>
            <a:ext cx="62943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Augmentation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70626" y="6813782"/>
            <a:ext cx="595479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Ensembling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56792" y="8501788"/>
            <a:ext cx="53824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Cross-Validation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363" y="53605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078266" y="3386655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149727" y="2214100"/>
            <a:ext cx="9610044" cy="1432575"/>
            <a:chOff x="0" y="0"/>
            <a:chExt cx="3682024" cy="5488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548881"/>
            </a:xfrm>
            <a:custGeom>
              <a:avLst/>
              <a:gdLst/>
              <a:ahLst/>
              <a:cxnLst/>
              <a:rect r="r" b="b" t="t" l="l"/>
              <a:pathLst>
                <a:path h="54888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078266" y="5782557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149727" y="4595241"/>
            <a:ext cx="9610044" cy="1432575"/>
            <a:chOff x="0" y="0"/>
            <a:chExt cx="3682024" cy="5488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548881"/>
            </a:xfrm>
            <a:custGeom>
              <a:avLst/>
              <a:gdLst/>
              <a:ahLst/>
              <a:cxnLst/>
              <a:rect r="r" b="b" t="t" l="l"/>
              <a:pathLst>
                <a:path h="54888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149727" y="819322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8221187" y="7005904"/>
            <a:ext cx="9610044" cy="1432575"/>
            <a:chOff x="0" y="0"/>
            <a:chExt cx="3682024" cy="54888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82024" cy="548881"/>
            </a:xfrm>
            <a:custGeom>
              <a:avLst/>
              <a:gdLst/>
              <a:ahLst/>
              <a:cxnLst/>
              <a:rect r="r" b="b" t="t" l="l"/>
              <a:pathLst>
                <a:path h="54888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48881"/>
                  </a:lnTo>
                  <a:lnTo>
                    <a:pt x="0" y="54888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682024" cy="56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779363" y="2490164"/>
            <a:ext cx="6735904" cy="6735904"/>
          </a:xfrm>
          <a:custGeom>
            <a:avLst/>
            <a:gdLst/>
            <a:ahLst/>
            <a:cxnLst/>
            <a:rect r="r" b="b" t="t" l="l"/>
            <a:pathLst>
              <a:path h="6735904" w="6735904">
                <a:moveTo>
                  <a:pt x="0" y="0"/>
                </a:moveTo>
                <a:lnTo>
                  <a:pt x="6735904" y="0"/>
                </a:lnTo>
                <a:lnTo>
                  <a:pt x="6735904" y="6735903"/>
                </a:lnTo>
                <a:lnTo>
                  <a:pt x="0" y="6735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000"/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534431" y="2278458"/>
            <a:ext cx="1219137" cy="1335708"/>
          </a:xfrm>
          <a:custGeom>
            <a:avLst/>
            <a:gdLst/>
            <a:ahLst/>
            <a:cxnLst/>
            <a:rect r="r" b="b" t="t" l="l"/>
            <a:pathLst>
              <a:path h="1335708" w="1219137">
                <a:moveTo>
                  <a:pt x="0" y="0"/>
                </a:moveTo>
                <a:lnTo>
                  <a:pt x="1219138" y="0"/>
                </a:lnTo>
                <a:lnTo>
                  <a:pt x="1219138" y="1335708"/>
                </a:lnTo>
                <a:lnTo>
                  <a:pt x="0" y="13357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534431" y="4595241"/>
            <a:ext cx="1219137" cy="1335708"/>
          </a:xfrm>
          <a:custGeom>
            <a:avLst/>
            <a:gdLst/>
            <a:ahLst/>
            <a:cxnLst/>
            <a:rect r="r" b="b" t="t" l="l"/>
            <a:pathLst>
              <a:path h="1335708" w="1219137">
                <a:moveTo>
                  <a:pt x="0" y="0"/>
                </a:moveTo>
                <a:lnTo>
                  <a:pt x="1219138" y="0"/>
                </a:lnTo>
                <a:lnTo>
                  <a:pt x="1219138" y="1335709"/>
                </a:lnTo>
                <a:lnTo>
                  <a:pt x="0" y="13357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534431" y="6912025"/>
            <a:ext cx="1219137" cy="1335708"/>
          </a:xfrm>
          <a:custGeom>
            <a:avLst/>
            <a:gdLst/>
            <a:ahLst/>
            <a:cxnLst/>
            <a:rect r="r" b="b" t="t" l="l"/>
            <a:pathLst>
              <a:path h="1335708" w="1219137">
                <a:moveTo>
                  <a:pt x="0" y="0"/>
                </a:moveTo>
                <a:lnTo>
                  <a:pt x="1219138" y="0"/>
                </a:lnTo>
                <a:lnTo>
                  <a:pt x="1219138" y="1335708"/>
                </a:lnTo>
                <a:lnTo>
                  <a:pt x="0" y="13357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076665" y="364604"/>
            <a:ext cx="11182635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FUTURE OUTLOOK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16434" y="2442539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Explore ensemble methods to combine predictions from multiple models.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16434" y="4823680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Investigate deep learning architectures such as GRU and CNN for time series data.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987895" y="7234343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Continuously update models with new data to improve accuracy over time.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-4036729" y="566697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81126" y="1784839"/>
            <a:ext cx="4223303" cy="8226477"/>
            <a:chOff x="0" y="0"/>
            <a:chExt cx="1112310" cy="21666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12310" cy="2166644"/>
            </a:xfrm>
            <a:custGeom>
              <a:avLst/>
              <a:gdLst/>
              <a:ahLst/>
              <a:cxnLst/>
              <a:rect r="r" b="b" t="t" l="l"/>
              <a:pathLst>
                <a:path h="2166644" w="1112310">
                  <a:moveTo>
                    <a:pt x="0" y="0"/>
                  </a:moveTo>
                  <a:lnTo>
                    <a:pt x="1112310" y="0"/>
                  </a:lnTo>
                  <a:lnTo>
                    <a:pt x="1112310" y="2166644"/>
                  </a:lnTo>
                  <a:lnTo>
                    <a:pt x="0" y="216664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112310" cy="2176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04430" y="101111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SUMMARY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375340"/>
            <a:ext cx="352815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6"/>
              </a:lnSpc>
            </a:pPr>
            <a:r>
              <a:rPr lang="en-US" b="true" sz="36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LSTM = 0.0248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2366" y="3884222"/>
            <a:ext cx="2987984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6"/>
              </a:lnSpc>
            </a:pPr>
            <a:r>
              <a:rPr lang="en-US" b="true" sz="36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RF =  0.1251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5859" y="5738313"/>
            <a:ext cx="318099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6"/>
              </a:lnSpc>
            </a:pPr>
            <a:r>
              <a:rPr lang="en-US" b="true" sz="36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LR = 0.0114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5859" y="7414713"/>
            <a:ext cx="318099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6"/>
              </a:lnSpc>
            </a:pPr>
            <a:r>
              <a:rPr lang="en-US" b="true" sz="36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ARIMA = 0.3095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095514"/>
            <a:ext cx="352815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6"/>
              </a:lnSpc>
            </a:pPr>
            <a:r>
              <a:rPr lang="en-US" b="true" sz="36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PROPHET = 0.3198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04430" y="1939752"/>
            <a:ext cx="12637226" cy="140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9"/>
              </a:lnSpc>
            </a:pPr>
            <a:r>
              <a:rPr lang="en-US" sz="2724" spc="26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BEST PERFORMANCE AMONG THE MODELS, INDICATING ITS EFFECTIVENESS IN CAPTURING COMPLEX PATTERNS IN STOCK PRICE MOVEMENTS.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04430" y="3855647"/>
            <a:ext cx="13383570" cy="92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9"/>
              </a:lnSpc>
            </a:pPr>
            <a:r>
              <a:rPr lang="en-US" sz="2724" spc="26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GOOD PERFORMANCE, SUITABLE FOR CAPTURING NON-LINEAR RELATIONSHIPS IN THE DATA.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04430" y="5212598"/>
            <a:ext cx="12111685" cy="140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59"/>
              </a:lnSpc>
              <a:spcBef>
                <a:spcPct val="0"/>
              </a:spcBef>
            </a:pPr>
            <a:r>
              <a:rPr lang="en-US" sz="2724" spc="26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WHILE IT PERFORMED RELATIVELY WELL, IT MAY NOT CAPTURE THE COMPLEXITIES OF STOCK PRICE DYNAMICS AS EFFECTIVELY AS LSTM AND RANDOM FOREST.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80992" y="7217250"/>
            <a:ext cx="12713789" cy="92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59"/>
              </a:lnSpc>
              <a:spcBef>
                <a:spcPct val="0"/>
              </a:spcBef>
            </a:pPr>
            <a:r>
              <a:rPr lang="en-US" sz="2724" spc="26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PERFORMANCE SUGGESTS IT STRUGGLED WITH NON-STATIONARY DATA, WHICH MAY HAVE AFFECTED ITS FORECASTING CAPABILITY.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80992" y="8659926"/>
            <a:ext cx="11703912" cy="140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59"/>
              </a:lnSpc>
              <a:spcBef>
                <a:spcPct val="0"/>
              </a:spcBef>
            </a:pPr>
            <a:r>
              <a:rPr lang="en-US" sz="2724" spc="26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ALTHOUGH DESIGNED FOR SEASONAL DATA, IT UNDERPERFORMED COMPARED TO THE OTHER MODELS IN THIS CONTEXT.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-4036729" y="566697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52286" y="1784839"/>
            <a:ext cx="15783428" cy="8226477"/>
            <a:chOff x="0" y="0"/>
            <a:chExt cx="4156952" cy="21666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56952" cy="2166644"/>
            </a:xfrm>
            <a:custGeom>
              <a:avLst/>
              <a:gdLst/>
              <a:ahLst/>
              <a:cxnLst/>
              <a:rect r="r" b="b" t="t" l="l"/>
              <a:pathLst>
                <a:path h="2166644" w="4156952">
                  <a:moveTo>
                    <a:pt x="0" y="0"/>
                  </a:moveTo>
                  <a:lnTo>
                    <a:pt x="4156952" y="0"/>
                  </a:lnTo>
                  <a:lnTo>
                    <a:pt x="4156952" y="2166644"/>
                  </a:lnTo>
                  <a:lnTo>
                    <a:pt x="0" y="216664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4156952" cy="2176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04430" y="101111"/>
            <a:ext cx="81407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REFERENCES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02530" y="2927163"/>
            <a:ext cx="8506285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75" indent="-453388" lvl="1">
              <a:lnSpc>
                <a:spcPts val="5879"/>
              </a:lnSpc>
              <a:buFont typeface="Arial"/>
              <a:buChar char="•"/>
            </a:pPr>
            <a:r>
              <a:rPr lang="en-US" sz="4199" u="sng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note.com/powerpoint_jp/n/n812a673ce2ab"/>
              </a:rPr>
              <a:t>Basics of slide writing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02530" y="3842028"/>
            <a:ext cx="9905631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75" indent="-453388" lvl="1">
              <a:lnSpc>
                <a:spcPts val="5879"/>
              </a:lnSpc>
              <a:buFont typeface="Arial"/>
              <a:buChar char="•"/>
            </a:pPr>
            <a:r>
              <a:rPr lang="en-US" sz="4199" u="sng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note.com/powerpoint_jp/n/n9a8fd26ee181"/>
              </a:rPr>
              <a:t>Techniques for creating slides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02530" y="4810442"/>
            <a:ext cx="10285452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75" indent="-453388" lvl="1">
              <a:lnSpc>
                <a:spcPts val="5879"/>
              </a:lnSpc>
              <a:buFont typeface="Arial"/>
              <a:buChar char="•"/>
            </a:pPr>
            <a:r>
              <a:rPr lang="en-US" sz="4199" u="sng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  <a:hlinkClick r:id="rId9" tooltip="https://www.slideshare.net/slideshow/lecture-on-slide-writing/103255387"/>
              </a:rPr>
              <a:t>Lecture on Slide Writing (Slideshare)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131601" cy="2549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726292"/>
            <a:chOff x="0" y="0"/>
            <a:chExt cx="3682024" cy="6614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661417"/>
            </a:xfrm>
            <a:custGeom>
              <a:avLst/>
              <a:gdLst/>
              <a:ahLst/>
              <a:cxnLst/>
              <a:rect r="r" b="b" t="t" l="l"/>
              <a:pathLst>
                <a:path h="661417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61417"/>
                  </a:lnTo>
                  <a:lnTo>
                    <a:pt x="0" y="66141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682024" cy="689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47856" y="5817811"/>
            <a:ext cx="9610044" cy="1563871"/>
            <a:chOff x="0" y="0"/>
            <a:chExt cx="3682024" cy="5991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599187"/>
            </a:xfrm>
            <a:custGeom>
              <a:avLst/>
              <a:gdLst/>
              <a:ahLst/>
              <a:cxnLst/>
              <a:rect r="r" b="b" t="t" l="l"/>
              <a:pathLst>
                <a:path h="599187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599187"/>
                  </a:lnTo>
                  <a:lnTo>
                    <a:pt x="0" y="59918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682024" cy="627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042460" y="659974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041080" y="1060055"/>
            <a:ext cx="6500515" cy="8198245"/>
          </a:xfrm>
          <a:custGeom>
            <a:avLst/>
            <a:gdLst/>
            <a:ahLst/>
            <a:cxnLst/>
            <a:rect r="r" b="b" t="t" l="l"/>
            <a:pathLst>
              <a:path h="8198245" w="6500515">
                <a:moveTo>
                  <a:pt x="0" y="0"/>
                </a:moveTo>
                <a:lnTo>
                  <a:pt x="6500514" y="0"/>
                </a:lnTo>
                <a:lnTo>
                  <a:pt x="6500514" y="8198245"/>
                </a:lnTo>
                <a:lnTo>
                  <a:pt x="0" y="81982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84" t="0" r="-23032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406262" y="3591597"/>
            <a:ext cx="1219137" cy="1335708"/>
          </a:xfrm>
          <a:custGeom>
            <a:avLst/>
            <a:gdLst/>
            <a:ahLst/>
            <a:cxnLst/>
            <a:rect r="r" b="b" t="t" l="l"/>
            <a:pathLst>
              <a:path h="1335708" w="1219137">
                <a:moveTo>
                  <a:pt x="0" y="0"/>
                </a:moveTo>
                <a:lnTo>
                  <a:pt x="1219138" y="0"/>
                </a:lnTo>
                <a:lnTo>
                  <a:pt x="1219138" y="1335708"/>
                </a:lnTo>
                <a:lnTo>
                  <a:pt x="0" y="13357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406262" y="5931892"/>
            <a:ext cx="1219137" cy="1335708"/>
          </a:xfrm>
          <a:custGeom>
            <a:avLst/>
            <a:gdLst/>
            <a:ahLst/>
            <a:cxnLst/>
            <a:rect r="r" b="b" t="t" l="l"/>
            <a:pathLst>
              <a:path h="1335708" w="1219137">
                <a:moveTo>
                  <a:pt x="0" y="0"/>
                </a:moveTo>
                <a:lnTo>
                  <a:pt x="1219138" y="0"/>
                </a:lnTo>
                <a:lnTo>
                  <a:pt x="1219138" y="1335708"/>
                </a:lnTo>
                <a:lnTo>
                  <a:pt x="0" y="13357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42191" y="983855"/>
            <a:ext cx="7416941" cy="162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b="true" sz="4782" spc="468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IMPORTANT OF STOCK PRICE PREDICTION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8899" y="3624745"/>
            <a:ext cx="7132181" cy="114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Stock price prediction plays a crucial role in financial markets, guiding investment strategies and risk management.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08899" y="6005886"/>
            <a:ext cx="7132181" cy="114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Accurate predictions can help investors make informed decisions, potentially leading to higher returns.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74745" y="9258300"/>
            <a:ext cx="15783428" cy="8226477"/>
            <a:chOff x="0" y="0"/>
            <a:chExt cx="4156952" cy="2166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56952" cy="2166644"/>
            </a:xfrm>
            <a:custGeom>
              <a:avLst/>
              <a:gdLst/>
              <a:ahLst/>
              <a:cxnLst/>
              <a:rect r="r" b="b" t="t" l="l"/>
              <a:pathLst>
                <a:path h="2166644" w="4156952">
                  <a:moveTo>
                    <a:pt x="0" y="0"/>
                  </a:moveTo>
                  <a:lnTo>
                    <a:pt x="4156952" y="0"/>
                  </a:lnTo>
                  <a:lnTo>
                    <a:pt x="4156952" y="2166644"/>
                  </a:lnTo>
                  <a:lnTo>
                    <a:pt x="0" y="216664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156952" cy="2176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45" y="2384401"/>
            <a:ext cx="3829390" cy="5132172"/>
          </a:xfrm>
          <a:custGeom>
            <a:avLst/>
            <a:gdLst/>
            <a:ahLst/>
            <a:cxnLst/>
            <a:rect r="r" b="b" t="t" l="l"/>
            <a:pathLst>
              <a:path h="5132172" w="3829390">
                <a:moveTo>
                  <a:pt x="0" y="0"/>
                </a:moveTo>
                <a:lnTo>
                  <a:pt x="3829389" y="0"/>
                </a:lnTo>
                <a:lnTo>
                  <a:pt x="3829389" y="5132172"/>
                </a:lnTo>
                <a:lnTo>
                  <a:pt x="0" y="51321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9106" y="139211"/>
            <a:ext cx="17039113" cy="13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5"/>
              </a:lnSpc>
            </a:pPr>
            <a:r>
              <a:rPr lang="en-US" b="true" sz="7982" spc="78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 FOR YOUR ATTENTION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77687" y="2092921"/>
            <a:ext cx="9740531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Thank you for taking the time to explore my project on stock price prediction.I hope you found the analysis insightful and informative.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4917" y="8815448"/>
            <a:ext cx="17643083" cy="145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I welcome any questions, suggestions, or feedback you may have (Email - 21je1071@iitism.ac.in)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96426" y="5038725"/>
            <a:ext cx="4581261" cy="264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3"/>
              </a:lnSpc>
            </a:pPr>
            <a:r>
              <a:rPr lang="en-US" sz="500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ありがとう</a:t>
            </a:r>
          </a:p>
          <a:p>
            <a:pPr algn="ctr">
              <a:lnSpc>
                <a:spcPts val="7013"/>
              </a:lnSpc>
            </a:pPr>
          </a:p>
          <a:p>
            <a:pPr algn="ctr">
              <a:lnSpc>
                <a:spcPts val="701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757438" y="-915872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90074" y="3136051"/>
            <a:ext cx="3156532" cy="1148337"/>
            <a:chOff x="0" y="0"/>
            <a:chExt cx="1157757" cy="4211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57757" cy="421189"/>
            </a:xfrm>
            <a:custGeom>
              <a:avLst/>
              <a:gdLst/>
              <a:ahLst/>
              <a:cxnLst/>
              <a:rect r="r" b="b" t="t" l="l"/>
              <a:pathLst>
                <a:path h="421189" w="1157757">
                  <a:moveTo>
                    <a:pt x="76033" y="0"/>
                  </a:moveTo>
                  <a:lnTo>
                    <a:pt x="1081725" y="0"/>
                  </a:lnTo>
                  <a:cubicBezTo>
                    <a:pt x="1123716" y="0"/>
                    <a:pt x="1157757" y="34041"/>
                    <a:pt x="1157757" y="76033"/>
                  </a:cubicBezTo>
                  <a:lnTo>
                    <a:pt x="1157757" y="345156"/>
                  </a:lnTo>
                  <a:cubicBezTo>
                    <a:pt x="1157757" y="365321"/>
                    <a:pt x="1149747" y="384660"/>
                    <a:pt x="1135488" y="398919"/>
                  </a:cubicBezTo>
                  <a:cubicBezTo>
                    <a:pt x="1121229" y="413178"/>
                    <a:pt x="1101890" y="421189"/>
                    <a:pt x="1081725" y="421189"/>
                  </a:cubicBezTo>
                  <a:lnTo>
                    <a:pt x="76033" y="421189"/>
                  </a:lnTo>
                  <a:cubicBezTo>
                    <a:pt x="34041" y="421189"/>
                    <a:pt x="0" y="387148"/>
                    <a:pt x="0" y="345156"/>
                  </a:cubicBezTo>
                  <a:lnTo>
                    <a:pt x="0" y="76033"/>
                  </a:lnTo>
                  <a:cubicBezTo>
                    <a:pt x="0" y="55868"/>
                    <a:pt x="8011" y="36528"/>
                    <a:pt x="22269" y="22269"/>
                  </a:cubicBezTo>
                  <a:cubicBezTo>
                    <a:pt x="36528" y="8011"/>
                    <a:pt x="55868" y="0"/>
                    <a:pt x="76033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157757" cy="440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02132" y="4398688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78951" y="4598822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STEP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1145" y="3098833"/>
            <a:ext cx="2534389" cy="143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8"/>
              </a:lnSpc>
            </a:pPr>
            <a:r>
              <a:rPr lang="en-US" sz="20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understanding and EDA</a:t>
            </a:r>
          </a:p>
          <a:p>
            <a:pPr algn="ctr">
              <a:lnSpc>
                <a:spcPts val="2898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887923">
            <a:off x="-9026254" y="297256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093222" y="3629113"/>
            <a:ext cx="3604768" cy="1148337"/>
            <a:chOff x="0" y="0"/>
            <a:chExt cx="1322162" cy="42118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22162" cy="421189"/>
            </a:xfrm>
            <a:custGeom>
              <a:avLst/>
              <a:gdLst/>
              <a:ahLst/>
              <a:cxnLst/>
              <a:rect r="r" b="b" t="t" l="l"/>
              <a:pathLst>
                <a:path h="421189" w="1322162">
                  <a:moveTo>
                    <a:pt x="66578" y="0"/>
                  </a:moveTo>
                  <a:lnTo>
                    <a:pt x="1255583" y="0"/>
                  </a:lnTo>
                  <a:cubicBezTo>
                    <a:pt x="1273241" y="0"/>
                    <a:pt x="1290176" y="7014"/>
                    <a:pt x="1302661" y="19500"/>
                  </a:cubicBezTo>
                  <a:cubicBezTo>
                    <a:pt x="1315147" y="31986"/>
                    <a:pt x="1322162" y="48921"/>
                    <a:pt x="1322162" y="66578"/>
                  </a:cubicBezTo>
                  <a:lnTo>
                    <a:pt x="1322162" y="354610"/>
                  </a:lnTo>
                  <a:cubicBezTo>
                    <a:pt x="1322162" y="372268"/>
                    <a:pt x="1315147" y="389203"/>
                    <a:pt x="1302661" y="401688"/>
                  </a:cubicBezTo>
                  <a:cubicBezTo>
                    <a:pt x="1290176" y="414174"/>
                    <a:pt x="1273241" y="421189"/>
                    <a:pt x="1255583" y="421189"/>
                  </a:cubicBezTo>
                  <a:lnTo>
                    <a:pt x="66578" y="421189"/>
                  </a:lnTo>
                  <a:cubicBezTo>
                    <a:pt x="29808" y="421189"/>
                    <a:pt x="0" y="391381"/>
                    <a:pt x="0" y="354610"/>
                  </a:cubicBezTo>
                  <a:lnTo>
                    <a:pt x="0" y="66578"/>
                  </a:lnTo>
                  <a:cubicBezTo>
                    <a:pt x="0" y="48921"/>
                    <a:pt x="7014" y="31986"/>
                    <a:pt x="19500" y="19500"/>
                  </a:cubicBezTo>
                  <a:cubicBezTo>
                    <a:pt x="31986" y="7014"/>
                    <a:pt x="48921" y="0"/>
                    <a:pt x="66578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322162" cy="440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221194" y="4891750"/>
            <a:ext cx="3348825" cy="847111"/>
            <a:chOff x="0" y="0"/>
            <a:chExt cx="1228287" cy="310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28287" cy="310705"/>
            </a:xfrm>
            <a:custGeom>
              <a:avLst/>
              <a:gdLst/>
              <a:ahLst/>
              <a:cxnLst/>
              <a:rect r="r" b="b" t="t" l="l"/>
              <a:pathLst>
                <a:path h="310705" w="1228287">
                  <a:moveTo>
                    <a:pt x="71667" y="0"/>
                  </a:moveTo>
                  <a:lnTo>
                    <a:pt x="1156620" y="0"/>
                  </a:lnTo>
                  <a:cubicBezTo>
                    <a:pt x="1175627" y="0"/>
                    <a:pt x="1193856" y="7551"/>
                    <a:pt x="1207296" y="20991"/>
                  </a:cubicBezTo>
                  <a:cubicBezTo>
                    <a:pt x="1220736" y="34431"/>
                    <a:pt x="1228287" y="52660"/>
                    <a:pt x="1228287" y="71667"/>
                  </a:cubicBezTo>
                  <a:lnTo>
                    <a:pt x="1228287" y="239038"/>
                  </a:lnTo>
                  <a:cubicBezTo>
                    <a:pt x="1228287" y="258045"/>
                    <a:pt x="1220736" y="276274"/>
                    <a:pt x="1207296" y="289714"/>
                  </a:cubicBezTo>
                  <a:cubicBezTo>
                    <a:pt x="1193856" y="303154"/>
                    <a:pt x="1175627" y="310705"/>
                    <a:pt x="1156620" y="310705"/>
                  </a:cubicBezTo>
                  <a:lnTo>
                    <a:pt x="71667" y="310705"/>
                  </a:lnTo>
                  <a:cubicBezTo>
                    <a:pt x="32086" y="310705"/>
                    <a:pt x="0" y="278618"/>
                    <a:pt x="0" y="239038"/>
                  </a:cubicBezTo>
                  <a:lnTo>
                    <a:pt x="0" y="71667"/>
                  </a:lnTo>
                  <a:cubicBezTo>
                    <a:pt x="0" y="52660"/>
                    <a:pt x="7551" y="34431"/>
                    <a:pt x="20991" y="20991"/>
                  </a:cubicBezTo>
                  <a:cubicBezTo>
                    <a:pt x="34431" y="7551"/>
                    <a:pt x="52660" y="0"/>
                    <a:pt x="7166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228287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10644859">
            <a:off x="3196582" y="4852722"/>
            <a:ext cx="1359845" cy="384156"/>
          </a:xfrm>
          <a:custGeom>
            <a:avLst/>
            <a:gdLst/>
            <a:ahLst/>
            <a:cxnLst/>
            <a:rect r="r" b="b" t="t" l="l"/>
            <a:pathLst>
              <a:path h="384156" w="1359845">
                <a:moveTo>
                  <a:pt x="1359846" y="0"/>
                </a:moveTo>
                <a:lnTo>
                  <a:pt x="0" y="0"/>
                </a:lnTo>
                <a:lnTo>
                  <a:pt x="0" y="384156"/>
                </a:lnTo>
                <a:lnTo>
                  <a:pt x="1359846" y="384156"/>
                </a:lnTo>
                <a:lnTo>
                  <a:pt x="135984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9118276" y="3710219"/>
            <a:ext cx="3604768" cy="1148337"/>
            <a:chOff x="0" y="0"/>
            <a:chExt cx="1322162" cy="42118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22162" cy="421189"/>
            </a:xfrm>
            <a:custGeom>
              <a:avLst/>
              <a:gdLst/>
              <a:ahLst/>
              <a:cxnLst/>
              <a:rect r="r" b="b" t="t" l="l"/>
              <a:pathLst>
                <a:path h="421189" w="1322162">
                  <a:moveTo>
                    <a:pt x="66578" y="0"/>
                  </a:moveTo>
                  <a:lnTo>
                    <a:pt x="1255583" y="0"/>
                  </a:lnTo>
                  <a:cubicBezTo>
                    <a:pt x="1273241" y="0"/>
                    <a:pt x="1290176" y="7014"/>
                    <a:pt x="1302661" y="19500"/>
                  </a:cubicBezTo>
                  <a:cubicBezTo>
                    <a:pt x="1315147" y="31986"/>
                    <a:pt x="1322162" y="48921"/>
                    <a:pt x="1322162" y="66578"/>
                  </a:cubicBezTo>
                  <a:lnTo>
                    <a:pt x="1322162" y="354610"/>
                  </a:lnTo>
                  <a:cubicBezTo>
                    <a:pt x="1322162" y="372268"/>
                    <a:pt x="1315147" y="389203"/>
                    <a:pt x="1302661" y="401688"/>
                  </a:cubicBezTo>
                  <a:cubicBezTo>
                    <a:pt x="1290176" y="414174"/>
                    <a:pt x="1273241" y="421189"/>
                    <a:pt x="1255583" y="421189"/>
                  </a:cubicBezTo>
                  <a:lnTo>
                    <a:pt x="66578" y="421189"/>
                  </a:lnTo>
                  <a:cubicBezTo>
                    <a:pt x="29808" y="421189"/>
                    <a:pt x="0" y="391381"/>
                    <a:pt x="0" y="354610"/>
                  </a:cubicBezTo>
                  <a:lnTo>
                    <a:pt x="0" y="66578"/>
                  </a:lnTo>
                  <a:cubicBezTo>
                    <a:pt x="0" y="48921"/>
                    <a:pt x="7014" y="31986"/>
                    <a:pt x="19500" y="19500"/>
                  </a:cubicBezTo>
                  <a:cubicBezTo>
                    <a:pt x="31986" y="7014"/>
                    <a:pt x="48921" y="0"/>
                    <a:pt x="66578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1322162" cy="440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246248" y="4972857"/>
            <a:ext cx="3348825" cy="847111"/>
            <a:chOff x="0" y="0"/>
            <a:chExt cx="1228287" cy="31070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28287" cy="310705"/>
            </a:xfrm>
            <a:custGeom>
              <a:avLst/>
              <a:gdLst/>
              <a:ahLst/>
              <a:cxnLst/>
              <a:rect r="r" b="b" t="t" l="l"/>
              <a:pathLst>
                <a:path h="310705" w="1228287">
                  <a:moveTo>
                    <a:pt x="71667" y="0"/>
                  </a:moveTo>
                  <a:lnTo>
                    <a:pt x="1156620" y="0"/>
                  </a:lnTo>
                  <a:cubicBezTo>
                    <a:pt x="1175627" y="0"/>
                    <a:pt x="1193856" y="7551"/>
                    <a:pt x="1207296" y="20991"/>
                  </a:cubicBezTo>
                  <a:cubicBezTo>
                    <a:pt x="1220736" y="34431"/>
                    <a:pt x="1228287" y="52660"/>
                    <a:pt x="1228287" y="71667"/>
                  </a:cubicBezTo>
                  <a:lnTo>
                    <a:pt x="1228287" y="239038"/>
                  </a:lnTo>
                  <a:cubicBezTo>
                    <a:pt x="1228287" y="258045"/>
                    <a:pt x="1220736" y="276274"/>
                    <a:pt x="1207296" y="289714"/>
                  </a:cubicBezTo>
                  <a:cubicBezTo>
                    <a:pt x="1193856" y="303154"/>
                    <a:pt x="1175627" y="310705"/>
                    <a:pt x="1156620" y="310705"/>
                  </a:cubicBezTo>
                  <a:lnTo>
                    <a:pt x="71667" y="310705"/>
                  </a:lnTo>
                  <a:cubicBezTo>
                    <a:pt x="32086" y="310705"/>
                    <a:pt x="0" y="278618"/>
                    <a:pt x="0" y="239038"/>
                  </a:cubicBezTo>
                  <a:lnTo>
                    <a:pt x="0" y="71667"/>
                  </a:lnTo>
                  <a:cubicBezTo>
                    <a:pt x="0" y="52660"/>
                    <a:pt x="7551" y="34431"/>
                    <a:pt x="20991" y="20991"/>
                  </a:cubicBezTo>
                  <a:cubicBezTo>
                    <a:pt x="34431" y="7551"/>
                    <a:pt x="52660" y="0"/>
                    <a:pt x="7166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1228287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448175" y="5172990"/>
            <a:ext cx="2919624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STEP 3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668731" y="4284388"/>
            <a:ext cx="3604768" cy="1148337"/>
            <a:chOff x="0" y="0"/>
            <a:chExt cx="1322162" cy="42118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22162" cy="421189"/>
            </a:xfrm>
            <a:custGeom>
              <a:avLst/>
              <a:gdLst/>
              <a:ahLst/>
              <a:cxnLst/>
              <a:rect r="r" b="b" t="t" l="l"/>
              <a:pathLst>
                <a:path h="421189" w="1322162">
                  <a:moveTo>
                    <a:pt x="66578" y="0"/>
                  </a:moveTo>
                  <a:lnTo>
                    <a:pt x="1255583" y="0"/>
                  </a:lnTo>
                  <a:cubicBezTo>
                    <a:pt x="1273241" y="0"/>
                    <a:pt x="1290176" y="7014"/>
                    <a:pt x="1302661" y="19500"/>
                  </a:cubicBezTo>
                  <a:cubicBezTo>
                    <a:pt x="1315147" y="31986"/>
                    <a:pt x="1322162" y="48921"/>
                    <a:pt x="1322162" y="66578"/>
                  </a:cubicBezTo>
                  <a:lnTo>
                    <a:pt x="1322162" y="354610"/>
                  </a:lnTo>
                  <a:cubicBezTo>
                    <a:pt x="1322162" y="372268"/>
                    <a:pt x="1315147" y="389203"/>
                    <a:pt x="1302661" y="401688"/>
                  </a:cubicBezTo>
                  <a:cubicBezTo>
                    <a:pt x="1290176" y="414174"/>
                    <a:pt x="1273241" y="421189"/>
                    <a:pt x="1255583" y="421189"/>
                  </a:cubicBezTo>
                  <a:lnTo>
                    <a:pt x="66578" y="421189"/>
                  </a:lnTo>
                  <a:cubicBezTo>
                    <a:pt x="29808" y="421189"/>
                    <a:pt x="0" y="391381"/>
                    <a:pt x="0" y="354610"/>
                  </a:cubicBezTo>
                  <a:lnTo>
                    <a:pt x="0" y="66578"/>
                  </a:lnTo>
                  <a:cubicBezTo>
                    <a:pt x="0" y="48921"/>
                    <a:pt x="7014" y="31986"/>
                    <a:pt x="19500" y="19500"/>
                  </a:cubicBezTo>
                  <a:cubicBezTo>
                    <a:pt x="31986" y="7014"/>
                    <a:pt x="48921" y="0"/>
                    <a:pt x="66578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1322162" cy="440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796703" y="5547025"/>
            <a:ext cx="3348825" cy="847111"/>
            <a:chOff x="0" y="0"/>
            <a:chExt cx="1228287" cy="31070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28287" cy="310705"/>
            </a:xfrm>
            <a:custGeom>
              <a:avLst/>
              <a:gdLst/>
              <a:ahLst/>
              <a:cxnLst/>
              <a:rect r="r" b="b" t="t" l="l"/>
              <a:pathLst>
                <a:path h="310705" w="1228287">
                  <a:moveTo>
                    <a:pt x="71667" y="0"/>
                  </a:moveTo>
                  <a:lnTo>
                    <a:pt x="1156620" y="0"/>
                  </a:lnTo>
                  <a:cubicBezTo>
                    <a:pt x="1175627" y="0"/>
                    <a:pt x="1193856" y="7551"/>
                    <a:pt x="1207296" y="20991"/>
                  </a:cubicBezTo>
                  <a:cubicBezTo>
                    <a:pt x="1220736" y="34431"/>
                    <a:pt x="1228287" y="52660"/>
                    <a:pt x="1228287" y="71667"/>
                  </a:cubicBezTo>
                  <a:lnTo>
                    <a:pt x="1228287" y="239038"/>
                  </a:lnTo>
                  <a:cubicBezTo>
                    <a:pt x="1228287" y="258045"/>
                    <a:pt x="1220736" y="276274"/>
                    <a:pt x="1207296" y="289714"/>
                  </a:cubicBezTo>
                  <a:cubicBezTo>
                    <a:pt x="1193856" y="303154"/>
                    <a:pt x="1175627" y="310705"/>
                    <a:pt x="1156620" y="310705"/>
                  </a:cubicBezTo>
                  <a:lnTo>
                    <a:pt x="71667" y="310705"/>
                  </a:lnTo>
                  <a:cubicBezTo>
                    <a:pt x="32086" y="310705"/>
                    <a:pt x="0" y="278618"/>
                    <a:pt x="0" y="239038"/>
                  </a:cubicBezTo>
                  <a:lnTo>
                    <a:pt x="0" y="71667"/>
                  </a:lnTo>
                  <a:cubicBezTo>
                    <a:pt x="0" y="52660"/>
                    <a:pt x="7551" y="34431"/>
                    <a:pt x="20991" y="20991"/>
                  </a:cubicBezTo>
                  <a:cubicBezTo>
                    <a:pt x="34431" y="7551"/>
                    <a:pt x="52660" y="0"/>
                    <a:pt x="7166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228287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058547" y="7750571"/>
            <a:ext cx="3604768" cy="1431732"/>
            <a:chOff x="0" y="0"/>
            <a:chExt cx="1322162" cy="52513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22162" cy="525133"/>
            </a:xfrm>
            <a:custGeom>
              <a:avLst/>
              <a:gdLst/>
              <a:ahLst/>
              <a:cxnLst/>
              <a:rect r="r" b="b" t="t" l="l"/>
              <a:pathLst>
                <a:path h="525133" w="1322162">
                  <a:moveTo>
                    <a:pt x="66578" y="0"/>
                  </a:moveTo>
                  <a:lnTo>
                    <a:pt x="1255583" y="0"/>
                  </a:lnTo>
                  <a:cubicBezTo>
                    <a:pt x="1273241" y="0"/>
                    <a:pt x="1290176" y="7014"/>
                    <a:pt x="1302661" y="19500"/>
                  </a:cubicBezTo>
                  <a:cubicBezTo>
                    <a:pt x="1315147" y="31986"/>
                    <a:pt x="1322162" y="48921"/>
                    <a:pt x="1322162" y="66578"/>
                  </a:cubicBezTo>
                  <a:lnTo>
                    <a:pt x="1322162" y="458554"/>
                  </a:lnTo>
                  <a:cubicBezTo>
                    <a:pt x="1322162" y="476212"/>
                    <a:pt x="1315147" y="493146"/>
                    <a:pt x="1302661" y="505632"/>
                  </a:cubicBezTo>
                  <a:cubicBezTo>
                    <a:pt x="1290176" y="518118"/>
                    <a:pt x="1273241" y="525133"/>
                    <a:pt x="1255583" y="525133"/>
                  </a:cubicBezTo>
                  <a:lnTo>
                    <a:pt x="66578" y="525133"/>
                  </a:lnTo>
                  <a:cubicBezTo>
                    <a:pt x="29808" y="525133"/>
                    <a:pt x="0" y="495324"/>
                    <a:pt x="0" y="458554"/>
                  </a:cubicBezTo>
                  <a:lnTo>
                    <a:pt x="0" y="66578"/>
                  </a:lnTo>
                  <a:cubicBezTo>
                    <a:pt x="0" y="48921"/>
                    <a:pt x="7014" y="31986"/>
                    <a:pt x="19500" y="19500"/>
                  </a:cubicBezTo>
                  <a:cubicBezTo>
                    <a:pt x="31986" y="7014"/>
                    <a:pt x="48921" y="0"/>
                    <a:pt x="66578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1322162" cy="544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186519" y="9296602"/>
            <a:ext cx="3348825" cy="847111"/>
            <a:chOff x="0" y="0"/>
            <a:chExt cx="1228287" cy="31070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28287" cy="310705"/>
            </a:xfrm>
            <a:custGeom>
              <a:avLst/>
              <a:gdLst/>
              <a:ahLst/>
              <a:cxnLst/>
              <a:rect r="r" b="b" t="t" l="l"/>
              <a:pathLst>
                <a:path h="310705" w="1228287">
                  <a:moveTo>
                    <a:pt x="71667" y="0"/>
                  </a:moveTo>
                  <a:lnTo>
                    <a:pt x="1156620" y="0"/>
                  </a:lnTo>
                  <a:cubicBezTo>
                    <a:pt x="1175627" y="0"/>
                    <a:pt x="1193856" y="7551"/>
                    <a:pt x="1207296" y="20991"/>
                  </a:cubicBezTo>
                  <a:cubicBezTo>
                    <a:pt x="1220736" y="34431"/>
                    <a:pt x="1228287" y="52660"/>
                    <a:pt x="1228287" y="71667"/>
                  </a:cubicBezTo>
                  <a:lnTo>
                    <a:pt x="1228287" y="239038"/>
                  </a:lnTo>
                  <a:cubicBezTo>
                    <a:pt x="1228287" y="258045"/>
                    <a:pt x="1220736" y="276274"/>
                    <a:pt x="1207296" y="289714"/>
                  </a:cubicBezTo>
                  <a:cubicBezTo>
                    <a:pt x="1193856" y="303154"/>
                    <a:pt x="1175627" y="310705"/>
                    <a:pt x="1156620" y="310705"/>
                  </a:cubicBezTo>
                  <a:lnTo>
                    <a:pt x="71667" y="310705"/>
                  </a:lnTo>
                  <a:cubicBezTo>
                    <a:pt x="32086" y="310705"/>
                    <a:pt x="0" y="278618"/>
                    <a:pt x="0" y="239038"/>
                  </a:cubicBezTo>
                  <a:lnTo>
                    <a:pt x="0" y="71667"/>
                  </a:lnTo>
                  <a:cubicBezTo>
                    <a:pt x="0" y="52660"/>
                    <a:pt x="7551" y="34431"/>
                    <a:pt x="20991" y="20991"/>
                  </a:cubicBezTo>
                  <a:cubicBezTo>
                    <a:pt x="34431" y="7551"/>
                    <a:pt x="52660" y="0"/>
                    <a:pt x="7166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1228287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546606" y="7843886"/>
            <a:ext cx="3604768" cy="1148337"/>
            <a:chOff x="0" y="0"/>
            <a:chExt cx="1322162" cy="42118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322162" cy="421189"/>
            </a:xfrm>
            <a:custGeom>
              <a:avLst/>
              <a:gdLst/>
              <a:ahLst/>
              <a:cxnLst/>
              <a:rect r="r" b="b" t="t" l="l"/>
              <a:pathLst>
                <a:path h="421189" w="1322162">
                  <a:moveTo>
                    <a:pt x="66578" y="0"/>
                  </a:moveTo>
                  <a:lnTo>
                    <a:pt x="1255583" y="0"/>
                  </a:lnTo>
                  <a:cubicBezTo>
                    <a:pt x="1273241" y="0"/>
                    <a:pt x="1290176" y="7014"/>
                    <a:pt x="1302661" y="19500"/>
                  </a:cubicBezTo>
                  <a:cubicBezTo>
                    <a:pt x="1315147" y="31986"/>
                    <a:pt x="1322162" y="48921"/>
                    <a:pt x="1322162" y="66578"/>
                  </a:cubicBezTo>
                  <a:lnTo>
                    <a:pt x="1322162" y="354610"/>
                  </a:lnTo>
                  <a:cubicBezTo>
                    <a:pt x="1322162" y="372268"/>
                    <a:pt x="1315147" y="389203"/>
                    <a:pt x="1302661" y="401688"/>
                  </a:cubicBezTo>
                  <a:cubicBezTo>
                    <a:pt x="1290176" y="414174"/>
                    <a:pt x="1273241" y="421189"/>
                    <a:pt x="1255583" y="421189"/>
                  </a:cubicBezTo>
                  <a:lnTo>
                    <a:pt x="66578" y="421189"/>
                  </a:lnTo>
                  <a:cubicBezTo>
                    <a:pt x="29808" y="421189"/>
                    <a:pt x="0" y="391381"/>
                    <a:pt x="0" y="354610"/>
                  </a:cubicBezTo>
                  <a:lnTo>
                    <a:pt x="0" y="66578"/>
                  </a:lnTo>
                  <a:cubicBezTo>
                    <a:pt x="0" y="48921"/>
                    <a:pt x="7014" y="31986"/>
                    <a:pt x="19500" y="19500"/>
                  </a:cubicBezTo>
                  <a:cubicBezTo>
                    <a:pt x="31986" y="7014"/>
                    <a:pt x="48921" y="0"/>
                    <a:pt x="66578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19050"/>
              <a:ext cx="1322162" cy="440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674577" y="9106524"/>
            <a:ext cx="3348825" cy="847111"/>
            <a:chOff x="0" y="0"/>
            <a:chExt cx="1228287" cy="31070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228287" cy="310705"/>
            </a:xfrm>
            <a:custGeom>
              <a:avLst/>
              <a:gdLst/>
              <a:ahLst/>
              <a:cxnLst/>
              <a:rect r="r" b="b" t="t" l="l"/>
              <a:pathLst>
                <a:path h="310705" w="1228287">
                  <a:moveTo>
                    <a:pt x="71667" y="0"/>
                  </a:moveTo>
                  <a:lnTo>
                    <a:pt x="1156620" y="0"/>
                  </a:lnTo>
                  <a:cubicBezTo>
                    <a:pt x="1175627" y="0"/>
                    <a:pt x="1193856" y="7551"/>
                    <a:pt x="1207296" y="20991"/>
                  </a:cubicBezTo>
                  <a:cubicBezTo>
                    <a:pt x="1220736" y="34431"/>
                    <a:pt x="1228287" y="52660"/>
                    <a:pt x="1228287" y="71667"/>
                  </a:cubicBezTo>
                  <a:lnTo>
                    <a:pt x="1228287" y="239038"/>
                  </a:lnTo>
                  <a:cubicBezTo>
                    <a:pt x="1228287" y="258045"/>
                    <a:pt x="1220736" y="276274"/>
                    <a:pt x="1207296" y="289714"/>
                  </a:cubicBezTo>
                  <a:cubicBezTo>
                    <a:pt x="1193856" y="303154"/>
                    <a:pt x="1175627" y="310705"/>
                    <a:pt x="1156620" y="310705"/>
                  </a:cubicBezTo>
                  <a:lnTo>
                    <a:pt x="71667" y="310705"/>
                  </a:lnTo>
                  <a:cubicBezTo>
                    <a:pt x="32086" y="310705"/>
                    <a:pt x="0" y="278618"/>
                    <a:pt x="0" y="239038"/>
                  </a:cubicBezTo>
                  <a:lnTo>
                    <a:pt x="0" y="71667"/>
                  </a:lnTo>
                  <a:cubicBezTo>
                    <a:pt x="0" y="52660"/>
                    <a:pt x="7551" y="34431"/>
                    <a:pt x="20991" y="20991"/>
                  </a:cubicBezTo>
                  <a:cubicBezTo>
                    <a:pt x="34431" y="7551"/>
                    <a:pt x="52660" y="0"/>
                    <a:pt x="7166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1228287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true" flipV="false" rot="10644859">
            <a:off x="7636352" y="5140097"/>
            <a:ext cx="1566316" cy="442484"/>
          </a:xfrm>
          <a:custGeom>
            <a:avLst/>
            <a:gdLst/>
            <a:ahLst/>
            <a:cxnLst/>
            <a:rect r="r" b="b" t="t" l="l"/>
            <a:pathLst>
              <a:path h="442484" w="1566316">
                <a:moveTo>
                  <a:pt x="1566316" y="0"/>
                </a:moveTo>
                <a:lnTo>
                  <a:pt x="0" y="0"/>
                </a:lnTo>
                <a:lnTo>
                  <a:pt x="0" y="442485"/>
                </a:lnTo>
                <a:lnTo>
                  <a:pt x="1566316" y="442485"/>
                </a:lnTo>
                <a:lnTo>
                  <a:pt x="15663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true" flipV="false" rot="10644859">
            <a:off x="12221203" y="5342378"/>
            <a:ext cx="1566316" cy="442484"/>
          </a:xfrm>
          <a:custGeom>
            <a:avLst/>
            <a:gdLst/>
            <a:ahLst/>
            <a:cxnLst/>
            <a:rect r="r" b="b" t="t" l="l"/>
            <a:pathLst>
              <a:path h="442484" w="1566316">
                <a:moveTo>
                  <a:pt x="1566316" y="0"/>
                </a:moveTo>
                <a:lnTo>
                  <a:pt x="0" y="0"/>
                </a:lnTo>
                <a:lnTo>
                  <a:pt x="0" y="442484"/>
                </a:lnTo>
                <a:lnTo>
                  <a:pt x="1566316" y="442484"/>
                </a:lnTo>
                <a:lnTo>
                  <a:pt x="15663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true" flipV="false" rot="-3233898">
            <a:off x="13818786" y="7227447"/>
            <a:ext cx="1804326" cy="509722"/>
          </a:xfrm>
          <a:custGeom>
            <a:avLst/>
            <a:gdLst/>
            <a:ahLst/>
            <a:cxnLst/>
            <a:rect r="r" b="b" t="t" l="l"/>
            <a:pathLst>
              <a:path h="509722" w="1804326">
                <a:moveTo>
                  <a:pt x="1804326" y="0"/>
                </a:moveTo>
                <a:lnTo>
                  <a:pt x="0" y="0"/>
                </a:lnTo>
                <a:lnTo>
                  <a:pt x="0" y="509722"/>
                </a:lnTo>
                <a:lnTo>
                  <a:pt x="1804326" y="509722"/>
                </a:lnTo>
                <a:lnTo>
                  <a:pt x="180432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true" flipV="false" rot="-74792">
            <a:off x="7431615" y="8665895"/>
            <a:ext cx="2346691" cy="662940"/>
          </a:xfrm>
          <a:custGeom>
            <a:avLst/>
            <a:gdLst/>
            <a:ahLst/>
            <a:cxnLst/>
            <a:rect r="r" b="b" t="t" l="l"/>
            <a:pathLst>
              <a:path h="662940" w="2346691">
                <a:moveTo>
                  <a:pt x="2346691" y="0"/>
                </a:moveTo>
                <a:lnTo>
                  <a:pt x="0" y="0"/>
                </a:lnTo>
                <a:lnTo>
                  <a:pt x="0" y="662940"/>
                </a:lnTo>
                <a:lnTo>
                  <a:pt x="2346691" y="662940"/>
                </a:lnTo>
                <a:lnTo>
                  <a:pt x="234669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538888" y="1195362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STRATEGY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423121" y="5091884"/>
            <a:ext cx="2919624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STEP 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423121" y="3636580"/>
            <a:ext cx="2894278" cy="143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8"/>
              </a:lnSpc>
            </a:pPr>
            <a:r>
              <a:rPr lang="en-US" sz="20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Preprocessing and Feature Engineering</a:t>
            </a:r>
          </a:p>
          <a:p>
            <a:pPr algn="ctr">
              <a:lnSpc>
                <a:spcPts val="2898"/>
              </a:lnSpc>
            </a:pPr>
          </a:p>
        </p:txBody>
      </p:sp>
      <p:sp>
        <p:nvSpPr>
          <p:cNvPr name="TextBox 52" id="52"/>
          <p:cNvSpPr txBox="true"/>
          <p:nvPr/>
        </p:nvSpPr>
        <p:spPr>
          <a:xfrm rot="0">
            <a:off x="9473521" y="3673001"/>
            <a:ext cx="2894278" cy="107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8"/>
              </a:lnSpc>
            </a:pPr>
            <a:r>
              <a:rPr lang="en-US" sz="20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Model Selection and Training</a:t>
            </a:r>
          </a:p>
          <a:p>
            <a:pPr algn="ctr">
              <a:lnSpc>
                <a:spcPts val="2898"/>
              </a:lnSpc>
            </a:pPr>
          </a:p>
        </p:txBody>
      </p:sp>
      <p:sp>
        <p:nvSpPr>
          <p:cNvPr name="TextBox 53" id="53"/>
          <p:cNvSpPr txBox="true"/>
          <p:nvPr/>
        </p:nvSpPr>
        <p:spPr>
          <a:xfrm rot="0">
            <a:off x="13998630" y="5747159"/>
            <a:ext cx="2919624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STEP 4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023976" y="4247170"/>
            <a:ext cx="2894278" cy="107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8"/>
              </a:lnSpc>
            </a:pPr>
            <a:r>
              <a:rPr lang="en-US" sz="20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Model Evaluation and Results Analysis</a:t>
            </a:r>
          </a:p>
          <a:p>
            <a:pPr algn="ctr">
              <a:lnSpc>
                <a:spcPts val="2898"/>
              </a:lnSpc>
            </a:pPr>
          </a:p>
        </p:txBody>
      </p:sp>
      <p:sp>
        <p:nvSpPr>
          <p:cNvPr name="TextBox 55" id="55"/>
          <p:cNvSpPr txBox="true"/>
          <p:nvPr/>
        </p:nvSpPr>
        <p:spPr>
          <a:xfrm rot="0">
            <a:off x="10388446" y="9496736"/>
            <a:ext cx="2919624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STEP 5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0483034" y="7702946"/>
            <a:ext cx="2825035" cy="176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9"/>
              </a:lnSpc>
            </a:pPr>
            <a:r>
              <a:rPr lang="en-US" sz="202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Consider improvement measures and retrain the model</a:t>
            </a:r>
          </a:p>
          <a:p>
            <a:pPr algn="ctr">
              <a:lnSpc>
                <a:spcPts val="2829"/>
              </a:lnSpc>
            </a:pPr>
          </a:p>
        </p:txBody>
      </p:sp>
      <p:sp>
        <p:nvSpPr>
          <p:cNvPr name="TextBox 57" id="57"/>
          <p:cNvSpPr txBox="true"/>
          <p:nvPr/>
        </p:nvSpPr>
        <p:spPr>
          <a:xfrm rot="0">
            <a:off x="3876505" y="9306657"/>
            <a:ext cx="2919624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STEP 6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3901851" y="7797143"/>
            <a:ext cx="2894278" cy="1385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9"/>
              </a:lnSpc>
            </a:pPr>
            <a:r>
              <a:rPr lang="en-US" sz="198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Summary of results and preparation of presentation materials</a:t>
            </a:r>
          </a:p>
          <a:p>
            <a:pPr algn="ctr">
              <a:lnSpc>
                <a:spcPts val="27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40" r="0" b="-44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7102172" y="-3853913"/>
            <a:ext cx="3593433" cy="11301259"/>
            <a:chOff x="0" y="0"/>
            <a:chExt cx="946419" cy="29764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6419" cy="2976463"/>
            </a:xfrm>
            <a:custGeom>
              <a:avLst/>
              <a:gdLst/>
              <a:ahLst/>
              <a:cxnLst/>
              <a:rect r="r" b="b" t="t" l="l"/>
              <a:pathLst>
                <a:path h="2976463" w="946419">
                  <a:moveTo>
                    <a:pt x="0" y="0"/>
                  </a:moveTo>
                  <a:lnTo>
                    <a:pt x="946419" y="0"/>
                  </a:lnTo>
                  <a:lnTo>
                    <a:pt x="946419" y="2976463"/>
                  </a:lnTo>
                  <a:lnTo>
                    <a:pt x="0" y="2976463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946419" cy="2995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14096" y="4797526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16903" y="3623805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214096" y="3045666"/>
            <a:ext cx="9610044" cy="1751860"/>
            <a:chOff x="0" y="0"/>
            <a:chExt cx="3682024" cy="671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671213"/>
            </a:xfrm>
            <a:custGeom>
              <a:avLst/>
              <a:gdLst/>
              <a:ahLst/>
              <a:cxnLst/>
              <a:rect r="r" b="b" t="t" l="l"/>
              <a:pathLst>
                <a:path h="671213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214096" y="7178667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214096" y="5746092"/>
            <a:ext cx="9610044" cy="1595226"/>
            <a:chOff x="0" y="0"/>
            <a:chExt cx="3682024" cy="6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611200"/>
            </a:xfrm>
            <a:custGeom>
              <a:avLst/>
              <a:gdLst/>
              <a:ahLst/>
              <a:cxnLst/>
              <a:rect r="r" b="b" t="t" l="l"/>
              <a:pathLst>
                <a:path h="611200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2922001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8216903" y="7695091"/>
            <a:ext cx="9610044" cy="1595226"/>
            <a:chOff x="0" y="0"/>
            <a:chExt cx="3682024" cy="6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82024" cy="611200"/>
            </a:xfrm>
            <a:custGeom>
              <a:avLst/>
              <a:gdLst/>
              <a:ahLst/>
              <a:cxnLst/>
              <a:rect r="r" b="b" t="t" l="l"/>
              <a:pathLst>
                <a:path h="611200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6820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248259" y="54468"/>
            <a:ext cx="11301259" cy="2895948"/>
          </a:xfrm>
          <a:custGeom>
            <a:avLst/>
            <a:gdLst/>
            <a:ahLst/>
            <a:cxnLst/>
            <a:rect r="r" b="b" t="t" l="l"/>
            <a:pathLst>
              <a:path h="2895948" w="11301259">
                <a:moveTo>
                  <a:pt x="0" y="0"/>
                </a:moveTo>
                <a:lnTo>
                  <a:pt x="11301259" y="0"/>
                </a:lnTo>
                <a:lnTo>
                  <a:pt x="11301259" y="2895948"/>
                </a:lnTo>
                <a:lnTo>
                  <a:pt x="0" y="28959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45112" y="5445117"/>
            <a:ext cx="8898888" cy="173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b="true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EXPLORATORY DATA ANALYSIS (EDA) RESULTS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8534431" y="3478775"/>
            <a:ext cx="1219137" cy="1335708"/>
          </a:xfrm>
          <a:custGeom>
            <a:avLst/>
            <a:gdLst/>
            <a:ahLst/>
            <a:cxnLst/>
            <a:rect r="r" b="b" t="t" l="l"/>
            <a:pathLst>
              <a:path h="1335708" w="1219137">
                <a:moveTo>
                  <a:pt x="0" y="0"/>
                </a:moveTo>
                <a:lnTo>
                  <a:pt x="1219138" y="0"/>
                </a:lnTo>
                <a:lnTo>
                  <a:pt x="1219138" y="1335709"/>
                </a:lnTo>
                <a:lnTo>
                  <a:pt x="0" y="13357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534431" y="5842959"/>
            <a:ext cx="1219137" cy="1335708"/>
          </a:xfrm>
          <a:custGeom>
            <a:avLst/>
            <a:gdLst/>
            <a:ahLst/>
            <a:cxnLst/>
            <a:rect r="r" b="b" t="t" l="l"/>
            <a:pathLst>
              <a:path h="1335708" w="1219137">
                <a:moveTo>
                  <a:pt x="0" y="0"/>
                </a:moveTo>
                <a:lnTo>
                  <a:pt x="1219138" y="0"/>
                </a:lnTo>
                <a:lnTo>
                  <a:pt x="1219138" y="1335708"/>
                </a:lnTo>
                <a:lnTo>
                  <a:pt x="0" y="13357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534431" y="8207142"/>
            <a:ext cx="1219137" cy="1335708"/>
          </a:xfrm>
          <a:custGeom>
            <a:avLst/>
            <a:gdLst/>
            <a:ahLst/>
            <a:cxnLst/>
            <a:rect r="r" b="b" t="t" l="l"/>
            <a:pathLst>
              <a:path h="1335708" w="1219137">
                <a:moveTo>
                  <a:pt x="0" y="0"/>
                </a:moveTo>
                <a:lnTo>
                  <a:pt x="1219138" y="0"/>
                </a:lnTo>
                <a:lnTo>
                  <a:pt x="1219138" y="1335709"/>
                </a:lnTo>
                <a:lnTo>
                  <a:pt x="0" y="13357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980804" y="3545808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preprocessing steps taken, including handling missing values and outlier detection.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80804" y="5974531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Key patterns identified in historical stock price data, including trends and seasonality.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980804" y="8084703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Challenges faced during data collection and cleaning processes.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7145337" y="-4258501"/>
            <a:ext cx="3593433" cy="12110435"/>
            <a:chOff x="0" y="0"/>
            <a:chExt cx="946419" cy="31895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6419" cy="3189580"/>
            </a:xfrm>
            <a:custGeom>
              <a:avLst/>
              <a:gdLst/>
              <a:ahLst/>
              <a:cxnLst/>
              <a:rect r="r" b="b" t="t" l="l"/>
              <a:pathLst>
                <a:path h="3189580" w="946419">
                  <a:moveTo>
                    <a:pt x="0" y="0"/>
                  </a:moveTo>
                  <a:lnTo>
                    <a:pt x="946419" y="0"/>
                  </a:lnTo>
                  <a:lnTo>
                    <a:pt x="946419" y="3189580"/>
                  </a:lnTo>
                  <a:lnTo>
                    <a:pt x="0" y="318958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946419" cy="3208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14096" y="4797526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16903" y="3623805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214096" y="3045666"/>
            <a:ext cx="9610044" cy="1751860"/>
            <a:chOff x="0" y="0"/>
            <a:chExt cx="3682024" cy="671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671213"/>
            </a:xfrm>
            <a:custGeom>
              <a:avLst/>
              <a:gdLst/>
              <a:ahLst/>
              <a:cxnLst/>
              <a:rect r="r" b="b" t="t" l="l"/>
              <a:pathLst>
                <a:path h="671213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214096" y="7178667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214096" y="5746092"/>
            <a:ext cx="9610044" cy="1595226"/>
            <a:chOff x="0" y="0"/>
            <a:chExt cx="3682024" cy="6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611200"/>
            </a:xfrm>
            <a:custGeom>
              <a:avLst/>
              <a:gdLst/>
              <a:ahLst/>
              <a:cxnLst/>
              <a:rect r="r" b="b" t="t" l="l"/>
              <a:pathLst>
                <a:path h="611200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216903" y="5830373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8216903" y="7695091"/>
            <a:ext cx="9610044" cy="1595226"/>
            <a:chOff x="0" y="0"/>
            <a:chExt cx="3682024" cy="611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82024" cy="611200"/>
            </a:xfrm>
            <a:custGeom>
              <a:avLst/>
              <a:gdLst/>
              <a:ahLst/>
              <a:cxnLst/>
              <a:rect r="r" b="b" t="t" l="l"/>
              <a:pathLst>
                <a:path h="611200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36820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219709" y="8036643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320564" y="3526105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515515" y="-87316"/>
            <a:ext cx="11256970" cy="3422921"/>
          </a:xfrm>
          <a:custGeom>
            <a:avLst/>
            <a:gdLst/>
            <a:ahLst/>
            <a:cxnLst/>
            <a:rect r="r" b="b" t="t" l="l"/>
            <a:pathLst>
              <a:path h="3422921" w="11256970">
                <a:moveTo>
                  <a:pt x="0" y="0"/>
                </a:moveTo>
                <a:lnTo>
                  <a:pt x="11256970" y="0"/>
                </a:lnTo>
                <a:lnTo>
                  <a:pt x="11256970" y="3422921"/>
                </a:lnTo>
                <a:lnTo>
                  <a:pt x="0" y="3422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0" y="5445117"/>
            <a:ext cx="8898888" cy="173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b="true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EXPLORATORY DATA ANALYSIS (EDA) RESULTS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80804" y="3545808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'Date' column was parsed and set as the index for the DataFrame, allowing for effective time series analysis.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80804" y="5974531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Various curves were plotted to visualize trends, seasonality, and price movements over time.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980804" y="8084703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Encountered issues with missing values and outlier detection during data cleaning.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214732"/>
            <a:ext cx="7813832" cy="6995632"/>
            <a:chOff x="0" y="0"/>
            <a:chExt cx="2057964" cy="1842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7964" cy="1842471"/>
            </a:xfrm>
            <a:custGeom>
              <a:avLst/>
              <a:gdLst/>
              <a:ahLst/>
              <a:cxnLst/>
              <a:rect r="r" b="b" t="t" l="l"/>
              <a:pathLst>
                <a:path h="1842471" w="2057964">
                  <a:moveTo>
                    <a:pt x="0" y="0"/>
                  </a:moveTo>
                  <a:lnTo>
                    <a:pt x="2057964" y="0"/>
                  </a:lnTo>
                  <a:lnTo>
                    <a:pt x="2057964" y="1842471"/>
                  </a:lnTo>
                  <a:lnTo>
                    <a:pt x="0" y="184247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057964" cy="1861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14096" y="4797526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214096" y="2394770"/>
            <a:ext cx="9610044" cy="1751860"/>
            <a:chOff x="0" y="0"/>
            <a:chExt cx="3682024" cy="6712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671213"/>
            </a:xfrm>
            <a:custGeom>
              <a:avLst/>
              <a:gdLst/>
              <a:ahLst/>
              <a:cxnLst/>
              <a:rect r="r" b="b" t="t" l="l"/>
              <a:pathLst>
                <a:path h="671213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214096" y="7178667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214096" y="5143500"/>
            <a:ext cx="9610044" cy="1595226"/>
            <a:chOff x="0" y="0"/>
            <a:chExt cx="3682024" cy="6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611200"/>
            </a:xfrm>
            <a:custGeom>
              <a:avLst/>
              <a:gdLst/>
              <a:ahLst/>
              <a:cxnLst/>
              <a:rect r="r" b="b" t="t" l="l"/>
              <a:pathLst>
                <a:path h="611200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319611" y="5559982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8216903" y="7615138"/>
            <a:ext cx="9610044" cy="1595226"/>
            <a:chOff x="0" y="0"/>
            <a:chExt cx="3682024" cy="6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82024" cy="611200"/>
            </a:xfrm>
            <a:custGeom>
              <a:avLst/>
              <a:gdLst/>
              <a:ahLst/>
              <a:cxnLst/>
              <a:rect r="r" b="b" t="t" l="l"/>
              <a:pathLst>
                <a:path h="611200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6820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474471" y="778064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319611" y="2850613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91856" y="3029546"/>
            <a:ext cx="7430120" cy="5433092"/>
          </a:xfrm>
          <a:custGeom>
            <a:avLst/>
            <a:gdLst/>
            <a:ahLst/>
            <a:cxnLst/>
            <a:rect r="r" b="b" t="t" l="l"/>
            <a:pathLst>
              <a:path h="5433092" w="7430120">
                <a:moveTo>
                  <a:pt x="0" y="0"/>
                </a:moveTo>
                <a:lnTo>
                  <a:pt x="7430120" y="0"/>
                </a:lnTo>
                <a:lnTo>
                  <a:pt x="7430120" y="5433092"/>
                </a:lnTo>
                <a:lnTo>
                  <a:pt x="0" y="5433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14281" y="312018"/>
            <a:ext cx="16120379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b="true" sz="5100" spc="4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 AND FEATURE ENGINEERING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82038" y="2669878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Identified and addressed missing values in the dataset to ensure data quality.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83891" y="5584708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Changed volume data from billions (B) to millions (M) for consistency and ease of interpretation.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82038" y="8015076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Removed the '%' sign from the 'Change Rate %' column to convert it into a numerical format suitable for analysis.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214732"/>
            <a:ext cx="7813832" cy="6995632"/>
            <a:chOff x="0" y="0"/>
            <a:chExt cx="2057964" cy="1842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7964" cy="1842471"/>
            </a:xfrm>
            <a:custGeom>
              <a:avLst/>
              <a:gdLst/>
              <a:ahLst/>
              <a:cxnLst/>
              <a:rect r="r" b="b" t="t" l="l"/>
              <a:pathLst>
                <a:path h="1842471" w="2057964">
                  <a:moveTo>
                    <a:pt x="0" y="0"/>
                  </a:moveTo>
                  <a:lnTo>
                    <a:pt x="2057964" y="0"/>
                  </a:lnTo>
                  <a:lnTo>
                    <a:pt x="2057964" y="1842471"/>
                  </a:lnTo>
                  <a:lnTo>
                    <a:pt x="0" y="184247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057964" cy="1861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14096" y="4797526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214096" y="2394770"/>
            <a:ext cx="9610044" cy="1751860"/>
            <a:chOff x="0" y="0"/>
            <a:chExt cx="3682024" cy="6712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671213"/>
            </a:xfrm>
            <a:custGeom>
              <a:avLst/>
              <a:gdLst/>
              <a:ahLst/>
              <a:cxnLst/>
              <a:rect r="r" b="b" t="t" l="l"/>
              <a:pathLst>
                <a:path h="671213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214096" y="7178667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214096" y="5143500"/>
            <a:ext cx="9610044" cy="1595226"/>
            <a:chOff x="0" y="0"/>
            <a:chExt cx="3682024" cy="6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611200"/>
            </a:xfrm>
            <a:custGeom>
              <a:avLst/>
              <a:gdLst/>
              <a:ahLst/>
              <a:cxnLst/>
              <a:rect r="r" b="b" t="t" l="l"/>
              <a:pathLst>
                <a:path h="611200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11200"/>
                  </a:lnTo>
                  <a:lnTo>
                    <a:pt x="0" y="61120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6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319611" y="5559982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319611" y="2850613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91856" y="3029546"/>
            <a:ext cx="7430120" cy="5433092"/>
          </a:xfrm>
          <a:custGeom>
            <a:avLst/>
            <a:gdLst/>
            <a:ahLst/>
            <a:cxnLst/>
            <a:rect r="r" b="b" t="t" l="l"/>
            <a:pathLst>
              <a:path h="5433092" w="7430120">
                <a:moveTo>
                  <a:pt x="0" y="0"/>
                </a:moveTo>
                <a:lnTo>
                  <a:pt x="7430120" y="0"/>
                </a:lnTo>
                <a:lnTo>
                  <a:pt x="7430120" y="5433092"/>
                </a:lnTo>
                <a:lnTo>
                  <a:pt x="0" y="5433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14281" y="264366"/>
            <a:ext cx="16120379" cy="8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b="true" sz="5100" spc="49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 AND FEATURE ENGINEERING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82038" y="2669878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Created lag features to capture historical price movements, enhancing the model's ability to make future predictions.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83891" y="5584708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Applied MinMaxScaler to normalize the data, transforming it to a range between 0 and 1.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0283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028700" y="5722608"/>
            <a:ext cx="15669759" cy="1905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805999" y="5143500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527638" y="1729600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290870" y="5244337"/>
            <a:ext cx="501082" cy="5010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013337" y="1794217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776569" y="5246217"/>
            <a:ext cx="501082" cy="50108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401579" y="1786750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258975" y="5187276"/>
            <a:ext cx="554382" cy="5543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10799999">
            <a:off x="-4778831" y="-8611959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931780" y="180283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695012" y="5213926"/>
            <a:ext cx="501082" cy="5010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5143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27638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94071" y="2230914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01579" y="2230914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09434" y="5932158"/>
            <a:ext cx="2266078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LSTM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6227" y="6805098"/>
            <a:ext cx="3080627" cy="143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1"/>
              </a:lnSpc>
            </a:pPr>
            <a:r>
              <a:rPr lang="en-US" sz="2087" spc="20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Chosen for its ability to learn long-term dependencies in sequential data.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50070" y="537527"/>
            <a:ext cx="47878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 USED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934074" y="222138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812514" y="5932158"/>
            <a:ext cx="2916639" cy="99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LINEAR REGRESSION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274573" y="5932158"/>
            <a:ext cx="2266078" cy="99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RANDOM </a:t>
            </a:r>
          </a:p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FOREST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289106" y="5932158"/>
            <a:ext cx="2266078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ARIMA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894071" y="5932158"/>
            <a:ext cx="2266078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PROPHET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541737" y="7194594"/>
            <a:ext cx="3204526" cy="94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Effective for handling seasonality and trend changes.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939148" y="6991403"/>
            <a:ext cx="3204526" cy="94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Suitable for time series forecasting due to its autoregressive nature.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933904" y="7055754"/>
            <a:ext cx="3204526" cy="94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 versatile model that handles non-linearity well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343290" y="7151004"/>
            <a:ext cx="3204526" cy="62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Used for its simplicity and interpretability.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03" r="0" b="-40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10454" y="4510905"/>
            <a:ext cx="1953432" cy="195343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LSTM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93037" y="1801379"/>
            <a:ext cx="9610044" cy="1751860"/>
            <a:chOff x="0" y="0"/>
            <a:chExt cx="3682024" cy="671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671213"/>
            </a:xfrm>
            <a:custGeom>
              <a:avLst/>
              <a:gdLst/>
              <a:ahLst/>
              <a:cxnLst/>
              <a:rect r="r" b="b" t="t" l="l"/>
              <a:pathLst>
                <a:path h="671213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671213"/>
                  </a:lnTo>
                  <a:lnTo>
                    <a:pt x="0" y="6712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690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798551" y="2257223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4129938" y="5468571"/>
            <a:ext cx="563098" cy="0"/>
          </a:xfrm>
          <a:prstGeom prst="line">
            <a:avLst/>
          </a:prstGeom>
          <a:ln cap="flat" w="38100">
            <a:solidFill>
              <a:srgbClr val="7ED957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3" id="13"/>
          <p:cNvGrpSpPr/>
          <p:nvPr/>
        </p:nvGrpSpPr>
        <p:grpSpPr>
          <a:xfrm rot="0">
            <a:off x="7533987" y="4491855"/>
            <a:ext cx="1953432" cy="195343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ARIMA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9753471" y="5449521"/>
            <a:ext cx="563098" cy="0"/>
          </a:xfrm>
          <a:prstGeom prst="line">
            <a:avLst/>
          </a:prstGeom>
          <a:ln cap="flat" w="38100">
            <a:solidFill>
              <a:srgbClr val="7ED957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13157520" y="4472805"/>
            <a:ext cx="1953432" cy="195343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Prophet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5377004" y="5430471"/>
            <a:ext cx="563098" cy="0"/>
          </a:xfrm>
          <a:prstGeom prst="line">
            <a:avLst/>
          </a:prstGeom>
          <a:ln cap="flat" w="38100">
            <a:solidFill>
              <a:srgbClr val="7ED957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2887170" y="7041983"/>
            <a:ext cx="2930148" cy="1953432"/>
            <a:chOff x="0" y="0"/>
            <a:chExt cx="12192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192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19200">
                  <a:moveTo>
                    <a:pt x="609600" y="0"/>
                  </a:moveTo>
                  <a:cubicBezTo>
                    <a:pt x="272927" y="0"/>
                    <a:pt x="0" y="181951"/>
                    <a:pt x="0" y="406400"/>
                  </a:cubicBezTo>
                  <a:cubicBezTo>
                    <a:pt x="0" y="630849"/>
                    <a:pt x="272927" y="812800"/>
                    <a:pt x="609600" y="812800"/>
                  </a:cubicBezTo>
                  <a:cubicBezTo>
                    <a:pt x="946273" y="812800"/>
                    <a:pt x="1219200" y="630849"/>
                    <a:pt x="1219200" y="406400"/>
                  </a:cubicBezTo>
                  <a:cubicBezTo>
                    <a:pt x="1219200" y="181951"/>
                    <a:pt x="946273" y="0"/>
                    <a:pt x="609600" y="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14300" y="47625"/>
              <a:ext cx="9906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Random Forest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6083370" y="7993503"/>
            <a:ext cx="563098" cy="0"/>
          </a:xfrm>
          <a:prstGeom prst="line">
            <a:avLst/>
          </a:prstGeom>
          <a:ln cap="flat" w="38100">
            <a:solidFill>
              <a:srgbClr val="7ED957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25" id="25"/>
          <p:cNvGrpSpPr/>
          <p:nvPr/>
        </p:nvGrpSpPr>
        <p:grpSpPr>
          <a:xfrm rot="0">
            <a:off x="10027069" y="7003883"/>
            <a:ext cx="2819804" cy="1953432"/>
            <a:chOff x="0" y="0"/>
            <a:chExt cx="1173287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73287" cy="812800"/>
            </a:xfrm>
            <a:custGeom>
              <a:avLst/>
              <a:gdLst/>
              <a:ahLst/>
              <a:cxnLst/>
              <a:rect r="r" b="b" t="t" l="l"/>
              <a:pathLst>
                <a:path h="812800" w="1173287">
                  <a:moveTo>
                    <a:pt x="586644" y="0"/>
                  </a:moveTo>
                  <a:cubicBezTo>
                    <a:pt x="262649" y="0"/>
                    <a:pt x="0" y="181951"/>
                    <a:pt x="0" y="406400"/>
                  </a:cubicBezTo>
                  <a:cubicBezTo>
                    <a:pt x="0" y="630849"/>
                    <a:pt x="262649" y="812800"/>
                    <a:pt x="586644" y="812800"/>
                  </a:cubicBezTo>
                  <a:cubicBezTo>
                    <a:pt x="910638" y="812800"/>
                    <a:pt x="1173287" y="630849"/>
                    <a:pt x="1173287" y="406400"/>
                  </a:cubicBezTo>
                  <a:cubicBezTo>
                    <a:pt x="1173287" y="181951"/>
                    <a:pt x="910638" y="0"/>
                    <a:pt x="586644" y="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09996" y="47625"/>
              <a:ext cx="953296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  <a:r>
                <a:rPr lang="en-US" sz="29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Linear Regression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3112925" y="7955403"/>
            <a:ext cx="563098" cy="0"/>
          </a:xfrm>
          <a:prstGeom prst="line">
            <a:avLst/>
          </a:prstGeom>
          <a:ln cap="flat" w="38100">
            <a:solidFill>
              <a:srgbClr val="7ED957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9" id="29"/>
          <p:cNvSpPr txBox="true"/>
          <p:nvPr/>
        </p:nvSpPr>
        <p:spPr>
          <a:xfrm rot="0">
            <a:off x="2887170" y="67732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EVALUATION INDICATORS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460978" y="2076488"/>
            <a:ext cx="7132181" cy="2014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6"/>
              </a:lnSpc>
            </a:pPr>
            <a:r>
              <a:rPr lang="en-US" sz="2410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RMSE (Root Mean Squared Error) was used as the primary evaluation metric for model performance.</a:t>
            </a:r>
          </a:p>
          <a:p>
            <a:pPr algn="l">
              <a:lnSpc>
                <a:spcPts val="3050"/>
              </a:lnSpc>
            </a:pP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4959737" y="5145038"/>
            <a:ext cx="14788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0.0248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71244" y="5125988"/>
            <a:ext cx="15029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0.3095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228590" y="5106938"/>
            <a:ext cx="14352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0.3198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913168" y="7669970"/>
            <a:ext cx="14788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0.0248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961773" y="7631870"/>
            <a:ext cx="14407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0.0114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968998" y="9191625"/>
            <a:ext cx="115689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Lower RMSE values indicate better predictive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DAGTRarfo5o</dc:identifier>
  <dcterms:modified xsi:type="dcterms:W3CDTF">2011-08-01T06:04:30Z</dcterms:modified>
  <cp:revision>1</cp:revision>
  <dc:title>presentation_english</dc:title>
</cp:coreProperties>
</file>