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DM Sans" charset="1" panose="00000000000000000000"/>
      <p:regular r:id="rId27"/>
    </p:embeddedFont>
    <p:embeddedFont>
      <p:font typeface="Canva Sans" charset="1" panose="020B0503030501040103"/>
      <p:regular r:id="rId28"/>
    </p:embeddedFont>
    <p:embeddedFont>
      <p:font typeface="Oswald" charset="1" panose="00000500000000000000"/>
      <p:regular r:id="rId29"/>
    </p:embeddedFont>
    <p:embeddedFont>
      <p:font typeface="Montserrat Light" charset="1" panose="00000400000000000000"/>
      <p:regular r:id="rId30"/>
    </p:embeddedFont>
    <p:embeddedFont>
      <p:font typeface="DM Sans Bold" charset="1" panose="00000000000000000000"/>
      <p:regular r:id="rId31"/>
    </p:embeddedFont>
    <p:embeddedFont>
      <p:font typeface="Canva Sans Bold" charset="1" panose="020B0803030501040103"/>
      <p:regular r:id="rId32"/>
    </p:embeddedFont>
    <p:embeddedFont>
      <p:font typeface="Open Sauce" charset="1" panose="000005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whothefisyash/stock_analysis" TargetMode="External" Type="http://schemas.openxmlformats.org/officeDocument/2006/relationships/hyperlink"/><Relationship Id="r_odt_hyperlink" Type="http://schemas.openxmlformats.org/officeDocument/2006/relationships/hyperlink" Target="https://www.onlinedoctranslator.com/ja/?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png" Type="http://schemas.openxmlformats.org/officeDocument/2006/relationships/image"/><Relationship Id="rId6"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png" Type="http://schemas.openxmlformats.org/officeDocument/2006/relationships/image"/><Relationship Id="rId6"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png" Type="http://schemas.openxmlformats.org/officeDocument/2006/relationships/image"/><Relationship Id="rId6"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1.jpe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https://note.com/powerpoint_jp/n/n812a673ce2ab" TargetMode="External" Type="http://schemas.openxmlformats.org/officeDocument/2006/relationships/hyperlink"/><Relationship Id="rId8" Target="https://note.com/powerpoint_jp/n/n9a8fd26ee181" TargetMode="External" Type="http://schemas.openxmlformats.org/officeDocument/2006/relationships/hyperlink"/><Relationship Id="rId9" Target="https://www.slideshare.net/slideshow/lecture-on-slide-writing/103255387"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jpe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3.png" Type="http://schemas.openxmlformats.org/officeDocument/2006/relationships/image"/><Relationship Id="rId3" Target="../media/image3.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6.png" Type="http://schemas.openxmlformats.org/officeDocument/2006/relationships/image"/><Relationship Id="rId9"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20.pn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125453" y="1528650"/>
            <a:ext cx="16037094" cy="5389966"/>
          </a:xfrm>
          <a:prstGeom prst="rect">
            <a:avLst/>
          </a:prstGeom>
        </p:spPr>
        <p:txBody>
          <a:bodyPr anchor="t" rtlCol="false" tIns="0" lIns="0" bIns="0" rIns="0">
            <a:spAutoFit/>
          </a:bodyPr>
          <a:lstStyle/>
          <a:p>
            <a:pPr algn="ctr" rtl="0">
              <a:lnSpc>
                <a:spcPts val="11233"/>
              </a:lnSpc>
            </a:pPr>
            <a:r>
              <a:rPr lang="en-US" b="true" sz="8024" spc="786">
                <a:solidFill>
                  <a:srgbClr val="100F0D"/>
                </a:solidFill>
                <a:latin typeface="Oswald Bold"/>
                <a:ea typeface="Oswald Bold"/>
                <a:cs typeface="Oswald Bold"/>
                <a:sym typeface="Oswald Bold"/>
              </a:rPr>
              <a:t>株価予測分析</a:t>
            </a:r>
          </a:p>
        </p:txBody>
      </p:sp>
      <p:sp>
        <p:nvSpPr>
          <p:cNvPr name="TextBox 4" id="4"/>
          <p:cNvSpPr txBox="true"/>
          <p:nvPr/>
        </p:nvSpPr>
        <p:spPr>
          <a:xfrm rot="0">
            <a:off x="4277025" y="4528500"/>
            <a:ext cx="9733950" cy="1435306"/>
          </a:xfrm>
          <a:prstGeom prst="rect">
            <a:avLst/>
          </a:prstGeom>
        </p:spPr>
        <p:txBody>
          <a:bodyPr anchor="t" rtlCol="false" tIns="0" lIns="0" bIns="0" rIns="0">
            <a:spAutoFit/>
          </a:bodyPr>
          <a:lstStyle/>
          <a:p>
            <a:pPr algn="ctr" rtl="0">
              <a:lnSpc>
                <a:spcPts val="5726"/>
              </a:lnSpc>
            </a:pPr>
            <a:r>
              <a:rPr lang="en-US" b="true" sz="4090" spc="400">
                <a:solidFill>
                  <a:srgbClr val="4CE50B"/>
                </a:solidFill>
                <a:latin typeface="Oswald Bold"/>
                <a:ea typeface="Oswald Bold"/>
                <a:cs typeface="Oswald Bold"/>
                <a:sym typeface="Oswald Bold"/>
              </a:rPr>
              <a:t>-包括的な</a:t>
            </a:r>
          </a:p>
          <a:p>
            <a:pPr algn="ctr" rtl="0">
              <a:lnSpc>
                <a:spcPts val="5726"/>
              </a:lnSpc>
            </a:pPr>
            <a:r>
              <a:rPr lang="en-US" b="true" sz="4090" spc="400">
                <a:solidFill>
                  <a:srgbClr val="4CE50B"/>
                </a:solidFill>
                <a:latin typeface="Oswald Bold"/>
                <a:ea typeface="Oswald Bold"/>
                <a:cs typeface="Oswald Bold"/>
                <a:sym typeface="Oswald Bold"/>
              </a:rPr>
              <a:t>方法と結果の概要</a:t>
            </a:r>
          </a:p>
        </p:txBody>
      </p:sp>
      <p:sp>
        <p:nvSpPr>
          <p:cNvPr name="TextBox 5" id="5"/>
          <p:cNvSpPr txBox="true"/>
          <p:nvPr/>
        </p:nvSpPr>
        <p:spPr>
          <a:xfrm rot="0">
            <a:off x="10433160" y="7508076"/>
            <a:ext cx="5986820" cy="877570"/>
          </a:xfrm>
          <a:prstGeom prst="rect">
            <a:avLst/>
          </a:prstGeom>
        </p:spPr>
        <p:txBody>
          <a:bodyPr anchor="t" rtlCol="false" tIns="0" lIns="0" bIns="0" rIns="0">
            <a:spAutoFit/>
          </a:bodyPr>
          <a:lstStyle/>
          <a:p>
            <a:pPr algn="ctr" rtl="0">
              <a:lnSpc>
                <a:spcPts val="7279"/>
              </a:lnSpc>
            </a:pPr>
            <a:r>
              <a:rPr lang="en-US" b="true" sz="5199" spc="509">
                <a:solidFill>
                  <a:srgbClr val="100F0D"/>
                </a:solidFill>
                <a:latin typeface="Oswald Bold"/>
                <a:ea typeface="Oswald Bold"/>
                <a:cs typeface="Oswald Bold"/>
                <a:sym typeface="Oswald Bold"/>
              </a:rPr>
              <a:t>ヤシュ・ガイクワッド</a:t>
            </a:r>
          </a:p>
        </p:txBody>
      </p:sp>
      <p:sp>
        <p:nvSpPr>
          <p:cNvPr name="TextBox 6" id="6"/>
          <p:cNvSpPr txBox="true"/>
          <p:nvPr/>
        </p:nvSpPr>
        <p:spPr>
          <a:xfrm rot="0">
            <a:off x="10950876" y="8318971"/>
            <a:ext cx="5398651" cy="580390"/>
          </a:xfrm>
          <a:prstGeom prst="rect">
            <a:avLst/>
          </a:prstGeom>
        </p:spPr>
        <p:txBody>
          <a:bodyPr anchor="t" rtlCol="false" tIns="0" lIns="0" bIns="0" rIns="0">
            <a:spAutoFit/>
          </a:bodyPr>
          <a:lstStyle/>
          <a:p>
            <a:pPr algn="ctr" rtl="0">
              <a:lnSpc>
                <a:spcPts val="4759"/>
              </a:lnSpc>
            </a:pPr>
            <a:r>
              <a:rPr lang="en-US" sz="3399" spc="333">
                <a:solidFill>
                  <a:srgbClr val="100F0D"/>
                </a:solidFill>
                <a:latin typeface="DM Sans"/>
                <a:ea typeface="DM Sans"/>
                <a:cs typeface="DM Sans"/>
                <a:sym typeface="DM Sans"/>
              </a:rPr>
              <a:t>（21je1071@iitism.ac.in ）</a:t>
            </a:r>
          </a:p>
        </p:txBody>
      </p:sp>
      <p:sp>
        <p:nvSpPr>
          <p:cNvPr name="TextBox 7" id="7"/>
          <p:cNvSpPr txBox="true"/>
          <p:nvPr/>
        </p:nvSpPr>
        <p:spPr>
          <a:xfrm rot="0">
            <a:off x="12575095" y="8934767"/>
            <a:ext cx="1702951" cy="580390"/>
          </a:xfrm>
          <a:prstGeom prst="rect">
            <a:avLst/>
          </a:prstGeom>
        </p:spPr>
        <p:txBody>
          <a:bodyPr anchor="t" rtlCol="false" tIns="0" lIns="0" bIns="0" rIns="0">
            <a:spAutoFit/>
          </a:bodyPr>
          <a:lstStyle/>
          <a:p>
            <a:pPr algn="ctr" rtl="0">
              <a:lnSpc>
                <a:spcPts val="4759"/>
              </a:lnSpc>
            </a:pPr>
            <a:r>
              <a:rPr lang="en-US" sz="3399">
                <a:solidFill>
                  <a:srgbClr val="000000"/>
                </a:solidFill>
                <a:latin typeface="Canva Sans"/>
                <a:ea typeface="Canva Sans"/>
                <a:cs typeface="Canva Sans"/>
                <a:sym typeface="Canva Sans"/>
              </a:rPr>
              <a:t>（</a:t>
            </a:r>
            <a:r>
              <a:rPr lang="en-US" sz="3399" u="sng">
                <a:solidFill>
                  <a:srgbClr val="000000"/>
                </a:solidFill>
                <a:latin typeface="Canva Sans"/>
                <a:ea typeface="Canva Sans"/>
                <a:cs typeface="Canva Sans"/>
                <a:sym typeface="Canva Sans"/>
                <a:hlinkClick r:id="rId3" tooltip="https://github.com/whothefisyash/stock_analysis"/>
              </a:rPr>
              <a:t>ギットハブ</a:t>
            </a:r>
            <a:r>
              <a:rPr lang="en-US" sz="3399">
                <a:solidFill>
                  <a:srgbClr val="000000"/>
                </a:solidFill>
                <a:latin typeface="Canva Sans"/>
                <a:ea typeface="Canva Sans"/>
                <a:cs typeface="Canva Sans"/>
                <a:sym typeface="Canva Sans"/>
              </a:rPr>
              <a:t>）</a:t>
            </a:r>
          </a:p>
        </p:txBody>
      </p:sp>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英語から日本語に翻訳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0" y="2214732"/>
            <a:ext cx="9808401" cy="6995632"/>
            <a:chOff x="0" y="0"/>
            <a:chExt cx="2583283" cy="1842471"/>
          </a:xfrm>
        </p:grpSpPr>
        <p:sp>
          <p:nvSpPr>
            <p:cNvPr name="Freeform 4" id="4"/>
            <p:cNvSpPr/>
            <p:nvPr/>
          </p:nvSpPr>
          <p:spPr>
            <a:xfrm flipH="false" flipV="false" rot="0">
              <a:off x="0" y="0"/>
              <a:ext cx="2583283" cy="1842471"/>
            </a:xfrm>
            <a:custGeom>
              <a:avLst/>
              <a:gdLst/>
              <a:ahLst/>
              <a:cxnLst/>
              <a:rect r="r" b="b" t="t" l="l"/>
              <a:pathLst>
                <a:path h="1842471" w="2583283">
                  <a:moveTo>
                    <a:pt x="0" y="0"/>
                  </a:moveTo>
                  <a:lnTo>
                    <a:pt x="2583283" y="0"/>
                  </a:lnTo>
                  <a:lnTo>
                    <a:pt x="2583283" y="1842471"/>
                  </a:lnTo>
                  <a:lnTo>
                    <a:pt x="0" y="1842471"/>
                  </a:lnTo>
                  <a:close/>
                </a:path>
              </a:pathLst>
            </a:custGeom>
            <a:solidFill>
              <a:srgbClr val="CCCCCC"/>
            </a:solidFill>
          </p:spPr>
        </p:sp>
        <p:sp>
          <p:nvSpPr>
            <p:cNvPr name="TextBox 5" id="5"/>
            <p:cNvSpPr txBox="true"/>
            <p:nvPr/>
          </p:nvSpPr>
          <p:spPr>
            <a:xfrm>
              <a:off x="0" y="-19050"/>
              <a:ext cx="2583283" cy="1861521"/>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9982038" y="3631075"/>
            <a:ext cx="7985023" cy="1169393"/>
          </a:xfrm>
          <a:custGeom>
            <a:avLst/>
            <a:gdLst/>
            <a:ahLst/>
            <a:cxnLst/>
            <a:rect r="r" b="b" t="t" l="l"/>
            <a:pathLst>
              <a:path h="1169393" w="7985023">
                <a:moveTo>
                  <a:pt x="0" y="0"/>
                </a:moveTo>
                <a:lnTo>
                  <a:pt x="7985023" y="0"/>
                </a:lnTo>
                <a:lnTo>
                  <a:pt x="7985023" y="1169394"/>
                </a:lnTo>
                <a:lnTo>
                  <a:pt x="0" y="1169394"/>
                </a:lnTo>
                <a:lnTo>
                  <a:pt x="0" y="0"/>
                </a:lnTo>
                <a:close/>
              </a:path>
            </a:pathLst>
          </a:custGeom>
          <a:blipFill>
            <a:blip r:embed="rId3"/>
            <a:stretch>
              <a:fillRect l="-22140" t="-64718" r="0" b="0"/>
            </a:stretch>
          </a:blipFill>
        </p:spPr>
      </p:sp>
      <p:grpSp>
        <p:nvGrpSpPr>
          <p:cNvPr name="Group 7" id="7"/>
          <p:cNvGrpSpPr/>
          <p:nvPr/>
        </p:nvGrpSpPr>
        <p:grpSpPr>
          <a:xfrm rot="0">
            <a:off x="9982038" y="2394770"/>
            <a:ext cx="7842102" cy="1751860"/>
            <a:chOff x="0" y="0"/>
            <a:chExt cx="3004649" cy="671213"/>
          </a:xfrm>
        </p:grpSpPr>
        <p:sp>
          <p:nvSpPr>
            <p:cNvPr name="Freeform 8" id="8"/>
            <p:cNvSpPr/>
            <p:nvPr/>
          </p:nvSpPr>
          <p:spPr>
            <a:xfrm flipH="false" flipV="false" rot="0">
              <a:off x="0" y="0"/>
              <a:ext cx="3004649" cy="671213"/>
            </a:xfrm>
            <a:custGeom>
              <a:avLst/>
              <a:gdLst/>
              <a:ahLst/>
              <a:cxnLst/>
              <a:rect r="r" b="b" t="t" l="l"/>
              <a:pathLst>
                <a:path h="671213" w="3004649">
                  <a:moveTo>
                    <a:pt x="0" y="0"/>
                  </a:moveTo>
                  <a:lnTo>
                    <a:pt x="3004649" y="0"/>
                  </a:lnTo>
                  <a:lnTo>
                    <a:pt x="3004649" y="671213"/>
                  </a:lnTo>
                  <a:lnTo>
                    <a:pt x="0" y="671213"/>
                  </a:lnTo>
                  <a:close/>
                </a:path>
              </a:pathLst>
            </a:custGeom>
            <a:solidFill>
              <a:srgbClr val="EFEFEF"/>
            </a:solidFill>
          </p:spPr>
        </p:sp>
        <p:sp>
          <p:nvSpPr>
            <p:cNvPr name="TextBox 9" id="9"/>
            <p:cNvSpPr txBox="true"/>
            <p:nvPr/>
          </p:nvSpPr>
          <p:spPr>
            <a:xfrm>
              <a:off x="0" y="-19050"/>
              <a:ext cx="3004649" cy="690263"/>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9982038" y="6308471"/>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3"/>
            <a:stretch>
              <a:fillRect l="-22140" t="-86495" r="0" b="0"/>
            </a:stretch>
          </a:blipFill>
        </p:spPr>
      </p:sp>
      <p:grpSp>
        <p:nvGrpSpPr>
          <p:cNvPr name="Group 11" id="11"/>
          <p:cNvGrpSpPr/>
          <p:nvPr/>
        </p:nvGrpSpPr>
        <p:grpSpPr>
          <a:xfrm rot="0">
            <a:off x="9982038" y="5143500"/>
            <a:ext cx="7842102" cy="1595226"/>
            <a:chOff x="0" y="0"/>
            <a:chExt cx="3004649" cy="611200"/>
          </a:xfrm>
        </p:grpSpPr>
        <p:sp>
          <p:nvSpPr>
            <p:cNvPr name="Freeform 12" id="12"/>
            <p:cNvSpPr/>
            <p:nvPr/>
          </p:nvSpPr>
          <p:spPr>
            <a:xfrm flipH="false" flipV="false" rot="0">
              <a:off x="0" y="0"/>
              <a:ext cx="3004649" cy="611200"/>
            </a:xfrm>
            <a:custGeom>
              <a:avLst/>
              <a:gdLst/>
              <a:ahLst/>
              <a:cxnLst/>
              <a:rect r="r" b="b" t="t" l="l"/>
              <a:pathLst>
                <a:path h="611200" w="3004649">
                  <a:moveTo>
                    <a:pt x="0" y="0"/>
                  </a:moveTo>
                  <a:lnTo>
                    <a:pt x="3004649" y="0"/>
                  </a:lnTo>
                  <a:lnTo>
                    <a:pt x="3004649" y="611200"/>
                  </a:lnTo>
                  <a:lnTo>
                    <a:pt x="0" y="611200"/>
                  </a:lnTo>
                  <a:close/>
                </a:path>
              </a:pathLst>
            </a:custGeom>
            <a:solidFill>
              <a:srgbClr val="EFEFEF"/>
            </a:solidFill>
          </p:spPr>
        </p:sp>
        <p:sp>
          <p:nvSpPr>
            <p:cNvPr name="TextBox 13" id="13"/>
            <p:cNvSpPr txBox="true"/>
            <p:nvPr/>
          </p:nvSpPr>
          <p:spPr>
            <a:xfrm>
              <a:off x="0" y="-19050"/>
              <a:ext cx="3004649" cy="630250"/>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134438" y="8579568"/>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3"/>
            <a:stretch>
              <a:fillRect l="-22140" t="-86495" r="0" b="0"/>
            </a:stretch>
          </a:blipFill>
        </p:spPr>
      </p:sp>
      <p:grpSp>
        <p:nvGrpSpPr>
          <p:cNvPr name="Group 16" id="16"/>
          <p:cNvGrpSpPr/>
          <p:nvPr/>
        </p:nvGrpSpPr>
        <p:grpSpPr>
          <a:xfrm rot="0">
            <a:off x="9982038" y="7615138"/>
            <a:ext cx="7844908" cy="1595226"/>
            <a:chOff x="0" y="0"/>
            <a:chExt cx="3005724" cy="611200"/>
          </a:xfrm>
        </p:grpSpPr>
        <p:sp>
          <p:nvSpPr>
            <p:cNvPr name="Freeform 17" id="17"/>
            <p:cNvSpPr/>
            <p:nvPr/>
          </p:nvSpPr>
          <p:spPr>
            <a:xfrm flipH="false" flipV="false" rot="0">
              <a:off x="0" y="0"/>
              <a:ext cx="3005724" cy="611200"/>
            </a:xfrm>
            <a:custGeom>
              <a:avLst/>
              <a:gdLst/>
              <a:ahLst/>
              <a:cxnLst/>
              <a:rect r="r" b="b" t="t" l="l"/>
              <a:pathLst>
                <a:path h="611200" w="3005724">
                  <a:moveTo>
                    <a:pt x="0" y="0"/>
                  </a:moveTo>
                  <a:lnTo>
                    <a:pt x="3005724" y="0"/>
                  </a:lnTo>
                  <a:lnTo>
                    <a:pt x="3005724" y="611200"/>
                  </a:lnTo>
                  <a:lnTo>
                    <a:pt x="0" y="611200"/>
                  </a:lnTo>
                  <a:close/>
                </a:path>
              </a:pathLst>
            </a:custGeom>
            <a:solidFill>
              <a:srgbClr val="EFEFEF"/>
            </a:solidFill>
          </p:spPr>
        </p:sp>
        <p:sp>
          <p:nvSpPr>
            <p:cNvPr name="TextBox 18" id="18"/>
            <p:cNvSpPr txBox="true"/>
            <p:nvPr/>
          </p:nvSpPr>
          <p:spPr>
            <a:xfrm>
              <a:off x="0" y="-19050"/>
              <a:ext cx="30057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134444" y="2910324"/>
            <a:ext cx="9942846" cy="5642565"/>
          </a:xfrm>
          <a:custGeom>
            <a:avLst/>
            <a:gdLst/>
            <a:ahLst/>
            <a:cxnLst/>
            <a:rect r="r" b="b" t="t" l="l"/>
            <a:pathLst>
              <a:path h="5642565" w="9942846">
                <a:moveTo>
                  <a:pt x="0" y="0"/>
                </a:moveTo>
                <a:lnTo>
                  <a:pt x="9942845" y="0"/>
                </a:lnTo>
                <a:lnTo>
                  <a:pt x="9942845" y="5642565"/>
                </a:lnTo>
                <a:lnTo>
                  <a:pt x="0" y="5642565"/>
                </a:lnTo>
                <a:lnTo>
                  <a:pt x="0" y="0"/>
                </a:lnTo>
                <a:close/>
              </a:path>
            </a:pathLst>
          </a:custGeom>
          <a:blipFill>
            <a:blip r:embed="rId6"/>
            <a:stretch>
              <a:fillRect l="0" t="0" r="0" b="0"/>
            </a:stretch>
          </a:blipFill>
        </p:spPr>
      </p:sp>
      <p:sp>
        <p:nvSpPr>
          <p:cNvPr name="TextBox 20" id="20"/>
          <p:cNvSpPr txBox="true"/>
          <p:nvPr/>
        </p:nvSpPr>
        <p:spPr>
          <a:xfrm rot="0">
            <a:off x="3346917" y="245610"/>
            <a:ext cx="11102036" cy="263613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1)ARIMA（自己回帰積分移動平均）</a:t>
            </a:r>
          </a:p>
          <a:p>
            <a:pPr algn="l" rtl="0">
              <a:lnSpc>
                <a:spcPts val="7038"/>
              </a:lnSpc>
            </a:pPr>
          </a:p>
        </p:txBody>
      </p:sp>
      <p:sp>
        <p:nvSpPr>
          <p:cNvPr name="TextBox 21" id="21"/>
          <p:cNvSpPr txBox="true"/>
          <p:nvPr/>
        </p:nvSpPr>
        <p:spPr>
          <a:xfrm rot="0">
            <a:off x="10408459" y="2862699"/>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定常性: ARIMA は定常データに適しており、前処理済みの株価データに適しています。</a:t>
            </a:r>
          </a:p>
        </p:txBody>
      </p:sp>
      <p:sp>
        <p:nvSpPr>
          <p:cNvPr name="TextBox 22" id="22"/>
          <p:cNvSpPr txBox="true"/>
          <p:nvPr/>
        </p:nvSpPr>
        <p:spPr>
          <a:xfrm rot="0">
            <a:off x="10271718" y="5340291"/>
            <a:ext cx="691504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季節性と傾向: 過去の株価変動における傾向と季節性を効果的に捉えます。</a:t>
            </a:r>
          </a:p>
        </p:txBody>
      </p:sp>
      <p:sp>
        <p:nvSpPr>
          <p:cNvPr name="TextBox 23" id="23"/>
          <p:cNvSpPr txBox="true"/>
          <p:nvPr/>
        </p:nvSpPr>
        <p:spPr>
          <a:xfrm rot="0">
            <a:off x="10344259" y="7670705"/>
            <a:ext cx="6842501" cy="1925300"/>
          </a:xfrm>
          <a:prstGeom prst="rect">
            <a:avLst/>
          </a:prstGeom>
        </p:spPr>
        <p:txBody>
          <a:bodyPr anchor="t" rtlCol="false" tIns="0" lIns="0" bIns="0" rIns="0">
            <a:spAutoFit/>
          </a:bodyPr>
          <a:lstStyle/>
          <a:p>
            <a:pPr algn="l" rtl="0">
              <a:lnSpc>
                <a:spcPts val="3050"/>
              </a:lnSpc>
              <a:spcBef>
                <a:spcPct val="0"/>
              </a:spcBef>
            </a:pPr>
            <a:r>
              <a:rPr lang="en-US" sz="2210" spc="216">
                <a:solidFill>
                  <a:srgbClr val="231F20"/>
                </a:solidFill>
                <a:latin typeface="DM Sans"/>
                <a:ea typeface="DM Sans"/>
                <a:cs typeface="DM Sans"/>
                <a:sym typeface="DM Sans"/>
              </a:rPr>
              <a:t>解釈可能性: モデル パラメータに関する明確な洞察を提供し、過去の値が将来の予測に与える影響を理解するのに役立ちます。</a:t>
            </a:r>
          </a:p>
          <a:p>
            <a:pPr algn="l" marL="0" indent="0" lvl="0" rtl="0">
              <a:lnSpc>
                <a:spcPts val="3050"/>
              </a:lnSpc>
              <a:spcBef>
                <a:spcPct val="0"/>
              </a:spcBef>
            </a:pPr>
          </a:p>
        </p:txBody>
      </p:sp>
      <p:sp>
        <p:nvSpPr>
          <p:cNvPr name="TextBox 24" id="24"/>
          <p:cNvSpPr txBox="true"/>
          <p:nvPr/>
        </p:nvSpPr>
        <p:spPr>
          <a:xfrm rot="0">
            <a:off x="1685712" y="8515602"/>
            <a:ext cx="5410676"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ARIMA テスト RMSE: 0.3095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2214732"/>
            <a:ext cx="9808401" cy="6995632"/>
            <a:chOff x="0" y="0"/>
            <a:chExt cx="2583283" cy="1842471"/>
          </a:xfrm>
        </p:grpSpPr>
        <p:sp>
          <p:nvSpPr>
            <p:cNvPr name="Freeform 5" id="5"/>
            <p:cNvSpPr/>
            <p:nvPr/>
          </p:nvSpPr>
          <p:spPr>
            <a:xfrm flipH="false" flipV="false" rot="0">
              <a:off x="0" y="0"/>
              <a:ext cx="2583283" cy="1842471"/>
            </a:xfrm>
            <a:custGeom>
              <a:avLst/>
              <a:gdLst/>
              <a:ahLst/>
              <a:cxnLst/>
              <a:rect r="r" b="b" t="t" l="l"/>
              <a:pathLst>
                <a:path h="1842471" w="2583283">
                  <a:moveTo>
                    <a:pt x="0" y="0"/>
                  </a:moveTo>
                  <a:lnTo>
                    <a:pt x="2583283" y="0"/>
                  </a:lnTo>
                  <a:lnTo>
                    <a:pt x="2583283" y="1842471"/>
                  </a:lnTo>
                  <a:lnTo>
                    <a:pt x="0" y="1842471"/>
                  </a:lnTo>
                  <a:close/>
                </a:path>
              </a:pathLst>
            </a:custGeom>
            <a:solidFill>
              <a:srgbClr val="CCCCCC"/>
            </a:solidFill>
          </p:spPr>
        </p:sp>
        <p:sp>
          <p:nvSpPr>
            <p:cNvPr name="TextBox 6" id="6"/>
            <p:cNvSpPr txBox="true"/>
            <p:nvPr/>
          </p:nvSpPr>
          <p:spPr>
            <a:xfrm>
              <a:off x="0" y="-19050"/>
              <a:ext cx="2583283" cy="1861521"/>
            </a:xfrm>
            <a:prstGeom prst="rect">
              <a:avLst/>
            </a:prstGeom>
          </p:spPr>
          <p:txBody>
            <a:bodyPr anchor="ctr" rtlCol="false" tIns="50800" lIns="50800" bIns="50800" rIns="50800"/>
            <a:lstStyle/>
            <a:p>
              <a:pPr algn="ctr" rtl="0">
                <a:lnSpc>
                  <a:spcPts val="2859"/>
                </a:lnSpc>
              </a:pPr>
            </a:p>
          </p:txBody>
        </p:sp>
      </p:grpSp>
      <p:sp>
        <p:nvSpPr>
          <p:cNvPr name="Freeform 7" id="7"/>
          <p:cNvSpPr/>
          <p:nvPr/>
        </p:nvSpPr>
        <p:spPr>
          <a:xfrm flipH="false" flipV="false" rot="0">
            <a:off x="9982038" y="3631075"/>
            <a:ext cx="7985023" cy="1169393"/>
          </a:xfrm>
          <a:custGeom>
            <a:avLst/>
            <a:gdLst/>
            <a:ahLst/>
            <a:cxnLst/>
            <a:rect r="r" b="b" t="t" l="l"/>
            <a:pathLst>
              <a:path h="1169393" w="7985023">
                <a:moveTo>
                  <a:pt x="0" y="0"/>
                </a:moveTo>
                <a:lnTo>
                  <a:pt x="7985023" y="0"/>
                </a:lnTo>
                <a:lnTo>
                  <a:pt x="7985023" y="1169394"/>
                </a:lnTo>
                <a:lnTo>
                  <a:pt x="0" y="1169394"/>
                </a:lnTo>
                <a:lnTo>
                  <a:pt x="0" y="0"/>
                </a:lnTo>
                <a:close/>
              </a:path>
            </a:pathLst>
          </a:custGeom>
          <a:blipFill>
            <a:blip r:embed="rId5"/>
            <a:stretch>
              <a:fillRect l="-22140" t="-64718" r="0" b="0"/>
            </a:stretch>
          </a:blipFill>
        </p:spPr>
      </p:sp>
      <p:grpSp>
        <p:nvGrpSpPr>
          <p:cNvPr name="Group 8" id="8"/>
          <p:cNvGrpSpPr/>
          <p:nvPr/>
        </p:nvGrpSpPr>
        <p:grpSpPr>
          <a:xfrm rot="0">
            <a:off x="9982038" y="2394770"/>
            <a:ext cx="7842102" cy="1751860"/>
            <a:chOff x="0" y="0"/>
            <a:chExt cx="3004649" cy="671213"/>
          </a:xfrm>
        </p:grpSpPr>
        <p:sp>
          <p:nvSpPr>
            <p:cNvPr name="Freeform 9" id="9"/>
            <p:cNvSpPr/>
            <p:nvPr/>
          </p:nvSpPr>
          <p:spPr>
            <a:xfrm flipH="false" flipV="false" rot="0">
              <a:off x="0" y="0"/>
              <a:ext cx="3004649" cy="671213"/>
            </a:xfrm>
            <a:custGeom>
              <a:avLst/>
              <a:gdLst/>
              <a:ahLst/>
              <a:cxnLst/>
              <a:rect r="r" b="b" t="t" l="l"/>
              <a:pathLst>
                <a:path h="671213" w="3004649">
                  <a:moveTo>
                    <a:pt x="0" y="0"/>
                  </a:moveTo>
                  <a:lnTo>
                    <a:pt x="3004649" y="0"/>
                  </a:lnTo>
                  <a:lnTo>
                    <a:pt x="3004649" y="671213"/>
                  </a:lnTo>
                  <a:lnTo>
                    <a:pt x="0" y="671213"/>
                  </a:lnTo>
                  <a:close/>
                </a:path>
              </a:pathLst>
            </a:custGeom>
            <a:solidFill>
              <a:srgbClr val="EFEFEF"/>
            </a:solidFill>
          </p:spPr>
        </p:sp>
        <p:sp>
          <p:nvSpPr>
            <p:cNvPr name="TextBox 10" id="10"/>
            <p:cNvSpPr txBox="true"/>
            <p:nvPr/>
          </p:nvSpPr>
          <p:spPr>
            <a:xfrm>
              <a:off x="0" y="-19050"/>
              <a:ext cx="3004649"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9982038" y="6308471"/>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2" id="12"/>
          <p:cNvGrpSpPr/>
          <p:nvPr/>
        </p:nvGrpSpPr>
        <p:grpSpPr>
          <a:xfrm rot="0">
            <a:off x="9982038" y="5143500"/>
            <a:ext cx="7842102" cy="1595226"/>
            <a:chOff x="0" y="0"/>
            <a:chExt cx="3004649" cy="611200"/>
          </a:xfrm>
        </p:grpSpPr>
        <p:sp>
          <p:nvSpPr>
            <p:cNvPr name="Freeform 13" id="13"/>
            <p:cNvSpPr/>
            <p:nvPr/>
          </p:nvSpPr>
          <p:spPr>
            <a:xfrm flipH="false" flipV="false" rot="0">
              <a:off x="0" y="0"/>
              <a:ext cx="3004649" cy="611200"/>
            </a:xfrm>
            <a:custGeom>
              <a:avLst/>
              <a:gdLst/>
              <a:ahLst/>
              <a:cxnLst/>
              <a:rect r="r" b="b" t="t" l="l"/>
              <a:pathLst>
                <a:path h="611200" w="3004649">
                  <a:moveTo>
                    <a:pt x="0" y="0"/>
                  </a:moveTo>
                  <a:lnTo>
                    <a:pt x="3004649" y="0"/>
                  </a:lnTo>
                  <a:lnTo>
                    <a:pt x="3004649" y="611200"/>
                  </a:lnTo>
                  <a:lnTo>
                    <a:pt x="0" y="611200"/>
                  </a:lnTo>
                  <a:close/>
                </a:path>
              </a:pathLst>
            </a:custGeom>
            <a:solidFill>
              <a:srgbClr val="EFEFEF"/>
            </a:solidFill>
          </p:spPr>
        </p:sp>
        <p:sp>
          <p:nvSpPr>
            <p:cNvPr name="TextBox 14" id="14"/>
            <p:cNvSpPr txBox="true"/>
            <p:nvPr/>
          </p:nvSpPr>
          <p:spPr>
            <a:xfrm>
              <a:off x="0" y="-19050"/>
              <a:ext cx="3004649" cy="630250"/>
            </a:xfrm>
            <a:prstGeom prst="rect">
              <a:avLst/>
            </a:prstGeom>
          </p:spPr>
          <p:txBody>
            <a:bodyPr anchor="ctr" rtlCol="false" tIns="50800" lIns="50800" bIns="50800" rIns="50800"/>
            <a:lstStyle/>
            <a:p>
              <a:pPr algn="ctr" rtl="0">
                <a:lnSpc>
                  <a:spcPts val="2859"/>
                </a:lnSpc>
              </a:pPr>
            </a:p>
          </p:txBody>
        </p:sp>
      </p:grpSp>
      <p:sp>
        <p:nvSpPr>
          <p:cNvPr name="Freeform 15" id="15"/>
          <p:cNvSpPr/>
          <p:nvPr/>
        </p:nvSpPr>
        <p:spPr>
          <a:xfrm flipH="false" flipV="false" rot="0">
            <a:off x="10134438" y="8579568"/>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6" id="16"/>
          <p:cNvGrpSpPr/>
          <p:nvPr/>
        </p:nvGrpSpPr>
        <p:grpSpPr>
          <a:xfrm rot="0">
            <a:off x="9982038" y="7788993"/>
            <a:ext cx="7844908" cy="1595226"/>
            <a:chOff x="0" y="0"/>
            <a:chExt cx="3005724" cy="611200"/>
          </a:xfrm>
        </p:grpSpPr>
        <p:sp>
          <p:nvSpPr>
            <p:cNvPr name="Freeform 17" id="17"/>
            <p:cNvSpPr/>
            <p:nvPr/>
          </p:nvSpPr>
          <p:spPr>
            <a:xfrm flipH="false" flipV="false" rot="0">
              <a:off x="0" y="0"/>
              <a:ext cx="3005724" cy="611200"/>
            </a:xfrm>
            <a:custGeom>
              <a:avLst/>
              <a:gdLst/>
              <a:ahLst/>
              <a:cxnLst/>
              <a:rect r="r" b="b" t="t" l="l"/>
              <a:pathLst>
                <a:path h="611200" w="3005724">
                  <a:moveTo>
                    <a:pt x="0" y="0"/>
                  </a:moveTo>
                  <a:lnTo>
                    <a:pt x="3005724" y="0"/>
                  </a:lnTo>
                  <a:lnTo>
                    <a:pt x="3005724" y="611200"/>
                  </a:lnTo>
                  <a:lnTo>
                    <a:pt x="0" y="611200"/>
                  </a:lnTo>
                  <a:close/>
                </a:path>
              </a:pathLst>
            </a:custGeom>
            <a:solidFill>
              <a:srgbClr val="EFEFEF"/>
            </a:solidFill>
          </p:spPr>
        </p:sp>
        <p:sp>
          <p:nvSpPr>
            <p:cNvPr name="TextBox 18" id="18"/>
            <p:cNvSpPr txBox="true"/>
            <p:nvPr/>
          </p:nvSpPr>
          <p:spPr>
            <a:xfrm>
              <a:off x="0" y="-19050"/>
              <a:ext cx="30057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0" y="2910324"/>
            <a:ext cx="9819144" cy="5363707"/>
          </a:xfrm>
          <a:custGeom>
            <a:avLst/>
            <a:gdLst/>
            <a:ahLst/>
            <a:cxnLst/>
            <a:rect r="r" b="b" t="t" l="l"/>
            <a:pathLst>
              <a:path h="5363707" w="9819144">
                <a:moveTo>
                  <a:pt x="0" y="0"/>
                </a:moveTo>
                <a:lnTo>
                  <a:pt x="9819144" y="0"/>
                </a:lnTo>
                <a:lnTo>
                  <a:pt x="9819144" y="5363707"/>
                </a:lnTo>
                <a:lnTo>
                  <a:pt x="0" y="5363707"/>
                </a:lnTo>
                <a:lnTo>
                  <a:pt x="0" y="0"/>
                </a:lnTo>
                <a:close/>
              </a:path>
            </a:pathLst>
          </a:custGeom>
          <a:blipFill>
            <a:blip r:embed="rId6"/>
            <a:stretch>
              <a:fillRect l="0" t="0" r="0" b="0"/>
            </a:stretch>
          </a:blipFill>
        </p:spPr>
      </p:sp>
      <p:sp>
        <p:nvSpPr>
          <p:cNvPr name="TextBox 20" id="20"/>
          <p:cNvSpPr txBox="true"/>
          <p:nvPr/>
        </p:nvSpPr>
        <p:spPr>
          <a:xfrm rot="0">
            <a:off x="2285344" y="548830"/>
            <a:ext cx="12235989"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2)LSTM（長期短期記憶）</a:t>
            </a:r>
          </a:p>
        </p:txBody>
      </p:sp>
      <p:sp>
        <p:nvSpPr>
          <p:cNvPr name="TextBox 21" id="21"/>
          <p:cNvSpPr txBox="true"/>
          <p:nvPr/>
        </p:nvSpPr>
        <p:spPr>
          <a:xfrm rot="0">
            <a:off x="10408459" y="2862699"/>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シーケンシャル データ: LSTM はシーケンスを処理するように設計されているため、株価などの時系列予測に最適です。</a:t>
            </a:r>
          </a:p>
        </p:txBody>
      </p:sp>
      <p:sp>
        <p:nvSpPr>
          <p:cNvPr name="TextBox 22" id="22"/>
          <p:cNvSpPr txBox="true"/>
          <p:nvPr/>
        </p:nvSpPr>
        <p:spPr>
          <a:xfrm rot="0">
            <a:off x="10307988" y="5199067"/>
            <a:ext cx="6915041" cy="1539659"/>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長期的な依存関係: 履歴データに基づく株価予測に不可欠な長期的な依存関係を学習できます。</a:t>
            </a:r>
          </a:p>
        </p:txBody>
      </p:sp>
      <p:sp>
        <p:nvSpPr>
          <p:cNvPr name="TextBox 23" id="23"/>
          <p:cNvSpPr txBox="true"/>
          <p:nvPr/>
        </p:nvSpPr>
        <p:spPr>
          <a:xfrm rot="0">
            <a:off x="10307988" y="7941974"/>
            <a:ext cx="684250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パフォーマンス: 非線形関係を持つ複雑なデータセットにおいて、従来の方法よりも優れたパフォーマンスを発揮することで知られています。</a:t>
            </a:r>
          </a:p>
        </p:txBody>
      </p:sp>
      <p:sp>
        <p:nvSpPr>
          <p:cNvPr name="TextBox 24" id="24"/>
          <p:cNvSpPr txBox="true"/>
          <p:nvPr/>
        </p:nvSpPr>
        <p:spPr>
          <a:xfrm rot="0">
            <a:off x="1814835" y="8515602"/>
            <a:ext cx="5152430"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LSTM テスト RMSE: 0.0248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2214732"/>
            <a:ext cx="9808401" cy="6995632"/>
            <a:chOff x="0" y="0"/>
            <a:chExt cx="2583283" cy="1842471"/>
          </a:xfrm>
        </p:grpSpPr>
        <p:sp>
          <p:nvSpPr>
            <p:cNvPr name="Freeform 5" id="5"/>
            <p:cNvSpPr/>
            <p:nvPr/>
          </p:nvSpPr>
          <p:spPr>
            <a:xfrm flipH="false" flipV="false" rot="0">
              <a:off x="0" y="0"/>
              <a:ext cx="2583283" cy="1842471"/>
            </a:xfrm>
            <a:custGeom>
              <a:avLst/>
              <a:gdLst/>
              <a:ahLst/>
              <a:cxnLst/>
              <a:rect r="r" b="b" t="t" l="l"/>
              <a:pathLst>
                <a:path h="1842471" w="2583283">
                  <a:moveTo>
                    <a:pt x="0" y="0"/>
                  </a:moveTo>
                  <a:lnTo>
                    <a:pt x="2583283" y="0"/>
                  </a:lnTo>
                  <a:lnTo>
                    <a:pt x="2583283" y="1842471"/>
                  </a:lnTo>
                  <a:lnTo>
                    <a:pt x="0" y="1842471"/>
                  </a:lnTo>
                  <a:close/>
                </a:path>
              </a:pathLst>
            </a:custGeom>
            <a:solidFill>
              <a:srgbClr val="CCCCCC"/>
            </a:solidFill>
          </p:spPr>
        </p:sp>
        <p:sp>
          <p:nvSpPr>
            <p:cNvPr name="TextBox 6" id="6"/>
            <p:cNvSpPr txBox="true"/>
            <p:nvPr/>
          </p:nvSpPr>
          <p:spPr>
            <a:xfrm>
              <a:off x="0" y="-19050"/>
              <a:ext cx="2583283" cy="1861521"/>
            </a:xfrm>
            <a:prstGeom prst="rect">
              <a:avLst/>
            </a:prstGeom>
          </p:spPr>
          <p:txBody>
            <a:bodyPr anchor="ctr" rtlCol="false" tIns="50800" lIns="50800" bIns="50800" rIns="50800"/>
            <a:lstStyle/>
            <a:p>
              <a:pPr algn="ctr" rtl="0">
                <a:lnSpc>
                  <a:spcPts val="2859"/>
                </a:lnSpc>
              </a:pPr>
            </a:p>
          </p:txBody>
        </p:sp>
      </p:grpSp>
      <p:sp>
        <p:nvSpPr>
          <p:cNvPr name="Freeform 7" id="7"/>
          <p:cNvSpPr/>
          <p:nvPr/>
        </p:nvSpPr>
        <p:spPr>
          <a:xfrm flipH="false" flipV="false" rot="0">
            <a:off x="9982038" y="3631075"/>
            <a:ext cx="7985023" cy="1169393"/>
          </a:xfrm>
          <a:custGeom>
            <a:avLst/>
            <a:gdLst/>
            <a:ahLst/>
            <a:cxnLst/>
            <a:rect r="r" b="b" t="t" l="l"/>
            <a:pathLst>
              <a:path h="1169393" w="7985023">
                <a:moveTo>
                  <a:pt x="0" y="0"/>
                </a:moveTo>
                <a:lnTo>
                  <a:pt x="7985023" y="0"/>
                </a:lnTo>
                <a:lnTo>
                  <a:pt x="7985023" y="1169394"/>
                </a:lnTo>
                <a:lnTo>
                  <a:pt x="0" y="1169394"/>
                </a:lnTo>
                <a:lnTo>
                  <a:pt x="0" y="0"/>
                </a:lnTo>
                <a:close/>
              </a:path>
            </a:pathLst>
          </a:custGeom>
          <a:blipFill>
            <a:blip r:embed="rId5"/>
            <a:stretch>
              <a:fillRect l="-22140" t="-64718" r="0" b="0"/>
            </a:stretch>
          </a:blipFill>
        </p:spPr>
      </p:sp>
      <p:grpSp>
        <p:nvGrpSpPr>
          <p:cNvPr name="Group 8" id="8"/>
          <p:cNvGrpSpPr/>
          <p:nvPr/>
        </p:nvGrpSpPr>
        <p:grpSpPr>
          <a:xfrm rot="0">
            <a:off x="9982038" y="2394770"/>
            <a:ext cx="7842102" cy="1751860"/>
            <a:chOff x="0" y="0"/>
            <a:chExt cx="3004649" cy="671213"/>
          </a:xfrm>
        </p:grpSpPr>
        <p:sp>
          <p:nvSpPr>
            <p:cNvPr name="Freeform 9" id="9"/>
            <p:cNvSpPr/>
            <p:nvPr/>
          </p:nvSpPr>
          <p:spPr>
            <a:xfrm flipH="false" flipV="false" rot="0">
              <a:off x="0" y="0"/>
              <a:ext cx="3004649" cy="671213"/>
            </a:xfrm>
            <a:custGeom>
              <a:avLst/>
              <a:gdLst/>
              <a:ahLst/>
              <a:cxnLst/>
              <a:rect r="r" b="b" t="t" l="l"/>
              <a:pathLst>
                <a:path h="671213" w="3004649">
                  <a:moveTo>
                    <a:pt x="0" y="0"/>
                  </a:moveTo>
                  <a:lnTo>
                    <a:pt x="3004649" y="0"/>
                  </a:lnTo>
                  <a:lnTo>
                    <a:pt x="3004649" y="671213"/>
                  </a:lnTo>
                  <a:lnTo>
                    <a:pt x="0" y="671213"/>
                  </a:lnTo>
                  <a:close/>
                </a:path>
              </a:pathLst>
            </a:custGeom>
            <a:solidFill>
              <a:srgbClr val="EFEFEF"/>
            </a:solidFill>
          </p:spPr>
        </p:sp>
        <p:sp>
          <p:nvSpPr>
            <p:cNvPr name="TextBox 10" id="10"/>
            <p:cNvSpPr txBox="true"/>
            <p:nvPr/>
          </p:nvSpPr>
          <p:spPr>
            <a:xfrm>
              <a:off x="0" y="-19050"/>
              <a:ext cx="3004649"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9982038" y="6308471"/>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2" id="12"/>
          <p:cNvGrpSpPr/>
          <p:nvPr/>
        </p:nvGrpSpPr>
        <p:grpSpPr>
          <a:xfrm rot="0">
            <a:off x="9982038" y="5143500"/>
            <a:ext cx="7842102" cy="1595226"/>
            <a:chOff x="0" y="0"/>
            <a:chExt cx="3004649" cy="611200"/>
          </a:xfrm>
        </p:grpSpPr>
        <p:sp>
          <p:nvSpPr>
            <p:cNvPr name="Freeform 13" id="13"/>
            <p:cNvSpPr/>
            <p:nvPr/>
          </p:nvSpPr>
          <p:spPr>
            <a:xfrm flipH="false" flipV="false" rot="0">
              <a:off x="0" y="0"/>
              <a:ext cx="3004649" cy="611200"/>
            </a:xfrm>
            <a:custGeom>
              <a:avLst/>
              <a:gdLst/>
              <a:ahLst/>
              <a:cxnLst/>
              <a:rect r="r" b="b" t="t" l="l"/>
              <a:pathLst>
                <a:path h="611200" w="3004649">
                  <a:moveTo>
                    <a:pt x="0" y="0"/>
                  </a:moveTo>
                  <a:lnTo>
                    <a:pt x="3004649" y="0"/>
                  </a:lnTo>
                  <a:lnTo>
                    <a:pt x="3004649" y="611200"/>
                  </a:lnTo>
                  <a:lnTo>
                    <a:pt x="0" y="611200"/>
                  </a:lnTo>
                  <a:close/>
                </a:path>
              </a:pathLst>
            </a:custGeom>
            <a:solidFill>
              <a:srgbClr val="EFEFEF"/>
            </a:solidFill>
          </p:spPr>
        </p:sp>
        <p:sp>
          <p:nvSpPr>
            <p:cNvPr name="TextBox 14" id="14"/>
            <p:cNvSpPr txBox="true"/>
            <p:nvPr/>
          </p:nvSpPr>
          <p:spPr>
            <a:xfrm>
              <a:off x="0" y="-19050"/>
              <a:ext cx="3004649" cy="630250"/>
            </a:xfrm>
            <a:prstGeom prst="rect">
              <a:avLst/>
            </a:prstGeom>
          </p:spPr>
          <p:txBody>
            <a:bodyPr anchor="ctr" rtlCol="false" tIns="50800" lIns="50800" bIns="50800" rIns="50800"/>
            <a:lstStyle/>
            <a:p>
              <a:pPr algn="ctr" rtl="0">
                <a:lnSpc>
                  <a:spcPts val="2859"/>
                </a:lnSpc>
              </a:pPr>
            </a:p>
          </p:txBody>
        </p:sp>
      </p:grpSp>
      <p:sp>
        <p:nvSpPr>
          <p:cNvPr name="Freeform 15" id="15"/>
          <p:cNvSpPr/>
          <p:nvPr/>
        </p:nvSpPr>
        <p:spPr>
          <a:xfrm flipH="false" flipV="false" rot="0">
            <a:off x="10134438" y="8579568"/>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6" id="16"/>
          <p:cNvGrpSpPr/>
          <p:nvPr/>
        </p:nvGrpSpPr>
        <p:grpSpPr>
          <a:xfrm rot="0">
            <a:off x="9982038" y="7788993"/>
            <a:ext cx="7844908" cy="1595226"/>
            <a:chOff x="0" y="0"/>
            <a:chExt cx="3005724" cy="611200"/>
          </a:xfrm>
        </p:grpSpPr>
        <p:sp>
          <p:nvSpPr>
            <p:cNvPr name="Freeform 17" id="17"/>
            <p:cNvSpPr/>
            <p:nvPr/>
          </p:nvSpPr>
          <p:spPr>
            <a:xfrm flipH="false" flipV="false" rot="0">
              <a:off x="0" y="0"/>
              <a:ext cx="3005724" cy="611200"/>
            </a:xfrm>
            <a:custGeom>
              <a:avLst/>
              <a:gdLst/>
              <a:ahLst/>
              <a:cxnLst/>
              <a:rect r="r" b="b" t="t" l="l"/>
              <a:pathLst>
                <a:path h="611200" w="3005724">
                  <a:moveTo>
                    <a:pt x="0" y="0"/>
                  </a:moveTo>
                  <a:lnTo>
                    <a:pt x="3005724" y="0"/>
                  </a:lnTo>
                  <a:lnTo>
                    <a:pt x="3005724" y="611200"/>
                  </a:lnTo>
                  <a:lnTo>
                    <a:pt x="0" y="611200"/>
                  </a:lnTo>
                  <a:close/>
                </a:path>
              </a:pathLst>
            </a:custGeom>
            <a:solidFill>
              <a:srgbClr val="EFEFEF"/>
            </a:solidFill>
          </p:spPr>
        </p:sp>
        <p:sp>
          <p:nvSpPr>
            <p:cNvPr name="TextBox 18" id="18"/>
            <p:cNvSpPr txBox="true"/>
            <p:nvPr/>
          </p:nvSpPr>
          <p:spPr>
            <a:xfrm>
              <a:off x="0" y="-19050"/>
              <a:ext cx="30057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173637" y="2473847"/>
            <a:ext cx="9808401" cy="6068948"/>
          </a:xfrm>
          <a:custGeom>
            <a:avLst/>
            <a:gdLst/>
            <a:ahLst/>
            <a:cxnLst/>
            <a:rect r="r" b="b" t="t" l="l"/>
            <a:pathLst>
              <a:path h="6068948" w="9808401">
                <a:moveTo>
                  <a:pt x="0" y="0"/>
                </a:moveTo>
                <a:lnTo>
                  <a:pt x="9808401" y="0"/>
                </a:lnTo>
                <a:lnTo>
                  <a:pt x="9808401" y="6068948"/>
                </a:lnTo>
                <a:lnTo>
                  <a:pt x="0" y="6068948"/>
                </a:lnTo>
                <a:lnTo>
                  <a:pt x="0" y="0"/>
                </a:lnTo>
                <a:close/>
              </a:path>
            </a:pathLst>
          </a:custGeom>
          <a:blipFill>
            <a:blip r:embed="rId6"/>
            <a:stretch>
              <a:fillRect l="0" t="0" r="0" b="0"/>
            </a:stretch>
          </a:blipFill>
        </p:spPr>
      </p:sp>
      <p:sp>
        <p:nvSpPr>
          <p:cNvPr name="TextBox 20" id="20"/>
          <p:cNvSpPr txBox="true"/>
          <p:nvPr/>
        </p:nvSpPr>
        <p:spPr>
          <a:xfrm rot="0">
            <a:off x="7224042" y="548830"/>
            <a:ext cx="3839915"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3)預言者</a:t>
            </a:r>
          </a:p>
        </p:txBody>
      </p:sp>
      <p:sp>
        <p:nvSpPr>
          <p:cNvPr name="TextBox 21" id="21"/>
          <p:cNvSpPr txBox="true"/>
          <p:nvPr/>
        </p:nvSpPr>
        <p:spPr>
          <a:xfrm rot="0">
            <a:off x="10408459" y="2862699"/>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ユーザーフレンドリー: 予測の経験があまりないユーザー向けに設計されており、モデルパラメータを直感的に調整できます。</a:t>
            </a:r>
          </a:p>
        </p:txBody>
      </p:sp>
      <p:sp>
        <p:nvSpPr>
          <p:cNvPr name="TextBox 22" id="22"/>
          <p:cNvSpPr txBox="true"/>
          <p:nvPr/>
        </p:nvSpPr>
        <p:spPr>
          <a:xfrm rot="0">
            <a:off x="10307988" y="5199067"/>
            <a:ext cx="691504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季節的傾向: 季節的影響を適切に処理し、欠損データや外れ値に対して堅牢です。</a:t>
            </a:r>
          </a:p>
        </p:txBody>
      </p:sp>
      <p:sp>
        <p:nvSpPr>
          <p:cNvPr name="TextBox 23" id="23"/>
          <p:cNvSpPr txBox="true"/>
          <p:nvPr/>
        </p:nvSpPr>
        <p:spPr>
          <a:xfrm rot="0">
            <a:off x="10307988" y="7941974"/>
            <a:ext cx="684250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柔軟性: 株価に影響を与える可能性のある休日や特別なイベントを簡単に組み込むことができます。</a:t>
            </a:r>
          </a:p>
        </p:txBody>
      </p:sp>
      <p:sp>
        <p:nvSpPr>
          <p:cNvPr name="TextBox 24" id="24"/>
          <p:cNvSpPr txBox="true"/>
          <p:nvPr/>
        </p:nvSpPr>
        <p:spPr>
          <a:xfrm rot="0">
            <a:off x="0" y="8515602"/>
            <a:ext cx="9361140"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預言者テスト RMSE: 0.31975254603888253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0" y="2214732"/>
            <a:ext cx="9808401" cy="6995632"/>
            <a:chOff x="0" y="0"/>
            <a:chExt cx="2583283" cy="1842471"/>
          </a:xfrm>
        </p:grpSpPr>
        <p:sp>
          <p:nvSpPr>
            <p:cNvPr name="Freeform 4" id="4"/>
            <p:cNvSpPr/>
            <p:nvPr/>
          </p:nvSpPr>
          <p:spPr>
            <a:xfrm flipH="false" flipV="false" rot="0">
              <a:off x="0" y="0"/>
              <a:ext cx="2583283" cy="1842471"/>
            </a:xfrm>
            <a:custGeom>
              <a:avLst/>
              <a:gdLst/>
              <a:ahLst/>
              <a:cxnLst/>
              <a:rect r="r" b="b" t="t" l="l"/>
              <a:pathLst>
                <a:path h="1842471" w="2583283">
                  <a:moveTo>
                    <a:pt x="0" y="0"/>
                  </a:moveTo>
                  <a:lnTo>
                    <a:pt x="2583283" y="0"/>
                  </a:lnTo>
                  <a:lnTo>
                    <a:pt x="2583283" y="1842471"/>
                  </a:lnTo>
                  <a:lnTo>
                    <a:pt x="0" y="1842471"/>
                  </a:lnTo>
                  <a:close/>
                </a:path>
              </a:pathLst>
            </a:custGeom>
            <a:solidFill>
              <a:srgbClr val="CCCCCC"/>
            </a:solidFill>
          </p:spPr>
        </p:sp>
        <p:sp>
          <p:nvSpPr>
            <p:cNvPr name="TextBox 5" id="5"/>
            <p:cNvSpPr txBox="true"/>
            <p:nvPr/>
          </p:nvSpPr>
          <p:spPr>
            <a:xfrm>
              <a:off x="0" y="-19050"/>
              <a:ext cx="2583283" cy="1861521"/>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9982038" y="3631075"/>
            <a:ext cx="7985023" cy="1169393"/>
          </a:xfrm>
          <a:custGeom>
            <a:avLst/>
            <a:gdLst/>
            <a:ahLst/>
            <a:cxnLst/>
            <a:rect r="r" b="b" t="t" l="l"/>
            <a:pathLst>
              <a:path h="1169393" w="7985023">
                <a:moveTo>
                  <a:pt x="0" y="0"/>
                </a:moveTo>
                <a:lnTo>
                  <a:pt x="7985023" y="0"/>
                </a:lnTo>
                <a:lnTo>
                  <a:pt x="7985023" y="1169394"/>
                </a:lnTo>
                <a:lnTo>
                  <a:pt x="0" y="1169394"/>
                </a:lnTo>
                <a:lnTo>
                  <a:pt x="0" y="0"/>
                </a:lnTo>
                <a:close/>
              </a:path>
            </a:pathLst>
          </a:custGeom>
          <a:blipFill>
            <a:blip r:embed="rId3"/>
            <a:stretch>
              <a:fillRect l="-22140" t="-64718" r="0" b="0"/>
            </a:stretch>
          </a:blipFill>
        </p:spPr>
      </p:sp>
      <p:grpSp>
        <p:nvGrpSpPr>
          <p:cNvPr name="Group 7" id="7"/>
          <p:cNvGrpSpPr/>
          <p:nvPr/>
        </p:nvGrpSpPr>
        <p:grpSpPr>
          <a:xfrm rot="0">
            <a:off x="9982038" y="2394770"/>
            <a:ext cx="7842102" cy="1751860"/>
            <a:chOff x="0" y="0"/>
            <a:chExt cx="3004649" cy="671213"/>
          </a:xfrm>
        </p:grpSpPr>
        <p:sp>
          <p:nvSpPr>
            <p:cNvPr name="Freeform 8" id="8"/>
            <p:cNvSpPr/>
            <p:nvPr/>
          </p:nvSpPr>
          <p:spPr>
            <a:xfrm flipH="false" flipV="false" rot="0">
              <a:off x="0" y="0"/>
              <a:ext cx="3004649" cy="671213"/>
            </a:xfrm>
            <a:custGeom>
              <a:avLst/>
              <a:gdLst/>
              <a:ahLst/>
              <a:cxnLst/>
              <a:rect r="r" b="b" t="t" l="l"/>
              <a:pathLst>
                <a:path h="671213" w="3004649">
                  <a:moveTo>
                    <a:pt x="0" y="0"/>
                  </a:moveTo>
                  <a:lnTo>
                    <a:pt x="3004649" y="0"/>
                  </a:lnTo>
                  <a:lnTo>
                    <a:pt x="3004649" y="671213"/>
                  </a:lnTo>
                  <a:lnTo>
                    <a:pt x="0" y="671213"/>
                  </a:lnTo>
                  <a:close/>
                </a:path>
              </a:pathLst>
            </a:custGeom>
            <a:solidFill>
              <a:srgbClr val="EFEFEF"/>
            </a:solidFill>
          </p:spPr>
        </p:sp>
        <p:sp>
          <p:nvSpPr>
            <p:cNvPr name="TextBox 9" id="9"/>
            <p:cNvSpPr txBox="true"/>
            <p:nvPr/>
          </p:nvSpPr>
          <p:spPr>
            <a:xfrm>
              <a:off x="0" y="-19050"/>
              <a:ext cx="3004649" cy="690263"/>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9982038" y="6308471"/>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3"/>
            <a:stretch>
              <a:fillRect l="-22140" t="-86495" r="0" b="0"/>
            </a:stretch>
          </a:blipFill>
        </p:spPr>
      </p:sp>
      <p:grpSp>
        <p:nvGrpSpPr>
          <p:cNvPr name="Group 11" id="11"/>
          <p:cNvGrpSpPr/>
          <p:nvPr/>
        </p:nvGrpSpPr>
        <p:grpSpPr>
          <a:xfrm rot="0">
            <a:off x="9982038" y="5143500"/>
            <a:ext cx="7842102" cy="1595226"/>
            <a:chOff x="0" y="0"/>
            <a:chExt cx="3004649" cy="611200"/>
          </a:xfrm>
        </p:grpSpPr>
        <p:sp>
          <p:nvSpPr>
            <p:cNvPr name="Freeform 12" id="12"/>
            <p:cNvSpPr/>
            <p:nvPr/>
          </p:nvSpPr>
          <p:spPr>
            <a:xfrm flipH="false" flipV="false" rot="0">
              <a:off x="0" y="0"/>
              <a:ext cx="3004649" cy="611200"/>
            </a:xfrm>
            <a:custGeom>
              <a:avLst/>
              <a:gdLst/>
              <a:ahLst/>
              <a:cxnLst/>
              <a:rect r="r" b="b" t="t" l="l"/>
              <a:pathLst>
                <a:path h="611200" w="3004649">
                  <a:moveTo>
                    <a:pt x="0" y="0"/>
                  </a:moveTo>
                  <a:lnTo>
                    <a:pt x="3004649" y="0"/>
                  </a:lnTo>
                  <a:lnTo>
                    <a:pt x="3004649" y="611200"/>
                  </a:lnTo>
                  <a:lnTo>
                    <a:pt x="0" y="611200"/>
                  </a:lnTo>
                  <a:close/>
                </a:path>
              </a:pathLst>
            </a:custGeom>
            <a:solidFill>
              <a:srgbClr val="EFEFEF"/>
            </a:solidFill>
          </p:spPr>
        </p:sp>
        <p:sp>
          <p:nvSpPr>
            <p:cNvPr name="TextBox 13" id="13"/>
            <p:cNvSpPr txBox="true"/>
            <p:nvPr/>
          </p:nvSpPr>
          <p:spPr>
            <a:xfrm>
              <a:off x="0" y="-19050"/>
              <a:ext cx="3004649" cy="630250"/>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134438" y="8579568"/>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3"/>
            <a:stretch>
              <a:fillRect l="-22140" t="-86495" r="0" b="0"/>
            </a:stretch>
          </a:blipFill>
        </p:spPr>
      </p:sp>
      <p:grpSp>
        <p:nvGrpSpPr>
          <p:cNvPr name="Group 16" id="16"/>
          <p:cNvGrpSpPr/>
          <p:nvPr/>
        </p:nvGrpSpPr>
        <p:grpSpPr>
          <a:xfrm rot="0">
            <a:off x="9982038" y="7788993"/>
            <a:ext cx="7844908" cy="1595226"/>
            <a:chOff x="0" y="0"/>
            <a:chExt cx="3005724" cy="611200"/>
          </a:xfrm>
        </p:grpSpPr>
        <p:sp>
          <p:nvSpPr>
            <p:cNvPr name="Freeform 17" id="17"/>
            <p:cNvSpPr/>
            <p:nvPr/>
          </p:nvSpPr>
          <p:spPr>
            <a:xfrm flipH="false" flipV="false" rot="0">
              <a:off x="0" y="0"/>
              <a:ext cx="3005724" cy="611200"/>
            </a:xfrm>
            <a:custGeom>
              <a:avLst/>
              <a:gdLst/>
              <a:ahLst/>
              <a:cxnLst/>
              <a:rect r="r" b="b" t="t" l="l"/>
              <a:pathLst>
                <a:path h="611200" w="3005724">
                  <a:moveTo>
                    <a:pt x="0" y="0"/>
                  </a:moveTo>
                  <a:lnTo>
                    <a:pt x="3005724" y="0"/>
                  </a:lnTo>
                  <a:lnTo>
                    <a:pt x="3005724" y="611200"/>
                  </a:lnTo>
                  <a:lnTo>
                    <a:pt x="0" y="611200"/>
                  </a:lnTo>
                  <a:close/>
                </a:path>
              </a:pathLst>
            </a:custGeom>
            <a:solidFill>
              <a:srgbClr val="EFEFEF"/>
            </a:solidFill>
          </p:spPr>
        </p:sp>
        <p:sp>
          <p:nvSpPr>
            <p:cNvPr name="TextBox 18" id="18"/>
            <p:cNvSpPr txBox="true"/>
            <p:nvPr/>
          </p:nvSpPr>
          <p:spPr>
            <a:xfrm>
              <a:off x="0" y="-19050"/>
              <a:ext cx="30057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0" y="2910324"/>
            <a:ext cx="9808401" cy="5051327"/>
          </a:xfrm>
          <a:custGeom>
            <a:avLst/>
            <a:gdLst/>
            <a:ahLst/>
            <a:cxnLst/>
            <a:rect r="r" b="b" t="t" l="l"/>
            <a:pathLst>
              <a:path h="5051327" w="9808401">
                <a:moveTo>
                  <a:pt x="0" y="0"/>
                </a:moveTo>
                <a:lnTo>
                  <a:pt x="9808401" y="0"/>
                </a:lnTo>
                <a:lnTo>
                  <a:pt x="9808401" y="5051326"/>
                </a:lnTo>
                <a:lnTo>
                  <a:pt x="0" y="5051326"/>
                </a:lnTo>
                <a:lnTo>
                  <a:pt x="0" y="0"/>
                </a:lnTo>
                <a:close/>
              </a:path>
            </a:pathLst>
          </a:custGeom>
          <a:blipFill>
            <a:blip r:embed="rId6"/>
            <a:stretch>
              <a:fillRect l="0" t="0" r="0" b="0"/>
            </a:stretch>
          </a:blipFill>
        </p:spPr>
      </p:sp>
      <p:sp>
        <p:nvSpPr>
          <p:cNvPr name="TextBox 20" id="20"/>
          <p:cNvSpPr txBox="true"/>
          <p:nvPr/>
        </p:nvSpPr>
        <p:spPr>
          <a:xfrm rot="0">
            <a:off x="6537668" y="548830"/>
            <a:ext cx="6541467"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4)ランダムフォレスト</a:t>
            </a:r>
          </a:p>
        </p:txBody>
      </p:sp>
      <p:sp>
        <p:nvSpPr>
          <p:cNvPr name="TextBox 21" id="21"/>
          <p:cNvSpPr txBox="true"/>
          <p:nvPr/>
        </p:nvSpPr>
        <p:spPr>
          <a:xfrm rot="0">
            <a:off x="10408459" y="2862699"/>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非線形関係: データ内の複雑な非線形関係をモデル化できます。</a:t>
            </a:r>
          </a:p>
        </p:txBody>
      </p:sp>
      <p:sp>
        <p:nvSpPr>
          <p:cNvPr name="TextBox 22" id="22"/>
          <p:cNvSpPr txBox="true"/>
          <p:nvPr/>
        </p:nvSpPr>
        <p:spPr>
          <a:xfrm rot="0">
            <a:off x="10307988" y="5199067"/>
            <a:ext cx="691504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堅牢性: 複数のツリーを平均化することで、単一の決定木と比較して過剰適合を減らします。</a:t>
            </a:r>
          </a:p>
        </p:txBody>
      </p:sp>
      <p:sp>
        <p:nvSpPr>
          <p:cNvPr name="TextBox 23" id="23"/>
          <p:cNvSpPr txBox="true"/>
          <p:nvPr/>
        </p:nvSpPr>
        <p:spPr>
          <a:xfrm rot="0">
            <a:off x="10307988" y="7844560"/>
            <a:ext cx="6842501" cy="1539659"/>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機能の重要性: 機能の重要性に関する洞察を提供し、株価に影響を与える要因を理解するのに役立ちます。</a:t>
            </a:r>
          </a:p>
        </p:txBody>
      </p:sp>
      <p:sp>
        <p:nvSpPr>
          <p:cNvPr name="TextBox 24" id="24"/>
          <p:cNvSpPr txBox="true"/>
          <p:nvPr/>
        </p:nvSpPr>
        <p:spPr>
          <a:xfrm rot="0">
            <a:off x="156823" y="7894975"/>
            <a:ext cx="9494755" cy="178054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ランダムフォレスト RMSE: 0.12512584531256538</a:t>
            </a:r>
          </a:p>
          <a:p>
            <a:pPr algn="ctr" rtl="0">
              <a:lnSpc>
                <a:spcPts val="4759"/>
              </a:lnSpc>
            </a:pPr>
          </a:p>
          <a:p>
            <a:pPr algn="ctr" rtl="0">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2214732"/>
            <a:ext cx="9808401" cy="6995632"/>
            <a:chOff x="0" y="0"/>
            <a:chExt cx="2583283" cy="1842471"/>
          </a:xfrm>
        </p:grpSpPr>
        <p:sp>
          <p:nvSpPr>
            <p:cNvPr name="Freeform 5" id="5"/>
            <p:cNvSpPr/>
            <p:nvPr/>
          </p:nvSpPr>
          <p:spPr>
            <a:xfrm flipH="false" flipV="false" rot="0">
              <a:off x="0" y="0"/>
              <a:ext cx="2583283" cy="1842471"/>
            </a:xfrm>
            <a:custGeom>
              <a:avLst/>
              <a:gdLst/>
              <a:ahLst/>
              <a:cxnLst/>
              <a:rect r="r" b="b" t="t" l="l"/>
              <a:pathLst>
                <a:path h="1842471" w="2583283">
                  <a:moveTo>
                    <a:pt x="0" y="0"/>
                  </a:moveTo>
                  <a:lnTo>
                    <a:pt x="2583283" y="0"/>
                  </a:lnTo>
                  <a:lnTo>
                    <a:pt x="2583283" y="1842471"/>
                  </a:lnTo>
                  <a:lnTo>
                    <a:pt x="0" y="1842471"/>
                  </a:lnTo>
                  <a:close/>
                </a:path>
              </a:pathLst>
            </a:custGeom>
            <a:solidFill>
              <a:srgbClr val="CCCCCC"/>
            </a:solidFill>
          </p:spPr>
        </p:sp>
        <p:sp>
          <p:nvSpPr>
            <p:cNvPr name="TextBox 6" id="6"/>
            <p:cNvSpPr txBox="true"/>
            <p:nvPr/>
          </p:nvSpPr>
          <p:spPr>
            <a:xfrm>
              <a:off x="0" y="-19050"/>
              <a:ext cx="2583283" cy="1861521"/>
            </a:xfrm>
            <a:prstGeom prst="rect">
              <a:avLst/>
            </a:prstGeom>
          </p:spPr>
          <p:txBody>
            <a:bodyPr anchor="ctr" rtlCol="false" tIns="50800" lIns="50800" bIns="50800" rIns="50800"/>
            <a:lstStyle/>
            <a:p>
              <a:pPr algn="ctr" rtl="0">
                <a:lnSpc>
                  <a:spcPts val="2859"/>
                </a:lnSpc>
              </a:pPr>
            </a:p>
          </p:txBody>
        </p:sp>
      </p:grpSp>
      <p:sp>
        <p:nvSpPr>
          <p:cNvPr name="Freeform 7" id="7"/>
          <p:cNvSpPr/>
          <p:nvPr/>
        </p:nvSpPr>
        <p:spPr>
          <a:xfrm flipH="false" flipV="false" rot="0">
            <a:off x="9982038" y="3631075"/>
            <a:ext cx="7985023" cy="1169393"/>
          </a:xfrm>
          <a:custGeom>
            <a:avLst/>
            <a:gdLst/>
            <a:ahLst/>
            <a:cxnLst/>
            <a:rect r="r" b="b" t="t" l="l"/>
            <a:pathLst>
              <a:path h="1169393" w="7985023">
                <a:moveTo>
                  <a:pt x="0" y="0"/>
                </a:moveTo>
                <a:lnTo>
                  <a:pt x="7985023" y="0"/>
                </a:lnTo>
                <a:lnTo>
                  <a:pt x="7985023" y="1169394"/>
                </a:lnTo>
                <a:lnTo>
                  <a:pt x="0" y="1169394"/>
                </a:lnTo>
                <a:lnTo>
                  <a:pt x="0" y="0"/>
                </a:lnTo>
                <a:close/>
              </a:path>
            </a:pathLst>
          </a:custGeom>
          <a:blipFill>
            <a:blip r:embed="rId5"/>
            <a:stretch>
              <a:fillRect l="-22140" t="-64718" r="0" b="0"/>
            </a:stretch>
          </a:blipFill>
        </p:spPr>
      </p:sp>
      <p:grpSp>
        <p:nvGrpSpPr>
          <p:cNvPr name="Group 8" id="8"/>
          <p:cNvGrpSpPr/>
          <p:nvPr/>
        </p:nvGrpSpPr>
        <p:grpSpPr>
          <a:xfrm rot="0">
            <a:off x="9982038" y="2394770"/>
            <a:ext cx="7842102" cy="1751860"/>
            <a:chOff x="0" y="0"/>
            <a:chExt cx="3004649" cy="671213"/>
          </a:xfrm>
        </p:grpSpPr>
        <p:sp>
          <p:nvSpPr>
            <p:cNvPr name="Freeform 9" id="9"/>
            <p:cNvSpPr/>
            <p:nvPr/>
          </p:nvSpPr>
          <p:spPr>
            <a:xfrm flipH="false" flipV="false" rot="0">
              <a:off x="0" y="0"/>
              <a:ext cx="3004649" cy="671213"/>
            </a:xfrm>
            <a:custGeom>
              <a:avLst/>
              <a:gdLst/>
              <a:ahLst/>
              <a:cxnLst/>
              <a:rect r="r" b="b" t="t" l="l"/>
              <a:pathLst>
                <a:path h="671213" w="3004649">
                  <a:moveTo>
                    <a:pt x="0" y="0"/>
                  </a:moveTo>
                  <a:lnTo>
                    <a:pt x="3004649" y="0"/>
                  </a:lnTo>
                  <a:lnTo>
                    <a:pt x="3004649" y="671213"/>
                  </a:lnTo>
                  <a:lnTo>
                    <a:pt x="0" y="671213"/>
                  </a:lnTo>
                  <a:close/>
                </a:path>
              </a:pathLst>
            </a:custGeom>
            <a:solidFill>
              <a:srgbClr val="EFEFEF"/>
            </a:solidFill>
          </p:spPr>
        </p:sp>
        <p:sp>
          <p:nvSpPr>
            <p:cNvPr name="TextBox 10" id="10"/>
            <p:cNvSpPr txBox="true"/>
            <p:nvPr/>
          </p:nvSpPr>
          <p:spPr>
            <a:xfrm>
              <a:off x="0" y="-19050"/>
              <a:ext cx="3004649"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9982038" y="6308471"/>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2" id="12"/>
          <p:cNvGrpSpPr/>
          <p:nvPr/>
        </p:nvGrpSpPr>
        <p:grpSpPr>
          <a:xfrm rot="0">
            <a:off x="9982038" y="5143500"/>
            <a:ext cx="7842102" cy="1595226"/>
            <a:chOff x="0" y="0"/>
            <a:chExt cx="3004649" cy="611200"/>
          </a:xfrm>
        </p:grpSpPr>
        <p:sp>
          <p:nvSpPr>
            <p:cNvPr name="Freeform 13" id="13"/>
            <p:cNvSpPr/>
            <p:nvPr/>
          </p:nvSpPr>
          <p:spPr>
            <a:xfrm flipH="false" flipV="false" rot="0">
              <a:off x="0" y="0"/>
              <a:ext cx="3004649" cy="611200"/>
            </a:xfrm>
            <a:custGeom>
              <a:avLst/>
              <a:gdLst/>
              <a:ahLst/>
              <a:cxnLst/>
              <a:rect r="r" b="b" t="t" l="l"/>
              <a:pathLst>
                <a:path h="611200" w="3004649">
                  <a:moveTo>
                    <a:pt x="0" y="0"/>
                  </a:moveTo>
                  <a:lnTo>
                    <a:pt x="3004649" y="0"/>
                  </a:lnTo>
                  <a:lnTo>
                    <a:pt x="3004649" y="611200"/>
                  </a:lnTo>
                  <a:lnTo>
                    <a:pt x="0" y="611200"/>
                  </a:lnTo>
                  <a:close/>
                </a:path>
              </a:pathLst>
            </a:custGeom>
            <a:solidFill>
              <a:srgbClr val="EFEFEF"/>
            </a:solidFill>
          </p:spPr>
        </p:sp>
        <p:sp>
          <p:nvSpPr>
            <p:cNvPr name="TextBox 14" id="14"/>
            <p:cNvSpPr txBox="true"/>
            <p:nvPr/>
          </p:nvSpPr>
          <p:spPr>
            <a:xfrm>
              <a:off x="0" y="-19050"/>
              <a:ext cx="3004649" cy="630250"/>
            </a:xfrm>
            <a:prstGeom prst="rect">
              <a:avLst/>
            </a:prstGeom>
          </p:spPr>
          <p:txBody>
            <a:bodyPr anchor="ctr" rtlCol="false" tIns="50800" lIns="50800" bIns="50800" rIns="50800"/>
            <a:lstStyle/>
            <a:p>
              <a:pPr algn="ctr" rtl="0">
                <a:lnSpc>
                  <a:spcPts val="2859"/>
                </a:lnSpc>
              </a:pPr>
            </a:p>
          </p:txBody>
        </p:sp>
      </p:grpSp>
      <p:sp>
        <p:nvSpPr>
          <p:cNvPr name="Freeform 15" id="15"/>
          <p:cNvSpPr/>
          <p:nvPr/>
        </p:nvSpPr>
        <p:spPr>
          <a:xfrm flipH="false" flipV="false" rot="0">
            <a:off x="10134438" y="8846268"/>
            <a:ext cx="7985023" cy="1032847"/>
          </a:xfrm>
          <a:custGeom>
            <a:avLst/>
            <a:gdLst/>
            <a:ahLst/>
            <a:cxnLst/>
            <a:rect r="r" b="b" t="t" l="l"/>
            <a:pathLst>
              <a:path h="1032847" w="7985023">
                <a:moveTo>
                  <a:pt x="0" y="0"/>
                </a:moveTo>
                <a:lnTo>
                  <a:pt x="7985023" y="0"/>
                </a:lnTo>
                <a:lnTo>
                  <a:pt x="7985023" y="1032847"/>
                </a:lnTo>
                <a:lnTo>
                  <a:pt x="0" y="1032847"/>
                </a:lnTo>
                <a:lnTo>
                  <a:pt x="0" y="0"/>
                </a:lnTo>
                <a:close/>
              </a:path>
            </a:pathLst>
          </a:custGeom>
          <a:blipFill>
            <a:blip r:embed="rId5"/>
            <a:stretch>
              <a:fillRect l="-22140" t="-86495" r="0" b="0"/>
            </a:stretch>
          </a:blipFill>
        </p:spPr>
      </p:sp>
      <p:grpSp>
        <p:nvGrpSpPr>
          <p:cNvPr name="Group 16" id="16"/>
          <p:cNvGrpSpPr/>
          <p:nvPr/>
        </p:nvGrpSpPr>
        <p:grpSpPr>
          <a:xfrm rot="0">
            <a:off x="9982038" y="7788993"/>
            <a:ext cx="7844908" cy="1595226"/>
            <a:chOff x="0" y="0"/>
            <a:chExt cx="3005724" cy="611200"/>
          </a:xfrm>
        </p:grpSpPr>
        <p:sp>
          <p:nvSpPr>
            <p:cNvPr name="Freeform 17" id="17"/>
            <p:cNvSpPr/>
            <p:nvPr/>
          </p:nvSpPr>
          <p:spPr>
            <a:xfrm flipH="false" flipV="false" rot="0">
              <a:off x="0" y="0"/>
              <a:ext cx="3005724" cy="611200"/>
            </a:xfrm>
            <a:custGeom>
              <a:avLst/>
              <a:gdLst/>
              <a:ahLst/>
              <a:cxnLst/>
              <a:rect r="r" b="b" t="t" l="l"/>
              <a:pathLst>
                <a:path h="611200" w="3005724">
                  <a:moveTo>
                    <a:pt x="0" y="0"/>
                  </a:moveTo>
                  <a:lnTo>
                    <a:pt x="3005724" y="0"/>
                  </a:lnTo>
                  <a:lnTo>
                    <a:pt x="3005724" y="611200"/>
                  </a:lnTo>
                  <a:lnTo>
                    <a:pt x="0" y="611200"/>
                  </a:lnTo>
                  <a:close/>
                </a:path>
              </a:pathLst>
            </a:custGeom>
            <a:solidFill>
              <a:srgbClr val="EFEFEF"/>
            </a:solidFill>
          </p:spPr>
        </p:sp>
        <p:sp>
          <p:nvSpPr>
            <p:cNvPr name="TextBox 18" id="18"/>
            <p:cNvSpPr txBox="true"/>
            <p:nvPr/>
          </p:nvSpPr>
          <p:spPr>
            <a:xfrm>
              <a:off x="0" y="-19050"/>
              <a:ext cx="30057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68790" y="2893816"/>
            <a:ext cx="9670821" cy="5210155"/>
          </a:xfrm>
          <a:custGeom>
            <a:avLst/>
            <a:gdLst/>
            <a:ahLst/>
            <a:cxnLst/>
            <a:rect r="r" b="b" t="t" l="l"/>
            <a:pathLst>
              <a:path h="5210155" w="9670821">
                <a:moveTo>
                  <a:pt x="0" y="0"/>
                </a:moveTo>
                <a:lnTo>
                  <a:pt x="9670821" y="0"/>
                </a:lnTo>
                <a:lnTo>
                  <a:pt x="9670821" y="5210155"/>
                </a:lnTo>
                <a:lnTo>
                  <a:pt x="0" y="5210155"/>
                </a:lnTo>
                <a:lnTo>
                  <a:pt x="0" y="0"/>
                </a:lnTo>
                <a:close/>
              </a:path>
            </a:pathLst>
          </a:custGeom>
          <a:blipFill>
            <a:blip r:embed="rId6"/>
            <a:stretch>
              <a:fillRect l="0" t="0" r="0" b="0"/>
            </a:stretch>
          </a:blipFill>
        </p:spPr>
      </p:sp>
      <p:sp>
        <p:nvSpPr>
          <p:cNvPr name="TextBox 20" id="20"/>
          <p:cNvSpPr txBox="true"/>
          <p:nvPr/>
        </p:nvSpPr>
        <p:spPr>
          <a:xfrm rot="0">
            <a:off x="6263597" y="548830"/>
            <a:ext cx="7436882"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5)線形回帰</a:t>
            </a:r>
          </a:p>
        </p:txBody>
      </p:sp>
      <p:sp>
        <p:nvSpPr>
          <p:cNvPr name="TextBox 21" id="21"/>
          <p:cNvSpPr txBox="true"/>
          <p:nvPr/>
        </p:nvSpPr>
        <p:spPr>
          <a:xfrm rot="0">
            <a:off x="10408459" y="2862699"/>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シンプルさ: 解釈と実装が容易で、他のモデルのベンチマークとして機能します。</a:t>
            </a:r>
          </a:p>
        </p:txBody>
      </p:sp>
      <p:sp>
        <p:nvSpPr>
          <p:cNvPr name="TextBox 22" id="22"/>
          <p:cNvSpPr txBox="true"/>
          <p:nvPr/>
        </p:nvSpPr>
        <p:spPr>
          <a:xfrm rot="0">
            <a:off x="10344259" y="5533112"/>
            <a:ext cx="691504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ベースライン モデル: より複雑なモデルと比較するためのベースライン モデルとして機能します。</a:t>
            </a:r>
          </a:p>
        </p:txBody>
      </p:sp>
      <p:sp>
        <p:nvSpPr>
          <p:cNvPr name="TextBox 23" id="23"/>
          <p:cNvSpPr txBox="true"/>
          <p:nvPr/>
        </p:nvSpPr>
        <p:spPr>
          <a:xfrm rot="0">
            <a:off x="10481838" y="8056346"/>
            <a:ext cx="6842501" cy="1154018"/>
          </a:xfrm>
          <a:prstGeom prst="rect">
            <a:avLst/>
          </a:prstGeom>
        </p:spPr>
        <p:txBody>
          <a:bodyPr anchor="t" rtlCol="false" tIns="0" lIns="0" bIns="0" rIns="0">
            <a:spAutoFit/>
          </a:bodyPr>
          <a:lstStyle/>
          <a:p>
            <a:pPr algn="l" rtl="0">
              <a:lnSpc>
                <a:spcPts val="3050"/>
              </a:lnSpc>
            </a:pPr>
            <a:r>
              <a:rPr lang="en-US" sz="2210" spc="216">
                <a:solidFill>
                  <a:srgbClr val="231F20"/>
                </a:solidFill>
                <a:latin typeface="DM Sans"/>
                <a:ea typeface="DM Sans"/>
                <a:cs typeface="DM Sans"/>
                <a:sym typeface="DM Sans"/>
              </a:rPr>
              <a:t>スピード: トレーニングと予測が迅速に行えるため、初期分析に適しています。</a:t>
            </a:r>
          </a:p>
          <a:p>
            <a:pPr algn="l" marL="0" indent="0" lvl="0" rtl="0">
              <a:lnSpc>
                <a:spcPts val="3050"/>
              </a:lnSpc>
              <a:spcBef>
                <a:spcPct val="0"/>
              </a:spcBef>
            </a:pPr>
          </a:p>
        </p:txBody>
      </p:sp>
      <p:sp>
        <p:nvSpPr>
          <p:cNvPr name="TextBox 24" id="24"/>
          <p:cNvSpPr txBox="true"/>
          <p:nvPr/>
        </p:nvSpPr>
        <p:spPr>
          <a:xfrm rot="0">
            <a:off x="68790" y="8229178"/>
            <a:ext cx="9457646" cy="941070"/>
          </a:xfrm>
          <a:prstGeom prst="rect">
            <a:avLst/>
          </a:prstGeom>
        </p:spPr>
        <p:txBody>
          <a:bodyPr anchor="t" rtlCol="false" tIns="0" lIns="0" bIns="0" rIns="0">
            <a:spAutoFit/>
          </a:bodyPr>
          <a:lstStyle/>
          <a:p>
            <a:pPr algn="ctr" rtl="0">
              <a:lnSpc>
                <a:spcPts val="3780"/>
              </a:lnSpc>
            </a:pPr>
            <a:r>
              <a:rPr lang="en-US" sz="2700">
                <a:solidFill>
                  <a:srgbClr val="231F20"/>
                </a:solidFill>
                <a:latin typeface="Canva Sans"/>
                <a:ea typeface="Canva Sans"/>
                <a:cs typeface="Canva Sans"/>
                <a:sym typeface="Canva Sans"/>
              </a:rPr>
              <a:t>線形回帰トレーニング RMSE: 0.005684</a:t>
            </a:r>
          </a:p>
          <a:p>
            <a:pPr algn="ctr" rtl="0">
              <a:lnSpc>
                <a:spcPts val="3780"/>
              </a:lnSpc>
            </a:pPr>
            <a:r>
              <a:rPr lang="en-US" sz="2700">
                <a:solidFill>
                  <a:srgbClr val="231F20"/>
                </a:solidFill>
                <a:latin typeface="Canva Sans"/>
                <a:ea typeface="Canva Sans"/>
                <a:cs typeface="Canva Sans"/>
                <a:sym typeface="Canva Sans"/>
              </a:rPr>
              <a:t>線形回帰テスト RMSE: 0.0113970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779363" y="2007780"/>
            <a:ext cx="6371441" cy="8098520"/>
            <a:chOff x="0" y="0"/>
            <a:chExt cx="1678075" cy="2132944"/>
          </a:xfrm>
        </p:grpSpPr>
        <p:sp>
          <p:nvSpPr>
            <p:cNvPr name="Freeform 4" id="4"/>
            <p:cNvSpPr/>
            <p:nvPr/>
          </p:nvSpPr>
          <p:spPr>
            <a:xfrm flipH="false" flipV="false" rot="0">
              <a:off x="0" y="0"/>
              <a:ext cx="1678075" cy="2132944"/>
            </a:xfrm>
            <a:custGeom>
              <a:avLst/>
              <a:gdLst/>
              <a:ahLst/>
              <a:cxnLst/>
              <a:rect r="r" b="b" t="t" l="l"/>
              <a:pathLst>
                <a:path h="2132944" w="1678075">
                  <a:moveTo>
                    <a:pt x="0" y="0"/>
                  </a:moveTo>
                  <a:lnTo>
                    <a:pt x="1678075" y="0"/>
                  </a:lnTo>
                  <a:lnTo>
                    <a:pt x="1678075" y="2132944"/>
                  </a:lnTo>
                  <a:lnTo>
                    <a:pt x="0" y="2132944"/>
                  </a:lnTo>
                  <a:close/>
                </a:path>
              </a:pathLst>
            </a:custGeom>
            <a:solidFill>
              <a:srgbClr val="CCCCCC"/>
            </a:solidFill>
          </p:spPr>
        </p:sp>
        <p:sp>
          <p:nvSpPr>
            <p:cNvPr name="TextBox 5" id="5"/>
            <p:cNvSpPr txBox="true"/>
            <p:nvPr/>
          </p:nvSpPr>
          <p:spPr>
            <a:xfrm>
              <a:off x="0" y="-19050"/>
              <a:ext cx="1678075" cy="2151994"/>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7976877" y="249016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7935345" y="1635060"/>
            <a:ext cx="9610044" cy="1432575"/>
            <a:chOff x="0" y="0"/>
            <a:chExt cx="3682024" cy="548881"/>
          </a:xfrm>
        </p:grpSpPr>
        <p:sp>
          <p:nvSpPr>
            <p:cNvPr name="Freeform 8" id="8"/>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9" id="9"/>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7976877" y="582767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1" id="11"/>
          <p:cNvGrpSpPr/>
          <p:nvPr/>
        </p:nvGrpSpPr>
        <p:grpSpPr>
          <a:xfrm rot="0">
            <a:off x="8006805" y="4960889"/>
            <a:ext cx="9610044" cy="1432575"/>
            <a:chOff x="0" y="0"/>
            <a:chExt cx="3682024" cy="548881"/>
          </a:xfrm>
        </p:grpSpPr>
        <p:sp>
          <p:nvSpPr>
            <p:cNvPr name="Freeform 12" id="12"/>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13" id="13"/>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8329392" y="7450739"/>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6" id="16"/>
          <p:cNvGrpSpPr/>
          <p:nvPr/>
        </p:nvGrpSpPr>
        <p:grpSpPr>
          <a:xfrm rot="0">
            <a:off x="8048338" y="6625031"/>
            <a:ext cx="9610044" cy="1432575"/>
            <a:chOff x="0" y="0"/>
            <a:chExt cx="3682024" cy="548881"/>
          </a:xfrm>
        </p:grpSpPr>
        <p:sp>
          <p:nvSpPr>
            <p:cNvPr name="Freeform 17" id="17"/>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18" id="18"/>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TextBox 19" id="19"/>
          <p:cNvSpPr txBox="true"/>
          <p:nvPr/>
        </p:nvSpPr>
        <p:spPr>
          <a:xfrm rot="0">
            <a:off x="8221433" y="5095875"/>
            <a:ext cx="882194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ランダム フォレスト: ツリーの数、最大深度、およびリーフあたりの最小サンプルを最適化して、モデルの堅牢性を強化します。</a:t>
            </a:r>
          </a:p>
        </p:txBody>
      </p:sp>
      <p:sp>
        <p:nvSpPr>
          <p:cNvPr name="Freeform 20" id="20"/>
          <p:cNvSpPr/>
          <p:nvPr/>
        </p:nvSpPr>
        <p:spPr>
          <a:xfrm flipH="false" flipV="false" rot="0">
            <a:off x="8006805" y="436777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21" id="21"/>
          <p:cNvGrpSpPr/>
          <p:nvPr/>
        </p:nvGrpSpPr>
        <p:grpSpPr>
          <a:xfrm rot="0">
            <a:off x="7935345" y="3223514"/>
            <a:ext cx="9610044" cy="1432575"/>
            <a:chOff x="0" y="0"/>
            <a:chExt cx="3682024" cy="548881"/>
          </a:xfrm>
        </p:grpSpPr>
        <p:sp>
          <p:nvSpPr>
            <p:cNvPr name="Freeform 22" id="22"/>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23" id="23"/>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24" id="24"/>
          <p:cNvSpPr/>
          <p:nvPr/>
        </p:nvSpPr>
        <p:spPr>
          <a:xfrm flipH="false" flipV="false" rot="0">
            <a:off x="8329392" y="911191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25" id="25"/>
          <p:cNvGrpSpPr/>
          <p:nvPr/>
        </p:nvGrpSpPr>
        <p:grpSpPr>
          <a:xfrm rot="0">
            <a:off x="8048338" y="8286205"/>
            <a:ext cx="9610044" cy="1432575"/>
            <a:chOff x="0" y="0"/>
            <a:chExt cx="3682024" cy="548881"/>
          </a:xfrm>
        </p:grpSpPr>
        <p:sp>
          <p:nvSpPr>
            <p:cNvPr name="Freeform 26" id="26"/>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27" id="27"/>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TextBox 28" id="28"/>
          <p:cNvSpPr txBox="true"/>
          <p:nvPr/>
        </p:nvSpPr>
        <p:spPr>
          <a:xfrm rot="0">
            <a:off x="1227208" y="431279"/>
            <a:ext cx="16032092" cy="999004"/>
          </a:xfrm>
          <a:prstGeom prst="rect">
            <a:avLst/>
          </a:prstGeom>
        </p:spPr>
        <p:txBody>
          <a:bodyPr anchor="t" rtlCol="false" tIns="0" lIns="0" bIns="0" rIns="0">
            <a:spAutoFit/>
          </a:bodyPr>
          <a:lstStyle/>
          <a:p>
            <a:pPr algn="l" rtl="0">
              <a:lnSpc>
                <a:spcPts val="8117"/>
              </a:lnSpc>
            </a:pPr>
            <a:r>
              <a:rPr lang="en-US" b="true" sz="5882" spc="576">
                <a:solidFill>
                  <a:srgbClr val="231F20"/>
                </a:solidFill>
                <a:latin typeface="Oswald Bold"/>
                <a:ea typeface="Oswald Bold"/>
                <a:cs typeface="Oswald Bold"/>
                <a:sym typeface="Oswald Bold"/>
              </a:rPr>
              <a:t>全モデルの改善策</a:t>
            </a:r>
          </a:p>
        </p:txBody>
      </p:sp>
      <p:sp>
        <p:nvSpPr>
          <p:cNvPr name="TextBox 29" id="29"/>
          <p:cNvSpPr txBox="true"/>
          <p:nvPr/>
        </p:nvSpPr>
        <p:spPr>
          <a:xfrm rot="0">
            <a:off x="8329392" y="1778580"/>
            <a:ext cx="882194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LSTM: 過剰適合を防ぐために、LSTM レイヤー、ユニット、ドロップアウト レートの数を変えるなど、さまざまなアーキテクチャを試します。</a:t>
            </a:r>
          </a:p>
        </p:txBody>
      </p:sp>
      <p:sp>
        <p:nvSpPr>
          <p:cNvPr name="TextBox 30" id="30"/>
          <p:cNvSpPr txBox="true"/>
          <p:nvPr/>
        </p:nvSpPr>
        <p:spPr>
          <a:xfrm rot="0">
            <a:off x="8329392" y="6855521"/>
            <a:ext cx="892990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線形回帰: 多項式の特徴と相互作用項をテストして、非線形関係をより適切に把握します。</a:t>
            </a:r>
          </a:p>
        </p:txBody>
      </p:sp>
      <p:sp>
        <p:nvSpPr>
          <p:cNvPr name="TextBox 31" id="31"/>
          <p:cNvSpPr txBox="true"/>
          <p:nvPr/>
        </p:nvSpPr>
        <p:spPr>
          <a:xfrm rot="0">
            <a:off x="8329392" y="3475386"/>
            <a:ext cx="8821948" cy="1154018"/>
          </a:xfrm>
          <a:prstGeom prst="rect">
            <a:avLst/>
          </a:prstGeom>
        </p:spPr>
        <p:txBody>
          <a:bodyPr anchor="t" rtlCol="false" tIns="0" lIns="0" bIns="0" rIns="0">
            <a:spAutoFit/>
          </a:bodyPr>
          <a:lstStyle/>
          <a:p>
            <a:pPr algn="l" rtl="0">
              <a:lnSpc>
                <a:spcPts val="3050"/>
              </a:lnSpc>
              <a:spcBef>
                <a:spcPct val="0"/>
              </a:spcBef>
            </a:pPr>
            <a:r>
              <a:rPr lang="en-US" sz="2210" spc="216">
                <a:solidFill>
                  <a:srgbClr val="231F20"/>
                </a:solidFill>
                <a:latin typeface="DM Sans"/>
                <a:ea typeface="DM Sans"/>
                <a:cs typeface="DM Sans"/>
                <a:sym typeface="DM Sans"/>
              </a:rPr>
              <a:t>ARIMA: AIC/BIC を使用してパラメータ (p、d、q) を微調整し、時間的依存関係をより正確に把握します。</a:t>
            </a:r>
          </a:p>
          <a:p>
            <a:pPr algn="l" rtl="0">
              <a:lnSpc>
                <a:spcPts val="3050"/>
              </a:lnSpc>
              <a:spcBef>
                <a:spcPct val="0"/>
              </a:spcBef>
            </a:pPr>
          </a:p>
        </p:txBody>
      </p:sp>
      <p:sp>
        <p:nvSpPr>
          <p:cNvPr name="TextBox 32" id="32"/>
          <p:cNvSpPr txBox="true"/>
          <p:nvPr/>
        </p:nvSpPr>
        <p:spPr>
          <a:xfrm rot="0">
            <a:off x="1028700" y="4447485"/>
            <a:ext cx="5547717" cy="1811020"/>
          </a:xfrm>
          <a:prstGeom prst="rect">
            <a:avLst/>
          </a:prstGeom>
        </p:spPr>
        <p:txBody>
          <a:bodyPr anchor="t" rtlCol="false" tIns="0" lIns="0" bIns="0" rIns="0">
            <a:spAutoFit/>
          </a:bodyPr>
          <a:lstStyle/>
          <a:p>
            <a:pPr algn="ctr" rtl="0">
              <a:lnSpc>
                <a:spcPts val="7279"/>
              </a:lnSpc>
            </a:pPr>
            <a:r>
              <a:rPr lang="en-US" sz="5199" b="true">
                <a:solidFill>
                  <a:srgbClr val="231F20"/>
                </a:solidFill>
                <a:latin typeface="Canva Sans Bold"/>
                <a:ea typeface="Canva Sans Bold"/>
                <a:cs typeface="Canva Sans Bold"/>
                <a:sym typeface="Canva Sans Bold"/>
              </a:rPr>
              <a:t>ハイパーパラメータ</a:t>
            </a:r>
          </a:p>
          <a:p>
            <a:pPr algn="ctr" rtl="0">
              <a:lnSpc>
                <a:spcPts val="7279"/>
              </a:lnSpc>
            </a:pPr>
            <a:r>
              <a:rPr lang="en-US" sz="5199" b="true">
                <a:solidFill>
                  <a:srgbClr val="231F20"/>
                </a:solidFill>
                <a:latin typeface="Canva Sans Bold"/>
                <a:ea typeface="Canva Sans Bold"/>
                <a:cs typeface="Canva Sans Bold"/>
                <a:sym typeface="Canva Sans Bold"/>
              </a:rPr>
              <a:t>チューニング</a:t>
            </a:r>
          </a:p>
        </p:txBody>
      </p:sp>
      <p:sp>
        <p:nvSpPr>
          <p:cNvPr name="TextBox 33" id="33"/>
          <p:cNvSpPr txBox="true"/>
          <p:nvPr/>
        </p:nvSpPr>
        <p:spPr>
          <a:xfrm rot="0">
            <a:off x="8221433" y="8559786"/>
            <a:ext cx="8929908"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Prophet: 季節性と休日の設定を調整して、市場の行動と傾向をより適切に反映します。</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616838" y="1717461"/>
            <a:ext cx="6805720" cy="2938628"/>
            <a:chOff x="0" y="0"/>
            <a:chExt cx="1792453" cy="773960"/>
          </a:xfrm>
        </p:grpSpPr>
        <p:sp>
          <p:nvSpPr>
            <p:cNvPr name="Freeform 4" id="4"/>
            <p:cNvSpPr/>
            <p:nvPr/>
          </p:nvSpPr>
          <p:spPr>
            <a:xfrm flipH="false" flipV="false" rot="0">
              <a:off x="0" y="0"/>
              <a:ext cx="1792453" cy="773960"/>
            </a:xfrm>
            <a:custGeom>
              <a:avLst/>
              <a:gdLst/>
              <a:ahLst/>
              <a:cxnLst/>
              <a:rect r="r" b="b" t="t" l="l"/>
              <a:pathLst>
                <a:path h="773960" w="1792453">
                  <a:moveTo>
                    <a:pt x="0" y="0"/>
                  </a:moveTo>
                  <a:lnTo>
                    <a:pt x="1792453" y="0"/>
                  </a:lnTo>
                  <a:lnTo>
                    <a:pt x="1792453" y="773960"/>
                  </a:lnTo>
                  <a:lnTo>
                    <a:pt x="0" y="773960"/>
                  </a:lnTo>
                  <a:close/>
                </a:path>
              </a:pathLst>
            </a:custGeom>
            <a:solidFill>
              <a:srgbClr val="CCCCCC"/>
            </a:solidFill>
          </p:spPr>
        </p:sp>
        <p:sp>
          <p:nvSpPr>
            <p:cNvPr name="TextBox 5" id="5"/>
            <p:cNvSpPr txBox="true"/>
            <p:nvPr/>
          </p:nvSpPr>
          <p:spPr>
            <a:xfrm>
              <a:off x="0" y="-19050"/>
              <a:ext cx="1792453" cy="793010"/>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7976877" y="249016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7422559" y="1667115"/>
            <a:ext cx="9610044" cy="1432575"/>
            <a:chOff x="0" y="0"/>
            <a:chExt cx="3682024" cy="548881"/>
          </a:xfrm>
        </p:grpSpPr>
        <p:sp>
          <p:nvSpPr>
            <p:cNvPr name="Freeform 8" id="8"/>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9" id="9"/>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7976877" y="5827671"/>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1" id="11"/>
          <p:cNvGrpSpPr/>
          <p:nvPr/>
        </p:nvGrpSpPr>
        <p:grpSpPr>
          <a:xfrm rot="0">
            <a:off x="7422559" y="4960889"/>
            <a:ext cx="10194290" cy="1432575"/>
            <a:chOff x="0" y="0"/>
            <a:chExt cx="3905874" cy="548881"/>
          </a:xfrm>
        </p:grpSpPr>
        <p:sp>
          <p:nvSpPr>
            <p:cNvPr name="Freeform 12" id="12"/>
            <p:cNvSpPr/>
            <p:nvPr/>
          </p:nvSpPr>
          <p:spPr>
            <a:xfrm flipH="false" flipV="false" rot="0">
              <a:off x="0" y="0"/>
              <a:ext cx="3905874" cy="548881"/>
            </a:xfrm>
            <a:custGeom>
              <a:avLst/>
              <a:gdLst/>
              <a:ahLst/>
              <a:cxnLst/>
              <a:rect r="r" b="b" t="t" l="l"/>
              <a:pathLst>
                <a:path h="548881" w="3905874">
                  <a:moveTo>
                    <a:pt x="0" y="0"/>
                  </a:moveTo>
                  <a:lnTo>
                    <a:pt x="3905874" y="0"/>
                  </a:lnTo>
                  <a:lnTo>
                    <a:pt x="3905874" y="548881"/>
                  </a:lnTo>
                  <a:lnTo>
                    <a:pt x="0" y="548881"/>
                  </a:lnTo>
                  <a:close/>
                </a:path>
              </a:pathLst>
            </a:custGeom>
            <a:solidFill>
              <a:srgbClr val="EFEFEF"/>
            </a:solidFill>
          </p:spPr>
        </p:sp>
        <p:sp>
          <p:nvSpPr>
            <p:cNvPr name="TextBox 13" id="13"/>
            <p:cNvSpPr txBox="true"/>
            <p:nvPr/>
          </p:nvSpPr>
          <p:spPr>
            <a:xfrm>
              <a:off x="0" y="-19050"/>
              <a:ext cx="3905874" cy="567931"/>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8329392" y="7450739"/>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6" id="16"/>
          <p:cNvGrpSpPr/>
          <p:nvPr/>
        </p:nvGrpSpPr>
        <p:grpSpPr>
          <a:xfrm rot="0">
            <a:off x="7422559" y="6625031"/>
            <a:ext cx="10235823" cy="1432575"/>
            <a:chOff x="0" y="0"/>
            <a:chExt cx="3921787" cy="548881"/>
          </a:xfrm>
        </p:grpSpPr>
        <p:sp>
          <p:nvSpPr>
            <p:cNvPr name="Freeform 17" id="17"/>
            <p:cNvSpPr/>
            <p:nvPr/>
          </p:nvSpPr>
          <p:spPr>
            <a:xfrm flipH="false" flipV="false" rot="0">
              <a:off x="0" y="0"/>
              <a:ext cx="3921787" cy="548881"/>
            </a:xfrm>
            <a:custGeom>
              <a:avLst/>
              <a:gdLst/>
              <a:ahLst/>
              <a:cxnLst/>
              <a:rect r="r" b="b" t="t" l="l"/>
              <a:pathLst>
                <a:path h="548881" w="3921787">
                  <a:moveTo>
                    <a:pt x="0" y="0"/>
                  </a:moveTo>
                  <a:lnTo>
                    <a:pt x="3921787" y="0"/>
                  </a:lnTo>
                  <a:lnTo>
                    <a:pt x="3921787" y="548881"/>
                  </a:lnTo>
                  <a:lnTo>
                    <a:pt x="0" y="548881"/>
                  </a:lnTo>
                  <a:close/>
                </a:path>
              </a:pathLst>
            </a:custGeom>
            <a:solidFill>
              <a:srgbClr val="EFEFEF"/>
            </a:solidFill>
          </p:spPr>
        </p:sp>
        <p:sp>
          <p:nvSpPr>
            <p:cNvPr name="TextBox 18" id="18"/>
            <p:cNvSpPr txBox="true"/>
            <p:nvPr/>
          </p:nvSpPr>
          <p:spPr>
            <a:xfrm>
              <a:off x="0" y="-19050"/>
              <a:ext cx="3921787" cy="567931"/>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7976877" y="411065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20" id="20"/>
          <p:cNvGrpSpPr/>
          <p:nvPr/>
        </p:nvGrpSpPr>
        <p:grpSpPr>
          <a:xfrm rot="0">
            <a:off x="7422559" y="3223514"/>
            <a:ext cx="10122830" cy="1432575"/>
            <a:chOff x="0" y="0"/>
            <a:chExt cx="3878494" cy="548881"/>
          </a:xfrm>
        </p:grpSpPr>
        <p:sp>
          <p:nvSpPr>
            <p:cNvPr name="Freeform 21" id="21"/>
            <p:cNvSpPr/>
            <p:nvPr/>
          </p:nvSpPr>
          <p:spPr>
            <a:xfrm flipH="false" flipV="false" rot="0">
              <a:off x="0" y="0"/>
              <a:ext cx="3878494" cy="548881"/>
            </a:xfrm>
            <a:custGeom>
              <a:avLst/>
              <a:gdLst/>
              <a:ahLst/>
              <a:cxnLst/>
              <a:rect r="r" b="b" t="t" l="l"/>
              <a:pathLst>
                <a:path h="548881" w="3878494">
                  <a:moveTo>
                    <a:pt x="0" y="0"/>
                  </a:moveTo>
                  <a:lnTo>
                    <a:pt x="3878494" y="0"/>
                  </a:lnTo>
                  <a:lnTo>
                    <a:pt x="3878494" y="548881"/>
                  </a:lnTo>
                  <a:lnTo>
                    <a:pt x="0" y="548881"/>
                  </a:lnTo>
                  <a:close/>
                </a:path>
              </a:pathLst>
            </a:custGeom>
            <a:solidFill>
              <a:srgbClr val="EFEFEF"/>
            </a:solidFill>
          </p:spPr>
        </p:sp>
        <p:sp>
          <p:nvSpPr>
            <p:cNvPr name="TextBox 22" id="22"/>
            <p:cNvSpPr txBox="true"/>
            <p:nvPr/>
          </p:nvSpPr>
          <p:spPr>
            <a:xfrm>
              <a:off x="0" y="-19050"/>
              <a:ext cx="3878494" cy="567931"/>
            </a:xfrm>
            <a:prstGeom prst="rect">
              <a:avLst/>
            </a:prstGeom>
          </p:spPr>
          <p:txBody>
            <a:bodyPr anchor="ctr" rtlCol="false" tIns="50800" lIns="50800" bIns="50800" rIns="50800"/>
            <a:lstStyle/>
            <a:p>
              <a:pPr algn="ctr" rtl="0">
                <a:lnSpc>
                  <a:spcPts val="2859"/>
                </a:lnSpc>
              </a:pPr>
            </a:p>
          </p:txBody>
        </p:sp>
      </p:grpSp>
      <p:sp>
        <p:nvSpPr>
          <p:cNvPr name="Freeform 23" id="23"/>
          <p:cNvSpPr/>
          <p:nvPr/>
        </p:nvSpPr>
        <p:spPr>
          <a:xfrm flipH="false" flipV="false" rot="0">
            <a:off x="8329392" y="9111914"/>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24" id="24"/>
          <p:cNvGrpSpPr/>
          <p:nvPr/>
        </p:nvGrpSpPr>
        <p:grpSpPr>
          <a:xfrm rot="0">
            <a:off x="7422559" y="8286205"/>
            <a:ext cx="10235823" cy="1432575"/>
            <a:chOff x="0" y="0"/>
            <a:chExt cx="3921787" cy="548881"/>
          </a:xfrm>
        </p:grpSpPr>
        <p:sp>
          <p:nvSpPr>
            <p:cNvPr name="Freeform 25" id="25"/>
            <p:cNvSpPr/>
            <p:nvPr/>
          </p:nvSpPr>
          <p:spPr>
            <a:xfrm flipH="false" flipV="false" rot="0">
              <a:off x="0" y="0"/>
              <a:ext cx="3921787" cy="548881"/>
            </a:xfrm>
            <a:custGeom>
              <a:avLst/>
              <a:gdLst/>
              <a:ahLst/>
              <a:cxnLst/>
              <a:rect r="r" b="b" t="t" l="l"/>
              <a:pathLst>
                <a:path h="548881" w="3921787">
                  <a:moveTo>
                    <a:pt x="0" y="0"/>
                  </a:moveTo>
                  <a:lnTo>
                    <a:pt x="3921787" y="0"/>
                  </a:lnTo>
                  <a:lnTo>
                    <a:pt x="3921787" y="548881"/>
                  </a:lnTo>
                  <a:lnTo>
                    <a:pt x="0" y="548881"/>
                  </a:lnTo>
                  <a:close/>
                </a:path>
              </a:pathLst>
            </a:custGeom>
            <a:solidFill>
              <a:srgbClr val="EFEFEF"/>
            </a:solidFill>
          </p:spPr>
        </p:sp>
        <p:sp>
          <p:nvSpPr>
            <p:cNvPr name="TextBox 26" id="26"/>
            <p:cNvSpPr txBox="true"/>
            <p:nvPr/>
          </p:nvSpPr>
          <p:spPr>
            <a:xfrm>
              <a:off x="0" y="-19050"/>
              <a:ext cx="3921787" cy="567931"/>
            </a:xfrm>
            <a:prstGeom prst="rect">
              <a:avLst/>
            </a:prstGeom>
          </p:spPr>
          <p:txBody>
            <a:bodyPr anchor="ctr" rtlCol="false" tIns="50800" lIns="50800" bIns="50800" rIns="50800"/>
            <a:lstStyle/>
            <a:p>
              <a:pPr algn="ctr" rtl="0">
                <a:lnSpc>
                  <a:spcPts val="2859"/>
                </a:lnSpc>
              </a:pPr>
            </a:p>
          </p:txBody>
        </p:sp>
      </p:grpSp>
      <p:grpSp>
        <p:nvGrpSpPr>
          <p:cNvPr name="Group 27" id="27"/>
          <p:cNvGrpSpPr/>
          <p:nvPr/>
        </p:nvGrpSpPr>
        <p:grpSpPr>
          <a:xfrm rot="0">
            <a:off x="616838" y="4960889"/>
            <a:ext cx="6805720" cy="1383206"/>
            <a:chOff x="0" y="0"/>
            <a:chExt cx="1792453" cy="364301"/>
          </a:xfrm>
        </p:grpSpPr>
        <p:sp>
          <p:nvSpPr>
            <p:cNvPr name="Freeform 28" id="28"/>
            <p:cNvSpPr/>
            <p:nvPr/>
          </p:nvSpPr>
          <p:spPr>
            <a:xfrm flipH="false" flipV="false" rot="0">
              <a:off x="0" y="0"/>
              <a:ext cx="1792453" cy="364301"/>
            </a:xfrm>
            <a:custGeom>
              <a:avLst/>
              <a:gdLst/>
              <a:ahLst/>
              <a:cxnLst/>
              <a:rect r="r" b="b" t="t" l="l"/>
              <a:pathLst>
                <a:path h="364301" w="1792453">
                  <a:moveTo>
                    <a:pt x="0" y="0"/>
                  </a:moveTo>
                  <a:lnTo>
                    <a:pt x="1792453" y="0"/>
                  </a:lnTo>
                  <a:lnTo>
                    <a:pt x="1792453" y="364301"/>
                  </a:lnTo>
                  <a:lnTo>
                    <a:pt x="0" y="364301"/>
                  </a:lnTo>
                  <a:close/>
                </a:path>
              </a:pathLst>
            </a:custGeom>
            <a:solidFill>
              <a:srgbClr val="CCCCCC"/>
            </a:solidFill>
          </p:spPr>
        </p:sp>
        <p:sp>
          <p:nvSpPr>
            <p:cNvPr name="TextBox 29" id="29"/>
            <p:cNvSpPr txBox="true"/>
            <p:nvPr/>
          </p:nvSpPr>
          <p:spPr>
            <a:xfrm>
              <a:off x="0" y="-19050"/>
              <a:ext cx="1792453" cy="383351"/>
            </a:xfrm>
            <a:prstGeom prst="rect">
              <a:avLst/>
            </a:prstGeom>
          </p:spPr>
          <p:txBody>
            <a:bodyPr anchor="ctr" rtlCol="false" tIns="50800" lIns="50800" bIns="50800" rIns="50800"/>
            <a:lstStyle/>
            <a:p>
              <a:pPr algn="ctr" rtl="0">
                <a:lnSpc>
                  <a:spcPts val="2859"/>
                </a:lnSpc>
              </a:pPr>
            </a:p>
          </p:txBody>
        </p:sp>
      </p:grpSp>
      <p:grpSp>
        <p:nvGrpSpPr>
          <p:cNvPr name="Group 30" id="30"/>
          <p:cNvGrpSpPr/>
          <p:nvPr/>
        </p:nvGrpSpPr>
        <p:grpSpPr>
          <a:xfrm rot="0">
            <a:off x="607200" y="6649715"/>
            <a:ext cx="6805720" cy="1383206"/>
            <a:chOff x="0" y="0"/>
            <a:chExt cx="1792453" cy="364301"/>
          </a:xfrm>
        </p:grpSpPr>
        <p:sp>
          <p:nvSpPr>
            <p:cNvPr name="Freeform 31" id="31"/>
            <p:cNvSpPr/>
            <p:nvPr/>
          </p:nvSpPr>
          <p:spPr>
            <a:xfrm flipH="false" flipV="false" rot="0">
              <a:off x="0" y="0"/>
              <a:ext cx="1792453" cy="364301"/>
            </a:xfrm>
            <a:custGeom>
              <a:avLst/>
              <a:gdLst/>
              <a:ahLst/>
              <a:cxnLst/>
              <a:rect r="r" b="b" t="t" l="l"/>
              <a:pathLst>
                <a:path h="364301" w="1792453">
                  <a:moveTo>
                    <a:pt x="0" y="0"/>
                  </a:moveTo>
                  <a:lnTo>
                    <a:pt x="1792453" y="0"/>
                  </a:lnTo>
                  <a:lnTo>
                    <a:pt x="1792453" y="364301"/>
                  </a:lnTo>
                  <a:lnTo>
                    <a:pt x="0" y="364301"/>
                  </a:lnTo>
                  <a:close/>
                </a:path>
              </a:pathLst>
            </a:custGeom>
            <a:solidFill>
              <a:srgbClr val="CCCCCC"/>
            </a:solidFill>
          </p:spPr>
        </p:sp>
        <p:sp>
          <p:nvSpPr>
            <p:cNvPr name="TextBox 32" id="32"/>
            <p:cNvSpPr txBox="true"/>
            <p:nvPr/>
          </p:nvSpPr>
          <p:spPr>
            <a:xfrm>
              <a:off x="0" y="-19050"/>
              <a:ext cx="1792453" cy="383351"/>
            </a:xfrm>
            <a:prstGeom prst="rect">
              <a:avLst/>
            </a:prstGeom>
          </p:spPr>
          <p:txBody>
            <a:bodyPr anchor="ctr" rtlCol="false" tIns="50800" lIns="50800" bIns="50800" rIns="50800"/>
            <a:lstStyle/>
            <a:p>
              <a:pPr algn="ctr" rtl="0">
                <a:lnSpc>
                  <a:spcPts val="2859"/>
                </a:lnSpc>
              </a:pPr>
            </a:p>
          </p:txBody>
        </p:sp>
      </p:grpSp>
      <p:grpSp>
        <p:nvGrpSpPr>
          <p:cNvPr name="Group 33" id="33"/>
          <p:cNvGrpSpPr/>
          <p:nvPr/>
        </p:nvGrpSpPr>
        <p:grpSpPr>
          <a:xfrm rot="0">
            <a:off x="607200" y="8337721"/>
            <a:ext cx="6805720" cy="1383206"/>
            <a:chOff x="0" y="0"/>
            <a:chExt cx="1792453" cy="364301"/>
          </a:xfrm>
        </p:grpSpPr>
        <p:sp>
          <p:nvSpPr>
            <p:cNvPr name="Freeform 34" id="34"/>
            <p:cNvSpPr/>
            <p:nvPr/>
          </p:nvSpPr>
          <p:spPr>
            <a:xfrm flipH="false" flipV="false" rot="0">
              <a:off x="0" y="0"/>
              <a:ext cx="1792453" cy="364301"/>
            </a:xfrm>
            <a:custGeom>
              <a:avLst/>
              <a:gdLst/>
              <a:ahLst/>
              <a:cxnLst/>
              <a:rect r="r" b="b" t="t" l="l"/>
              <a:pathLst>
                <a:path h="364301" w="1792453">
                  <a:moveTo>
                    <a:pt x="0" y="0"/>
                  </a:moveTo>
                  <a:lnTo>
                    <a:pt x="1792453" y="0"/>
                  </a:lnTo>
                  <a:lnTo>
                    <a:pt x="1792453" y="364301"/>
                  </a:lnTo>
                  <a:lnTo>
                    <a:pt x="0" y="364301"/>
                  </a:lnTo>
                  <a:close/>
                </a:path>
              </a:pathLst>
            </a:custGeom>
            <a:solidFill>
              <a:srgbClr val="CCCCCC"/>
            </a:solidFill>
          </p:spPr>
        </p:sp>
        <p:sp>
          <p:nvSpPr>
            <p:cNvPr name="TextBox 35" id="35"/>
            <p:cNvSpPr txBox="true"/>
            <p:nvPr/>
          </p:nvSpPr>
          <p:spPr>
            <a:xfrm>
              <a:off x="0" y="-19050"/>
              <a:ext cx="1792453" cy="383351"/>
            </a:xfrm>
            <a:prstGeom prst="rect">
              <a:avLst/>
            </a:prstGeom>
          </p:spPr>
          <p:txBody>
            <a:bodyPr anchor="ctr" rtlCol="false" tIns="50800" lIns="50800" bIns="50800" rIns="50800"/>
            <a:lstStyle/>
            <a:p>
              <a:pPr algn="ctr" rtl="0">
                <a:lnSpc>
                  <a:spcPts val="2859"/>
                </a:lnSpc>
              </a:pPr>
            </a:p>
          </p:txBody>
        </p:sp>
      </p:grpSp>
      <p:sp>
        <p:nvSpPr>
          <p:cNvPr name="TextBox 36" id="36"/>
          <p:cNvSpPr txBox="true"/>
          <p:nvPr/>
        </p:nvSpPr>
        <p:spPr>
          <a:xfrm rot="0">
            <a:off x="1227208" y="431279"/>
            <a:ext cx="16032092" cy="999004"/>
          </a:xfrm>
          <a:prstGeom prst="rect">
            <a:avLst/>
          </a:prstGeom>
        </p:spPr>
        <p:txBody>
          <a:bodyPr anchor="t" rtlCol="false" tIns="0" lIns="0" bIns="0" rIns="0">
            <a:spAutoFit/>
          </a:bodyPr>
          <a:lstStyle/>
          <a:p>
            <a:pPr algn="l" rtl="0">
              <a:lnSpc>
                <a:spcPts val="8117"/>
              </a:lnSpc>
            </a:pPr>
            <a:r>
              <a:rPr lang="en-US" b="true" sz="5882" spc="576">
                <a:solidFill>
                  <a:srgbClr val="231F20"/>
                </a:solidFill>
                <a:latin typeface="Oswald Bold"/>
                <a:ea typeface="Oswald Bold"/>
                <a:cs typeface="Oswald Bold"/>
                <a:sym typeface="Oswald Bold"/>
              </a:rPr>
              <a:t>全モデルの改善策</a:t>
            </a:r>
          </a:p>
        </p:txBody>
      </p:sp>
      <p:sp>
        <p:nvSpPr>
          <p:cNvPr name="TextBox 37" id="37"/>
          <p:cNvSpPr txBox="true"/>
          <p:nvPr/>
        </p:nvSpPr>
        <p:spPr>
          <a:xfrm rot="0">
            <a:off x="8329392" y="1778580"/>
            <a:ext cx="882194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移動平均、指数平滑法、テクニカル指標（RSI、MACD など）などの新機能を導入して、モデル入力を強化します。</a:t>
            </a:r>
          </a:p>
        </p:txBody>
      </p:sp>
      <p:sp>
        <p:nvSpPr>
          <p:cNvPr name="TextBox 38" id="38"/>
          <p:cNvSpPr txBox="true"/>
          <p:nvPr/>
        </p:nvSpPr>
        <p:spPr>
          <a:xfrm rot="0">
            <a:off x="8221433" y="5095875"/>
            <a:ext cx="882194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経済指標、市場ニュース、社会的感情分析などの外部データ ソースを組み込むことで、データセットを充実させ、モデルのパフォーマンスを向上させます。</a:t>
            </a:r>
          </a:p>
        </p:txBody>
      </p:sp>
      <p:sp>
        <p:nvSpPr>
          <p:cNvPr name="TextBox 39" id="39"/>
          <p:cNvSpPr txBox="true"/>
          <p:nvPr/>
        </p:nvSpPr>
        <p:spPr>
          <a:xfrm rot="0">
            <a:off x="8221433" y="6583964"/>
            <a:ext cx="8929908" cy="1539659"/>
          </a:xfrm>
          <a:prstGeom prst="rect">
            <a:avLst/>
          </a:prstGeom>
        </p:spPr>
        <p:txBody>
          <a:bodyPr anchor="t" rtlCol="false" tIns="0" lIns="0" bIns="0" rIns="0">
            <a:spAutoFit/>
          </a:bodyPr>
          <a:lstStyle/>
          <a:p>
            <a:pPr algn="l" rtl="0">
              <a:lnSpc>
                <a:spcPts val="3050"/>
              </a:lnSpc>
              <a:spcBef>
                <a:spcPct val="0"/>
              </a:spcBef>
            </a:pPr>
            <a:r>
              <a:rPr lang="en-US" sz="2210" spc="216">
                <a:solidFill>
                  <a:srgbClr val="231F20"/>
                </a:solidFill>
                <a:latin typeface="DM Sans"/>
                <a:ea typeface="DM Sans"/>
                <a:cs typeface="DM Sans"/>
                <a:sym typeface="DM Sans"/>
              </a:rPr>
              <a:t>スタッキングやブレンディングなどのアンサンブル手法を実装して複数のモデルからの予測を組み合わせ、全体的な精度を向上させることができます。</a:t>
            </a:r>
          </a:p>
          <a:p>
            <a:pPr algn="l" marL="0" indent="0" lvl="0" rtl="0">
              <a:lnSpc>
                <a:spcPts val="3050"/>
              </a:lnSpc>
              <a:spcBef>
                <a:spcPct val="0"/>
              </a:spcBef>
            </a:pPr>
          </a:p>
        </p:txBody>
      </p:sp>
      <p:sp>
        <p:nvSpPr>
          <p:cNvPr name="TextBox 40" id="40"/>
          <p:cNvSpPr txBox="true"/>
          <p:nvPr/>
        </p:nvSpPr>
        <p:spPr>
          <a:xfrm rot="0">
            <a:off x="8329392" y="3475386"/>
            <a:ext cx="8821948" cy="768377"/>
          </a:xfrm>
          <a:prstGeom prst="rect">
            <a:avLst/>
          </a:prstGeom>
        </p:spPr>
        <p:txBody>
          <a:bodyPr anchor="t" rtlCol="false" tIns="0" lIns="0" bIns="0" rIns="0">
            <a:spAutoFit/>
          </a:bodyPr>
          <a:lstStyle/>
          <a:p>
            <a:pPr algn="l" rtl="0">
              <a:lnSpc>
                <a:spcPts val="3050"/>
              </a:lnSpc>
              <a:spcBef>
                <a:spcPct val="0"/>
              </a:spcBef>
            </a:pPr>
            <a:r>
              <a:rPr lang="en-US" sz="2210" spc="216">
                <a:solidFill>
                  <a:srgbClr val="231F20"/>
                </a:solidFill>
                <a:latin typeface="DM Sans"/>
                <a:ea typeface="DM Sans"/>
                <a:cs typeface="DM Sans"/>
                <a:sym typeface="DM Sans"/>
              </a:rPr>
              <a:t>履歴の傾向と季節性を効果的に捉えるために、追加のラグ機能を作成します。</a:t>
            </a:r>
          </a:p>
        </p:txBody>
      </p:sp>
      <p:sp>
        <p:nvSpPr>
          <p:cNvPr name="TextBox 41" id="41"/>
          <p:cNvSpPr txBox="true"/>
          <p:nvPr/>
        </p:nvSpPr>
        <p:spPr>
          <a:xfrm rot="0">
            <a:off x="616838" y="2515415"/>
            <a:ext cx="6481643" cy="887095"/>
          </a:xfrm>
          <a:prstGeom prst="rect">
            <a:avLst/>
          </a:prstGeom>
        </p:spPr>
        <p:txBody>
          <a:bodyPr anchor="t" rtlCol="false" tIns="0" lIns="0" bIns="0" rIns="0">
            <a:spAutoFit/>
          </a:bodyPr>
          <a:lstStyle/>
          <a:p>
            <a:pPr algn="ctr" rtl="0">
              <a:lnSpc>
                <a:spcPts val="7279"/>
              </a:lnSpc>
            </a:pPr>
            <a:r>
              <a:rPr lang="en-US" sz="5199" b="true">
                <a:solidFill>
                  <a:srgbClr val="231F20"/>
                </a:solidFill>
                <a:latin typeface="Canva Sans Bold"/>
                <a:ea typeface="Canva Sans Bold"/>
                <a:cs typeface="Canva Sans Bold"/>
                <a:sym typeface="Canva Sans Bold"/>
              </a:rPr>
              <a:t>機能エンジニアリング</a:t>
            </a:r>
          </a:p>
        </p:txBody>
      </p:sp>
      <p:sp>
        <p:nvSpPr>
          <p:cNvPr name="TextBox 42" id="42"/>
          <p:cNvSpPr txBox="true"/>
          <p:nvPr/>
        </p:nvSpPr>
        <p:spPr>
          <a:xfrm rot="0">
            <a:off x="8221433" y="8371273"/>
            <a:ext cx="8929908"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k 分割クロス検証を利用して堅牢なモデル評価を保証し、過剰適合を防ぎ、未知のデータでより優れたパフォーマンスを実現します。</a:t>
            </a:r>
          </a:p>
        </p:txBody>
      </p:sp>
      <p:sp>
        <p:nvSpPr>
          <p:cNvPr name="TextBox 43" id="43"/>
          <p:cNvSpPr txBox="true"/>
          <p:nvPr/>
        </p:nvSpPr>
        <p:spPr>
          <a:xfrm rot="0">
            <a:off x="710481" y="5124957"/>
            <a:ext cx="6294358" cy="887095"/>
          </a:xfrm>
          <a:prstGeom prst="rect">
            <a:avLst/>
          </a:prstGeom>
        </p:spPr>
        <p:txBody>
          <a:bodyPr anchor="t" rtlCol="false" tIns="0" lIns="0" bIns="0" rIns="0">
            <a:spAutoFit/>
          </a:bodyPr>
          <a:lstStyle/>
          <a:p>
            <a:pPr algn="ctr" rtl="0">
              <a:lnSpc>
                <a:spcPts val="7279"/>
              </a:lnSpc>
            </a:pPr>
            <a:r>
              <a:rPr lang="en-US" sz="5199" b="true">
                <a:solidFill>
                  <a:srgbClr val="231F20"/>
                </a:solidFill>
                <a:latin typeface="Canva Sans Bold"/>
                <a:ea typeface="Canva Sans Bold"/>
                <a:cs typeface="Canva Sans Bold"/>
                <a:sym typeface="Canva Sans Bold"/>
              </a:rPr>
              <a:t>データ拡張</a:t>
            </a:r>
          </a:p>
        </p:txBody>
      </p:sp>
      <p:sp>
        <p:nvSpPr>
          <p:cNvPr name="TextBox 44" id="44"/>
          <p:cNvSpPr txBox="true"/>
          <p:nvPr/>
        </p:nvSpPr>
        <p:spPr>
          <a:xfrm rot="0">
            <a:off x="870626" y="6813782"/>
            <a:ext cx="5954792" cy="887095"/>
          </a:xfrm>
          <a:prstGeom prst="rect">
            <a:avLst/>
          </a:prstGeom>
        </p:spPr>
        <p:txBody>
          <a:bodyPr anchor="t" rtlCol="false" tIns="0" lIns="0" bIns="0" rIns="0">
            <a:spAutoFit/>
          </a:bodyPr>
          <a:lstStyle/>
          <a:p>
            <a:pPr algn="ctr" rtl="0">
              <a:lnSpc>
                <a:spcPts val="7279"/>
              </a:lnSpc>
            </a:pPr>
            <a:r>
              <a:rPr lang="en-US" sz="5199" b="true">
                <a:solidFill>
                  <a:srgbClr val="231F20"/>
                </a:solidFill>
                <a:latin typeface="Canva Sans Bold"/>
                <a:ea typeface="Canva Sans Bold"/>
                <a:cs typeface="Canva Sans Bold"/>
                <a:sym typeface="Canva Sans Bold"/>
              </a:rPr>
              <a:t>モデルのアンサンブル</a:t>
            </a:r>
          </a:p>
        </p:txBody>
      </p:sp>
      <p:sp>
        <p:nvSpPr>
          <p:cNvPr name="TextBox 45" id="45"/>
          <p:cNvSpPr txBox="true"/>
          <p:nvPr/>
        </p:nvSpPr>
        <p:spPr>
          <a:xfrm rot="0">
            <a:off x="1156792" y="8501788"/>
            <a:ext cx="5382459" cy="887095"/>
          </a:xfrm>
          <a:prstGeom prst="rect">
            <a:avLst/>
          </a:prstGeom>
        </p:spPr>
        <p:txBody>
          <a:bodyPr anchor="t" rtlCol="false" tIns="0" lIns="0" bIns="0" rIns="0">
            <a:spAutoFit/>
          </a:bodyPr>
          <a:lstStyle/>
          <a:p>
            <a:pPr algn="ctr" rtl="0">
              <a:lnSpc>
                <a:spcPts val="7279"/>
              </a:lnSpc>
            </a:pPr>
            <a:r>
              <a:rPr lang="en-US" sz="5199" b="true">
                <a:solidFill>
                  <a:srgbClr val="231F20"/>
                </a:solidFill>
                <a:latin typeface="Canva Sans Bold"/>
                <a:ea typeface="Canva Sans Bold"/>
                <a:cs typeface="Canva Sans Bold"/>
                <a:sym typeface="Canva Sans Bold"/>
              </a:rPr>
              <a:t>クロス検証</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4003" r="0" b="-4003"/>
            </a:stretch>
          </a:blipFill>
        </p:spPr>
      </p:sp>
      <p:grpSp>
        <p:nvGrpSpPr>
          <p:cNvPr name="Group 3" id="3"/>
          <p:cNvGrpSpPr/>
          <p:nvPr/>
        </p:nvGrpSpPr>
        <p:grpSpPr>
          <a:xfrm rot="0">
            <a:off x="779363" y="53605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8078266" y="3386655"/>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8149727" y="2214100"/>
            <a:ext cx="9610044" cy="1432575"/>
            <a:chOff x="0" y="0"/>
            <a:chExt cx="3682024" cy="548881"/>
          </a:xfrm>
        </p:grpSpPr>
        <p:sp>
          <p:nvSpPr>
            <p:cNvPr name="Freeform 8" id="8"/>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9" id="9"/>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8078266" y="578255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1" id="11"/>
          <p:cNvGrpSpPr/>
          <p:nvPr/>
        </p:nvGrpSpPr>
        <p:grpSpPr>
          <a:xfrm rot="0">
            <a:off x="8149727" y="4595241"/>
            <a:ext cx="9610044" cy="1432575"/>
            <a:chOff x="0" y="0"/>
            <a:chExt cx="3682024" cy="548881"/>
          </a:xfrm>
        </p:grpSpPr>
        <p:sp>
          <p:nvSpPr>
            <p:cNvPr name="Freeform 12" id="12"/>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13" id="13"/>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8149727" y="819322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6" id="16"/>
          <p:cNvGrpSpPr/>
          <p:nvPr/>
        </p:nvGrpSpPr>
        <p:grpSpPr>
          <a:xfrm rot="0">
            <a:off x="8221187" y="7005904"/>
            <a:ext cx="9610044" cy="1432575"/>
            <a:chOff x="0" y="0"/>
            <a:chExt cx="3682024" cy="548881"/>
          </a:xfrm>
        </p:grpSpPr>
        <p:sp>
          <p:nvSpPr>
            <p:cNvPr name="Freeform 17" id="17"/>
            <p:cNvSpPr/>
            <p:nvPr/>
          </p:nvSpPr>
          <p:spPr>
            <a:xfrm flipH="false" flipV="false" rot="0">
              <a:off x="0" y="0"/>
              <a:ext cx="3682024" cy="548881"/>
            </a:xfrm>
            <a:custGeom>
              <a:avLst/>
              <a:gdLst/>
              <a:ahLst/>
              <a:cxnLst/>
              <a:rect r="r" b="b" t="t" l="l"/>
              <a:pathLst>
                <a:path h="548881" w="3682024">
                  <a:moveTo>
                    <a:pt x="0" y="0"/>
                  </a:moveTo>
                  <a:lnTo>
                    <a:pt x="3682024" y="0"/>
                  </a:lnTo>
                  <a:lnTo>
                    <a:pt x="3682024" y="548881"/>
                  </a:lnTo>
                  <a:lnTo>
                    <a:pt x="0" y="548881"/>
                  </a:lnTo>
                  <a:close/>
                </a:path>
              </a:pathLst>
            </a:custGeom>
            <a:solidFill>
              <a:srgbClr val="EFEFEF"/>
            </a:solidFill>
          </p:spPr>
        </p:sp>
        <p:sp>
          <p:nvSpPr>
            <p:cNvPr name="TextBox 18" id="18"/>
            <p:cNvSpPr txBox="true"/>
            <p:nvPr/>
          </p:nvSpPr>
          <p:spPr>
            <a:xfrm>
              <a:off x="0" y="-19050"/>
              <a:ext cx="3682024" cy="567931"/>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779363" y="2490164"/>
            <a:ext cx="6735904" cy="6735904"/>
          </a:xfrm>
          <a:custGeom>
            <a:avLst/>
            <a:gdLst/>
            <a:ahLst/>
            <a:cxnLst/>
            <a:rect r="r" b="b" t="t" l="l"/>
            <a:pathLst>
              <a:path h="6735904" w="6735904">
                <a:moveTo>
                  <a:pt x="0" y="0"/>
                </a:moveTo>
                <a:lnTo>
                  <a:pt x="6735904" y="0"/>
                </a:lnTo>
                <a:lnTo>
                  <a:pt x="6735904" y="6735903"/>
                </a:lnTo>
                <a:lnTo>
                  <a:pt x="0" y="6735903"/>
                </a:lnTo>
                <a:lnTo>
                  <a:pt x="0" y="0"/>
                </a:lnTo>
                <a:close/>
              </a:path>
            </a:pathLst>
          </a:custGeom>
          <a:blipFill>
            <a:blip r:embed="rId6">
              <a:alphaModFix amt="89000"/>
            </a:blip>
            <a:stretch>
              <a:fillRect l="0" t="0" r="0" b="0"/>
            </a:stretch>
          </a:blipFill>
        </p:spPr>
      </p:sp>
      <p:sp>
        <p:nvSpPr>
          <p:cNvPr name="Freeform 20" id="20"/>
          <p:cNvSpPr/>
          <p:nvPr/>
        </p:nvSpPr>
        <p:spPr>
          <a:xfrm flipH="false" flipV="false" rot="0">
            <a:off x="8534431" y="2278458"/>
            <a:ext cx="1219137" cy="1335708"/>
          </a:xfrm>
          <a:custGeom>
            <a:avLst/>
            <a:gdLst/>
            <a:ahLst/>
            <a:cxnLst/>
            <a:rect r="r" b="b" t="t" l="l"/>
            <a:pathLst>
              <a:path h="1335708" w="1219137">
                <a:moveTo>
                  <a:pt x="0" y="0"/>
                </a:moveTo>
                <a:lnTo>
                  <a:pt x="1219138" y="0"/>
                </a:lnTo>
                <a:lnTo>
                  <a:pt x="1219138" y="1335708"/>
                </a:lnTo>
                <a:lnTo>
                  <a:pt x="0" y="13357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8534431" y="4595241"/>
            <a:ext cx="1219137" cy="1335708"/>
          </a:xfrm>
          <a:custGeom>
            <a:avLst/>
            <a:gdLst/>
            <a:ahLst/>
            <a:cxnLst/>
            <a:rect r="r" b="b" t="t" l="l"/>
            <a:pathLst>
              <a:path h="1335708" w="1219137">
                <a:moveTo>
                  <a:pt x="0" y="0"/>
                </a:moveTo>
                <a:lnTo>
                  <a:pt x="1219138" y="0"/>
                </a:lnTo>
                <a:lnTo>
                  <a:pt x="1219138" y="1335709"/>
                </a:lnTo>
                <a:lnTo>
                  <a:pt x="0" y="13357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8534431" y="6912025"/>
            <a:ext cx="1219137" cy="1335708"/>
          </a:xfrm>
          <a:custGeom>
            <a:avLst/>
            <a:gdLst/>
            <a:ahLst/>
            <a:cxnLst/>
            <a:rect r="r" b="b" t="t" l="l"/>
            <a:pathLst>
              <a:path h="1335708" w="1219137">
                <a:moveTo>
                  <a:pt x="0" y="0"/>
                </a:moveTo>
                <a:lnTo>
                  <a:pt x="1219138" y="0"/>
                </a:lnTo>
                <a:lnTo>
                  <a:pt x="1219138" y="1335708"/>
                </a:lnTo>
                <a:lnTo>
                  <a:pt x="0" y="13357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6076665" y="364604"/>
            <a:ext cx="11182635" cy="1686342"/>
          </a:xfrm>
          <a:prstGeom prst="rect">
            <a:avLst/>
          </a:prstGeom>
        </p:spPr>
        <p:txBody>
          <a:bodyPr anchor="t" rtlCol="false" tIns="0" lIns="0" bIns="0" rIns="0">
            <a:spAutoFit/>
          </a:bodyPr>
          <a:lstStyle/>
          <a:p>
            <a:pPr algn="l" rtl="0">
              <a:lnSpc>
                <a:spcPts val="13774"/>
              </a:lnSpc>
            </a:pPr>
            <a:r>
              <a:rPr lang="en-US" b="true" sz="9981" spc="978">
                <a:solidFill>
                  <a:srgbClr val="231F20"/>
                </a:solidFill>
                <a:latin typeface="Oswald Bold"/>
                <a:ea typeface="Oswald Bold"/>
                <a:cs typeface="Oswald Bold"/>
                <a:sym typeface="Oswald Bold"/>
              </a:rPr>
              <a:t>将来の展望</a:t>
            </a:r>
          </a:p>
        </p:txBody>
      </p:sp>
      <p:sp>
        <p:nvSpPr>
          <p:cNvPr name="TextBox 24" id="24"/>
          <p:cNvSpPr txBox="true"/>
          <p:nvPr/>
        </p:nvSpPr>
        <p:spPr>
          <a:xfrm rot="0">
            <a:off x="9916434" y="2442539"/>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複数のモデルからの予測を組み合わせるアンサンブル手法を検討します。</a:t>
            </a:r>
          </a:p>
        </p:txBody>
      </p:sp>
      <p:sp>
        <p:nvSpPr>
          <p:cNvPr name="TextBox 25" id="25"/>
          <p:cNvSpPr txBox="true"/>
          <p:nvPr/>
        </p:nvSpPr>
        <p:spPr>
          <a:xfrm rot="0">
            <a:off x="9916434" y="4823680"/>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時系列データ用の GRU や CNN などのディープラーニング アーキテクチャを調査します。</a:t>
            </a:r>
          </a:p>
        </p:txBody>
      </p:sp>
      <p:sp>
        <p:nvSpPr>
          <p:cNvPr name="TextBox 26" id="26"/>
          <p:cNvSpPr txBox="true"/>
          <p:nvPr/>
        </p:nvSpPr>
        <p:spPr>
          <a:xfrm rot="0">
            <a:off x="9987895" y="7234343"/>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新しいデータを使用してモデルを継続的に更新し、時間の経過とともに精度を向上させます。</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7659121">
            <a:off x="-4036729" y="5666975"/>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1126" y="1784839"/>
            <a:ext cx="4223303" cy="8226477"/>
            <a:chOff x="0" y="0"/>
            <a:chExt cx="1112310" cy="2166644"/>
          </a:xfrm>
        </p:grpSpPr>
        <p:sp>
          <p:nvSpPr>
            <p:cNvPr name="Freeform 5" id="5"/>
            <p:cNvSpPr/>
            <p:nvPr/>
          </p:nvSpPr>
          <p:spPr>
            <a:xfrm flipH="false" flipV="false" rot="0">
              <a:off x="0" y="0"/>
              <a:ext cx="1112310" cy="2166644"/>
            </a:xfrm>
            <a:custGeom>
              <a:avLst/>
              <a:gdLst/>
              <a:ahLst/>
              <a:cxnLst/>
              <a:rect r="r" b="b" t="t" l="l"/>
              <a:pathLst>
                <a:path h="2166644" w="1112310">
                  <a:moveTo>
                    <a:pt x="0" y="0"/>
                  </a:moveTo>
                  <a:lnTo>
                    <a:pt x="1112310" y="0"/>
                  </a:lnTo>
                  <a:lnTo>
                    <a:pt x="1112310" y="2166644"/>
                  </a:lnTo>
                  <a:lnTo>
                    <a:pt x="0" y="2166644"/>
                  </a:lnTo>
                  <a:close/>
                </a:path>
              </a:pathLst>
            </a:custGeom>
            <a:solidFill>
              <a:srgbClr val="CCCCCC"/>
            </a:solidFill>
          </p:spPr>
        </p:sp>
        <p:sp>
          <p:nvSpPr>
            <p:cNvPr name="TextBox 6" id="6"/>
            <p:cNvSpPr txBox="true"/>
            <p:nvPr/>
          </p:nvSpPr>
          <p:spPr>
            <a:xfrm>
              <a:off x="0" y="-9525"/>
              <a:ext cx="1112310" cy="2176169"/>
            </a:xfrm>
            <a:prstGeom prst="rect">
              <a:avLst/>
            </a:prstGeom>
          </p:spPr>
          <p:txBody>
            <a:bodyPr anchor="ctr" rtlCol="false" tIns="50800" lIns="50800" bIns="50800" rIns="50800"/>
            <a:lstStyle/>
            <a:p>
              <a:pPr algn="ctr" rtl="0">
                <a:lnSpc>
                  <a:spcPts val="2080"/>
                </a:lnSpc>
              </a:pPr>
            </a:p>
          </p:txBody>
        </p:sp>
      </p:gr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904430" y="101111"/>
            <a:ext cx="7416941" cy="1683727"/>
          </a:xfrm>
          <a:prstGeom prst="rect">
            <a:avLst/>
          </a:prstGeom>
        </p:spPr>
        <p:txBody>
          <a:bodyPr anchor="t" rtlCol="false" tIns="0" lIns="0" bIns="0" rIns="0">
            <a:spAutoFit/>
          </a:bodyPr>
          <a:lstStyle/>
          <a:p>
            <a:pPr algn="ctr" rtl="0">
              <a:lnSpc>
                <a:spcPts val="13774"/>
              </a:lnSpc>
            </a:pPr>
            <a:r>
              <a:rPr lang="en-US" b="true" sz="9981" spc="978">
                <a:solidFill>
                  <a:srgbClr val="231F20"/>
                </a:solidFill>
                <a:latin typeface="Oswald Bold"/>
                <a:ea typeface="Oswald Bold"/>
                <a:cs typeface="Oswald Bold"/>
                <a:sym typeface="Oswald Bold"/>
              </a:rPr>
              <a:t>まとめ</a:t>
            </a:r>
          </a:p>
        </p:txBody>
      </p:sp>
      <p:sp>
        <p:nvSpPr>
          <p:cNvPr name="TextBox 9" id="9"/>
          <p:cNvSpPr txBox="true"/>
          <p:nvPr/>
        </p:nvSpPr>
        <p:spPr>
          <a:xfrm rot="0">
            <a:off x="1028700" y="2375340"/>
            <a:ext cx="3528156" cy="561975"/>
          </a:xfrm>
          <a:prstGeom prst="rect">
            <a:avLst/>
          </a:prstGeom>
        </p:spPr>
        <p:txBody>
          <a:bodyPr anchor="t" rtlCol="false" tIns="0" lIns="0" bIns="0" rIns="0">
            <a:spAutoFit/>
          </a:bodyPr>
          <a:lstStyle/>
          <a:p>
            <a:pPr algn="ctr" rtl="0">
              <a:lnSpc>
                <a:spcPts val="4406"/>
              </a:lnSpc>
            </a:pPr>
            <a:r>
              <a:rPr lang="en-US" b="true" sz="3671" i="true">
                <a:solidFill>
                  <a:srgbClr val="363636"/>
                </a:solidFill>
                <a:latin typeface="Oswald Bold"/>
                <a:ea typeface="Oswald Bold"/>
                <a:cs typeface="Oswald Bold"/>
                <a:sym typeface="Oswald Bold"/>
              </a:rPr>
              <a:t>LSTM = 0.0248</a:t>
            </a:r>
          </a:p>
        </p:txBody>
      </p:sp>
      <p:sp>
        <p:nvSpPr>
          <p:cNvPr name="TextBox 10" id="10"/>
          <p:cNvSpPr txBox="true"/>
          <p:nvPr/>
        </p:nvSpPr>
        <p:spPr>
          <a:xfrm rot="0">
            <a:off x="1472366" y="3884222"/>
            <a:ext cx="2987984" cy="561975"/>
          </a:xfrm>
          <a:prstGeom prst="rect">
            <a:avLst/>
          </a:prstGeom>
        </p:spPr>
        <p:txBody>
          <a:bodyPr anchor="t" rtlCol="false" tIns="0" lIns="0" bIns="0" rIns="0">
            <a:spAutoFit/>
          </a:bodyPr>
          <a:lstStyle/>
          <a:p>
            <a:pPr algn="ctr" rtl="0">
              <a:lnSpc>
                <a:spcPts val="4406"/>
              </a:lnSpc>
            </a:pPr>
            <a:r>
              <a:rPr lang="en-US" b="true" sz="3671" i="true">
                <a:solidFill>
                  <a:srgbClr val="363636"/>
                </a:solidFill>
                <a:latin typeface="Oswald Bold"/>
                <a:ea typeface="Oswald Bold"/>
                <a:cs typeface="Oswald Bold"/>
                <a:sym typeface="Oswald Bold"/>
              </a:rPr>
              <a:t>高周波数 = 0.1251</a:t>
            </a:r>
          </a:p>
        </p:txBody>
      </p:sp>
      <p:sp>
        <p:nvSpPr>
          <p:cNvPr name="TextBox 11" id="11"/>
          <p:cNvSpPr txBox="true"/>
          <p:nvPr/>
        </p:nvSpPr>
        <p:spPr>
          <a:xfrm rot="0">
            <a:off x="1375859" y="5738313"/>
            <a:ext cx="3180997" cy="561975"/>
          </a:xfrm>
          <a:prstGeom prst="rect">
            <a:avLst/>
          </a:prstGeom>
        </p:spPr>
        <p:txBody>
          <a:bodyPr anchor="t" rtlCol="false" tIns="0" lIns="0" bIns="0" rIns="0">
            <a:spAutoFit/>
          </a:bodyPr>
          <a:lstStyle/>
          <a:p>
            <a:pPr algn="ctr" rtl="0">
              <a:lnSpc>
                <a:spcPts val="4406"/>
              </a:lnSpc>
            </a:pPr>
            <a:r>
              <a:rPr lang="en-US" b="true" sz="3671" i="true">
                <a:solidFill>
                  <a:srgbClr val="363636"/>
                </a:solidFill>
                <a:latin typeface="Oswald Bold"/>
                <a:ea typeface="Oswald Bold"/>
                <a:cs typeface="Oswald Bold"/>
                <a:sym typeface="Oswald Bold"/>
              </a:rPr>
              <a:t>LR = 0.0114</a:t>
            </a:r>
          </a:p>
        </p:txBody>
      </p:sp>
      <p:sp>
        <p:nvSpPr>
          <p:cNvPr name="TextBox 12" id="12"/>
          <p:cNvSpPr txBox="true"/>
          <p:nvPr/>
        </p:nvSpPr>
        <p:spPr>
          <a:xfrm rot="0">
            <a:off x="1375859" y="7414713"/>
            <a:ext cx="3180997" cy="561975"/>
          </a:xfrm>
          <a:prstGeom prst="rect">
            <a:avLst/>
          </a:prstGeom>
        </p:spPr>
        <p:txBody>
          <a:bodyPr anchor="t" rtlCol="false" tIns="0" lIns="0" bIns="0" rIns="0">
            <a:spAutoFit/>
          </a:bodyPr>
          <a:lstStyle/>
          <a:p>
            <a:pPr algn="ctr" rtl="0">
              <a:lnSpc>
                <a:spcPts val="4406"/>
              </a:lnSpc>
            </a:pPr>
            <a:r>
              <a:rPr lang="en-US" b="true" sz="3671" i="true">
                <a:solidFill>
                  <a:srgbClr val="363636"/>
                </a:solidFill>
                <a:latin typeface="Oswald Bold"/>
                <a:ea typeface="Oswald Bold"/>
                <a:cs typeface="Oswald Bold"/>
                <a:sym typeface="Oswald Bold"/>
              </a:rPr>
              <a:t>ARIMA = 0.3095</a:t>
            </a:r>
          </a:p>
        </p:txBody>
      </p:sp>
      <p:sp>
        <p:nvSpPr>
          <p:cNvPr name="TextBox 13" id="13"/>
          <p:cNvSpPr txBox="true"/>
          <p:nvPr/>
        </p:nvSpPr>
        <p:spPr>
          <a:xfrm rot="0">
            <a:off x="1028700" y="9095514"/>
            <a:ext cx="3528156" cy="561975"/>
          </a:xfrm>
          <a:prstGeom prst="rect">
            <a:avLst/>
          </a:prstGeom>
        </p:spPr>
        <p:txBody>
          <a:bodyPr anchor="t" rtlCol="false" tIns="0" lIns="0" bIns="0" rIns="0">
            <a:spAutoFit/>
          </a:bodyPr>
          <a:lstStyle/>
          <a:p>
            <a:pPr algn="ctr" rtl="0">
              <a:lnSpc>
                <a:spcPts val="4406"/>
              </a:lnSpc>
            </a:pPr>
            <a:r>
              <a:rPr lang="en-US" b="true" sz="3671" i="true">
                <a:solidFill>
                  <a:srgbClr val="363636"/>
                </a:solidFill>
                <a:latin typeface="Oswald Bold"/>
                <a:ea typeface="Oswald Bold"/>
                <a:cs typeface="Oswald Bold"/>
                <a:sym typeface="Oswald Bold"/>
              </a:rPr>
              <a:t>預言者 = 0.3198</a:t>
            </a:r>
          </a:p>
        </p:txBody>
      </p:sp>
      <p:sp>
        <p:nvSpPr>
          <p:cNvPr name="TextBox 14" id="14"/>
          <p:cNvSpPr txBox="true"/>
          <p:nvPr/>
        </p:nvSpPr>
        <p:spPr>
          <a:xfrm rot="0">
            <a:off x="4904430" y="1939752"/>
            <a:ext cx="12637226" cy="1404576"/>
          </a:xfrm>
          <a:prstGeom prst="rect">
            <a:avLst/>
          </a:prstGeom>
        </p:spPr>
        <p:txBody>
          <a:bodyPr anchor="t" rtlCol="false" tIns="0" lIns="0" bIns="0" rIns="0">
            <a:spAutoFit/>
          </a:bodyPr>
          <a:lstStyle/>
          <a:p>
            <a:pPr algn="l" rtl="0">
              <a:lnSpc>
                <a:spcPts val="3759"/>
              </a:lnSpc>
            </a:pPr>
            <a:r>
              <a:rPr lang="en-US" sz="2724" spc="266">
                <a:solidFill>
                  <a:srgbClr val="231F20"/>
                </a:solidFill>
                <a:latin typeface="DM Sans"/>
                <a:ea typeface="DM Sans"/>
                <a:cs typeface="DM Sans"/>
                <a:sym typeface="DM Sans"/>
              </a:rPr>
              <a:t>モデルの中で最も優れたパフォーマンスを示し、株価変動の複雑なパターンを捉える有効性を示しています。</a:t>
            </a:r>
          </a:p>
        </p:txBody>
      </p:sp>
      <p:sp>
        <p:nvSpPr>
          <p:cNvPr name="TextBox 15" id="15"/>
          <p:cNvSpPr txBox="true"/>
          <p:nvPr/>
        </p:nvSpPr>
        <p:spPr>
          <a:xfrm rot="0">
            <a:off x="4904430" y="3855647"/>
            <a:ext cx="13383570" cy="928326"/>
          </a:xfrm>
          <a:prstGeom prst="rect">
            <a:avLst/>
          </a:prstGeom>
        </p:spPr>
        <p:txBody>
          <a:bodyPr anchor="t" rtlCol="false" tIns="0" lIns="0" bIns="0" rIns="0">
            <a:spAutoFit/>
          </a:bodyPr>
          <a:lstStyle/>
          <a:p>
            <a:pPr algn="l" rtl="0">
              <a:lnSpc>
                <a:spcPts val="3759"/>
              </a:lnSpc>
            </a:pPr>
            <a:r>
              <a:rPr lang="en-US" sz="2724" spc="266">
                <a:solidFill>
                  <a:srgbClr val="231F20"/>
                </a:solidFill>
                <a:latin typeface="DM Sans"/>
                <a:ea typeface="DM Sans"/>
                <a:cs typeface="DM Sans"/>
                <a:sym typeface="DM Sans"/>
              </a:rPr>
              <a:t>優れたパフォーマンス。データ内の非線形関係を捉えるのに適しています。</a:t>
            </a:r>
          </a:p>
        </p:txBody>
      </p:sp>
      <p:sp>
        <p:nvSpPr>
          <p:cNvPr name="TextBox 16" id="16"/>
          <p:cNvSpPr txBox="true"/>
          <p:nvPr/>
        </p:nvSpPr>
        <p:spPr>
          <a:xfrm rot="0">
            <a:off x="4904430" y="5212598"/>
            <a:ext cx="12111685" cy="1404576"/>
          </a:xfrm>
          <a:prstGeom prst="rect">
            <a:avLst/>
          </a:prstGeom>
        </p:spPr>
        <p:txBody>
          <a:bodyPr anchor="t" rtlCol="false" tIns="0" lIns="0" bIns="0" rIns="0">
            <a:spAutoFit/>
          </a:bodyPr>
          <a:lstStyle/>
          <a:p>
            <a:pPr algn="l" marL="0" indent="0" lvl="0" rtl="0">
              <a:lnSpc>
                <a:spcPts val="3759"/>
              </a:lnSpc>
              <a:spcBef>
                <a:spcPct val="0"/>
              </a:spcBef>
            </a:pPr>
            <a:r>
              <a:rPr lang="en-US" sz="2724" spc="266">
                <a:solidFill>
                  <a:srgbClr val="231F20"/>
                </a:solidFill>
                <a:latin typeface="DM Sans"/>
                <a:ea typeface="DM Sans"/>
                <a:cs typeface="DM Sans"/>
                <a:sym typeface="DM Sans"/>
              </a:rPr>
              <a:t>パフォーマンスは比較的良好ですが、株価ダイナミクスの複雑さを LSTM やランダム フォレストほど効果的に捉えられない可能性があります。</a:t>
            </a:r>
          </a:p>
        </p:txBody>
      </p:sp>
      <p:sp>
        <p:nvSpPr>
          <p:cNvPr name="TextBox 17" id="17"/>
          <p:cNvSpPr txBox="true"/>
          <p:nvPr/>
        </p:nvSpPr>
        <p:spPr>
          <a:xfrm rot="0">
            <a:off x="4980992" y="7217250"/>
            <a:ext cx="12713789" cy="928326"/>
          </a:xfrm>
          <a:prstGeom prst="rect">
            <a:avLst/>
          </a:prstGeom>
        </p:spPr>
        <p:txBody>
          <a:bodyPr anchor="t" rtlCol="false" tIns="0" lIns="0" bIns="0" rIns="0">
            <a:spAutoFit/>
          </a:bodyPr>
          <a:lstStyle/>
          <a:p>
            <a:pPr algn="l" marL="0" indent="0" lvl="0" rtl="0">
              <a:lnSpc>
                <a:spcPts val="3759"/>
              </a:lnSpc>
              <a:spcBef>
                <a:spcPct val="0"/>
              </a:spcBef>
            </a:pPr>
            <a:r>
              <a:rPr lang="en-US" sz="2724" spc="266">
                <a:solidFill>
                  <a:srgbClr val="231F20"/>
                </a:solidFill>
                <a:latin typeface="DM Sans"/>
                <a:ea typeface="DM Sans"/>
                <a:cs typeface="DM Sans"/>
                <a:sym typeface="DM Sans"/>
              </a:rPr>
              <a:t>パフォーマンスを見ると、非定常データに苦労したことが示唆されており、これが予測能力に影響を与えた可能性があります。</a:t>
            </a:r>
          </a:p>
        </p:txBody>
      </p:sp>
      <p:sp>
        <p:nvSpPr>
          <p:cNvPr name="TextBox 18" id="18"/>
          <p:cNvSpPr txBox="true"/>
          <p:nvPr/>
        </p:nvSpPr>
        <p:spPr>
          <a:xfrm rot="0">
            <a:off x="4980992" y="8659926"/>
            <a:ext cx="11703912" cy="1404576"/>
          </a:xfrm>
          <a:prstGeom prst="rect">
            <a:avLst/>
          </a:prstGeom>
        </p:spPr>
        <p:txBody>
          <a:bodyPr anchor="t" rtlCol="false" tIns="0" lIns="0" bIns="0" rIns="0">
            <a:spAutoFit/>
          </a:bodyPr>
          <a:lstStyle/>
          <a:p>
            <a:pPr algn="l" marL="0" indent="0" lvl="0" rtl="0">
              <a:lnSpc>
                <a:spcPts val="3759"/>
              </a:lnSpc>
              <a:spcBef>
                <a:spcPct val="0"/>
              </a:spcBef>
            </a:pPr>
            <a:r>
              <a:rPr lang="en-US" sz="2724" spc="266">
                <a:solidFill>
                  <a:srgbClr val="231F20"/>
                </a:solidFill>
                <a:latin typeface="DM Sans"/>
                <a:ea typeface="DM Sans"/>
                <a:cs typeface="DM Sans"/>
                <a:sym typeface="DM Sans"/>
              </a:rPr>
              <a:t>季節データ用に設計されていますが、このコンテキストでは他のモデルと比較するとパフォーマンスが劣ります。</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7659121">
            <a:off x="-4036729" y="5666975"/>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52286" y="1784839"/>
            <a:ext cx="15783428" cy="8226477"/>
            <a:chOff x="0" y="0"/>
            <a:chExt cx="4156952" cy="2166644"/>
          </a:xfrm>
        </p:grpSpPr>
        <p:sp>
          <p:nvSpPr>
            <p:cNvPr name="Freeform 5" id="5"/>
            <p:cNvSpPr/>
            <p:nvPr/>
          </p:nvSpPr>
          <p:spPr>
            <a:xfrm flipH="false" flipV="false" rot="0">
              <a:off x="0" y="0"/>
              <a:ext cx="4156952" cy="2166644"/>
            </a:xfrm>
            <a:custGeom>
              <a:avLst/>
              <a:gdLst/>
              <a:ahLst/>
              <a:cxnLst/>
              <a:rect r="r" b="b" t="t" l="l"/>
              <a:pathLst>
                <a:path h="2166644" w="4156952">
                  <a:moveTo>
                    <a:pt x="0" y="0"/>
                  </a:moveTo>
                  <a:lnTo>
                    <a:pt x="4156952" y="0"/>
                  </a:lnTo>
                  <a:lnTo>
                    <a:pt x="4156952" y="2166644"/>
                  </a:lnTo>
                  <a:lnTo>
                    <a:pt x="0" y="2166644"/>
                  </a:lnTo>
                  <a:close/>
                </a:path>
              </a:pathLst>
            </a:custGeom>
            <a:solidFill>
              <a:srgbClr val="CCCCCC"/>
            </a:solidFill>
          </p:spPr>
        </p:sp>
        <p:sp>
          <p:nvSpPr>
            <p:cNvPr name="TextBox 6" id="6"/>
            <p:cNvSpPr txBox="true"/>
            <p:nvPr/>
          </p:nvSpPr>
          <p:spPr>
            <a:xfrm>
              <a:off x="0" y="-9525"/>
              <a:ext cx="4156952" cy="2176169"/>
            </a:xfrm>
            <a:prstGeom prst="rect">
              <a:avLst/>
            </a:prstGeom>
          </p:spPr>
          <p:txBody>
            <a:bodyPr anchor="ctr" rtlCol="false" tIns="50800" lIns="50800" bIns="50800" rIns="50800"/>
            <a:lstStyle/>
            <a:p>
              <a:pPr algn="ctr" rtl="0">
                <a:lnSpc>
                  <a:spcPts val="2080"/>
                </a:lnSpc>
              </a:pPr>
            </a:p>
          </p:txBody>
        </p:sp>
      </p:gr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904430" y="101111"/>
            <a:ext cx="8140741" cy="1683727"/>
          </a:xfrm>
          <a:prstGeom prst="rect">
            <a:avLst/>
          </a:prstGeom>
        </p:spPr>
        <p:txBody>
          <a:bodyPr anchor="t" rtlCol="false" tIns="0" lIns="0" bIns="0" rIns="0">
            <a:spAutoFit/>
          </a:bodyPr>
          <a:lstStyle/>
          <a:p>
            <a:pPr algn="ctr" rtl="0">
              <a:lnSpc>
                <a:spcPts val="13774"/>
              </a:lnSpc>
            </a:pPr>
            <a:r>
              <a:rPr lang="en-US" b="true" sz="9981" spc="978">
                <a:solidFill>
                  <a:srgbClr val="231F20"/>
                </a:solidFill>
                <a:latin typeface="Oswald Bold"/>
                <a:ea typeface="Oswald Bold"/>
                <a:cs typeface="Oswald Bold"/>
                <a:sym typeface="Oswald Bold"/>
              </a:rPr>
              <a:t>参考文献</a:t>
            </a:r>
          </a:p>
        </p:txBody>
      </p:sp>
      <p:sp>
        <p:nvSpPr>
          <p:cNvPr name="TextBox 9" id="9"/>
          <p:cNvSpPr txBox="true"/>
          <p:nvPr/>
        </p:nvSpPr>
        <p:spPr>
          <a:xfrm rot="0">
            <a:off x="5002530" y="2927163"/>
            <a:ext cx="8506285" cy="712471"/>
          </a:xfrm>
          <a:prstGeom prst="rect">
            <a:avLst/>
          </a:prstGeom>
        </p:spPr>
        <p:txBody>
          <a:bodyPr anchor="t" rtlCol="false" tIns="0" lIns="0" bIns="0" rIns="0">
            <a:spAutoFit/>
          </a:bodyPr>
          <a:lstStyle/>
          <a:p>
            <a:pPr algn="ctr" marL="906775" indent="-453388" lvl="1" rtl="0">
              <a:lnSpc>
                <a:spcPts val="5879"/>
              </a:lnSpc>
              <a:buFont typeface="Arial"/>
              <a:buChar char="•"/>
            </a:pPr>
            <a:r>
              <a:rPr lang="en-US" sz="4199" u="sng">
                <a:solidFill>
                  <a:srgbClr val="231F20"/>
                </a:solidFill>
                <a:latin typeface="Canva Sans"/>
                <a:ea typeface="Canva Sans"/>
                <a:cs typeface="Canva Sans"/>
                <a:sym typeface="Canva Sans"/>
                <a:hlinkClick r:id="rId7" tooltip="https://note.com/powerpoint_jp/n/n812a673ce2ab"/>
              </a:rPr>
              <a:t>スライド作成の基本</a:t>
            </a:r>
          </a:p>
        </p:txBody>
      </p:sp>
      <p:sp>
        <p:nvSpPr>
          <p:cNvPr name="TextBox 10" id="10"/>
          <p:cNvSpPr txBox="true"/>
          <p:nvPr/>
        </p:nvSpPr>
        <p:spPr>
          <a:xfrm rot="0">
            <a:off x="5002530" y="3842028"/>
            <a:ext cx="9905631" cy="712471"/>
          </a:xfrm>
          <a:prstGeom prst="rect">
            <a:avLst/>
          </a:prstGeom>
        </p:spPr>
        <p:txBody>
          <a:bodyPr anchor="t" rtlCol="false" tIns="0" lIns="0" bIns="0" rIns="0">
            <a:spAutoFit/>
          </a:bodyPr>
          <a:lstStyle/>
          <a:p>
            <a:pPr algn="ctr" marL="906775" indent="-453388" lvl="1" rtl="0">
              <a:lnSpc>
                <a:spcPts val="5879"/>
              </a:lnSpc>
              <a:buFont typeface="Arial"/>
              <a:buChar char="•"/>
            </a:pPr>
            <a:r>
              <a:rPr lang="en-US" sz="4199" u="sng">
                <a:solidFill>
                  <a:srgbClr val="231F20"/>
                </a:solidFill>
                <a:latin typeface="Canva Sans"/>
                <a:ea typeface="Canva Sans"/>
                <a:cs typeface="Canva Sans"/>
                <a:sym typeface="Canva Sans"/>
                <a:hlinkClick r:id="rId8" tooltip="https://note.com/powerpoint_jp/n/n9a8fd26ee181"/>
              </a:rPr>
              <a:t>スライド作成テクニック</a:t>
            </a:r>
          </a:p>
        </p:txBody>
      </p:sp>
      <p:sp>
        <p:nvSpPr>
          <p:cNvPr name="TextBox 11" id="11"/>
          <p:cNvSpPr txBox="true"/>
          <p:nvPr/>
        </p:nvSpPr>
        <p:spPr>
          <a:xfrm rot="0">
            <a:off x="5002530" y="4810442"/>
            <a:ext cx="10285452" cy="712471"/>
          </a:xfrm>
          <a:prstGeom prst="rect">
            <a:avLst/>
          </a:prstGeom>
        </p:spPr>
        <p:txBody>
          <a:bodyPr anchor="t" rtlCol="false" tIns="0" lIns="0" bIns="0" rIns="0">
            <a:spAutoFit/>
          </a:bodyPr>
          <a:lstStyle/>
          <a:p>
            <a:pPr algn="ctr" marL="906775" indent="-453388" lvl="1" rtl="0">
              <a:lnSpc>
                <a:spcPts val="5879"/>
              </a:lnSpc>
              <a:buFont typeface="Arial"/>
              <a:buChar char="•"/>
            </a:pPr>
            <a:r>
              <a:rPr lang="en-US" sz="4199" u="sng">
                <a:solidFill>
                  <a:srgbClr val="231F20"/>
                </a:solidFill>
                <a:latin typeface="Canva Sans"/>
                <a:ea typeface="Canva Sans"/>
                <a:cs typeface="Canva Sans"/>
                <a:sym typeface="Canva Sans"/>
                <a:hlinkClick r:id="rId9" tooltip="https://www.slideshare.net/slideshow/lecture-on-slide-writing/103255387"/>
              </a:rPr>
              <a:t>スライド作成に関する講義（Slideshare）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1A1A1A"/>
            </a:solidFill>
          </p:spPr>
        </p:sp>
        <p:sp>
          <p:nvSpPr>
            <p:cNvPr name="TextBox 5" id="5"/>
            <p:cNvSpPr txBox="true"/>
            <p:nvPr/>
          </p:nvSpPr>
          <p:spPr>
            <a:xfrm>
              <a:off x="0" y="-28575"/>
              <a:ext cx="1131601" cy="2549134"/>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1726292"/>
            <a:chOff x="0" y="0"/>
            <a:chExt cx="3682024" cy="661417"/>
          </a:xfrm>
        </p:grpSpPr>
        <p:sp>
          <p:nvSpPr>
            <p:cNvPr name="Freeform 8" id="8"/>
            <p:cNvSpPr/>
            <p:nvPr/>
          </p:nvSpPr>
          <p:spPr>
            <a:xfrm flipH="false" flipV="false" rot="0">
              <a:off x="0" y="0"/>
              <a:ext cx="3682024" cy="661417"/>
            </a:xfrm>
            <a:custGeom>
              <a:avLst/>
              <a:gdLst/>
              <a:ahLst/>
              <a:cxnLst/>
              <a:rect r="r" b="b" t="t" l="l"/>
              <a:pathLst>
                <a:path h="661417" w="3682024">
                  <a:moveTo>
                    <a:pt x="0" y="0"/>
                  </a:moveTo>
                  <a:lnTo>
                    <a:pt x="3682024" y="0"/>
                  </a:lnTo>
                  <a:lnTo>
                    <a:pt x="3682024" y="661417"/>
                  </a:lnTo>
                  <a:lnTo>
                    <a:pt x="0" y="661417"/>
                  </a:lnTo>
                  <a:close/>
                </a:path>
              </a:pathLst>
            </a:custGeom>
            <a:solidFill>
              <a:srgbClr val="CCCCCC"/>
            </a:solidFill>
          </p:spPr>
        </p:sp>
        <p:sp>
          <p:nvSpPr>
            <p:cNvPr name="TextBox 9" id="9"/>
            <p:cNvSpPr txBox="true"/>
            <p:nvPr/>
          </p:nvSpPr>
          <p:spPr>
            <a:xfrm>
              <a:off x="0" y="-28575"/>
              <a:ext cx="3682024" cy="689992"/>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1" id="11"/>
          <p:cNvGrpSpPr/>
          <p:nvPr/>
        </p:nvGrpSpPr>
        <p:grpSpPr>
          <a:xfrm rot="0">
            <a:off x="1947856" y="5817811"/>
            <a:ext cx="9610044" cy="1563871"/>
            <a:chOff x="0" y="0"/>
            <a:chExt cx="3682024" cy="599187"/>
          </a:xfrm>
        </p:grpSpPr>
        <p:sp>
          <p:nvSpPr>
            <p:cNvPr name="Freeform 12" id="12"/>
            <p:cNvSpPr/>
            <p:nvPr/>
          </p:nvSpPr>
          <p:spPr>
            <a:xfrm flipH="false" flipV="false" rot="0">
              <a:off x="0" y="0"/>
              <a:ext cx="3682024" cy="599187"/>
            </a:xfrm>
            <a:custGeom>
              <a:avLst/>
              <a:gdLst/>
              <a:ahLst/>
              <a:cxnLst/>
              <a:rect r="r" b="b" t="t" l="l"/>
              <a:pathLst>
                <a:path h="599187" w="3682024">
                  <a:moveTo>
                    <a:pt x="0" y="0"/>
                  </a:moveTo>
                  <a:lnTo>
                    <a:pt x="3682024" y="0"/>
                  </a:lnTo>
                  <a:lnTo>
                    <a:pt x="3682024" y="599187"/>
                  </a:lnTo>
                  <a:lnTo>
                    <a:pt x="0" y="599187"/>
                  </a:lnTo>
                  <a:close/>
                </a:path>
              </a:pathLst>
            </a:custGeom>
            <a:solidFill>
              <a:srgbClr val="CCCCCC"/>
            </a:solidFill>
          </p:spPr>
        </p:sp>
        <p:sp>
          <p:nvSpPr>
            <p:cNvPr name="TextBox 13" id="13"/>
            <p:cNvSpPr txBox="true"/>
            <p:nvPr/>
          </p:nvSpPr>
          <p:spPr>
            <a:xfrm>
              <a:off x="0" y="-28575"/>
              <a:ext cx="3682024" cy="627762"/>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1042460" y="659974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1041080" y="1060055"/>
            <a:ext cx="6500515" cy="8198245"/>
          </a:xfrm>
          <a:custGeom>
            <a:avLst/>
            <a:gdLst/>
            <a:ahLst/>
            <a:cxnLst/>
            <a:rect r="r" b="b" t="t" l="l"/>
            <a:pathLst>
              <a:path h="8198245" w="6500515">
                <a:moveTo>
                  <a:pt x="0" y="0"/>
                </a:moveTo>
                <a:lnTo>
                  <a:pt x="6500514" y="0"/>
                </a:lnTo>
                <a:lnTo>
                  <a:pt x="6500514" y="8198245"/>
                </a:lnTo>
                <a:lnTo>
                  <a:pt x="0" y="8198245"/>
                </a:lnTo>
                <a:lnTo>
                  <a:pt x="0" y="0"/>
                </a:lnTo>
                <a:close/>
              </a:path>
            </a:pathLst>
          </a:custGeom>
          <a:blipFill>
            <a:blip r:embed="rId6"/>
            <a:stretch>
              <a:fillRect l="-3084" t="0" r="-23032" b="0"/>
            </a:stretch>
          </a:blipFill>
        </p:spPr>
      </p:sp>
      <p:sp>
        <p:nvSpPr>
          <p:cNvPr name="Freeform 16" id="16"/>
          <p:cNvSpPr/>
          <p:nvPr/>
        </p:nvSpPr>
        <p:spPr>
          <a:xfrm flipH="false" flipV="false" rot="0">
            <a:off x="2406262" y="3591597"/>
            <a:ext cx="1219137" cy="1335708"/>
          </a:xfrm>
          <a:custGeom>
            <a:avLst/>
            <a:gdLst/>
            <a:ahLst/>
            <a:cxnLst/>
            <a:rect r="r" b="b" t="t" l="l"/>
            <a:pathLst>
              <a:path h="1335708" w="1219137">
                <a:moveTo>
                  <a:pt x="0" y="0"/>
                </a:moveTo>
                <a:lnTo>
                  <a:pt x="1219138" y="0"/>
                </a:lnTo>
                <a:lnTo>
                  <a:pt x="1219138" y="1335708"/>
                </a:lnTo>
                <a:lnTo>
                  <a:pt x="0" y="13357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2406262" y="5931892"/>
            <a:ext cx="1219137" cy="1335708"/>
          </a:xfrm>
          <a:custGeom>
            <a:avLst/>
            <a:gdLst/>
            <a:ahLst/>
            <a:cxnLst/>
            <a:rect r="r" b="b" t="t" l="l"/>
            <a:pathLst>
              <a:path h="1335708" w="1219137">
                <a:moveTo>
                  <a:pt x="0" y="0"/>
                </a:moveTo>
                <a:lnTo>
                  <a:pt x="1219138" y="0"/>
                </a:lnTo>
                <a:lnTo>
                  <a:pt x="1219138" y="1335708"/>
                </a:lnTo>
                <a:lnTo>
                  <a:pt x="0" y="13357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142191" y="983855"/>
            <a:ext cx="7416941" cy="1624224"/>
          </a:xfrm>
          <a:prstGeom prst="rect">
            <a:avLst/>
          </a:prstGeom>
        </p:spPr>
        <p:txBody>
          <a:bodyPr anchor="t" rtlCol="false" tIns="0" lIns="0" bIns="0" rIns="0">
            <a:spAutoFit/>
          </a:bodyPr>
          <a:lstStyle/>
          <a:p>
            <a:pPr algn="l" rtl="0">
              <a:lnSpc>
                <a:spcPts val="6599"/>
              </a:lnSpc>
            </a:pPr>
            <a:r>
              <a:rPr lang="en-US" b="true" sz="4782" spc="468">
                <a:solidFill>
                  <a:srgbClr val="100F0D"/>
                </a:solidFill>
                <a:latin typeface="Oswald Bold"/>
                <a:ea typeface="Oswald Bold"/>
                <a:cs typeface="Oswald Bold"/>
                <a:sym typeface="Oswald Bold"/>
              </a:rPr>
              <a:t>株価予測の重要性</a:t>
            </a:r>
          </a:p>
        </p:txBody>
      </p:sp>
      <p:sp>
        <p:nvSpPr>
          <p:cNvPr name="TextBox 19" id="19"/>
          <p:cNvSpPr txBox="true"/>
          <p:nvPr/>
        </p:nvSpPr>
        <p:spPr>
          <a:xfrm rot="0">
            <a:off x="3908899" y="3624745"/>
            <a:ext cx="7132181" cy="1140095"/>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100F0D"/>
                </a:solidFill>
                <a:latin typeface="DM Sans"/>
                <a:ea typeface="DM Sans"/>
                <a:cs typeface="DM Sans"/>
                <a:sym typeface="DM Sans"/>
              </a:rPr>
              <a:t>株価予測は金融市場において、投資戦略やリスク管理を導き、重要な役割を果たします。</a:t>
            </a:r>
          </a:p>
        </p:txBody>
      </p:sp>
      <p:sp>
        <p:nvSpPr>
          <p:cNvPr name="TextBox 20" id="20"/>
          <p:cNvSpPr txBox="true"/>
          <p:nvPr/>
        </p:nvSpPr>
        <p:spPr>
          <a:xfrm rot="0">
            <a:off x="3908899" y="6005886"/>
            <a:ext cx="7132181" cy="1140095"/>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100F0D"/>
                </a:solidFill>
                <a:latin typeface="DM Sans"/>
                <a:ea typeface="DM Sans"/>
                <a:cs typeface="DM Sans"/>
                <a:sym typeface="DM Sans"/>
              </a:rPr>
              <a:t>正確な予測は投資家が情報に基づいた意思決定を行うのに役立ち、より高い収益につながる可能性があります。</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1574745" y="9258300"/>
            <a:ext cx="15783428" cy="8226477"/>
            <a:chOff x="0" y="0"/>
            <a:chExt cx="4156952" cy="2166644"/>
          </a:xfrm>
        </p:grpSpPr>
        <p:sp>
          <p:nvSpPr>
            <p:cNvPr name="Freeform 4" id="4"/>
            <p:cNvSpPr/>
            <p:nvPr/>
          </p:nvSpPr>
          <p:spPr>
            <a:xfrm flipH="false" flipV="false" rot="0">
              <a:off x="0" y="0"/>
              <a:ext cx="4156952" cy="2166644"/>
            </a:xfrm>
            <a:custGeom>
              <a:avLst/>
              <a:gdLst/>
              <a:ahLst/>
              <a:cxnLst/>
              <a:rect r="r" b="b" t="t" l="l"/>
              <a:pathLst>
                <a:path h="2166644" w="4156952">
                  <a:moveTo>
                    <a:pt x="0" y="0"/>
                  </a:moveTo>
                  <a:lnTo>
                    <a:pt x="4156952" y="0"/>
                  </a:lnTo>
                  <a:lnTo>
                    <a:pt x="4156952" y="2166644"/>
                  </a:lnTo>
                  <a:lnTo>
                    <a:pt x="0" y="2166644"/>
                  </a:lnTo>
                  <a:close/>
                </a:path>
              </a:pathLst>
            </a:custGeom>
            <a:solidFill>
              <a:srgbClr val="CCCCCC"/>
            </a:solidFill>
          </p:spPr>
        </p:sp>
        <p:sp>
          <p:nvSpPr>
            <p:cNvPr name="TextBox 5" id="5"/>
            <p:cNvSpPr txBox="true"/>
            <p:nvPr/>
          </p:nvSpPr>
          <p:spPr>
            <a:xfrm>
              <a:off x="0" y="-9525"/>
              <a:ext cx="4156952" cy="2176169"/>
            </a:xfrm>
            <a:prstGeom prst="rect">
              <a:avLst/>
            </a:prstGeom>
          </p:spPr>
          <p:txBody>
            <a:bodyPr anchor="ctr" rtlCol="false" tIns="50800" lIns="50800" bIns="50800" rIns="50800"/>
            <a:lstStyle/>
            <a:p>
              <a:pPr algn="ctr" rtl="0">
                <a:lnSpc>
                  <a:spcPts val="2080"/>
                </a:lnSpc>
              </a:pPr>
            </a:p>
          </p:txBody>
        </p:sp>
      </p:gr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74745" y="2384401"/>
            <a:ext cx="3829390" cy="5132172"/>
          </a:xfrm>
          <a:custGeom>
            <a:avLst/>
            <a:gdLst/>
            <a:ahLst/>
            <a:cxnLst/>
            <a:rect r="r" b="b" t="t" l="l"/>
            <a:pathLst>
              <a:path h="5132172" w="3829390">
                <a:moveTo>
                  <a:pt x="0" y="0"/>
                </a:moveTo>
                <a:lnTo>
                  <a:pt x="3829389" y="0"/>
                </a:lnTo>
                <a:lnTo>
                  <a:pt x="3829389" y="5132172"/>
                </a:lnTo>
                <a:lnTo>
                  <a:pt x="0" y="5132172"/>
                </a:lnTo>
                <a:lnTo>
                  <a:pt x="0" y="0"/>
                </a:lnTo>
                <a:close/>
              </a:path>
            </a:pathLst>
          </a:custGeom>
          <a:blipFill>
            <a:blip r:embed="rId5"/>
            <a:stretch>
              <a:fillRect l="0" t="0" r="0" b="0"/>
            </a:stretch>
          </a:blipFill>
        </p:spPr>
      </p:sp>
      <p:sp>
        <p:nvSpPr>
          <p:cNvPr name="TextBox 8" id="8"/>
          <p:cNvSpPr txBox="true"/>
          <p:nvPr/>
        </p:nvSpPr>
        <p:spPr>
          <a:xfrm rot="0">
            <a:off x="579106" y="139211"/>
            <a:ext cx="17039113" cy="1341526"/>
          </a:xfrm>
          <a:prstGeom prst="rect">
            <a:avLst/>
          </a:prstGeom>
        </p:spPr>
        <p:txBody>
          <a:bodyPr anchor="t" rtlCol="false" tIns="0" lIns="0" bIns="0" rIns="0">
            <a:spAutoFit/>
          </a:bodyPr>
          <a:lstStyle/>
          <a:p>
            <a:pPr algn="ctr" rtl="0">
              <a:lnSpc>
                <a:spcPts val="11015"/>
              </a:lnSpc>
            </a:pPr>
            <a:r>
              <a:rPr lang="en-US" b="true" sz="7982" spc="782">
                <a:solidFill>
                  <a:srgbClr val="231F20"/>
                </a:solidFill>
                <a:latin typeface="Oswald Bold"/>
                <a:ea typeface="Oswald Bold"/>
                <a:cs typeface="Oswald Bold"/>
                <a:sym typeface="Oswald Bold"/>
              </a:rPr>
              <a:t>ご清聴ありがとうございました</a:t>
            </a:r>
          </a:p>
        </p:txBody>
      </p:sp>
      <p:sp>
        <p:nvSpPr>
          <p:cNvPr name="TextBox 9" id="9"/>
          <p:cNvSpPr txBox="true"/>
          <p:nvPr/>
        </p:nvSpPr>
        <p:spPr>
          <a:xfrm rot="0">
            <a:off x="7877687" y="2092921"/>
            <a:ext cx="9740531" cy="4582795"/>
          </a:xfrm>
          <a:prstGeom prst="rect">
            <a:avLst/>
          </a:prstGeom>
        </p:spPr>
        <p:txBody>
          <a:bodyPr anchor="t" rtlCol="false" tIns="0" lIns="0" bIns="0" rIns="0">
            <a:spAutoFit/>
          </a:bodyPr>
          <a:lstStyle/>
          <a:p>
            <a:pPr algn="ctr" rtl="0">
              <a:lnSpc>
                <a:spcPts val="7279"/>
              </a:lnSpc>
            </a:pPr>
            <a:r>
              <a:rPr lang="en-US" sz="5199">
                <a:solidFill>
                  <a:srgbClr val="231F20"/>
                </a:solidFill>
                <a:latin typeface="Canva Sans"/>
                <a:ea typeface="Canva Sans"/>
                <a:cs typeface="Canva Sans"/>
                <a:sym typeface="Canva Sans"/>
              </a:rPr>
              <a:t>株価予測に関する私のプロジェクトをご覧いただきありがとうございます。分析が有益で参考になるものであったことを願っています。</a:t>
            </a:r>
          </a:p>
        </p:txBody>
      </p:sp>
      <p:sp>
        <p:nvSpPr>
          <p:cNvPr name="TextBox 10" id="10"/>
          <p:cNvSpPr txBox="true"/>
          <p:nvPr/>
        </p:nvSpPr>
        <p:spPr>
          <a:xfrm rot="0">
            <a:off x="644917" y="8815448"/>
            <a:ext cx="17643083" cy="1455419"/>
          </a:xfrm>
          <a:prstGeom prst="rect">
            <a:avLst/>
          </a:prstGeom>
        </p:spPr>
        <p:txBody>
          <a:bodyPr anchor="t" rtlCol="false" tIns="0" lIns="0" bIns="0" rIns="0">
            <a:spAutoFit/>
          </a:bodyPr>
          <a:lstStyle/>
          <a:p>
            <a:pPr algn="ctr" rtl="0">
              <a:lnSpc>
                <a:spcPts val="5880"/>
              </a:lnSpc>
            </a:pPr>
            <a:r>
              <a:rPr lang="en-US" sz="4200">
                <a:solidFill>
                  <a:srgbClr val="231F20"/>
                </a:solidFill>
                <a:latin typeface="Canva Sans"/>
                <a:ea typeface="Canva Sans"/>
                <a:cs typeface="Canva Sans"/>
                <a:sym typeface="Canva Sans"/>
              </a:rPr>
              <a:t>ご質問、ご提案、ご意見がございましたら、ぜひお寄せください。（メール - 21je1071@iitism.ac.in ）</a:t>
            </a:r>
          </a:p>
        </p:txBody>
      </p:sp>
      <p:sp>
        <p:nvSpPr>
          <p:cNvPr name="TextBox 11" id="11"/>
          <p:cNvSpPr txBox="true"/>
          <p:nvPr/>
        </p:nvSpPr>
        <p:spPr>
          <a:xfrm rot="0">
            <a:off x="3296426" y="5038725"/>
            <a:ext cx="4581261" cy="2648003"/>
          </a:xfrm>
          <a:prstGeom prst="rect">
            <a:avLst/>
          </a:prstGeom>
        </p:spPr>
        <p:txBody>
          <a:bodyPr anchor="t" rtlCol="false" tIns="0" lIns="0" bIns="0" rIns="0">
            <a:spAutoFit/>
          </a:bodyPr>
          <a:lstStyle/>
          <a:p>
            <a:pPr algn="ctr" rtl="0">
              <a:lnSpc>
                <a:spcPts val="7013"/>
              </a:lnSpc>
            </a:pPr>
            <a:r>
              <a:rPr lang="en-US" sz="5009" b="true">
                <a:solidFill>
                  <a:srgbClr val="231F20"/>
                </a:solidFill>
                <a:latin typeface="Canva Sans Bold"/>
                <a:ea typeface="Canva Sans Bold"/>
                <a:cs typeface="Canva Sans Bold"/>
                <a:sym typeface="Canva Sans Bold"/>
              </a:rPr>
              <a:t>ありがとう</a:t>
            </a:r>
          </a:p>
          <a:p>
            <a:pPr algn="ctr" rtl="0">
              <a:lnSpc>
                <a:spcPts val="7013"/>
              </a:lnSpc>
            </a:pPr>
          </a:p>
          <a:p>
            <a:pPr algn="ctr" rtl="0">
              <a:lnSpc>
                <a:spcPts val="701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887923">
            <a:off x="13757438" y="-9158724"/>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90074" y="3136051"/>
            <a:ext cx="3156532" cy="1148337"/>
            <a:chOff x="0" y="0"/>
            <a:chExt cx="1157757" cy="421189"/>
          </a:xfrm>
        </p:grpSpPr>
        <p:sp>
          <p:nvSpPr>
            <p:cNvPr name="Freeform 5" id="5"/>
            <p:cNvSpPr/>
            <p:nvPr/>
          </p:nvSpPr>
          <p:spPr>
            <a:xfrm flipH="false" flipV="false" rot="0">
              <a:off x="0" y="0"/>
              <a:ext cx="1157757" cy="421189"/>
            </a:xfrm>
            <a:custGeom>
              <a:avLst/>
              <a:gdLst/>
              <a:ahLst/>
              <a:cxnLst/>
              <a:rect r="r" b="b" t="t" l="l"/>
              <a:pathLst>
                <a:path h="421189" w="1157757">
                  <a:moveTo>
                    <a:pt x="76033" y="0"/>
                  </a:moveTo>
                  <a:lnTo>
                    <a:pt x="1081725" y="0"/>
                  </a:lnTo>
                  <a:cubicBezTo>
                    <a:pt x="1123716" y="0"/>
                    <a:pt x="1157757" y="34041"/>
                    <a:pt x="1157757" y="76033"/>
                  </a:cubicBezTo>
                  <a:lnTo>
                    <a:pt x="1157757" y="345156"/>
                  </a:lnTo>
                  <a:cubicBezTo>
                    <a:pt x="1157757" y="365321"/>
                    <a:pt x="1149747" y="384660"/>
                    <a:pt x="1135488" y="398919"/>
                  </a:cubicBezTo>
                  <a:cubicBezTo>
                    <a:pt x="1121229" y="413178"/>
                    <a:pt x="1101890" y="421189"/>
                    <a:pt x="1081725" y="421189"/>
                  </a:cubicBezTo>
                  <a:lnTo>
                    <a:pt x="76033" y="421189"/>
                  </a:lnTo>
                  <a:cubicBezTo>
                    <a:pt x="34041" y="421189"/>
                    <a:pt x="0" y="387148"/>
                    <a:pt x="0" y="345156"/>
                  </a:cubicBezTo>
                  <a:lnTo>
                    <a:pt x="0" y="76033"/>
                  </a:lnTo>
                  <a:cubicBezTo>
                    <a:pt x="0" y="55868"/>
                    <a:pt x="8011" y="36528"/>
                    <a:pt x="22269" y="22269"/>
                  </a:cubicBezTo>
                  <a:cubicBezTo>
                    <a:pt x="36528" y="8011"/>
                    <a:pt x="55868" y="0"/>
                    <a:pt x="76033" y="0"/>
                  </a:cubicBezTo>
                  <a:close/>
                </a:path>
              </a:pathLst>
            </a:custGeom>
            <a:solidFill>
              <a:srgbClr val="FFFFFF">
                <a:alpha val="98824"/>
              </a:srgbClr>
            </a:solidFill>
          </p:spPr>
        </p:sp>
        <p:sp>
          <p:nvSpPr>
            <p:cNvPr name="TextBox 6" id="6"/>
            <p:cNvSpPr txBox="true"/>
            <p:nvPr/>
          </p:nvSpPr>
          <p:spPr>
            <a:xfrm>
              <a:off x="0" y="-19050"/>
              <a:ext cx="1157757" cy="440239"/>
            </a:xfrm>
            <a:prstGeom prst="rect">
              <a:avLst/>
            </a:prstGeom>
          </p:spPr>
          <p:txBody>
            <a:bodyPr anchor="ctr" rtlCol="false" tIns="50800" lIns="50800" bIns="50800" rIns="50800"/>
            <a:lstStyle/>
            <a:p>
              <a:pPr algn="ctr" rtl="0">
                <a:lnSpc>
                  <a:spcPts val="2859"/>
                </a:lnSpc>
              </a:pPr>
            </a:p>
          </p:txBody>
        </p:sp>
      </p:grpSp>
      <p:grpSp>
        <p:nvGrpSpPr>
          <p:cNvPr name="Group 7" id="7"/>
          <p:cNvGrpSpPr/>
          <p:nvPr/>
        </p:nvGrpSpPr>
        <p:grpSpPr>
          <a:xfrm rot="0">
            <a:off x="502132" y="4398688"/>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rtl="0">
                <a:lnSpc>
                  <a:spcPts val="2859"/>
                </a:lnSpc>
              </a:pPr>
            </a:p>
          </p:txBody>
        </p:sp>
      </p:grpSp>
      <p:sp>
        <p:nvSpPr>
          <p:cNvPr name="TextBox 10" id="10"/>
          <p:cNvSpPr txBox="true"/>
          <p:nvPr/>
        </p:nvSpPr>
        <p:spPr>
          <a:xfrm rot="0">
            <a:off x="678951" y="4598822"/>
            <a:ext cx="2556583"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ステップ1</a:t>
            </a:r>
          </a:p>
        </p:txBody>
      </p:sp>
      <p:sp>
        <p:nvSpPr>
          <p:cNvPr name="TextBox 11" id="11"/>
          <p:cNvSpPr txBox="true"/>
          <p:nvPr/>
        </p:nvSpPr>
        <p:spPr>
          <a:xfrm rot="0">
            <a:off x="701145" y="3098833"/>
            <a:ext cx="2534389" cy="1433314"/>
          </a:xfrm>
          <a:prstGeom prst="rect">
            <a:avLst/>
          </a:prstGeom>
        </p:spPr>
        <p:txBody>
          <a:bodyPr anchor="t" rtlCol="false" tIns="0" lIns="0" bIns="0" rIns="0">
            <a:spAutoFit/>
          </a:bodyPr>
          <a:lstStyle/>
          <a:p>
            <a:pPr algn="ctr" rtl="0">
              <a:lnSpc>
                <a:spcPts val="2898"/>
              </a:lnSpc>
            </a:pPr>
            <a:r>
              <a:rPr lang="en-US" sz="2070">
                <a:solidFill>
                  <a:srgbClr val="100F0D"/>
                </a:solidFill>
                <a:latin typeface="Montserrat Light"/>
                <a:ea typeface="Montserrat Light"/>
                <a:cs typeface="Montserrat Light"/>
                <a:sym typeface="Montserrat Light"/>
              </a:rPr>
              <a:t>データの理解とEDA</a:t>
            </a:r>
          </a:p>
          <a:p>
            <a:pPr algn="ctr" rtl="0">
              <a:lnSpc>
                <a:spcPts val="2898"/>
              </a:lnSpc>
            </a:pPr>
          </a:p>
        </p:txBody>
      </p:sp>
      <p:sp>
        <p:nvSpPr>
          <p:cNvPr name="Freeform 12" id="12"/>
          <p:cNvSpPr/>
          <p:nvPr/>
        </p:nvSpPr>
        <p:spPr>
          <a:xfrm flipH="false" flipV="false" rot="887923">
            <a:off x="-9026254" y="297256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093222" y="3629113"/>
            <a:ext cx="3604768" cy="1148337"/>
            <a:chOff x="0" y="0"/>
            <a:chExt cx="1322162" cy="421189"/>
          </a:xfrm>
        </p:grpSpPr>
        <p:sp>
          <p:nvSpPr>
            <p:cNvPr name="Freeform 14" id="14"/>
            <p:cNvSpPr/>
            <p:nvPr/>
          </p:nvSpPr>
          <p:spPr>
            <a:xfrm flipH="false" flipV="false" rot="0">
              <a:off x="0" y="0"/>
              <a:ext cx="1322162" cy="421189"/>
            </a:xfrm>
            <a:custGeom>
              <a:avLst/>
              <a:gdLst/>
              <a:ahLst/>
              <a:cxnLst/>
              <a:rect r="r" b="b" t="t" l="l"/>
              <a:pathLst>
                <a:path h="421189" w="1322162">
                  <a:moveTo>
                    <a:pt x="66578" y="0"/>
                  </a:moveTo>
                  <a:lnTo>
                    <a:pt x="1255583" y="0"/>
                  </a:lnTo>
                  <a:cubicBezTo>
                    <a:pt x="1273241" y="0"/>
                    <a:pt x="1290176" y="7014"/>
                    <a:pt x="1302661" y="19500"/>
                  </a:cubicBezTo>
                  <a:cubicBezTo>
                    <a:pt x="1315147" y="31986"/>
                    <a:pt x="1322162" y="48921"/>
                    <a:pt x="1322162" y="66578"/>
                  </a:cubicBezTo>
                  <a:lnTo>
                    <a:pt x="1322162" y="354610"/>
                  </a:lnTo>
                  <a:cubicBezTo>
                    <a:pt x="1322162" y="372268"/>
                    <a:pt x="1315147" y="389203"/>
                    <a:pt x="1302661" y="401688"/>
                  </a:cubicBezTo>
                  <a:cubicBezTo>
                    <a:pt x="1290176" y="414174"/>
                    <a:pt x="1273241" y="421189"/>
                    <a:pt x="1255583" y="421189"/>
                  </a:cubicBezTo>
                  <a:lnTo>
                    <a:pt x="66578" y="421189"/>
                  </a:lnTo>
                  <a:cubicBezTo>
                    <a:pt x="29808" y="421189"/>
                    <a:pt x="0" y="391381"/>
                    <a:pt x="0" y="354610"/>
                  </a:cubicBezTo>
                  <a:lnTo>
                    <a:pt x="0" y="66578"/>
                  </a:lnTo>
                  <a:cubicBezTo>
                    <a:pt x="0" y="48921"/>
                    <a:pt x="7014" y="31986"/>
                    <a:pt x="19500" y="19500"/>
                  </a:cubicBezTo>
                  <a:cubicBezTo>
                    <a:pt x="31986" y="7014"/>
                    <a:pt x="48921" y="0"/>
                    <a:pt x="66578" y="0"/>
                  </a:cubicBezTo>
                  <a:close/>
                </a:path>
              </a:pathLst>
            </a:custGeom>
            <a:solidFill>
              <a:srgbClr val="FFFFFF">
                <a:alpha val="98824"/>
              </a:srgbClr>
            </a:solidFill>
          </p:spPr>
        </p:sp>
        <p:sp>
          <p:nvSpPr>
            <p:cNvPr name="TextBox 15" id="15"/>
            <p:cNvSpPr txBox="true"/>
            <p:nvPr/>
          </p:nvSpPr>
          <p:spPr>
            <a:xfrm>
              <a:off x="0" y="-19050"/>
              <a:ext cx="1322162" cy="440239"/>
            </a:xfrm>
            <a:prstGeom prst="rect">
              <a:avLst/>
            </a:prstGeom>
          </p:spPr>
          <p:txBody>
            <a:bodyPr anchor="ctr" rtlCol="false" tIns="50800" lIns="50800" bIns="50800" rIns="50800"/>
            <a:lstStyle/>
            <a:p>
              <a:pPr algn="ctr" rtl="0">
                <a:lnSpc>
                  <a:spcPts val="2859"/>
                </a:lnSpc>
              </a:pPr>
            </a:p>
          </p:txBody>
        </p:sp>
      </p:grpSp>
      <p:grpSp>
        <p:nvGrpSpPr>
          <p:cNvPr name="Group 16" id="16"/>
          <p:cNvGrpSpPr/>
          <p:nvPr/>
        </p:nvGrpSpPr>
        <p:grpSpPr>
          <a:xfrm rot="0">
            <a:off x="4221194" y="4891750"/>
            <a:ext cx="3348825" cy="847111"/>
            <a:chOff x="0" y="0"/>
            <a:chExt cx="1228287" cy="310705"/>
          </a:xfrm>
        </p:grpSpPr>
        <p:sp>
          <p:nvSpPr>
            <p:cNvPr name="Freeform 17" id="17"/>
            <p:cNvSpPr/>
            <p:nvPr/>
          </p:nvSpPr>
          <p:spPr>
            <a:xfrm flipH="false" flipV="false" rot="0">
              <a:off x="0" y="0"/>
              <a:ext cx="1228287" cy="310705"/>
            </a:xfrm>
            <a:custGeom>
              <a:avLst/>
              <a:gdLst/>
              <a:ahLst/>
              <a:cxnLst/>
              <a:rect r="r" b="b" t="t" l="l"/>
              <a:pathLst>
                <a:path h="310705" w="1228287">
                  <a:moveTo>
                    <a:pt x="71667" y="0"/>
                  </a:moveTo>
                  <a:lnTo>
                    <a:pt x="1156620" y="0"/>
                  </a:lnTo>
                  <a:cubicBezTo>
                    <a:pt x="1175627" y="0"/>
                    <a:pt x="1193856" y="7551"/>
                    <a:pt x="1207296" y="20991"/>
                  </a:cubicBezTo>
                  <a:cubicBezTo>
                    <a:pt x="1220736" y="34431"/>
                    <a:pt x="1228287" y="52660"/>
                    <a:pt x="1228287" y="71667"/>
                  </a:cubicBezTo>
                  <a:lnTo>
                    <a:pt x="1228287" y="239038"/>
                  </a:lnTo>
                  <a:cubicBezTo>
                    <a:pt x="1228287" y="258045"/>
                    <a:pt x="1220736" y="276274"/>
                    <a:pt x="1207296" y="289714"/>
                  </a:cubicBezTo>
                  <a:cubicBezTo>
                    <a:pt x="1193856" y="303154"/>
                    <a:pt x="1175627" y="310705"/>
                    <a:pt x="1156620" y="310705"/>
                  </a:cubicBezTo>
                  <a:lnTo>
                    <a:pt x="71667" y="310705"/>
                  </a:lnTo>
                  <a:cubicBezTo>
                    <a:pt x="32086" y="310705"/>
                    <a:pt x="0" y="278618"/>
                    <a:pt x="0" y="239038"/>
                  </a:cubicBezTo>
                  <a:lnTo>
                    <a:pt x="0" y="71667"/>
                  </a:lnTo>
                  <a:cubicBezTo>
                    <a:pt x="0" y="52660"/>
                    <a:pt x="7551" y="34431"/>
                    <a:pt x="20991" y="20991"/>
                  </a:cubicBezTo>
                  <a:cubicBezTo>
                    <a:pt x="34431" y="7551"/>
                    <a:pt x="52660" y="0"/>
                    <a:pt x="71667" y="0"/>
                  </a:cubicBezTo>
                  <a:close/>
                </a:path>
              </a:pathLst>
            </a:custGeom>
            <a:solidFill>
              <a:srgbClr val="FFFFFF">
                <a:alpha val="98824"/>
              </a:srgbClr>
            </a:solidFill>
          </p:spPr>
        </p:sp>
        <p:sp>
          <p:nvSpPr>
            <p:cNvPr name="TextBox 18" id="18"/>
            <p:cNvSpPr txBox="true"/>
            <p:nvPr/>
          </p:nvSpPr>
          <p:spPr>
            <a:xfrm>
              <a:off x="0" y="-19050"/>
              <a:ext cx="1228287" cy="329755"/>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true" flipV="false" rot="10644859">
            <a:off x="3196582" y="4852722"/>
            <a:ext cx="1359845" cy="384156"/>
          </a:xfrm>
          <a:custGeom>
            <a:avLst/>
            <a:gdLst/>
            <a:ahLst/>
            <a:cxnLst/>
            <a:rect r="r" b="b" t="t" l="l"/>
            <a:pathLst>
              <a:path h="384156" w="1359845">
                <a:moveTo>
                  <a:pt x="1359846" y="0"/>
                </a:moveTo>
                <a:lnTo>
                  <a:pt x="0" y="0"/>
                </a:lnTo>
                <a:lnTo>
                  <a:pt x="0" y="384156"/>
                </a:lnTo>
                <a:lnTo>
                  <a:pt x="1359846" y="384156"/>
                </a:lnTo>
                <a:lnTo>
                  <a:pt x="13598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9118276" y="3710219"/>
            <a:ext cx="3604768" cy="1148337"/>
            <a:chOff x="0" y="0"/>
            <a:chExt cx="1322162" cy="421189"/>
          </a:xfrm>
        </p:grpSpPr>
        <p:sp>
          <p:nvSpPr>
            <p:cNvPr name="Freeform 21" id="21"/>
            <p:cNvSpPr/>
            <p:nvPr/>
          </p:nvSpPr>
          <p:spPr>
            <a:xfrm flipH="false" flipV="false" rot="0">
              <a:off x="0" y="0"/>
              <a:ext cx="1322162" cy="421189"/>
            </a:xfrm>
            <a:custGeom>
              <a:avLst/>
              <a:gdLst/>
              <a:ahLst/>
              <a:cxnLst/>
              <a:rect r="r" b="b" t="t" l="l"/>
              <a:pathLst>
                <a:path h="421189" w="1322162">
                  <a:moveTo>
                    <a:pt x="66578" y="0"/>
                  </a:moveTo>
                  <a:lnTo>
                    <a:pt x="1255583" y="0"/>
                  </a:lnTo>
                  <a:cubicBezTo>
                    <a:pt x="1273241" y="0"/>
                    <a:pt x="1290176" y="7014"/>
                    <a:pt x="1302661" y="19500"/>
                  </a:cubicBezTo>
                  <a:cubicBezTo>
                    <a:pt x="1315147" y="31986"/>
                    <a:pt x="1322162" y="48921"/>
                    <a:pt x="1322162" y="66578"/>
                  </a:cubicBezTo>
                  <a:lnTo>
                    <a:pt x="1322162" y="354610"/>
                  </a:lnTo>
                  <a:cubicBezTo>
                    <a:pt x="1322162" y="372268"/>
                    <a:pt x="1315147" y="389203"/>
                    <a:pt x="1302661" y="401688"/>
                  </a:cubicBezTo>
                  <a:cubicBezTo>
                    <a:pt x="1290176" y="414174"/>
                    <a:pt x="1273241" y="421189"/>
                    <a:pt x="1255583" y="421189"/>
                  </a:cubicBezTo>
                  <a:lnTo>
                    <a:pt x="66578" y="421189"/>
                  </a:lnTo>
                  <a:cubicBezTo>
                    <a:pt x="29808" y="421189"/>
                    <a:pt x="0" y="391381"/>
                    <a:pt x="0" y="354610"/>
                  </a:cubicBezTo>
                  <a:lnTo>
                    <a:pt x="0" y="66578"/>
                  </a:lnTo>
                  <a:cubicBezTo>
                    <a:pt x="0" y="48921"/>
                    <a:pt x="7014" y="31986"/>
                    <a:pt x="19500" y="19500"/>
                  </a:cubicBezTo>
                  <a:cubicBezTo>
                    <a:pt x="31986" y="7014"/>
                    <a:pt x="48921" y="0"/>
                    <a:pt x="66578" y="0"/>
                  </a:cubicBezTo>
                  <a:close/>
                </a:path>
              </a:pathLst>
            </a:custGeom>
            <a:solidFill>
              <a:srgbClr val="FFFFFF">
                <a:alpha val="98824"/>
              </a:srgbClr>
            </a:solidFill>
          </p:spPr>
        </p:sp>
        <p:sp>
          <p:nvSpPr>
            <p:cNvPr name="TextBox 22" id="22"/>
            <p:cNvSpPr txBox="true"/>
            <p:nvPr/>
          </p:nvSpPr>
          <p:spPr>
            <a:xfrm>
              <a:off x="0" y="-19050"/>
              <a:ext cx="1322162" cy="440239"/>
            </a:xfrm>
            <a:prstGeom prst="rect">
              <a:avLst/>
            </a:prstGeom>
          </p:spPr>
          <p:txBody>
            <a:bodyPr anchor="ctr" rtlCol="false" tIns="50800" lIns="50800" bIns="50800" rIns="50800"/>
            <a:lstStyle/>
            <a:p>
              <a:pPr algn="ctr" rtl="0">
                <a:lnSpc>
                  <a:spcPts val="2859"/>
                </a:lnSpc>
              </a:pPr>
            </a:p>
          </p:txBody>
        </p:sp>
      </p:grpSp>
      <p:grpSp>
        <p:nvGrpSpPr>
          <p:cNvPr name="Group 23" id="23"/>
          <p:cNvGrpSpPr/>
          <p:nvPr/>
        </p:nvGrpSpPr>
        <p:grpSpPr>
          <a:xfrm rot="0">
            <a:off x="9246248" y="4972857"/>
            <a:ext cx="3348825" cy="847111"/>
            <a:chOff x="0" y="0"/>
            <a:chExt cx="1228287" cy="310705"/>
          </a:xfrm>
        </p:grpSpPr>
        <p:sp>
          <p:nvSpPr>
            <p:cNvPr name="Freeform 24" id="24"/>
            <p:cNvSpPr/>
            <p:nvPr/>
          </p:nvSpPr>
          <p:spPr>
            <a:xfrm flipH="false" flipV="false" rot="0">
              <a:off x="0" y="0"/>
              <a:ext cx="1228287" cy="310705"/>
            </a:xfrm>
            <a:custGeom>
              <a:avLst/>
              <a:gdLst/>
              <a:ahLst/>
              <a:cxnLst/>
              <a:rect r="r" b="b" t="t" l="l"/>
              <a:pathLst>
                <a:path h="310705" w="1228287">
                  <a:moveTo>
                    <a:pt x="71667" y="0"/>
                  </a:moveTo>
                  <a:lnTo>
                    <a:pt x="1156620" y="0"/>
                  </a:lnTo>
                  <a:cubicBezTo>
                    <a:pt x="1175627" y="0"/>
                    <a:pt x="1193856" y="7551"/>
                    <a:pt x="1207296" y="20991"/>
                  </a:cubicBezTo>
                  <a:cubicBezTo>
                    <a:pt x="1220736" y="34431"/>
                    <a:pt x="1228287" y="52660"/>
                    <a:pt x="1228287" y="71667"/>
                  </a:cubicBezTo>
                  <a:lnTo>
                    <a:pt x="1228287" y="239038"/>
                  </a:lnTo>
                  <a:cubicBezTo>
                    <a:pt x="1228287" y="258045"/>
                    <a:pt x="1220736" y="276274"/>
                    <a:pt x="1207296" y="289714"/>
                  </a:cubicBezTo>
                  <a:cubicBezTo>
                    <a:pt x="1193856" y="303154"/>
                    <a:pt x="1175627" y="310705"/>
                    <a:pt x="1156620" y="310705"/>
                  </a:cubicBezTo>
                  <a:lnTo>
                    <a:pt x="71667" y="310705"/>
                  </a:lnTo>
                  <a:cubicBezTo>
                    <a:pt x="32086" y="310705"/>
                    <a:pt x="0" y="278618"/>
                    <a:pt x="0" y="239038"/>
                  </a:cubicBezTo>
                  <a:lnTo>
                    <a:pt x="0" y="71667"/>
                  </a:lnTo>
                  <a:cubicBezTo>
                    <a:pt x="0" y="52660"/>
                    <a:pt x="7551" y="34431"/>
                    <a:pt x="20991" y="20991"/>
                  </a:cubicBezTo>
                  <a:cubicBezTo>
                    <a:pt x="34431" y="7551"/>
                    <a:pt x="52660" y="0"/>
                    <a:pt x="71667" y="0"/>
                  </a:cubicBezTo>
                  <a:close/>
                </a:path>
              </a:pathLst>
            </a:custGeom>
            <a:solidFill>
              <a:srgbClr val="FFFFFF">
                <a:alpha val="98824"/>
              </a:srgbClr>
            </a:solidFill>
          </p:spPr>
        </p:sp>
        <p:sp>
          <p:nvSpPr>
            <p:cNvPr name="TextBox 25" id="25"/>
            <p:cNvSpPr txBox="true"/>
            <p:nvPr/>
          </p:nvSpPr>
          <p:spPr>
            <a:xfrm>
              <a:off x="0" y="-19050"/>
              <a:ext cx="1228287" cy="329755"/>
            </a:xfrm>
            <a:prstGeom prst="rect">
              <a:avLst/>
            </a:prstGeom>
          </p:spPr>
          <p:txBody>
            <a:bodyPr anchor="ctr" rtlCol="false" tIns="50800" lIns="50800" bIns="50800" rIns="50800"/>
            <a:lstStyle/>
            <a:p>
              <a:pPr algn="ctr" rtl="0">
                <a:lnSpc>
                  <a:spcPts val="2859"/>
                </a:lnSpc>
              </a:pPr>
            </a:p>
          </p:txBody>
        </p:sp>
      </p:grpSp>
      <p:sp>
        <p:nvSpPr>
          <p:cNvPr name="TextBox 26" id="26"/>
          <p:cNvSpPr txBox="true"/>
          <p:nvPr/>
        </p:nvSpPr>
        <p:spPr>
          <a:xfrm rot="0">
            <a:off x="9448175" y="5172990"/>
            <a:ext cx="2919624"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ステップ3</a:t>
            </a:r>
          </a:p>
        </p:txBody>
      </p:sp>
      <p:grpSp>
        <p:nvGrpSpPr>
          <p:cNvPr name="Group 27" id="27"/>
          <p:cNvGrpSpPr/>
          <p:nvPr/>
        </p:nvGrpSpPr>
        <p:grpSpPr>
          <a:xfrm rot="0">
            <a:off x="13668731" y="4284388"/>
            <a:ext cx="3604768" cy="1148337"/>
            <a:chOff x="0" y="0"/>
            <a:chExt cx="1322162" cy="421189"/>
          </a:xfrm>
        </p:grpSpPr>
        <p:sp>
          <p:nvSpPr>
            <p:cNvPr name="Freeform 28" id="28"/>
            <p:cNvSpPr/>
            <p:nvPr/>
          </p:nvSpPr>
          <p:spPr>
            <a:xfrm flipH="false" flipV="false" rot="0">
              <a:off x="0" y="0"/>
              <a:ext cx="1322162" cy="421189"/>
            </a:xfrm>
            <a:custGeom>
              <a:avLst/>
              <a:gdLst/>
              <a:ahLst/>
              <a:cxnLst/>
              <a:rect r="r" b="b" t="t" l="l"/>
              <a:pathLst>
                <a:path h="421189" w="1322162">
                  <a:moveTo>
                    <a:pt x="66578" y="0"/>
                  </a:moveTo>
                  <a:lnTo>
                    <a:pt x="1255583" y="0"/>
                  </a:lnTo>
                  <a:cubicBezTo>
                    <a:pt x="1273241" y="0"/>
                    <a:pt x="1290176" y="7014"/>
                    <a:pt x="1302661" y="19500"/>
                  </a:cubicBezTo>
                  <a:cubicBezTo>
                    <a:pt x="1315147" y="31986"/>
                    <a:pt x="1322162" y="48921"/>
                    <a:pt x="1322162" y="66578"/>
                  </a:cubicBezTo>
                  <a:lnTo>
                    <a:pt x="1322162" y="354610"/>
                  </a:lnTo>
                  <a:cubicBezTo>
                    <a:pt x="1322162" y="372268"/>
                    <a:pt x="1315147" y="389203"/>
                    <a:pt x="1302661" y="401688"/>
                  </a:cubicBezTo>
                  <a:cubicBezTo>
                    <a:pt x="1290176" y="414174"/>
                    <a:pt x="1273241" y="421189"/>
                    <a:pt x="1255583" y="421189"/>
                  </a:cubicBezTo>
                  <a:lnTo>
                    <a:pt x="66578" y="421189"/>
                  </a:lnTo>
                  <a:cubicBezTo>
                    <a:pt x="29808" y="421189"/>
                    <a:pt x="0" y="391381"/>
                    <a:pt x="0" y="354610"/>
                  </a:cubicBezTo>
                  <a:lnTo>
                    <a:pt x="0" y="66578"/>
                  </a:lnTo>
                  <a:cubicBezTo>
                    <a:pt x="0" y="48921"/>
                    <a:pt x="7014" y="31986"/>
                    <a:pt x="19500" y="19500"/>
                  </a:cubicBezTo>
                  <a:cubicBezTo>
                    <a:pt x="31986" y="7014"/>
                    <a:pt x="48921" y="0"/>
                    <a:pt x="66578" y="0"/>
                  </a:cubicBezTo>
                  <a:close/>
                </a:path>
              </a:pathLst>
            </a:custGeom>
            <a:solidFill>
              <a:srgbClr val="FFFFFF">
                <a:alpha val="98824"/>
              </a:srgbClr>
            </a:solidFill>
          </p:spPr>
        </p:sp>
        <p:sp>
          <p:nvSpPr>
            <p:cNvPr name="TextBox 29" id="29"/>
            <p:cNvSpPr txBox="true"/>
            <p:nvPr/>
          </p:nvSpPr>
          <p:spPr>
            <a:xfrm>
              <a:off x="0" y="-19050"/>
              <a:ext cx="1322162" cy="440239"/>
            </a:xfrm>
            <a:prstGeom prst="rect">
              <a:avLst/>
            </a:prstGeom>
          </p:spPr>
          <p:txBody>
            <a:bodyPr anchor="ctr" rtlCol="false" tIns="50800" lIns="50800" bIns="50800" rIns="50800"/>
            <a:lstStyle/>
            <a:p>
              <a:pPr algn="ctr" rtl="0">
                <a:lnSpc>
                  <a:spcPts val="2859"/>
                </a:lnSpc>
              </a:pPr>
            </a:p>
          </p:txBody>
        </p:sp>
      </p:grpSp>
      <p:grpSp>
        <p:nvGrpSpPr>
          <p:cNvPr name="Group 30" id="30"/>
          <p:cNvGrpSpPr/>
          <p:nvPr/>
        </p:nvGrpSpPr>
        <p:grpSpPr>
          <a:xfrm rot="0">
            <a:off x="13796703" y="5547025"/>
            <a:ext cx="3348825" cy="847111"/>
            <a:chOff x="0" y="0"/>
            <a:chExt cx="1228287" cy="310705"/>
          </a:xfrm>
        </p:grpSpPr>
        <p:sp>
          <p:nvSpPr>
            <p:cNvPr name="Freeform 31" id="31"/>
            <p:cNvSpPr/>
            <p:nvPr/>
          </p:nvSpPr>
          <p:spPr>
            <a:xfrm flipH="false" flipV="false" rot="0">
              <a:off x="0" y="0"/>
              <a:ext cx="1228287" cy="310705"/>
            </a:xfrm>
            <a:custGeom>
              <a:avLst/>
              <a:gdLst/>
              <a:ahLst/>
              <a:cxnLst/>
              <a:rect r="r" b="b" t="t" l="l"/>
              <a:pathLst>
                <a:path h="310705" w="1228287">
                  <a:moveTo>
                    <a:pt x="71667" y="0"/>
                  </a:moveTo>
                  <a:lnTo>
                    <a:pt x="1156620" y="0"/>
                  </a:lnTo>
                  <a:cubicBezTo>
                    <a:pt x="1175627" y="0"/>
                    <a:pt x="1193856" y="7551"/>
                    <a:pt x="1207296" y="20991"/>
                  </a:cubicBezTo>
                  <a:cubicBezTo>
                    <a:pt x="1220736" y="34431"/>
                    <a:pt x="1228287" y="52660"/>
                    <a:pt x="1228287" y="71667"/>
                  </a:cubicBezTo>
                  <a:lnTo>
                    <a:pt x="1228287" y="239038"/>
                  </a:lnTo>
                  <a:cubicBezTo>
                    <a:pt x="1228287" y="258045"/>
                    <a:pt x="1220736" y="276274"/>
                    <a:pt x="1207296" y="289714"/>
                  </a:cubicBezTo>
                  <a:cubicBezTo>
                    <a:pt x="1193856" y="303154"/>
                    <a:pt x="1175627" y="310705"/>
                    <a:pt x="1156620" y="310705"/>
                  </a:cubicBezTo>
                  <a:lnTo>
                    <a:pt x="71667" y="310705"/>
                  </a:lnTo>
                  <a:cubicBezTo>
                    <a:pt x="32086" y="310705"/>
                    <a:pt x="0" y="278618"/>
                    <a:pt x="0" y="239038"/>
                  </a:cubicBezTo>
                  <a:lnTo>
                    <a:pt x="0" y="71667"/>
                  </a:lnTo>
                  <a:cubicBezTo>
                    <a:pt x="0" y="52660"/>
                    <a:pt x="7551" y="34431"/>
                    <a:pt x="20991" y="20991"/>
                  </a:cubicBezTo>
                  <a:cubicBezTo>
                    <a:pt x="34431" y="7551"/>
                    <a:pt x="52660" y="0"/>
                    <a:pt x="71667" y="0"/>
                  </a:cubicBezTo>
                  <a:close/>
                </a:path>
              </a:pathLst>
            </a:custGeom>
            <a:solidFill>
              <a:srgbClr val="FFFFFF">
                <a:alpha val="98824"/>
              </a:srgbClr>
            </a:solidFill>
          </p:spPr>
        </p:sp>
        <p:sp>
          <p:nvSpPr>
            <p:cNvPr name="TextBox 32" id="32"/>
            <p:cNvSpPr txBox="true"/>
            <p:nvPr/>
          </p:nvSpPr>
          <p:spPr>
            <a:xfrm>
              <a:off x="0" y="-19050"/>
              <a:ext cx="1228287" cy="329755"/>
            </a:xfrm>
            <a:prstGeom prst="rect">
              <a:avLst/>
            </a:prstGeom>
          </p:spPr>
          <p:txBody>
            <a:bodyPr anchor="ctr" rtlCol="false" tIns="50800" lIns="50800" bIns="50800" rIns="50800"/>
            <a:lstStyle/>
            <a:p>
              <a:pPr algn="ctr" rtl="0">
                <a:lnSpc>
                  <a:spcPts val="2859"/>
                </a:lnSpc>
              </a:pPr>
            </a:p>
          </p:txBody>
        </p:sp>
      </p:grpSp>
      <p:grpSp>
        <p:nvGrpSpPr>
          <p:cNvPr name="Group 33" id="33"/>
          <p:cNvGrpSpPr/>
          <p:nvPr/>
        </p:nvGrpSpPr>
        <p:grpSpPr>
          <a:xfrm rot="0">
            <a:off x="10058547" y="7750571"/>
            <a:ext cx="3604768" cy="1431732"/>
            <a:chOff x="0" y="0"/>
            <a:chExt cx="1322162" cy="525133"/>
          </a:xfrm>
        </p:grpSpPr>
        <p:sp>
          <p:nvSpPr>
            <p:cNvPr name="Freeform 34" id="34"/>
            <p:cNvSpPr/>
            <p:nvPr/>
          </p:nvSpPr>
          <p:spPr>
            <a:xfrm flipH="false" flipV="false" rot="0">
              <a:off x="0" y="0"/>
              <a:ext cx="1322162" cy="525133"/>
            </a:xfrm>
            <a:custGeom>
              <a:avLst/>
              <a:gdLst/>
              <a:ahLst/>
              <a:cxnLst/>
              <a:rect r="r" b="b" t="t" l="l"/>
              <a:pathLst>
                <a:path h="525133" w="1322162">
                  <a:moveTo>
                    <a:pt x="66578" y="0"/>
                  </a:moveTo>
                  <a:lnTo>
                    <a:pt x="1255583" y="0"/>
                  </a:lnTo>
                  <a:cubicBezTo>
                    <a:pt x="1273241" y="0"/>
                    <a:pt x="1290176" y="7014"/>
                    <a:pt x="1302661" y="19500"/>
                  </a:cubicBezTo>
                  <a:cubicBezTo>
                    <a:pt x="1315147" y="31986"/>
                    <a:pt x="1322162" y="48921"/>
                    <a:pt x="1322162" y="66578"/>
                  </a:cubicBezTo>
                  <a:lnTo>
                    <a:pt x="1322162" y="458554"/>
                  </a:lnTo>
                  <a:cubicBezTo>
                    <a:pt x="1322162" y="476212"/>
                    <a:pt x="1315147" y="493146"/>
                    <a:pt x="1302661" y="505632"/>
                  </a:cubicBezTo>
                  <a:cubicBezTo>
                    <a:pt x="1290176" y="518118"/>
                    <a:pt x="1273241" y="525133"/>
                    <a:pt x="1255583" y="525133"/>
                  </a:cubicBezTo>
                  <a:lnTo>
                    <a:pt x="66578" y="525133"/>
                  </a:lnTo>
                  <a:cubicBezTo>
                    <a:pt x="29808" y="525133"/>
                    <a:pt x="0" y="495324"/>
                    <a:pt x="0" y="458554"/>
                  </a:cubicBezTo>
                  <a:lnTo>
                    <a:pt x="0" y="66578"/>
                  </a:lnTo>
                  <a:cubicBezTo>
                    <a:pt x="0" y="48921"/>
                    <a:pt x="7014" y="31986"/>
                    <a:pt x="19500" y="19500"/>
                  </a:cubicBezTo>
                  <a:cubicBezTo>
                    <a:pt x="31986" y="7014"/>
                    <a:pt x="48921" y="0"/>
                    <a:pt x="66578" y="0"/>
                  </a:cubicBezTo>
                  <a:close/>
                </a:path>
              </a:pathLst>
            </a:custGeom>
            <a:solidFill>
              <a:srgbClr val="FFFFFF">
                <a:alpha val="98824"/>
              </a:srgbClr>
            </a:solidFill>
          </p:spPr>
        </p:sp>
        <p:sp>
          <p:nvSpPr>
            <p:cNvPr name="TextBox 35" id="35"/>
            <p:cNvSpPr txBox="true"/>
            <p:nvPr/>
          </p:nvSpPr>
          <p:spPr>
            <a:xfrm>
              <a:off x="0" y="-19050"/>
              <a:ext cx="1322162" cy="544183"/>
            </a:xfrm>
            <a:prstGeom prst="rect">
              <a:avLst/>
            </a:prstGeom>
          </p:spPr>
          <p:txBody>
            <a:bodyPr anchor="ctr" rtlCol="false" tIns="50800" lIns="50800" bIns="50800" rIns="50800"/>
            <a:lstStyle/>
            <a:p>
              <a:pPr algn="ctr" rtl="0">
                <a:lnSpc>
                  <a:spcPts val="2859"/>
                </a:lnSpc>
              </a:pPr>
            </a:p>
          </p:txBody>
        </p:sp>
      </p:grpSp>
      <p:grpSp>
        <p:nvGrpSpPr>
          <p:cNvPr name="Group 36" id="36"/>
          <p:cNvGrpSpPr/>
          <p:nvPr/>
        </p:nvGrpSpPr>
        <p:grpSpPr>
          <a:xfrm rot="0">
            <a:off x="10186519" y="9296602"/>
            <a:ext cx="3348825" cy="847111"/>
            <a:chOff x="0" y="0"/>
            <a:chExt cx="1228287" cy="310705"/>
          </a:xfrm>
        </p:grpSpPr>
        <p:sp>
          <p:nvSpPr>
            <p:cNvPr name="Freeform 37" id="37"/>
            <p:cNvSpPr/>
            <p:nvPr/>
          </p:nvSpPr>
          <p:spPr>
            <a:xfrm flipH="false" flipV="false" rot="0">
              <a:off x="0" y="0"/>
              <a:ext cx="1228287" cy="310705"/>
            </a:xfrm>
            <a:custGeom>
              <a:avLst/>
              <a:gdLst/>
              <a:ahLst/>
              <a:cxnLst/>
              <a:rect r="r" b="b" t="t" l="l"/>
              <a:pathLst>
                <a:path h="310705" w="1228287">
                  <a:moveTo>
                    <a:pt x="71667" y="0"/>
                  </a:moveTo>
                  <a:lnTo>
                    <a:pt x="1156620" y="0"/>
                  </a:lnTo>
                  <a:cubicBezTo>
                    <a:pt x="1175627" y="0"/>
                    <a:pt x="1193856" y="7551"/>
                    <a:pt x="1207296" y="20991"/>
                  </a:cubicBezTo>
                  <a:cubicBezTo>
                    <a:pt x="1220736" y="34431"/>
                    <a:pt x="1228287" y="52660"/>
                    <a:pt x="1228287" y="71667"/>
                  </a:cubicBezTo>
                  <a:lnTo>
                    <a:pt x="1228287" y="239038"/>
                  </a:lnTo>
                  <a:cubicBezTo>
                    <a:pt x="1228287" y="258045"/>
                    <a:pt x="1220736" y="276274"/>
                    <a:pt x="1207296" y="289714"/>
                  </a:cubicBezTo>
                  <a:cubicBezTo>
                    <a:pt x="1193856" y="303154"/>
                    <a:pt x="1175627" y="310705"/>
                    <a:pt x="1156620" y="310705"/>
                  </a:cubicBezTo>
                  <a:lnTo>
                    <a:pt x="71667" y="310705"/>
                  </a:lnTo>
                  <a:cubicBezTo>
                    <a:pt x="32086" y="310705"/>
                    <a:pt x="0" y="278618"/>
                    <a:pt x="0" y="239038"/>
                  </a:cubicBezTo>
                  <a:lnTo>
                    <a:pt x="0" y="71667"/>
                  </a:lnTo>
                  <a:cubicBezTo>
                    <a:pt x="0" y="52660"/>
                    <a:pt x="7551" y="34431"/>
                    <a:pt x="20991" y="20991"/>
                  </a:cubicBezTo>
                  <a:cubicBezTo>
                    <a:pt x="34431" y="7551"/>
                    <a:pt x="52660" y="0"/>
                    <a:pt x="71667" y="0"/>
                  </a:cubicBezTo>
                  <a:close/>
                </a:path>
              </a:pathLst>
            </a:custGeom>
            <a:solidFill>
              <a:srgbClr val="FFFFFF">
                <a:alpha val="98824"/>
              </a:srgbClr>
            </a:solidFill>
          </p:spPr>
        </p:sp>
        <p:sp>
          <p:nvSpPr>
            <p:cNvPr name="TextBox 38" id="38"/>
            <p:cNvSpPr txBox="true"/>
            <p:nvPr/>
          </p:nvSpPr>
          <p:spPr>
            <a:xfrm>
              <a:off x="0" y="-19050"/>
              <a:ext cx="1228287" cy="329755"/>
            </a:xfrm>
            <a:prstGeom prst="rect">
              <a:avLst/>
            </a:prstGeom>
          </p:spPr>
          <p:txBody>
            <a:bodyPr anchor="ctr" rtlCol="false" tIns="50800" lIns="50800" bIns="50800" rIns="50800"/>
            <a:lstStyle/>
            <a:p>
              <a:pPr algn="ctr" rtl="0">
                <a:lnSpc>
                  <a:spcPts val="2859"/>
                </a:lnSpc>
              </a:pPr>
            </a:p>
          </p:txBody>
        </p:sp>
      </p:grpSp>
      <p:grpSp>
        <p:nvGrpSpPr>
          <p:cNvPr name="Group 39" id="39"/>
          <p:cNvGrpSpPr/>
          <p:nvPr/>
        </p:nvGrpSpPr>
        <p:grpSpPr>
          <a:xfrm rot="0">
            <a:off x="3546606" y="7843886"/>
            <a:ext cx="3604768" cy="1148337"/>
            <a:chOff x="0" y="0"/>
            <a:chExt cx="1322162" cy="421189"/>
          </a:xfrm>
        </p:grpSpPr>
        <p:sp>
          <p:nvSpPr>
            <p:cNvPr name="Freeform 40" id="40"/>
            <p:cNvSpPr/>
            <p:nvPr/>
          </p:nvSpPr>
          <p:spPr>
            <a:xfrm flipH="false" flipV="false" rot="0">
              <a:off x="0" y="0"/>
              <a:ext cx="1322162" cy="421189"/>
            </a:xfrm>
            <a:custGeom>
              <a:avLst/>
              <a:gdLst/>
              <a:ahLst/>
              <a:cxnLst/>
              <a:rect r="r" b="b" t="t" l="l"/>
              <a:pathLst>
                <a:path h="421189" w="1322162">
                  <a:moveTo>
                    <a:pt x="66578" y="0"/>
                  </a:moveTo>
                  <a:lnTo>
                    <a:pt x="1255583" y="0"/>
                  </a:lnTo>
                  <a:cubicBezTo>
                    <a:pt x="1273241" y="0"/>
                    <a:pt x="1290176" y="7014"/>
                    <a:pt x="1302661" y="19500"/>
                  </a:cubicBezTo>
                  <a:cubicBezTo>
                    <a:pt x="1315147" y="31986"/>
                    <a:pt x="1322162" y="48921"/>
                    <a:pt x="1322162" y="66578"/>
                  </a:cubicBezTo>
                  <a:lnTo>
                    <a:pt x="1322162" y="354610"/>
                  </a:lnTo>
                  <a:cubicBezTo>
                    <a:pt x="1322162" y="372268"/>
                    <a:pt x="1315147" y="389203"/>
                    <a:pt x="1302661" y="401688"/>
                  </a:cubicBezTo>
                  <a:cubicBezTo>
                    <a:pt x="1290176" y="414174"/>
                    <a:pt x="1273241" y="421189"/>
                    <a:pt x="1255583" y="421189"/>
                  </a:cubicBezTo>
                  <a:lnTo>
                    <a:pt x="66578" y="421189"/>
                  </a:lnTo>
                  <a:cubicBezTo>
                    <a:pt x="29808" y="421189"/>
                    <a:pt x="0" y="391381"/>
                    <a:pt x="0" y="354610"/>
                  </a:cubicBezTo>
                  <a:lnTo>
                    <a:pt x="0" y="66578"/>
                  </a:lnTo>
                  <a:cubicBezTo>
                    <a:pt x="0" y="48921"/>
                    <a:pt x="7014" y="31986"/>
                    <a:pt x="19500" y="19500"/>
                  </a:cubicBezTo>
                  <a:cubicBezTo>
                    <a:pt x="31986" y="7014"/>
                    <a:pt x="48921" y="0"/>
                    <a:pt x="66578" y="0"/>
                  </a:cubicBezTo>
                  <a:close/>
                </a:path>
              </a:pathLst>
            </a:custGeom>
            <a:solidFill>
              <a:srgbClr val="FFFFFF">
                <a:alpha val="98824"/>
              </a:srgbClr>
            </a:solidFill>
          </p:spPr>
        </p:sp>
        <p:sp>
          <p:nvSpPr>
            <p:cNvPr name="TextBox 41" id="41"/>
            <p:cNvSpPr txBox="true"/>
            <p:nvPr/>
          </p:nvSpPr>
          <p:spPr>
            <a:xfrm>
              <a:off x="0" y="-19050"/>
              <a:ext cx="1322162" cy="440239"/>
            </a:xfrm>
            <a:prstGeom prst="rect">
              <a:avLst/>
            </a:prstGeom>
          </p:spPr>
          <p:txBody>
            <a:bodyPr anchor="ctr" rtlCol="false" tIns="50800" lIns="50800" bIns="50800" rIns="50800"/>
            <a:lstStyle/>
            <a:p>
              <a:pPr algn="ctr" rtl="0">
                <a:lnSpc>
                  <a:spcPts val="2859"/>
                </a:lnSpc>
              </a:pPr>
            </a:p>
          </p:txBody>
        </p:sp>
      </p:grpSp>
      <p:grpSp>
        <p:nvGrpSpPr>
          <p:cNvPr name="Group 42" id="42"/>
          <p:cNvGrpSpPr/>
          <p:nvPr/>
        </p:nvGrpSpPr>
        <p:grpSpPr>
          <a:xfrm rot="0">
            <a:off x="3674577" y="9106524"/>
            <a:ext cx="3348825" cy="847111"/>
            <a:chOff x="0" y="0"/>
            <a:chExt cx="1228287" cy="310705"/>
          </a:xfrm>
        </p:grpSpPr>
        <p:sp>
          <p:nvSpPr>
            <p:cNvPr name="Freeform 43" id="43"/>
            <p:cNvSpPr/>
            <p:nvPr/>
          </p:nvSpPr>
          <p:spPr>
            <a:xfrm flipH="false" flipV="false" rot="0">
              <a:off x="0" y="0"/>
              <a:ext cx="1228287" cy="310705"/>
            </a:xfrm>
            <a:custGeom>
              <a:avLst/>
              <a:gdLst/>
              <a:ahLst/>
              <a:cxnLst/>
              <a:rect r="r" b="b" t="t" l="l"/>
              <a:pathLst>
                <a:path h="310705" w="1228287">
                  <a:moveTo>
                    <a:pt x="71667" y="0"/>
                  </a:moveTo>
                  <a:lnTo>
                    <a:pt x="1156620" y="0"/>
                  </a:lnTo>
                  <a:cubicBezTo>
                    <a:pt x="1175627" y="0"/>
                    <a:pt x="1193856" y="7551"/>
                    <a:pt x="1207296" y="20991"/>
                  </a:cubicBezTo>
                  <a:cubicBezTo>
                    <a:pt x="1220736" y="34431"/>
                    <a:pt x="1228287" y="52660"/>
                    <a:pt x="1228287" y="71667"/>
                  </a:cubicBezTo>
                  <a:lnTo>
                    <a:pt x="1228287" y="239038"/>
                  </a:lnTo>
                  <a:cubicBezTo>
                    <a:pt x="1228287" y="258045"/>
                    <a:pt x="1220736" y="276274"/>
                    <a:pt x="1207296" y="289714"/>
                  </a:cubicBezTo>
                  <a:cubicBezTo>
                    <a:pt x="1193856" y="303154"/>
                    <a:pt x="1175627" y="310705"/>
                    <a:pt x="1156620" y="310705"/>
                  </a:cubicBezTo>
                  <a:lnTo>
                    <a:pt x="71667" y="310705"/>
                  </a:lnTo>
                  <a:cubicBezTo>
                    <a:pt x="32086" y="310705"/>
                    <a:pt x="0" y="278618"/>
                    <a:pt x="0" y="239038"/>
                  </a:cubicBezTo>
                  <a:lnTo>
                    <a:pt x="0" y="71667"/>
                  </a:lnTo>
                  <a:cubicBezTo>
                    <a:pt x="0" y="52660"/>
                    <a:pt x="7551" y="34431"/>
                    <a:pt x="20991" y="20991"/>
                  </a:cubicBezTo>
                  <a:cubicBezTo>
                    <a:pt x="34431" y="7551"/>
                    <a:pt x="52660" y="0"/>
                    <a:pt x="71667" y="0"/>
                  </a:cubicBezTo>
                  <a:close/>
                </a:path>
              </a:pathLst>
            </a:custGeom>
            <a:solidFill>
              <a:srgbClr val="FFFFFF">
                <a:alpha val="98824"/>
              </a:srgbClr>
            </a:solidFill>
          </p:spPr>
        </p:sp>
        <p:sp>
          <p:nvSpPr>
            <p:cNvPr name="TextBox 44" id="44"/>
            <p:cNvSpPr txBox="true"/>
            <p:nvPr/>
          </p:nvSpPr>
          <p:spPr>
            <a:xfrm>
              <a:off x="0" y="-19050"/>
              <a:ext cx="1228287" cy="329755"/>
            </a:xfrm>
            <a:prstGeom prst="rect">
              <a:avLst/>
            </a:prstGeom>
          </p:spPr>
          <p:txBody>
            <a:bodyPr anchor="ctr" rtlCol="false" tIns="50800" lIns="50800" bIns="50800" rIns="50800"/>
            <a:lstStyle/>
            <a:p>
              <a:pPr algn="ctr" rtl="0">
                <a:lnSpc>
                  <a:spcPts val="2859"/>
                </a:lnSpc>
              </a:pPr>
            </a:p>
          </p:txBody>
        </p:sp>
      </p:grpSp>
      <p:sp>
        <p:nvSpPr>
          <p:cNvPr name="Freeform 45" id="45"/>
          <p:cNvSpPr/>
          <p:nvPr/>
        </p:nvSpPr>
        <p:spPr>
          <a:xfrm flipH="true" flipV="false" rot="10644859">
            <a:off x="7636352" y="5140097"/>
            <a:ext cx="1566316" cy="442484"/>
          </a:xfrm>
          <a:custGeom>
            <a:avLst/>
            <a:gdLst/>
            <a:ahLst/>
            <a:cxnLst/>
            <a:rect r="r" b="b" t="t" l="l"/>
            <a:pathLst>
              <a:path h="442484" w="1566316">
                <a:moveTo>
                  <a:pt x="1566316" y="0"/>
                </a:moveTo>
                <a:lnTo>
                  <a:pt x="0" y="0"/>
                </a:lnTo>
                <a:lnTo>
                  <a:pt x="0" y="442485"/>
                </a:lnTo>
                <a:lnTo>
                  <a:pt x="1566316" y="442485"/>
                </a:lnTo>
                <a:lnTo>
                  <a:pt x="15663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6" id="46"/>
          <p:cNvSpPr/>
          <p:nvPr/>
        </p:nvSpPr>
        <p:spPr>
          <a:xfrm flipH="true" flipV="false" rot="10644859">
            <a:off x="12221203" y="5342378"/>
            <a:ext cx="1566316" cy="442484"/>
          </a:xfrm>
          <a:custGeom>
            <a:avLst/>
            <a:gdLst/>
            <a:ahLst/>
            <a:cxnLst/>
            <a:rect r="r" b="b" t="t" l="l"/>
            <a:pathLst>
              <a:path h="442484" w="1566316">
                <a:moveTo>
                  <a:pt x="1566316" y="0"/>
                </a:moveTo>
                <a:lnTo>
                  <a:pt x="0" y="0"/>
                </a:lnTo>
                <a:lnTo>
                  <a:pt x="0" y="442484"/>
                </a:lnTo>
                <a:lnTo>
                  <a:pt x="1566316" y="442484"/>
                </a:lnTo>
                <a:lnTo>
                  <a:pt x="15663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7" id="47"/>
          <p:cNvSpPr/>
          <p:nvPr/>
        </p:nvSpPr>
        <p:spPr>
          <a:xfrm flipH="true" flipV="false" rot="-3233898">
            <a:off x="13818786" y="7227447"/>
            <a:ext cx="1804326" cy="509722"/>
          </a:xfrm>
          <a:custGeom>
            <a:avLst/>
            <a:gdLst/>
            <a:ahLst/>
            <a:cxnLst/>
            <a:rect r="r" b="b" t="t" l="l"/>
            <a:pathLst>
              <a:path h="509722" w="1804326">
                <a:moveTo>
                  <a:pt x="1804326" y="0"/>
                </a:moveTo>
                <a:lnTo>
                  <a:pt x="0" y="0"/>
                </a:lnTo>
                <a:lnTo>
                  <a:pt x="0" y="509722"/>
                </a:lnTo>
                <a:lnTo>
                  <a:pt x="1804326" y="509722"/>
                </a:lnTo>
                <a:lnTo>
                  <a:pt x="180432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8" id="48"/>
          <p:cNvSpPr/>
          <p:nvPr/>
        </p:nvSpPr>
        <p:spPr>
          <a:xfrm flipH="true" flipV="false" rot="-74792">
            <a:off x="7431615" y="8665895"/>
            <a:ext cx="2346691" cy="662940"/>
          </a:xfrm>
          <a:custGeom>
            <a:avLst/>
            <a:gdLst/>
            <a:ahLst/>
            <a:cxnLst/>
            <a:rect r="r" b="b" t="t" l="l"/>
            <a:pathLst>
              <a:path h="662940" w="2346691">
                <a:moveTo>
                  <a:pt x="2346691" y="0"/>
                </a:moveTo>
                <a:lnTo>
                  <a:pt x="0" y="0"/>
                </a:lnTo>
                <a:lnTo>
                  <a:pt x="0" y="662940"/>
                </a:lnTo>
                <a:lnTo>
                  <a:pt x="2346691" y="662940"/>
                </a:lnTo>
                <a:lnTo>
                  <a:pt x="234669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9" id="49"/>
          <p:cNvSpPr txBox="true"/>
          <p:nvPr/>
        </p:nvSpPr>
        <p:spPr>
          <a:xfrm rot="0">
            <a:off x="1538888" y="1195362"/>
            <a:ext cx="8904094" cy="1594138"/>
          </a:xfrm>
          <a:prstGeom prst="rect">
            <a:avLst/>
          </a:prstGeom>
        </p:spPr>
        <p:txBody>
          <a:bodyPr anchor="t" rtlCol="false" tIns="0" lIns="0" bIns="0" rIns="0">
            <a:spAutoFit/>
          </a:bodyPr>
          <a:lstStyle/>
          <a:p>
            <a:pPr algn="ctr" marL="0" indent="0" lvl="0" rtl="0">
              <a:lnSpc>
                <a:spcPts val="13015"/>
              </a:lnSpc>
              <a:spcBef>
                <a:spcPct val="0"/>
              </a:spcBef>
            </a:pPr>
            <a:r>
              <a:rPr lang="en-US" b="true" sz="9431" spc="924">
                <a:solidFill>
                  <a:srgbClr val="231F20"/>
                </a:solidFill>
                <a:latin typeface="Oswald Bold"/>
                <a:ea typeface="Oswald Bold"/>
                <a:cs typeface="Oswald Bold"/>
                <a:sym typeface="Oswald Bold"/>
              </a:rPr>
              <a:t>戦略</a:t>
            </a:r>
          </a:p>
        </p:txBody>
      </p:sp>
      <p:sp>
        <p:nvSpPr>
          <p:cNvPr name="TextBox 50" id="50"/>
          <p:cNvSpPr txBox="true"/>
          <p:nvPr/>
        </p:nvSpPr>
        <p:spPr>
          <a:xfrm rot="0">
            <a:off x="4423121" y="5091884"/>
            <a:ext cx="2919624"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ステップ2</a:t>
            </a:r>
          </a:p>
        </p:txBody>
      </p:sp>
      <p:sp>
        <p:nvSpPr>
          <p:cNvPr name="TextBox 51" id="51"/>
          <p:cNvSpPr txBox="true"/>
          <p:nvPr/>
        </p:nvSpPr>
        <p:spPr>
          <a:xfrm rot="0">
            <a:off x="4423121" y="3636580"/>
            <a:ext cx="2894278" cy="1433314"/>
          </a:xfrm>
          <a:prstGeom prst="rect">
            <a:avLst/>
          </a:prstGeom>
        </p:spPr>
        <p:txBody>
          <a:bodyPr anchor="t" rtlCol="false" tIns="0" lIns="0" bIns="0" rIns="0">
            <a:spAutoFit/>
          </a:bodyPr>
          <a:lstStyle/>
          <a:p>
            <a:pPr algn="ctr" rtl="0">
              <a:lnSpc>
                <a:spcPts val="2898"/>
              </a:lnSpc>
            </a:pPr>
            <a:r>
              <a:rPr lang="en-US" sz="2070">
                <a:solidFill>
                  <a:srgbClr val="100F0D"/>
                </a:solidFill>
                <a:latin typeface="Montserrat Light"/>
                <a:ea typeface="Montserrat Light"/>
                <a:cs typeface="Montserrat Light"/>
                <a:sym typeface="Montserrat Light"/>
              </a:rPr>
              <a:t>データ前処理と特徴エンジニアリング</a:t>
            </a:r>
          </a:p>
          <a:p>
            <a:pPr algn="ctr" rtl="0">
              <a:lnSpc>
                <a:spcPts val="2898"/>
              </a:lnSpc>
            </a:pPr>
          </a:p>
        </p:txBody>
      </p:sp>
      <p:sp>
        <p:nvSpPr>
          <p:cNvPr name="TextBox 52" id="52"/>
          <p:cNvSpPr txBox="true"/>
          <p:nvPr/>
        </p:nvSpPr>
        <p:spPr>
          <a:xfrm rot="0">
            <a:off x="9473521" y="3673001"/>
            <a:ext cx="2894278" cy="1071364"/>
          </a:xfrm>
          <a:prstGeom prst="rect">
            <a:avLst/>
          </a:prstGeom>
        </p:spPr>
        <p:txBody>
          <a:bodyPr anchor="t" rtlCol="false" tIns="0" lIns="0" bIns="0" rIns="0">
            <a:spAutoFit/>
          </a:bodyPr>
          <a:lstStyle/>
          <a:p>
            <a:pPr algn="ctr" rtl="0">
              <a:lnSpc>
                <a:spcPts val="2898"/>
              </a:lnSpc>
            </a:pPr>
            <a:r>
              <a:rPr lang="en-US" sz="2070">
                <a:solidFill>
                  <a:srgbClr val="100F0D"/>
                </a:solidFill>
                <a:latin typeface="Montserrat Light"/>
                <a:ea typeface="Montserrat Light"/>
                <a:cs typeface="Montserrat Light"/>
                <a:sym typeface="Montserrat Light"/>
              </a:rPr>
              <a:t>モデルの選択とトレーニング</a:t>
            </a:r>
          </a:p>
          <a:p>
            <a:pPr algn="ctr" rtl="0">
              <a:lnSpc>
                <a:spcPts val="2898"/>
              </a:lnSpc>
            </a:pPr>
          </a:p>
        </p:txBody>
      </p:sp>
      <p:sp>
        <p:nvSpPr>
          <p:cNvPr name="TextBox 53" id="53"/>
          <p:cNvSpPr txBox="true"/>
          <p:nvPr/>
        </p:nvSpPr>
        <p:spPr>
          <a:xfrm rot="0">
            <a:off x="13998630" y="5747159"/>
            <a:ext cx="2919624"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ステップ4</a:t>
            </a:r>
          </a:p>
        </p:txBody>
      </p:sp>
      <p:sp>
        <p:nvSpPr>
          <p:cNvPr name="TextBox 54" id="54"/>
          <p:cNvSpPr txBox="true"/>
          <p:nvPr/>
        </p:nvSpPr>
        <p:spPr>
          <a:xfrm rot="0">
            <a:off x="14023976" y="4247170"/>
            <a:ext cx="2894278" cy="1071364"/>
          </a:xfrm>
          <a:prstGeom prst="rect">
            <a:avLst/>
          </a:prstGeom>
        </p:spPr>
        <p:txBody>
          <a:bodyPr anchor="t" rtlCol="false" tIns="0" lIns="0" bIns="0" rIns="0">
            <a:spAutoFit/>
          </a:bodyPr>
          <a:lstStyle/>
          <a:p>
            <a:pPr algn="ctr" rtl="0">
              <a:lnSpc>
                <a:spcPts val="2898"/>
              </a:lnSpc>
            </a:pPr>
            <a:r>
              <a:rPr lang="en-US" sz="2070">
                <a:solidFill>
                  <a:srgbClr val="100F0D"/>
                </a:solidFill>
                <a:latin typeface="Montserrat Light"/>
                <a:ea typeface="Montserrat Light"/>
                <a:cs typeface="Montserrat Light"/>
                <a:sym typeface="Montserrat Light"/>
              </a:rPr>
              <a:t>モデル評価と結果分析</a:t>
            </a:r>
          </a:p>
          <a:p>
            <a:pPr algn="ctr" rtl="0">
              <a:lnSpc>
                <a:spcPts val="2898"/>
              </a:lnSpc>
            </a:pPr>
          </a:p>
        </p:txBody>
      </p:sp>
      <p:sp>
        <p:nvSpPr>
          <p:cNvPr name="TextBox 55" id="55"/>
          <p:cNvSpPr txBox="true"/>
          <p:nvPr/>
        </p:nvSpPr>
        <p:spPr>
          <a:xfrm rot="0">
            <a:off x="10388446" y="9496736"/>
            <a:ext cx="2919624"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ステップ5</a:t>
            </a:r>
          </a:p>
        </p:txBody>
      </p:sp>
      <p:sp>
        <p:nvSpPr>
          <p:cNvPr name="TextBox 56" id="56"/>
          <p:cNvSpPr txBox="true"/>
          <p:nvPr/>
        </p:nvSpPr>
        <p:spPr>
          <a:xfrm rot="0">
            <a:off x="10483034" y="7702946"/>
            <a:ext cx="2825035" cy="1762751"/>
          </a:xfrm>
          <a:prstGeom prst="rect">
            <a:avLst/>
          </a:prstGeom>
        </p:spPr>
        <p:txBody>
          <a:bodyPr anchor="t" rtlCol="false" tIns="0" lIns="0" bIns="0" rIns="0">
            <a:spAutoFit/>
          </a:bodyPr>
          <a:lstStyle/>
          <a:p>
            <a:pPr algn="ctr" rtl="0">
              <a:lnSpc>
                <a:spcPts val="2829"/>
              </a:lnSpc>
            </a:pPr>
            <a:r>
              <a:rPr lang="en-US" sz="2020">
                <a:solidFill>
                  <a:srgbClr val="100F0D"/>
                </a:solidFill>
                <a:latin typeface="Montserrat Light"/>
                <a:ea typeface="Montserrat Light"/>
                <a:cs typeface="Montserrat Light"/>
                <a:sym typeface="Montserrat Light"/>
              </a:rPr>
              <a:t>改善策を検討し、モデルを再トレーニングする</a:t>
            </a:r>
          </a:p>
          <a:p>
            <a:pPr algn="ctr" rtl="0">
              <a:lnSpc>
                <a:spcPts val="2829"/>
              </a:lnSpc>
            </a:pPr>
          </a:p>
        </p:txBody>
      </p:sp>
      <p:sp>
        <p:nvSpPr>
          <p:cNvPr name="TextBox 57" id="57"/>
          <p:cNvSpPr txBox="true"/>
          <p:nvPr/>
        </p:nvSpPr>
        <p:spPr>
          <a:xfrm rot="0">
            <a:off x="3876505" y="9306657"/>
            <a:ext cx="2919624" cy="458848"/>
          </a:xfrm>
          <a:prstGeom prst="rect">
            <a:avLst/>
          </a:prstGeom>
        </p:spPr>
        <p:txBody>
          <a:bodyPr anchor="t" rtlCol="false" tIns="0" lIns="0" bIns="0" rIns="0">
            <a:spAutoFit/>
          </a:bodyPr>
          <a:lstStyle/>
          <a:p>
            <a:pPr algn="ctr" marL="0" indent="0" lvl="0" rtl="0">
              <a:lnSpc>
                <a:spcPts val="3737"/>
              </a:lnSpc>
              <a:spcBef>
                <a:spcPct val="0"/>
              </a:spcBef>
            </a:pPr>
            <a:r>
              <a:rPr lang="en-US" sz="2708" spc="265">
                <a:solidFill>
                  <a:srgbClr val="231F20"/>
                </a:solidFill>
                <a:latin typeface="Oswald"/>
                <a:ea typeface="Oswald"/>
                <a:cs typeface="Oswald"/>
                <a:sym typeface="Oswald"/>
              </a:rPr>
              <a:t>ステップ6</a:t>
            </a:r>
          </a:p>
        </p:txBody>
      </p:sp>
      <p:sp>
        <p:nvSpPr>
          <p:cNvPr name="TextBox 58" id="58"/>
          <p:cNvSpPr txBox="true"/>
          <p:nvPr/>
        </p:nvSpPr>
        <p:spPr>
          <a:xfrm rot="0">
            <a:off x="3901851" y="7797143"/>
            <a:ext cx="2894278" cy="1385787"/>
          </a:xfrm>
          <a:prstGeom prst="rect">
            <a:avLst/>
          </a:prstGeom>
        </p:spPr>
        <p:txBody>
          <a:bodyPr anchor="t" rtlCol="false" tIns="0" lIns="0" bIns="0" rIns="0">
            <a:spAutoFit/>
          </a:bodyPr>
          <a:lstStyle/>
          <a:p>
            <a:pPr algn="ctr" rtl="0">
              <a:lnSpc>
                <a:spcPts val="2779"/>
              </a:lnSpc>
            </a:pPr>
            <a:r>
              <a:rPr lang="en-US" sz="1985">
                <a:solidFill>
                  <a:srgbClr val="100F0D"/>
                </a:solidFill>
                <a:latin typeface="Montserrat Light"/>
                <a:ea typeface="Montserrat Light"/>
                <a:cs typeface="Montserrat Light"/>
                <a:sym typeface="Montserrat Light"/>
              </a:rPr>
              <a:t>結果のまとめと発表資料の準備</a:t>
            </a:r>
          </a:p>
          <a:p>
            <a:pPr algn="ctr" rtl="0">
              <a:lnSpc>
                <a:spcPts val="27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540" r="0" b="-4466"/>
            </a:stretch>
          </a:blipFill>
        </p:spPr>
      </p:sp>
      <p:grpSp>
        <p:nvGrpSpPr>
          <p:cNvPr name="Group 3" id="3"/>
          <p:cNvGrpSpPr/>
          <p:nvPr/>
        </p:nvGrpSpPr>
        <p:grpSpPr>
          <a:xfrm rot="-5400000">
            <a:off x="7102172" y="-3853913"/>
            <a:ext cx="3593433" cy="11301259"/>
            <a:chOff x="0" y="0"/>
            <a:chExt cx="946419" cy="2976463"/>
          </a:xfrm>
        </p:grpSpPr>
        <p:sp>
          <p:nvSpPr>
            <p:cNvPr name="Freeform 4" id="4"/>
            <p:cNvSpPr/>
            <p:nvPr/>
          </p:nvSpPr>
          <p:spPr>
            <a:xfrm flipH="false" flipV="false" rot="0">
              <a:off x="0" y="0"/>
              <a:ext cx="946419" cy="2976463"/>
            </a:xfrm>
            <a:custGeom>
              <a:avLst/>
              <a:gdLst/>
              <a:ahLst/>
              <a:cxnLst/>
              <a:rect r="r" b="b" t="t" l="l"/>
              <a:pathLst>
                <a:path h="2976463" w="946419">
                  <a:moveTo>
                    <a:pt x="0" y="0"/>
                  </a:moveTo>
                  <a:lnTo>
                    <a:pt x="946419" y="0"/>
                  </a:lnTo>
                  <a:lnTo>
                    <a:pt x="946419" y="2976463"/>
                  </a:lnTo>
                  <a:lnTo>
                    <a:pt x="0" y="2976463"/>
                  </a:lnTo>
                  <a:close/>
                </a:path>
              </a:pathLst>
            </a:custGeom>
            <a:solidFill>
              <a:srgbClr val="CCCCCC"/>
            </a:solidFill>
          </p:spPr>
        </p:sp>
        <p:sp>
          <p:nvSpPr>
            <p:cNvPr name="TextBox 5" id="5"/>
            <p:cNvSpPr txBox="true"/>
            <p:nvPr/>
          </p:nvSpPr>
          <p:spPr>
            <a:xfrm>
              <a:off x="0" y="-19050"/>
              <a:ext cx="946419" cy="2995513"/>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8214096" y="479752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8216903" y="3623805"/>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8214096" y="3045666"/>
            <a:ext cx="9610044" cy="1751860"/>
            <a:chOff x="0" y="0"/>
            <a:chExt cx="3682024" cy="671213"/>
          </a:xfrm>
        </p:grpSpPr>
        <p:sp>
          <p:nvSpPr>
            <p:cNvPr name="Freeform 9" id="9"/>
            <p:cNvSpPr/>
            <p:nvPr/>
          </p:nvSpPr>
          <p:spPr>
            <a:xfrm flipH="false" flipV="false" rot="0">
              <a:off x="0" y="0"/>
              <a:ext cx="3682024" cy="671213"/>
            </a:xfrm>
            <a:custGeom>
              <a:avLst/>
              <a:gdLst/>
              <a:ahLst/>
              <a:cxnLst/>
              <a:rect r="r" b="b" t="t" l="l"/>
              <a:pathLst>
                <a:path h="671213" w="3682024">
                  <a:moveTo>
                    <a:pt x="0" y="0"/>
                  </a:moveTo>
                  <a:lnTo>
                    <a:pt x="3682024" y="0"/>
                  </a:lnTo>
                  <a:lnTo>
                    <a:pt x="3682024" y="671213"/>
                  </a:lnTo>
                  <a:lnTo>
                    <a:pt x="0" y="671213"/>
                  </a:lnTo>
                  <a:close/>
                </a:path>
              </a:pathLst>
            </a:custGeom>
            <a:solidFill>
              <a:srgbClr val="EFEFEF"/>
            </a:solidFill>
          </p:spPr>
        </p:sp>
        <p:sp>
          <p:nvSpPr>
            <p:cNvPr name="TextBox 10" id="10"/>
            <p:cNvSpPr txBox="true"/>
            <p:nvPr/>
          </p:nvSpPr>
          <p:spPr>
            <a:xfrm>
              <a:off x="0" y="-19050"/>
              <a:ext cx="3682024"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8214096" y="717866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8214096" y="5746092"/>
            <a:ext cx="9610044" cy="1595226"/>
            <a:chOff x="0" y="0"/>
            <a:chExt cx="3682024" cy="611200"/>
          </a:xfrm>
        </p:grpSpPr>
        <p:sp>
          <p:nvSpPr>
            <p:cNvPr name="Freeform 13" id="13"/>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4" id="14"/>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5" id="15"/>
          <p:cNvSpPr/>
          <p:nvPr/>
        </p:nvSpPr>
        <p:spPr>
          <a:xfrm flipH="false" flipV="false" rot="0">
            <a:off x="-2922001" y="7341318"/>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8216903" y="7695091"/>
            <a:ext cx="9610044" cy="1595226"/>
            <a:chOff x="0" y="0"/>
            <a:chExt cx="3682024" cy="611200"/>
          </a:xfrm>
        </p:grpSpPr>
        <p:sp>
          <p:nvSpPr>
            <p:cNvPr name="Freeform 17" id="17"/>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8" id="18"/>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3248259" y="54468"/>
            <a:ext cx="11301259" cy="2895948"/>
          </a:xfrm>
          <a:custGeom>
            <a:avLst/>
            <a:gdLst/>
            <a:ahLst/>
            <a:cxnLst/>
            <a:rect r="r" b="b" t="t" l="l"/>
            <a:pathLst>
              <a:path h="2895948" w="11301259">
                <a:moveTo>
                  <a:pt x="0" y="0"/>
                </a:moveTo>
                <a:lnTo>
                  <a:pt x="11301259" y="0"/>
                </a:lnTo>
                <a:lnTo>
                  <a:pt x="11301259" y="2895948"/>
                </a:lnTo>
                <a:lnTo>
                  <a:pt x="0" y="2895948"/>
                </a:lnTo>
                <a:lnTo>
                  <a:pt x="0" y="0"/>
                </a:lnTo>
                <a:close/>
              </a:path>
            </a:pathLst>
          </a:custGeom>
          <a:blipFill>
            <a:blip r:embed="rId8"/>
            <a:stretch>
              <a:fillRect l="0" t="0" r="0" b="0"/>
            </a:stretch>
          </a:blipFill>
        </p:spPr>
      </p:sp>
      <p:sp>
        <p:nvSpPr>
          <p:cNvPr name="TextBox 20" id="20"/>
          <p:cNvSpPr txBox="true"/>
          <p:nvPr/>
        </p:nvSpPr>
        <p:spPr>
          <a:xfrm rot="0">
            <a:off x="245112" y="5445117"/>
            <a:ext cx="8898888" cy="1733550"/>
          </a:xfrm>
          <a:prstGeom prst="rect">
            <a:avLst/>
          </a:prstGeom>
        </p:spPr>
        <p:txBody>
          <a:bodyPr anchor="t" rtlCol="false" tIns="0" lIns="0" bIns="0" rIns="0">
            <a:spAutoFit/>
          </a:bodyPr>
          <a:lstStyle/>
          <a:p>
            <a:pPr algn="l" rtl="0">
              <a:lnSpc>
                <a:spcPts val="6900"/>
              </a:lnSpc>
            </a:pPr>
            <a:r>
              <a:rPr lang="en-US" b="true" sz="5000" spc="490">
                <a:solidFill>
                  <a:srgbClr val="231F20"/>
                </a:solidFill>
                <a:latin typeface="Oswald Bold"/>
                <a:ea typeface="Oswald Bold"/>
                <a:cs typeface="Oswald Bold"/>
                <a:sym typeface="Oswald Bold"/>
              </a:rPr>
              <a:t>探索的データ分析（EDA）の結果</a:t>
            </a:r>
          </a:p>
        </p:txBody>
      </p:sp>
      <p:sp>
        <p:nvSpPr>
          <p:cNvPr name="Freeform 21" id="21"/>
          <p:cNvSpPr/>
          <p:nvPr/>
        </p:nvSpPr>
        <p:spPr>
          <a:xfrm flipH="false" flipV="false" rot="0">
            <a:off x="8534431" y="3478775"/>
            <a:ext cx="1219137" cy="1335708"/>
          </a:xfrm>
          <a:custGeom>
            <a:avLst/>
            <a:gdLst/>
            <a:ahLst/>
            <a:cxnLst/>
            <a:rect r="r" b="b" t="t" l="l"/>
            <a:pathLst>
              <a:path h="1335708" w="1219137">
                <a:moveTo>
                  <a:pt x="0" y="0"/>
                </a:moveTo>
                <a:lnTo>
                  <a:pt x="1219138" y="0"/>
                </a:lnTo>
                <a:lnTo>
                  <a:pt x="1219138" y="1335709"/>
                </a:lnTo>
                <a:lnTo>
                  <a:pt x="0" y="13357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8534431" y="5842959"/>
            <a:ext cx="1219137" cy="1335708"/>
          </a:xfrm>
          <a:custGeom>
            <a:avLst/>
            <a:gdLst/>
            <a:ahLst/>
            <a:cxnLst/>
            <a:rect r="r" b="b" t="t" l="l"/>
            <a:pathLst>
              <a:path h="1335708" w="1219137">
                <a:moveTo>
                  <a:pt x="0" y="0"/>
                </a:moveTo>
                <a:lnTo>
                  <a:pt x="1219138" y="0"/>
                </a:lnTo>
                <a:lnTo>
                  <a:pt x="1219138" y="1335708"/>
                </a:lnTo>
                <a:lnTo>
                  <a:pt x="0" y="13357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8534431" y="8207142"/>
            <a:ext cx="1219137" cy="1335708"/>
          </a:xfrm>
          <a:custGeom>
            <a:avLst/>
            <a:gdLst/>
            <a:ahLst/>
            <a:cxnLst/>
            <a:rect r="r" b="b" t="t" l="l"/>
            <a:pathLst>
              <a:path h="1335708" w="1219137">
                <a:moveTo>
                  <a:pt x="0" y="0"/>
                </a:moveTo>
                <a:lnTo>
                  <a:pt x="1219138" y="0"/>
                </a:lnTo>
                <a:lnTo>
                  <a:pt x="1219138" y="1335709"/>
                </a:lnTo>
                <a:lnTo>
                  <a:pt x="0" y="13357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4" id="24"/>
          <p:cNvSpPr txBox="true"/>
          <p:nvPr/>
        </p:nvSpPr>
        <p:spPr>
          <a:xfrm rot="0">
            <a:off x="9980804" y="3545808"/>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欠損値の処理や外れ値の検出など、実行されたデータ前処理手順。</a:t>
            </a:r>
          </a:p>
        </p:txBody>
      </p:sp>
      <p:sp>
        <p:nvSpPr>
          <p:cNvPr name="TextBox 25" id="25"/>
          <p:cNvSpPr txBox="true"/>
          <p:nvPr/>
        </p:nvSpPr>
        <p:spPr>
          <a:xfrm rot="0">
            <a:off x="9980804" y="5974531"/>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トレンドや季節性など、過去の株価データで特定された主要なパターン。</a:t>
            </a:r>
          </a:p>
        </p:txBody>
      </p:sp>
      <p:sp>
        <p:nvSpPr>
          <p:cNvPr name="TextBox 26" id="26"/>
          <p:cNvSpPr txBox="true"/>
          <p:nvPr/>
        </p:nvSpPr>
        <p:spPr>
          <a:xfrm rot="0">
            <a:off x="9980804" y="8084703"/>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データの収集およびクリーニングのプロセス中に直面する課題。</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5400000">
            <a:off x="7145337" y="-4258501"/>
            <a:ext cx="3593433" cy="12110435"/>
            <a:chOff x="0" y="0"/>
            <a:chExt cx="946419" cy="3189580"/>
          </a:xfrm>
        </p:grpSpPr>
        <p:sp>
          <p:nvSpPr>
            <p:cNvPr name="Freeform 4" id="4"/>
            <p:cNvSpPr/>
            <p:nvPr/>
          </p:nvSpPr>
          <p:spPr>
            <a:xfrm flipH="false" flipV="false" rot="0">
              <a:off x="0" y="0"/>
              <a:ext cx="946419" cy="3189580"/>
            </a:xfrm>
            <a:custGeom>
              <a:avLst/>
              <a:gdLst/>
              <a:ahLst/>
              <a:cxnLst/>
              <a:rect r="r" b="b" t="t" l="l"/>
              <a:pathLst>
                <a:path h="3189580" w="946419">
                  <a:moveTo>
                    <a:pt x="0" y="0"/>
                  </a:moveTo>
                  <a:lnTo>
                    <a:pt x="946419" y="0"/>
                  </a:lnTo>
                  <a:lnTo>
                    <a:pt x="946419" y="3189580"/>
                  </a:lnTo>
                  <a:lnTo>
                    <a:pt x="0" y="3189580"/>
                  </a:lnTo>
                  <a:close/>
                </a:path>
              </a:pathLst>
            </a:custGeom>
            <a:solidFill>
              <a:srgbClr val="CCCCCC"/>
            </a:solidFill>
          </p:spPr>
        </p:sp>
        <p:sp>
          <p:nvSpPr>
            <p:cNvPr name="TextBox 5" id="5"/>
            <p:cNvSpPr txBox="true"/>
            <p:nvPr/>
          </p:nvSpPr>
          <p:spPr>
            <a:xfrm>
              <a:off x="0" y="-19050"/>
              <a:ext cx="946419" cy="3208630"/>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8214096" y="479752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8216903" y="3623805"/>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8214096" y="3045666"/>
            <a:ext cx="9610044" cy="1751860"/>
            <a:chOff x="0" y="0"/>
            <a:chExt cx="3682024" cy="671213"/>
          </a:xfrm>
        </p:grpSpPr>
        <p:sp>
          <p:nvSpPr>
            <p:cNvPr name="Freeform 9" id="9"/>
            <p:cNvSpPr/>
            <p:nvPr/>
          </p:nvSpPr>
          <p:spPr>
            <a:xfrm flipH="false" flipV="false" rot="0">
              <a:off x="0" y="0"/>
              <a:ext cx="3682024" cy="671213"/>
            </a:xfrm>
            <a:custGeom>
              <a:avLst/>
              <a:gdLst/>
              <a:ahLst/>
              <a:cxnLst/>
              <a:rect r="r" b="b" t="t" l="l"/>
              <a:pathLst>
                <a:path h="671213" w="3682024">
                  <a:moveTo>
                    <a:pt x="0" y="0"/>
                  </a:moveTo>
                  <a:lnTo>
                    <a:pt x="3682024" y="0"/>
                  </a:lnTo>
                  <a:lnTo>
                    <a:pt x="3682024" y="671213"/>
                  </a:lnTo>
                  <a:lnTo>
                    <a:pt x="0" y="671213"/>
                  </a:lnTo>
                  <a:close/>
                </a:path>
              </a:pathLst>
            </a:custGeom>
            <a:solidFill>
              <a:srgbClr val="EFEFEF"/>
            </a:solidFill>
          </p:spPr>
        </p:sp>
        <p:sp>
          <p:nvSpPr>
            <p:cNvPr name="TextBox 10" id="10"/>
            <p:cNvSpPr txBox="true"/>
            <p:nvPr/>
          </p:nvSpPr>
          <p:spPr>
            <a:xfrm>
              <a:off x="0" y="-19050"/>
              <a:ext cx="3682024"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8214096" y="717866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8214096" y="5746092"/>
            <a:ext cx="9610044" cy="1595226"/>
            <a:chOff x="0" y="0"/>
            <a:chExt cx="3682024" cy="611200"/>
          </a:xfrm>
        </p:grpSpPr>
        <p:sp>
          <p:nvSpPr>
            <p:cNvPr name="Freeform 13" id="13"/>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4" id="14"/>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5" id="15"/>
          <p:cNvSpPr/>
          <p:nvPr/>
        </p:nvSpPr>
        <p:spPr>
          <a:xfrm flipH="false" flipV="false" rot="0">
            <a:off x="8216903" y="5830373"/>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p:nvPr/>
        </p:nvGrpSpPr>
        <p:grpSpPr>
          <a:xfrm rot="0">
            <a:off x="8216903" y="7695091"/>
            <a:ext cx="9610044" cy="1595226"/>
            <a:chOff x="0" y="0"/>
            <a:chExt cx="3682024" cy="611200"/>
          </a:xfrm>
        </p:grpSpPr>
        <p:sp>
          <p:nvSpPr>
            <p:cNvPr name="Freeform 18" id="18"/>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9" id="19"/>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20" id="20"/>
          <p:cNvSpPr/>
          <p:nvPr/>
        </p:nvSpPr>
        <p:spPr>
          <a:xfrm flipH="false" flipV="false" rot="0">
            <a:off x="8219709" y="8036643"/>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8320564" y="3526105"/>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3515515" y="-87316"/>
            <a:ext cx="11256970" cy="3422921"/>
          </a:xfrm>
          <a:custGeom>
            <a:avLst/>
            <a:gdLst/>
            <a:ahLst/>
            <a:cxnLst/>
            <a:rect r="r" b="b" t="t" l="l"/>
            <a:pathLst>
              <a:path h="3422921" w="11256970">
                <a:moveTo>
                  <a:pt x="0" y="0"/>
                </a:moveTo>
                <a:lnTo>
                  <a:pt x="11256970" y="0"/>
                </a:lnTo>
                <a:lnTo>
                  <a:pt x="11256970" y="3422921"/>
                </a:lnTo>
                <a:lnTo>
                  <a:pt x="0" y="3422921"/>
                </a:lnTo>
                <a:lnTo>
                  <a:pt x="0" y="0"/>
                </a:lnTo>
                <a:close/>
              </a:path>
            </a:pathLst>
          </a:custGeom>
          <a:blipFill>
            <a:blip r:embed="rId10"/>
            <a:stretch>
              <a:fillRect l="0" t="0" r="0" b="0"/>
            </a:stretch>
          </a:blipFill>
        </p:spPr>
      </p:sp>
      <p:sp>
        <p:nvSpPr>
          <p:cNvPr name="TextBox 23" id="23"/>
          <p:cNvSpPr txBox="true"/>
          <p:nvPr/>
        </p:nvSpPr>
        <p:spPr>
          <a:xfrm rot="0">
            <a:off x="0" y="5445117"/>
            <a:ext cx="8898888" cy="1733550"/>
          </a:xfrm>
          <a:prstGeom prst="rect">
            <a:avLst/>
          </a:prstGeom>
        </p:spPr>
        <p:txBody>
          <a:bodyPr anchor="t" rtlCol="false" tIns="0" lIns="0" bIns="0" rIns="0">
            <a:spAutoFit/>
          </a:bodyPr>
          <a:lstStyle/>
          <a:p>
            <a:pPr algn="l" rtl="0">
              <a:lnSpc>
                <a:spcPts val="6900"/>
              </a:lnSpc>
            </a:pPr>
            <a:r>
              <a:rPr lang="en-US" b="true" sz="5000" spc="490">
                <a:solidFill>
                  <a:srgbClr val="231F20"/>
                </a:solidFill>
                <a:latin typeface="Oswald Bold"/>
                <a:ea typeface="Oswald Bold"/>
                <a:cs typeface="Oswald Bold"/>
                <a:sym typeface="Oswald Bold"/>
              </a:rPr>
              <a:t>探索的データ分析（EDA）の結果</a:t>
            </a:r>
          </a:p>
        </p:txBody>
      </p:sp>
      <p:sp>
        <p:nvSpPr>
          <p:cNvPr name="TextBox 24" id="24"/>
          <p:cNvSpPr txBox="true"/>
          <p:nvPr/>
        </p:nvSpPr>
        <p:spPr>
          <a:xfrm rot="0">
            <a:off x="9980804" y="3545808"/>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「Date」列が解析され、DataFrame のインデックスとして設定され、効果的な時系列分析が可能になりました。</a:t>
            </a:r>
          </a:p>
        </p:txBody>
      </p:sp>
      <p:sp>
        <p:nvSpPr>
          <p:cNvPr name="TextBox 25" id="25"/>
          <p:cNvSpPr txBox="true"/>
          <p:nvPr/>
        </p:nvSpPr>
        <p:spPr>
          <a:xfrm rot="0">
            <a:off x="9980804" y="5974531"/>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時間の経過に伴う傾向、季節性、価格変動を視覚化するために、さまざまな曲線がプロットされました。</a:t>
            </a:r>
          </a:p>
        </p:txBody>
      </p:sp>
      <p:sp>
        <p:nvSpPr>
          <p:cNvPr name="TextBox 26" id="26"/>
          <p:cNvSpPr txBox="true"/>
          <p:nvPr/>
        </p:nvSpPr>
        <p:spPr>
          <a:xfrm rot="0">
            <a:off x="9980804" y="8084703"/>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データのクリーニング中に欠損値と外れ値の検出に関する問題が発生しました。</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0" y="2214732"/>
            <a:ext cx="7813832" cy="6995632"/>
            <a:chOff x="0" y="0"/>
            <a:chExt cx="2057964" cy="1842471"/>
          </a:xfrm>
        </p:grpSpPr>
        <p:sp>
          <p:nvSpPr>
            <p:cNvPr name="Freeform 4" id="4"/>
            <p:cNvSpPr/>
            <p:nvPr/>
          </p:nvSpPr>
          <p:spPr>
            <a:xfrm flipH="false" flipV="false" rot="0">
              <a:off x="0" y="0"/>
              <a:ext cx="2057964" cy="1842471"/>
            </a:xfrm>
            <a:custGeom>
              <a:avLst/>
              <a:gdLst/>
              <a:ahLst/>
              <a:cxnLst/>
              <a:rect r="r" b="b" t="t" l="l"/>
              <a:pathLst>
                <a:path h="1842471" w="2057964">
                  <a:moveTo>
                    <a:pt x="0" y="0"/>
                  </a:moveTo>
                  <a:lnTo>
                    <a:pt x="2057964" y="0"/>
                  </a:lnTo>
                  <a:lnTo>
                    <a:pt x="2057964" y="1842471"/>
                  </a:lnTo>
                  <a:lnTo>
                    <a:pt x="0" y="1842471"/>
                  </a:lnTo>
                  <a:close/>
                </a:path>
              </a:pathLst>
            </a:custGeom>
            <a:solidFill>
              <a:srgbClr val="CCCCCC"/>
            </a:solidFill>
          </p:spPr>
        </p:sp>
        <p:sp>
          <p:nvSpPr>
            <p:cNvPr name="TextBox 5" id="5"/>
            <p:cNvSpPr txBox="true"/>
            <p:nvPr/>
          </p:nvSpPr>
          <p:spPr>
            <a:xfrm>
              <a:off x="0" y="-19050"/>
              <a:ext cx="2057964" cy="1861521"/>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8214096" y="479752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8214096" y="2394770"/>
            <a:ext cx="9610044" cy="1751860"/>
            <a:chOff x="0" y="0"/>
            <a:chExt cx="3682024" cy="671213"/>
          </a:xfrm>
        </p:grpSpPr>
        <p:sp>
          <p:nvSpPr>
            <p:cNvPr name="Freeform 8" id="8"/>
            <p:cNvSpPr/>
            <p:nvPr/>
          </p:nvSpPr>
          <p:spPr>
            <a:xfrm flipH="false" flipV="false" rot="0">
              <a:off x="0" y="0"/>
              <a:ext cx="3682024" cy="671213"/>
            </a:xfrm>
            <a:custGeom>
              <a:avLst/>
              <a:gdLst/>
              <a:ahLst/>
              <a:cxnLst/>
              <a:rect r="r" b="b" t="t" l="l"/>
              <a:pathLst>
                <a:path h="671213" w="3682024">
                  <a:moveTo>
                    <a:pt x="0" y="0"/>
                  </a:moveTo>
                  <a:lnTo>
                    <a:pt x="3682024" y="0"/>
                  </a:lnTo>
                  <a:lnTo>
                    <a:pt x="3682024" y="671213"/>
                  </a:lnTo>
                  <a:lnTo>
                    <a:pt x="0" y="671213"/>
                  </a:lnTo>
                  <a:close/>
                </a:path>
              </a:pathLst>
            </a:custGeom>
            <a:solidFill>
              <a:srgbClr val="EFEFEF"/>
            </a:solidFill>
          </p:spPr>
        </p:sp>
        <p:sp>
          <p:nvSpPr>
            <p:cNvPr name="TextBox 9" id="9"/>
            <p:cNvSpPr txBox="true"/>
            <p:nvPr/>
          </p:nvSpPr>
          <p:spPr>
            <a:xfrm>
              <a:off x="0" y="-19050"/>
              <a:ext cx="3682024" cy="690263"/>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8214096" y="717866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1" id="11"/>
          <p:cNvGrpSpPr/>
          <p:nvPr/>
        </p:nvGrpSpPr>
        <p:grpSpPr>
          <a:xfrm rot="0">
            <a:off x="8214096" y="5143500"/>
            <a:ext cx="9610044" cy="1595226"/>
            <a:chOff x="0" y="0"/>
            <a:chExt cx="3682024" cy="611200"/>
          </a:xfrm>
        </p:grpSpPr>
        <p:sp>
          <p:nvSpPr>
            <p:cNvPr name="Freeform 12" id="12"/>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3" id="13"/>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8319611" y="5559982"/>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8216903" y="7615138"/>
            <a:ext cx="9610044" cy="1595226"/>
            <a:chOff x="0" y="0"/>
            <a:chExt cx="3682024" cy="611200"/>
          </a:xfrm>
        </p:grpSpPr>
        <p:sp>
          <p:nvSpPr>
            <p:cNvPr name="Freeform 17" id="17"/>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8" id="18"/>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9" id="19"/>
          <p:cNvSpPr/>
          <p:nvPr/>
        </p:nvSpPr>
        <p:spPr>
          <a:xfrm flipH="false" flipV="false" rot="0">
            <a:off x="8474471" y="7780641"/>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8319611" y="2850613"/>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91856" y="3029546"/>
            <a:ext cx="7430120" cy="5433092"/>
          </a:xfrm>
          <a:custGeom>
            <a:avLst/>
            <a:gdLst/>
            <a:ahLst/>
            <a:cxnLst/>
            <a:rect r="r" b="b" t="t" l="l"/>
            <a:pathLst>
              <a:path h="5433092" w="7430120">
                <a:moveTo>
                  <a:pt x="0" y="0"/>
                </a:moveTo>
                <a:lnTo>
                  <a:pt x="7430120" y="0"/>
                </a:lnTo>
                <a:lnTo>
                  <a:pt x="7430120" y="5433092"/>
                </a:lnTo>
                <a:lnTo>
                  <a:pt x="0" y="5433092"/>
                </a:lnTo>
                <a:lnTo>
                  <a:pt x="0" y="0"/>
                </a:lnTo>
                <a:close/>
              </a:path>
            </a:pathLst>
          </a:custGeom>
          <a:blipFill>
            <a:blip r:embed="rId10"/>
            <a:stretch>
              <a:fillRect l="0" t="0" r="0" b="0"/>
            </a:stretch>
          </a:blipFill>
        </p:spPr>
      </p:sp>
      <p:sp>
        <p:nvSpPr>
          <p:cNvPr name="TextBox 22" id="22"/>
          <p:cNvSpPr txBox="true"/>
          <p:nvPr/>
        </p:nvSpPr>
        <p:spPr>
          <a:xfrm rot="0">
            <a:off x="414281" y="312018"/>
            <a:ext cx="16120379"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データ前処理と特徴エンジニアリング</a:t>
            </a:r>
          </a:p>
        </p:txBody>
      </p:sp>
      <p:sp>
        <p:nvSpPr>
          <p:cNvPr name="TextBox 23" id="23"/>
          <p:cNvSpPr txBox="true"/>
          <p:nvPr/>
        </p:nvSpPr>
        <p:spPr>
          <a:xfrm rot="0">
            <a:off x="9982038" y="2669878"/>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データの品質を確保するために、データセット内の欠損値を特定して対処しました。</a:t>
            </a:r>
          </a:p>
        </p:txBody>
      </p:sp>
      <p:sp>
        <p:nvSpPr>
          <p:cNvPr name="TextBox 24" id="24"/>
          <p:cNvSpPr txBox="true"/>
          <p:nvPr/>
        </p:nvSpPr>
        <p:spPr>
          <a:xfrm rot="0">
            <a:off x="9983891" y="5584708"/>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一貫性と解釈のしやすさを考慮して、ボリュームデータを 10 億 (B) から 100 万 (M) に変更しました。</a:t>
            </a:r>
          </a:p>
        </p:txBody>
      </p:sp>
      <p:sp>
        <p:nvSpPr>
          <p:cNvPr name="TextBox 25" id="25"/>
          <p:cNvSpPr txBox="true"/>
          <p:nvPr/>
        </p:nvSpPr>
        <p:spPr>
          <a:xfrm rot="0">
            <a:off x="9982038" y="8015076"/>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「変更率 %」列から「%」記号を削除し、分析に適した数値形式に変換しました。</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grpSp>
        <p:nvGrpSpPr>
          <p:cNvPr name="Group 3" id="3"/>
          <p:cNvGrpSpPr/>
          <p:nvPr/>
        </p:nvGrpSpPr>
        <p:grpSpPr>
          <a:xfrm rot="0">
            <a:off x="0" y="2214732"/>
            <a:ext cx="7813832" cy="6995632"/>
            <a:chOff x="0" y="0"/>
            <a:chExt cx="2057964" cy="1842471"/>
          </a:xfrm>
        </p:grpSpPr>
        <p:sp>
          <p:nvSpPr>
            <p:cNvPr name="Freeform 4" id="4"/>
            <p:cNvSpPr/>
            <p:nvPr/>
          </p:nvSpPr>
          <p:spPr>
            <a:xfrm flipH="false" flipV="false" rot="0">
              <a:off x="0" y="0"/>
              <a:ext cx="2057964" cy="1842471"/>
            </a:xfrm>
            <a:custGeom>
              <a:avLst/>
              <a:gdLst/>
              <a:ahLst/>
              <a:cxnLst/>
              <a:rect r="r" b="b" t="t" l="l"/>
              <a:pathLst>
                <a:path h="1842471" w="2057964">
                  <a:moveTo>
                    <a:pt x="0" y="0"/>
                  </a:moveTo>
                  <a:lnTo>
                    <a:pt x="2057964" y="0"/>
                  </a:lnTo>
                  <a:lnTo>
                    <a:pt x="2057964" y="1842471"/>
                  </a:lnTo>
                  <a:lnTo>
                    <a:pt x="0" y="1842471"/>
                  </a:lnTo>
                  <a:close/>
                </a:path>
              </a:pathLst>
            </a:custGeom>
            <a:solidFill>
              <a:srgbClr val="CCCCCC"/>
            </a:solidFill>
          </p:spPr>
        </p:sp>
        <p:sp>
          <p:nvSpPr>
            <p:cNvPr name="TextBox 5" id="5"/>
            <p:cNvSpPr txBox="true"/>
            <p:nvPr/>
          </p:nvSpPr>
          <p:spPr>
            <a:xfrm>
              <a:off x="0" y="-19050"/>
              <a:ext cx="2057964" cy="1861521"/>
            </a:xfrm>
            <a:prstGeom prst="rect">
              <a:avLst/>
            </a:prstGeom>
          </p:spPr>
          <p:txBody>
            <a:bodyPr anchor="ctr" rtlCol="false" tIns="50800" lIns="50800" bIns="50800" rIns="50800"/>
            <a:lstStyle/>
            <a:p>
              <a:pPr algn="ctr" rtl="0">
                <a:lnSpc>
                  <a:spcPts val="2859"/>
                </a:lnSpc>
              </a:pPr>
            </a:p>
          </p:txBody>
        </p:sp>
      </p:grpSp>
      <p:sp>
        <p:nvSpPr>
          <p:cNvPr name="Freeform 6" id="6"/>
          <p:cNvSpPr/>
          <p:nvPr/>
        </p:nvSpPr>
        <p:spPr>
          <a:xfrm flipH="false" flipV="false" rot="0">
            <a:off x="8214096" y="479752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8214096" y="2394770"/>
            <a:ext cx="9610044" cy="1751860"/>
            <a:chOff x="0" y="0"/>
            <a:chExt cx="3682024" cy="671213"/>
          </a:xfrm>
        </p:grpSpPr>
        <p:sp>
          <p:nvSpPr>
            <p:cNvPr name="Freeform 8" id="8"/>
            <p:cNvSpPr/>
            <p:nvPr/>
          </p:nvSpPr>
          <p:spPr>
            <a:xfrm flipH="false" flipV="false" rot="0">
              <a:off x="0" y="0"/>
              <a:ext cx="3682024" cy="671213"/>
            </a:xfrm>
            <a:custGeom>
              <a:avLst/>
              <a:gdLst/>
              <a:ahLst/>
              <a:cxnLst/>
              <a:rect r="r" b="b" t="t" l="l"/>
              <a:pathLst>
                <a:path h="671213" w="3682024">
                  <a:moveTo>
                    <a:pt x="0" y="0"/>
                  </a:moveTo>
                  <a:lnTo>
                    <a:pt x="3682024" y="0"/>
                  </a:lnTo>
                  <a:lnTo>
                    <a:pt x="3682024" y="671213"/>
                  </a:lnTo>
                  <a:lnTo>
                    <a:pt x="0" y="671213"/>
                  </a:lnTo>
                  <a:close/>
                </a:path>
              </a:pathLst>
            </a:custGeom>
            <a:solidFill>
              <a:srgbClr val="EFEFEF"/>
            </a:solidFill>
          </p:spPr>
        </p:sp>
        <p:sp>
          <p:nvSpPr>
            <p:cNvPr name="TextBox 9" id="9"/>
            <p:cNvSpPr txBox="true"/>
            <p:nvPr/>
          </p:nvSpPr>
          <p:spPr>
            <a:xfrm>
              <a:off x="0" y="-19050"/>
              <a:ext cx="3682024" cy="690263"/>
            </a:xfrm>
            <a:prstGeom prst="rect">
              <a:avLst/>
            </a:prstGeom>
          </p:spPr>
          <p:txBody>
            <a:bodyPr anchor="ctr" rtlCol="false" tIns="50800" lIns="50800" bIns="50800" rIns="50800"/>
            <a:lstStyle/>
            <a:p>
              <a:pPr algn="ctr" rtl="0">
                <a:lnSpc>
                  <a:spcPts val="2859"/>
                </a:lnSpc>
              </a:pPr>
            </a:p>
          </p:txBody>
        </p:sp>
      </p:grpSp>
      <p:sp>
        <p:nvSpPr>
          <p:cNvPr name="Freeform 10" id="10"/>
          <p:cNvSpPr/>
          <p:nvPr/>
        </p:nvSpPr>
        <p:spPr>
          <a:xfrm flipH="false" flipV="false" rot="0">
            <a:off x="8214096" y="717866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1" id="11"/>
          <p:cNvGrpSpPr/>
          <p:nvPr/>
        </p:nvGrpSpPr>
        <p:grpSpPr>
          <a:xfrm rot="0">
            <a:off x="8214096" y="5143500"/>
            <a:ext cx="9610044" cy="1595226"/>
            <a:chOff x="0" y="0"/>
            <a:chExt cx="3682024" cy="611200"/>
          </a:xfrm>
        </p:grpSpPr>
        <p:sp>
          <p:nvSpPr>
            <p:cNvPr name="Freeform 12" id="12"/>
            <p:cNvSpPr/>
            <p:nvPr/>
          </p:nvSpPr>
          <p:spPr>
            <a:xfrm flipH="false" flipV="false" rot="0">
              <a:off x="0" y="0"/>
              <a:ext cx="3682024" cy="611200"/>
            </a:xfrm>
            <a:custGeom>
              <a:avLst/>
              <a:gdLst/>
              <a:ahLst/>
              <a:cxnLst/>
              <a:rect r="r" b="b" t="t" l="l"/>
              <a:pathLst>
                <a:path h="611200" w="3682024">
                  <a:moveTo>
                    <a:pt x="0" y="0"/>
                  </a:moveTo>
                  <a:lnTo>
                    <a:pt x="3682024" y="0"/>
                  </a:lnTo>
                  <a:lnTo>
                    <a:pt x="3682024" y="611200"/>
                  </a:lnTo>
                  <a:lnTo>
                    <a:pt x="0" y="611200"/>
                  </a:lnTo>
                  <a:close/>
                </a:path>
              </a:pathLst>
            </a:custGeom>
            <a:solidFill>
              <a:srgbClr val="EFEFEF"/>
            </a:solidFill>
          </p:spPr>
        </p:sp>
        <p:sp>
          <p:nvSpPr>
            <p:cNvPr name="TextBox 13" id="13"/>
            <p:cNvSpPr txBox="true"/>
            <p:nvPr/>
          </p:nvSpPr>
          <p:spPr>
            <a:xfrm>
              <a:off x="0" y="-19050"/>
              <a:ext cx="3682024" cy="630250"/>
            </a:xfrm>
            <a:prstGeom prst="rect">
              <a:avLst/>
            </a:prstGeom>
          </p:spPr>
          <p:txBody>
            <a:bodyPr anchor="ctr" rtlCol="false" tIns="50800" lIns="50800" bIns="50800" rIns="50800"/>
            <a:lstStyle/>
            <a:p>
              <a:pPr algn="ctr" rtl="0">
                <a:lnSpc>
                  <a:spcPts val="2859"/>
                </a:lnSpc>
              </a:pPr>
            </a:p>
          </p:txBody>
        </p:sp>
      </p:grpSp>
      <p:sp>
        <p:nvSpPr>
          <p:cNvPr name="Freeform 14" id="14"/>
          <p:cNvSpPr/>
          <p:nvPr/>
        </p:nvSpPr>
        <p:spPr>
          <a:xfrm flipH="false" flipV="false" rot="0">
            <a:off x="8319611" y="5559982"/>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319611" y="2850613"/>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91856" y="3029546"/>
            <a:ext cx="7430120" cy="5433092"/>
          </a:xfrm>
          <a:custGeom>
            <a:avLst/>
            <a:gdLst/>
            <a:ahLst/>
            <a:cxnLst/>
            <a:rect r="r" b="b" t="t" l="l"/>
            <a:pathLst>
              <a:path h="5433092" w="7430120">
                <a:moveTo>
                  <a:pt x="0" y="0"/>
                </a:moveTo>
                <a:lnTo>
                  <a:pt x="7430120" y="0"/>
                </a:lnTo>
                <a:lnTo>
                  <a:pt x="7430120" y="5433092"/>
                </a:lnTo>
                <a:lnTo>
                  <a:pt x="0" y="5433092"/>
                </a:lnTo>
                <a:lnTo>
                  <a:pt x="0" y="0"/>
                </a:lnTo>
                <a:close/>
              </a:path>
            </a:pathLst>
          </a:custGeom>
          <a:blipFill>
            <a:blip r:embed="rId10"/>
            <a:stretch>
              <a:fillRect l="0" t="0" r="0" b="0"/>
            </a:stretch>
          </a:blipFill>
        </p:spPr>
      </p:sp>
      <p:sp>
        <p:nvSpPr>
          <p:cNvPr name="TextBox 18" id="18"/>
          <p:cNvSpPr txBox="true"/>
          <p:nvPr/>
        </p:nvSpPr>
        <p:spPr>
          <a:xfrm rot="0">
            <a:off x="414281" y="264366"/>
            <a:ext cx="16120379" cy="864489"/>
          </a:xfrm>
          <a:prstGeom prst="rect">
            <a:avLst/>
          </a:prstGeom>
        </p:spPr>
        <p:txBody>
          <a:bodyPr anchor="t" rtlCol="false" tIns="0" lIns="0" bIns="0" rIns="0">
            <a:spAutoFit/>
          </a:bodyPr>
          <a:lstStyle/>
          <a:p>
            <a:pPr algn="l" rtl="0">
              <a:lnSpc>
                <a:spcPts val="7038"/>
              </a:lnSpc>
            </a:pPr>
            <a:r>
              <a:rPr lang="en-US" b="true" sz="5100" spc="499">
                <a:solidFill>
                  <a:srgbClr val="231F20"/>
                </a:solidFill>
                <a:latin typeface="Oswald Bold"/>
                <a:ea typeface="Oswald Bold"/>
                <a:cs typeface="Oswald Bold"/>
                <a:sym typeface="Oswald Bold"/>
              </a:rPr>
              <a:t>データ前処理と特徴エンジニアリング</a:t>
            </a:r>
          </a:p>
        </p:txBody>
      </p:sp>
      <p:sp>
        <p:nvSpPr>
          <p:cNvPr name="TextBox 19" id="19"/>
          <p:cNvSpPr txBox="true"/>
          <p:nvPr/>
        </p:nvSpPr>
        <p:spPr>
          <a:xfrm rot="0">
            <a:off x="9982038" y="2669878"/>
            <a:ext cx="7132181" cy="1154018"/>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過去の価格変動を捉えるためのラグ機能を作成し、モデルの将来予測能力を強化しました。</a:t>
            </a:r>
          </a:p>
        </p:txBody>
      </p:sp>
      <p:sp>
        <p:nvSpPr>
          <p:cNvPr name="TextBox 20" id="20"/>
          <p:cNvSpPr txBox="true"/>
          <p:nvPr/>
        </p:nvSpPr>
        <p:spPr>
          <a:xfrm rot="0">
            <a:off x="9983891" y="5584708"/>
            <a:ext cx="7132181" cy="768377"/>
          </a:xfrm>
          <a:prstGeom prst="rect">
            <a:avLst/>
          </a:prstGeom>
        </p:spPr>
        <p:txBody>
          <a:bodyPr anchor="t" rtlCol="false" tIns="0" lIns="0" bIns="0" rIns="0">
            <a:spAutoFit/>
          </a:bodyPr>
          <a:lstStyle/>
          <a:p>
            <a:pPr algn="l" marL="0" indent="0" lvl="0" rtl="0">
              <a:lnSpc>
                <a:spcPts val="3050"/>
              </a:lnSpc>
              <a:spcBef>
                <a:spcPct val="0"/>
              </a:spcBef>
            </a:pPr>
            <a:r>
              <a:rPr lang="en-US" sz="2210" spc="216">
                <a:solidFill>
                  <a:srgbClr val="231F20"/>
                </a:solidFill>
                <a:latin typeface="DM Sans"/>
                <a:ea typeface="DM Sans"/>
                <a:cs typeface="DM Sans"/>
                <a:sym typeface="DM Sans"/>
              </a:rPr>
              <a:t>MinMaxScaler を適用してデータを正規化し、0 ～ 1 の範囲に変換しました。</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0">
            <a:off x="1028700" y="180283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V="true">
            <a:off x="1028700" y="5722608"/>
            <a:ext cx="15669759" cy="19050"/>
          </a:xfrm>
          <a:prstGeom prst="line">
            <a:avLst/>
          </a:prstGeom>
          <a:ln cap="flat" w="38100">
            <a:solidFill>
              <a:srgbClr val="7ED957"/>
            </a:solidFill>
            <a:prstDash val="solid"/>
            <a:headEnd type="none" len="sm" w="sm"/>
            <a:tailEnd type="none" len="sm" w="sm"/>
          </a:ln>
        </p:spPr>
      </p:sp>
      <p:grpSp>
        <p:nvGrpSpPr>
          <p:cNvPr name="Group 6" id="6"/>
          <p:cNvGrpSpPr/>
          <p:nvPr/>
        </p:nvGrpSpPr>
        <p:grpSpPr>
          <a:xfrm rot="0">
            <a:off x="1805999" y="5143500"/>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rtl="0">
                <a:lnSpc>
                  <a:spcPts val="2859"/>
                </a:lnSpc>
              </a:pPr>
            </a:p>
          </p:txBody>
        </p:sp>
      </p:grpSp>
      <p:sp>
        <p:nvSpPr>
          <p:cNvPr name="Freeform 9" id="9"/>
          <p:cNvSpPr/>
          <p:nvPr/>
        </p:nvSpPr>
        <p:spPr>
          <a:xfrm flipH="false" flipV="false" rot="0">
            <a:off x="4527638" y="1729600"/>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5290870" y="5244337"/>
            <a:ext cx="501082" cy="5010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rtl="0">
                <a:lnSpc>
                  <a:spcPts val="2859"/>
                </a:lnSpc>
              </a:pPr>
            </a:p>
          </p:txBody>
        </p:sp>
      </p:grpSp>
      <p:sp>
        <p:nvSpPr>
          <p:cNvPr name="Freeform 13" id="13"/>
          <p:cNvSpPr/>
          <p:nvPr/>
        </p:nvSpPr>
        <p:spPr>
          <a:xfrm flipH="false" flipV="false" rot="0">
            <a:off x="8013337" y="1794217"/>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8776569" y="5246217"/>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rtl="0">
                <a:lnSpc>
                  <a:spcPts val="2859"/>
                </a:lnSpc>
              </a:pPr>
            </a:p>
          </p:txBody>
        </p:sp>
      </p:grpSp>
      <p:sp>
        <p:nvSpPr>
          <p:cNvPr name="Freeform 17" id="17"/>
          <p:cNvSpPr/>
          <p:nvPr/>
        </p:nvSpPr>
        <p:spPr>
          <a:xfrm flipH="false" flipV="false" rot="0">
            <a:off x="11401579" y="1786750"/>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2258975" y="5187276"/>
            <a:ext cx="554382" cy="5543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rtl="0">
                <a:lnSpc>
                  <a:spcPts val="2859"/>
                </a:lnSpc>
              </a:pPr>
            </a:p>
          </p:txBody>
        </p:sp>
      </p:grpSp>
      <p:sp>
        <p:nvSpPr>
          <p:cNvPr name="Freeform 21" id="21"/>
          <p:cNvSpPr/>
          <p:nvPr/>
        </p:nvSpPr>
        <p:spPr>
          <a:xfrm flipH="false" flipV="false" rot="-10799999">
            <a:off x="-4778831" y="-8611959"/>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14931780" y="180283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5695012" y="521392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rtl="0">
                <a:lnSpc>
                  <a:spcPts val="2859"/>
                </a:lnSpc>
              </a:pPr>
            </a:p>
          </p:txBody>
        </p:sp>
      </p:grpSp>
      <p:sp>
        <p:nvSpPr>
          <p:cNvPr name="TextBox 26" id="26"/>
          <p:cNvSpPr txBox="true"/>
          <p:nvPr/>
        </p:nvSpPr>
        <p:spPr>
          <a:xfrm rot="0">
            <a:off x="995143" y="2339199"/>
            <a:ext cx="2027545" cy="1121713"/>
          </a:xfrm>
          <a:prstGeom prst="rect">
            <a:avLst/>
          </a:prstGeom>
        </p:spPr>
        <p:txBody>
          <a:bodyPr anchor="t" rtlCol="false" tIns="0" lIns="0" bIns="0" rIns="0">
            <a:spAutoFit/>
          </a:bodyPr>
          <a:lstStyle/>
          <a:p>
            <a:pPr algn="ctr" rtl="0">
              <a:lnSpc>
                <a:spcPts val="9141"/>
              </a:lnSpc>
            </a:pPr>
            <a:r>
              <a:rPr lang="en-US" b="true" sz="6624" spc="649">
                <a:solidFill>
                  <a:srgbClr val="FFFBFB"/>
                </a:solidFill>
                <a:latin typeface="DM Sans Bold"/>
                <a:ea typeface="DM Sans Bold"/>
                <a:cs typeface="DM Sans Bold"/>
                <a:sym typeface="DM Sans Bold"/>
              </a:rPr>
              <a:t>01</a:t>
            </a:r>
          </a:p>
        </p:txBody>
      </p:sp>
      <p:sp>
        <p:nvSpPr>
          <p:cNvPr name="TextBox 27" id="27"/>
          <p:cNvSpPr txBox="true"/>
          <p:nvPr/>
        </p:nvSpPr>
        <p:spPr>
          <a:xfrm rot="0">
            <a:off x="4527638" y="2339199"/>
            <a:ext cx="2027545" cy="1121713"/>
          </a:xfrm>
          <a:prstGeom prst="rect">
            <a:avLst/>
          </a:prstGeom>
        </p:spPr>
        <p:txBody>
          <a:bodyPr anchor="t" rtlCol="false" tIns="0" lIns="0" bIns="0" rIns="0">
            <a:spAutoFit/>
          </a:bodyPr>
          <a:lstStyle/>
          <a:p>
            <a:pPr algn="ctr" rtl="0">
              <a:lnSpc>
                <a:spcPts val="9141"/>
              </a:lnSpc>
            </a:pPr>
            <a:r>
              <a:rPr lang="en-US" b="true" sz="6624" spc="649">
                <a:solidFill>
                  <a:srgbClr val="FFFBFB"/>
                </a:solidFill>
                <a:latin typeface="DM Sans Bold"/>
                <a:ea typeface="DM Sans Bold"/>
                <a:cs typeface="DM Sans Bold"/>
                <a:sym typeface="DM Sans Bold"/>
              </a:rPr>
              <a:t>02</a:t>
            </a:r>
          </a:p>
        </p:txBody>
      </p:sp>
      <p:sp>
        <p:nvSpPr>
          <p:cNvPr name="TextBox 28" id="28"/>
          <p:cNvSpPr txBox="true"/>
          <p:nvPr/>
        </p:nvSpPr>
        <p:spPr>
          <a:xfrm rot="0">
            <a:off x="7894071" y="2230914"/>
            <a:ext cx="2027545" cy="1121713"/>
          </a:xfrm>
          <a:prstGeom prst="rect">
            <a:avLst/>
          </a:prstGeom>
        </p:spPr>
        <p:txBody>
          <a:bodyPr anchor="t" rtlCol="false" tIns="0" lIns="0" bIns="0" rIns="0">
            <a:spAutoFit/>
          </a:bodyPr>
          <a:lstStyle/>
          <a:p>
            <a:pPr algn="ctr" rtl="0">
              <a:lnSpc>
                <a:spcPts val="9141"/>
              </a:lnSpc>
            </a:pPr>
            <a:r>
              <a:rPr lang="en-US" b="true" sz="6624" spc="649">
                <a:solidFill>
                  <a:srgbClr val="FFFBFB"/>
                </a:solidFill>
                <a:latin typeface="DM Sans Bold"/>
                <a:ea typeface="DM Sans Bold"/>
                <a:cs typeface="DM Sans Bold"/>
                <a:sym typeface="DM Sans Bold"/>
              </a:rPr>
              <a:t>03</a:t>
            </a:r>
          </a:p>
        </p:txBody>
      </p:sp>
      <p:sp>
        <p:nvSpPr>
          <p:cNvPr name="TextBox 29" id="29"/>
          <p:cNvSpPr txBox="true"/>
          <p:nvPr/>
        </p:nvSpPr>
        <p:spPr>
          <a:xfrm rot="0">
            <a:off x="11401579" y="2230914"/>
            <a:ext cx="2027545" cy="1121713"/>
          </a:xfrm>
          <a:prstGeom prst="rect">
            <a:avLst/>
          </a:prstGeom>
        </p:spPr>
        <p:txBody>
          <a:bodyPr anchor="t" rtlCol="false" tIns="0" lIns="0" bIns="0" rIns="0">
            <a:spAutoFit/>
          </a:bodyPr>
          <a:lstStyle/>
          <a:p>
            <a:pPr algn="ctr" rtl="0">
              <a:lnSpc>
                <a:spcPts val="9141"/>
              </a:lnSpc>
            </a:pPr>
            <a:r>
              <a:rPr lang="en-US" b="true" sz="6624" spc="649">
                <a:solidFill>
                  <a:srgbClr val="FFFBFB"/>
                </a:solidFill>
                <a:latin typeface="DM Sans Bold"/>
                <a:ea typeface="DM Sans Bold"/>
                <a:cs typeface="DM Sans Bold"/>
                <a:sym typeface="DM Sans Bold"/>
              </a:rPr>
              <a:t>04</a:t>
            </a:r>
          </a:p>
        </p:txBody>
      </p:sp>
      <p:sp>
        <p:nvSpPr>
          <p:cNvPr name="TextBox 30" id="30"/>
          <p:cNvSpPr txBox="true"/>
          <p:nvPr/>
        </p:nvSpPr>
        <p:spPr>
          <a:xfrm rot="0">
            <a:off x="909434" y="5932158"/>
            <a:ext cx="2266078" cy="484899"/>
          </a:xfrm>
          <a:prstGeom prst="rect">
            <a:avLst/>
          </a:prstGeom>
        </p:spPr>
        <p:txBody>
          <a:bodyPr anchor="t" rtlCol="false" tIns="0" lIns="0" bIns="0" rIns="0">
            <a:spAutoFit/>
          </a:bodyPr>
          <a:lstStyle/>
          <a:p>
            <a:pPr algn="ctr" rtl="0">
              <a:lnSpc>
                <a:spcPts val="4073"/>
              </a:lnSpc>
            </a:pPr>
            <a:r>
              <a:rPr lang="en-US" b="true" sz="2951" spc="289">
                <a:solidFill>
                  <a:srgbClr val="231F20"/>
                </a:solidFill>
                <a:latin typeface="DM Sans Bold"/>
                <a:ea typeface="DM Sans Bold"/>
                <a:cs typeface="DM Sans Bold"/>
                <a:sym typeface="DM Sans Bold"/>
              </a:rPr>
              <a:t>LSTM</a:t>
            </a:r>
          </a:p>
        </p:txBody>
      </p:sp>
      <p:sp>
        <p:nvSpPr>
          <p:cNvPr name="TextBox 31" id="31"/>
          <p:cNvSpPr txBox="true"/>
          <p:nvPr/>
        </p:nvSpPr>
        <p:spPr>
          <a:xfrm rot="0">
            <a:off x="516227" y="6805098"/>
            <a:ext cx="3080627" cy="1435807"/>
          </a:xfrm>
          <a:prstGeom prst="rect">
            <a:avLst/>
          </a:prstGeom>
        </p:spPr>
        <p:txBody>
          <a:bodyPr anchor="t" rtlCol="false" tIns="0" lIns="0" bIns="0" rIns="0">
            <a:spAutoFit/>
          </a:bodyPr>
          <a:lstStyle/>
          <a:p>
            <a:pPr algn="ctr" rtl="0">
              <a:lnSpc>
                <a:spcPts val="2881"/>
              </a:lnSpc>
            </a:pPr>
            <a:r>
              <a:rPr lang="en-US" sz="2087" spc="204">
                <a:solidFill>
                  <a:srgbClr val="231F20"/>
                </a:solidFill>
                <a:latin typeface="DM Sans"/>
                <a:ea typeface="DM Sans"/>
                <a:cs typeface="DM Sans"/>
                <a:sym typeface="DM Sans"/>
              </a:rPr>
              <a:t>シーケンシャルデータ内の長期的な依存関係を学習する能力があるため選択されました。</a:t>
            </a:r>
          </a:p>
        </p:txBody>
      </p:sp>
      <p:sp>
        <p:nvSpPr>
          <p:cNvPr name="TextBox 32" id="32"/>
          <p:cNvSpPr txBox="true"/>
          <p:nvPr/>
        </p:nvSpPr>
        <p:spPr>
          <a:xfrm rot="0">
            <a:off x="6750070" y="537527"/>
            <a:ext cx="4787860" cy="887095"/>
          </a:xfrm>
          <a:prstGeom prst="rect">
            <a:avLst/>
          </a:prstGeom>
        </p:spPr>
        <p:txBody>
          <a:bodyPr anchor="t" rtlCol="false" tIns="0" lIns="0" bIns="0" rIns="0">
            <a:spAutoFit/>
          </a:bodyPr>
          <a:lstStyle/>
          <a:p>
            <a:pPr algn="ctr" rtl="0">
              <a:lnSpc>
                <a:spcPts val="7279"/>
              </a:lnSpc>
            </a:pPr>
            <a:r>
              <a:rPr lang="en-US" sz="5199" b="true">
                <a:solidFill>
                  <a:srgbClr val="000000"/>
                </a:solidFill>
                <a:latin typeface="Canva Sans Bold"/>
                <a:ea typeface="Canva Sans Bold"/>
                <a:cs typeface="Canva Sans Bold"/>
                <a:sym typeface="Canva Sans Bold"/>
              </a:rPr>
              <a:t>使用されるモデル</a:t>
            </a:r>
          </a:p>
        </p:txBody>
      </p:sp>
      <p:sp>
        <p:nvSpPr>
          <p:cNvPr name="TextBox 33" id="33"/>
          <p:cNvSpPr txBox="true"/>
          <p:nvPr/>
        </p:nvSpPr>
        <p:spPr>
          <a:xfrm rot="0">
            <a:off x="14934074" y="2221389"/>
            <a:ext cx="2027545" cy="1121713"/>
          </a:xfrm>
          <a:prstGeom prst="rect">
            <a:avLst/>
          </a:prstGeom>
        </p:spPr>
        <p:txBody>
          <a:bodyPr anchor="t" rtlCol="false" tIns="0" lIns="0" bIns="0" rIns="0">
            <a:spAutoFit/>
          </a:bodyPr>
          <a:lstStyle/>
          <a:p>
            <a:pPr algn="ctr" rtl="0">
              <a:lnSpc>
                <a:spcPts val="9141"/>
              </a:lnSpc>
            </a:pPr>
            <a:r>
              <a:rPr lang="en-US" b="true" sz="6624" spc="649">
                <a:solidFill>
                  <a:srgbClr val="FFFBFB"/>
                </a:solidFill>
                <a:latin typeface="DM Sans Bold"/>
                <a:ea typeface="DM Sans Bold"/>
                <a:cs typeface="DM Sans Bold"/>
                <a:sym typeface="DM Sans Bold"/>
              </a:rPr>
              <a:t>05</a:t>
            </a:r>
          </a:p>
        </p:txBody>
      </p:sp>
      <p:sp>
        <p:nvSpPr>
          <p:cNvPr name="TextBox 34" id="34"/>
          <p:cNvSpPr txBox="true"/>
          <p:nvPr/>
        </p:nvSpPr>
        <p:spPr>
          <a:xfrm rot="0">
            <a:off x="14812514" y="5932158"/>
            <a:ext cx="2916639" cy="999170"/>
          </a:xfrm>
          <a:prstGeom prst="rect">
            <a:avLst/>
          </a:prstGeom>
        </p:spPr>
        <p:txBody>
          <a:bodyPr anchor="t" rtlCol="false" tIns="0" lIns="0" bIns="0" rIns="0">
            <a:spAutoFit/>
          </a:bodyPr>
          <a:lstStyle/>
          <a:p>
            <a:pPr algn="ctr" rtl="0">
              <a:lnSpc>
                <a:spcPts val="4073"/>
              </a:lnSpc>
            </a:pPr>
            <a:r>
              <a:rPr lang="en-US" b="true" sz="2951" spc="289">
                <a:solidFill>
                  <a:srgbClr val="231F20"/>
                </a:solidFill>
                <a:latin typeface="DM Sans Bold"/>
                <a:ea typeface="DM Sans Bold"/>
                <a:cs typeface="DM Sans Bold"/>
                <a:sym typeface="DM Sans Bold"/>
              </a:rPr>
              <a:t>線形回帰</a:t>
            </a:r>
          </a:p>
        </p:txBody>
      </p:sp>
      <p:sp>
        <p:nvSpPr>
          <p:cNvPr name="TextBox 35" id="35"/>
          <p:cNvSpPr txBox="true"/>
          <p:nvPr/>
        </p:nvSpPr>
        <p:spPr>
          <a:xfrm rot="0">
            <a:off x="11274573" y="5932158"/>
            <a:ext cx="2266078" cy="999170"/>
          </a:xfrm>
          <a:prstGeom prst="rect">
            <a:avLst/>
          </a:prstGeom>
        </p:spPr>
        <p:txBody>
          <a:bodyPr anchor="t" rtlCol="false" tIns="0" lIns="0" bIns="0" rIns="0">
            <a:spAutoFit/>
          </a:bodyPr>
          <a:lstStyle/>
          <a:p>
            <a:pPr algn="ctr" rtl="0">
              <a:lnSpc>
                <a:spcPts val="4073"/>
              </a:lnSpc>
            </a:pPr>
            <a:r>
              <a:rPr lang="en-US" b="true" sz="2951" spc="289">
                <a:solidFill>
                  <a:srgbClr val="231F20"/>
                </a:solidFill>
                <a:latin typeface="DM Sans Bold"/>
                <a:ea typeface="DM Sans Bold"/>
                <a:cs typeface="DM Sans Bold"/>
                <a:sym typeface="DM Sans Bold"/>
              </a:rPr>
              <a:t>ランダム</a:t>
            </a:r>
          </a:p>
          <a:p>
            <a:pPr algn="ctr" rtl="0">
              <a:lnSpc>
                <a:spcPts val="4073"/>
              </a:lnSpc>
            </a:pPr>
            <a:r>
              <a:rPr lang="en-US" b="true" sz="2951" spc="289">
                <a:solidFill>
                  <a:srgbClr val="231F20"/>
                </a:solidFill>
                <a:latin typeface="DM Sans Bold"/>
                <a:ea typeface="DM Sans Bold"/>
                <a:cs typeface="DM Sans Bold"/>
                <a:sym typeface="DM Sans Bold"/>
              </a:rPr>
              <a:t>森</a:t>
            </a:r>
          </a:p>
        </p:txBody>
      </p:sp>
      <p:sp>
        <p:nvSpPr>
          <p:cNvPr name="TextBox 36" id="36"/>
          <p:cNvSpPr txBox="true"/>
          <p:nvPr/>
        </p:nvSpPr>
        <p:spPr>
          <a:xfrm rot="0">
            <a:off x="4289106" y="5932158"/>
            <a:ext cx="2266078" cy="484899"/>
          </a:xfrm>
          <a:prstGeom prst="rect">
            <a:avLst/>
          </a:prstGeom>
        </p:spPr>
        <p:txBody>
          <a:bodyPr anchor="t" rtlCol="false" tIns="0" lIns="0" bIns="0" rIns="0">
            <a:spAutoFit/>
          </a:bodyPr>
          <a:lstStyle/>
          <a:p>
            <a:pPr algn="ctr" rtl="0">
              <a:lnSpc>
                <a:spcPts val="4073"/>
              </a:lnSpc>
            </a:pPr>
            <a:r>
              <a:rPr lang="en-US" b="true" sz="2951" spc="289">
                <a:solidFill>
                  <a:srgbClr val="231F20"/>
                </a:solidFill>
                <a:latin typeface="DM Sans Bold"/>
                <a:ea typeface="DM Sans Bold"/>
                <a:cs typeface="DM Sans Bold"/>
                <a:sym typeface="DM Sans Bold"/>
              </a:rPr>
              <a:t>有馬</a:t>
            </a:r>
          </a:p>
        </p:txBody>
      </p:sp>
      <p:sp>
        <p:nvSpPr>
          <p:cNvPr name="TextBox 37" id="37"/>
          <p:cNvSpPr txBox="true"/>
          <p:nvPr/>
        </p:nvSpPr>
        <p:spPr>
          <a:xfrm rot="0">
            <a:off x="7894071" y="5932158"/>
            <a:ext cx="2266078" cy="484899"/>
          </a:xfrm>
          <a:prstGeom prst="rect">
            <a:avLst/>
          </a:prstGeom>
        </p:spPr>
        <p:txBody>
          <a:bodyPr anchor="t" rtlCol="false" tIns="0" lIns="0" bIns="0" rIns="0">
            <a:spAutoFit/>
          </a:bodyPr>
          <a:lstStyle/>
          <a:p>
            <a:pPr algn="ctr" rtl="0">
              <a:lnSpc>
                <a:spcPts val="4073"/>
              </a:lnSpc>
            </a:pPr>
            <a:r>
              <a:rPr lang="en-US" b="true" sz="2951" spc="289">
                <a:solidFill>
                  <a:srgbClr val="231F20"/>
                </a:solidFill>
                <a:latin typeface="DM Sans Bold"/>
                <a:ea typeface="DM Sans Bold"/>
                <a:cs typeface="DM Sans Bold"/>
                <a:sym typeface="DM Sans Bold"/>
              </a:rPr>
              <a:t>預言者</a:t>
            </a:r>
          </a:p>
        </p:txBody>
      </p:sp>
      <p:sp>
        <p:nvSpPr>
          <p:cNvPr name="TextBox 38" id="38"/>
          <p:cNvSpPr txBox="true"/>
          <p:nvPr/>
        </p:nvSpPr>
        <p:spPr>
          <a:xfrm rot="0">
            <a:off x="7541737" y="7194594"/>
            <a:ext cx="3204526" cy="944020"/>
          </a:xfrm>
          <a:prstGeom prst="rect">
            <a:avLst/>
          </a:prstGeom>
        </p:spPr>
        <p:txBody>
          <a:bodyPr anchor="t" rtlCol="false" tIns="0" lIns="0" bIns="0" rIns="0">
            <a:spAutoFit/>
          </a:bodyPr>
          <a:lstStyle/>
          <a:p>
            <a:pPr algn="ctr" rtl="0">
              <a:lnSpc>
                <a:spcPts val="2545"/>
              </a:lnSpc>
            </a:pPr>
            <a:r>
              <a:rPr lang="en-US" sz="1844" spc="180">
                <a:solidFill>
                  <a:srgbClr val="231F20"/>
                </a:solidFill>
                <a:latin typeface="DM Sans"/>
                <a:ea typeface="DM Sans"/>
                <a:cs typeface="DM Sans"/>
                <a:sym typeface="DM Sans"/>
              </a:rPr>
              <a:t>季節性やトレンドの変化に対応するのに効果的です。</a:t>
            </a:r>
          </a:p>
        </p:txBody>
      </p:sp>
      <p:sp>
        <p:nvSpPr>
          <p:cNvPr name="TextBox 39" id="39"/>
          <p:cNvSpPr txBox="true"/>
          <p:nvPr/>
        </p:nvSpPr>
        <p:spPr>
          <a:xfrm rot="0">
            <a:off x="3939148" y="6991403"/>
            <a:ext cx="3204526" cy="944020"/>
          </a:xfrm>
          <a:prstGeom prst="rect">
            <a:avLst/>
          </a:prstGeom>
        </p:spPr>
        <p:txBody>
          <a:bodyPr anchor="t" rtlCol="false" tIns="0" lIns="0" bIns="0" rIns="0">
            <a:spAutoFit/>
          </a:bodyPr>
          <a:lstStyle/>
          <a:p>
            <a:pPr algn="ctr" rtl="0">
              <a:lnSpc>
                <a:spcPts val="2545"/>
              </a:lnSpc>
            </a:pPr>
            <a:r>
              <a:rPr lang="en-US" sz="1844" spc="180">
                <a:solidFill>
                  <a:srgbClr val="231F20"/>
                </a:solidFill>
                <a:latin typeface="DM Sans"/>
                <a:ea typeface="DM Sans"/>
                <a:cs typeface="DM Sans"/>
                <a:sym typeface="DM Sans"/>
              </a:rPr>
              <a:t>自己回帰的な性質のため、時系列予測に適しています。</a:t>
            </a:r>
          </a:p>
        </p:txBody>
      </p:sp>
      <p:sp>
        <p:nvSpPr>
          <p:cNvPr name="TextBox 40" id="40"/>
          <p:cNvSpPr txBox="true"/>
          <p:nvPr/>
        </p:nvSpPr>
        <p:spPr>
          <a:xfrm rot="0">
            <a:off x="10933904" y="7055754"/>
            <a:ext cx="3204526" cy="944020"/>
          </a:xfrm>
          <a:prstGeom prst="rect">
            <a:avLst/>
          </a:prstGeom>
        </p:spPr>
        <p:txBody>
          <a:bodyPr anchor="t" rtlCol="false" tIns="0" lIns="0" bIns="0" rIns="0">
            <a:spAutoFit/>
          </a:bodyPr>
          <a:lstStyle/>
          <a:p>
            <a:pPr algn="ctr" rtl="0">
              <a:lnSpc>
                <a:spcPts val="2545"/>
              </a:lnSpc>
            </a:pPr>
            <a:r>
              <a:rPr lang="en-US" sz="1844" spc="180">
                <a:solidFill>
                  <a:srgbClr val="231F20"/>
                </a:solidFill>
                <a:latin typeface="DM Sans"/>
                <a:ea typeface="DM Sans"/>
                <a:cs typeface="DM Sans"/>
                <a:sym typeface="DM Sans"/>
              </a:rPr>
              <a:t>非線形性をうまく処理する多用途モデル</a:t>
            </a:r>
          </a:p>
        </p:txBody>
      </p:sp>
      <p:sp>
        <p:nvSpPr>
          <p:cNvPr name="TextBox 41" id="41"/>
          <p:cNvSpPr txBox="true"/>
          <p:nvPr/>
        </p:nvSpPr>
        <p:spPr>
          <a:xfrm rot="0">
            <a:off x="14343290" y="7151004"/>
            <a:ext cx="3204526" cy="624817"/>
          </a:xfrm>
          <a:prstGeom prst="rect">
            <a:avLst/>
          </a:prstGeom>
        </p:spPr>
        <p:txBody>
          <a:bodyPr anchor="t" rtlCol="false" tIns="0" lIns="0" bIns="0" rIns="0">
            <a:spAutoFit/>
          </a:bodyPr>
          <a:lstStyle/>
          <a:p>
            <a:pPr algn="ctr" rtl="0">
              <a:lnSpc>
                <a:spcPts val="2545"/>
              </a:lnSpc>
            </a:pPr>
            <a:r>
              <a:rPr lang="en-US" sz="1844" spc="180">
                <a:solidFill>
                  <a:srgbClr val="231F20"/>
                </a:solidFill>
                <a:latin typeface="DM Sans"/>
                <a:ea typeface="DM Sans"/>
                <a:cs typeface="DM Sans"/>
                <a:sym typeface="DM Sans"/>
              </a:rPr>
              <a:t>シンプルさと解釈のしやすさのために使用されます。</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03" r="0" b="-4003"/>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910454" y="4510905"/>
            <a:ext cx="1953432" cy="195343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7171"/>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rtl="0">
                <a:lnSpc>
                  <a:spcPts val="3899"/>
                </a:lnSpc>
              </a:pPr>
              <a:r>
                <a:rPr lang="en-US" sz="2999">
                  <a:solidFill>
                    <a:srgbClr val="FFFFFF"/>
                  </a:solidFill>
                  <a:latin typeface="Open Sauce"/>
                  <a:ea typeface="Open Sauce"/>
                  <a:cs typeface="Open Sauce"/>
                  <a:sym typeface="Open Sauce"/>
                </a:rPr>
                <a:t>LSTM</a:t>
              </a:r>
            </a:p>
          </p:txBody>
        </p:sp>
      </p:grpSp>
      <p:grpSp>
        <p:nvGrpSpPr>
          <p:cNvPr name="Group 8" id="8"/>
          <p:cNvGrpSpPr/>
          <p:nvPr/>
        </p:nvGrpSpPr>
        <p:grpSpPr>
          <a:xfrm rot="0">
            <a:off x="4693037" y="1801379"/>
            <a:ext cx="9610044" cy="1751860"/>
            <a:chOff x="0" y="0"/>
            <a:chExt cx="3682024" cy="671213"/>
          </a:xfrm>
        </p:grpSpPr>
        <p:sp>
          <p:nvSpPr>
            <p:cNvPr name="Freeform 9" id="9"/>
            <p:cNvSpPr/>
            <p:nvPr/>
          </p:nvSpPr>
          <p:spPr>
            <a:xfrm flipH="false" flipV="false" rot="0">
              <a:off x="0" y="0"/>
              <a:ext cx="3682024" cy="671213"/>
            </a:xfrm>
            <a:custGeom>
              <a:avLst/>
              <a:gdLst/>
              <a:ahLst/>
              <a:cxnLst/>
              <a:rect r="r" b="b" t="t" l="l"/>
              <a:pathLst>
                <a:path h="671213" w="3682024">
                  <a:moveTo>
                    <a:pt x="0" y="0"/>
                  </a:moveTo>
                  <a:lnTo>
                    <a:pt x="3682024" y="0"/>
                  </a:lnTo>
                  <a:lnTo>
                    <a:pt x="3682024" y="671213"/>
                  </a:lnTo>
                  <a:lnTo>
                    <a:pt x="0" y="671213"/>
                  </a:lnTo>
                  <a:close/>
                </a:path>
              </a:pathLst>
            </a:custGeom>
            <a:solidFill>
              <a:srgbClr val="EFEFEF"/>
            </a:solidFill>
          </p:spPr>
        </p:sp>
        <p:sp>
          <p:nvSpPr>
            <p:cNvPr name="TextBox 10" id="10"/>
            <p:cNvSpPr txBox="true"/>
            <p:nvPr/>
          </p:nvSpPr>
          <p:spPr>
            <a:xfrm>
              <a:off x="0" y="-19050"/>
              <a:ext cx="3682024" cy="690263"/>
            </a:xfrm>
            <a:prstGeom prst="rect">
              <a:avLst/>
            </a:prstGeom>
          </p:spPr>
          <p:txBody>
            <a:bodyPr anchor="ctr" rtlCol="false" tIns="50800" lIns="50800" bIns="50800" rIns="50800"/>
            <a:lstStyle/>
            <a:p>
              <a:pPr algn="ctr" rtl="0">
                <a:lnSpc>
                  <a:spcPts val="2859"/>
                </a:lnSpc>
              </a:pPr>
            </a:p>
          </p:txBody>
        </p:sp>
      </p:grpSp>
      <p:sp>
        <p:nvSpPr>
          <p:cNvPr name="Freeform 11" id="11"/>
          <p:cNvSpPr/>
          <p:nvPr/>
        </p:nvSpPr>
        <p:spPr>
          <a:xfrm flipH="false" flipV="false" rot="0">
            <a:off x="4798551" y="2257223"/>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2" id="12"/>
          <p:cNvSpPr/>
          <p:nvPr/>
        </p:nvSpPr>
        <p:spPr>
          <a:xfrm>
            <a:off x="4129938" y="5468571"/>
            <a:ext cx="563098" cy="0"/>
          </a:xfrm>
          <a:prstGeom prst="line">
            <a:avLst/>
          </a:prstGeom>
          <a:ln cap="flat" w="38100">
            <a:solidFill>
              <a:srgbClr val="7ED957"/>
            </a:solidFill>
            <a:prstDash val="sysDot"/>
            <a:headEnd type="none" len="sm" w="sm"/>
            <a:tailEnd type="arrow" len="sm" w="med"/>
          </a:ln>
        </p:spPr>
      </p:sp>
      <p:grpSp>
        <p:nvGrpSpPr>
          <p:cNvPr name="Group 13" id="13"/>
          <p:cNvGrpSpPr/>
          <p:nvPr/>
        </p:nvGrpSpPr>
        <p:grpSpPr>
          <a:xfrm rot="0">
            <a:off x="7533987" y="4491855"/>
            <a:ext cx="1953432" cy="19534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7171"/>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rtl="0">
                <a:lnSpc>
                  <a:spcPts val="3899"/>
                </a:lnSpc>
              </a:pPr>
              <a:r>
                <a:rPr lang="en-US" sz="2999">
                  <a:solidFill>
                    <a:srgbClr val="FFFFFF"/>
                  </a:solidFill>
                  <a:latin typeface="Open Sauce"/>
                  <a:ea typeface="Open Sauce"/>
                  <a:cs typeface="Open Sauce"/>
                  <a:sym typeface="Open Sauce"/>
                </a:rPr>
                <a:t>有馬</a:t>
              </a:r>
            </a:p>
          </p:txBody>
        </p:sp>
      </p:grpSp>
      <p:sp>
        <p:nvSpPr>
          <p:cNvPr name="AutoShape 16" id="16"/>
          <p:cNvSpPr/>
          <p:nvPr/>
        </p:nvSpPr>
        <p:spPr>
          <a:xfrm>
            <a:off x="9753471" y="5449521"/>
            <a:ext cx="563098" cy="0"/>
          </a:xfrm>
          <a:prstGeom prst="line">
            <a:avLst/>
          </a:prstGeom>
          <a:ln cap="flat" w="38100">
            <a:solidFill>
              <a:srgbClr val="7ED957"/>
            </a:solidFill>
            <a:prstDash val="sysDot"/>
            <a:headEnd type="none" len="sm" w="sm"/>
            <a:tailEnd type="arrow" len="sm" w="med"/>
          </a:ln>
        </p:spPr>
      </p:sp>
      <p:grpSp>
        <p:nvGrpSpPr>
          <p:cNvPr name="Group 17" id="17"/>
          <p:cNvGrpSpPr/>
          <p:nvPr/>
        </p:nvGrpSpPr>
        <p:grpSpPr>
          <a:xfrm rot="0">
            <a:off x="13157520" y="4472805"/>
            <a:ext cx="1953432" cy="195343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7171"/>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rtl="0">
                <a:lnSpc>
                  <a:spcPts val="3899"/>
                </a:lnSpc>
              </a:pPr>
              <a:r>
                <a:rPr lang="en-US" sz="2999">
                  <a:solidFill>
                    <a:srgbClr val="FFFFFF"/>
                  </a:solidFill>
                  <a:latin typeface="Open Sauce"/>
                  <a:ea typeface="Open Sauce"/>
                  <a:cs typeface="Open Sauce"/>
                  <a:sym typeface="Open Sauce"/>
                </a:rPr>
                <a:t>預言者</a:t>
              </a:r>
            </a:p>
          </p:txBody>
        </p:sp>
      </p:grpSp>
      <p:sp>
        <p:nvSpPr>
          <p:cNvPr name="AutoShape 20" id="20"/>
          <p:cNvSpPr/>
          <p:nvPr/>
        </p:nvSpPr>
        <p:spPr>
          <a:xfrm>
            <a:off x="15377004" y="5430471"/>
            <a:ext cx="563098" cy="0"/>
          </a:xfrm>
          <a:prstGeom prst="line">
            <a:avLst/>
          </a:prstGeom>
          <a:ln cap="flat" w="38100">
            <a:solidFill>
              <a:srgbClr val="7ED957"/>
            </a:solidFill>
            <a:prstDash val="sysDot"/>
            <a:headEnd type="none" len="sm" w="sm"/>
            <a:tailEnd type="arrow" len="sm" w="med"/>
          </a:ln>
        </p:spPr>
      </p:sp>
      <p:grpSp>
        <p:nvGrpSpPr>
          <p:cNvPr name="Group 21" id="21"/>
          <p:cNvGrpSpPr/>
          <p:nvPr/>
        </p:nvGrpSpPr>
        <p:grpSpPr>
          <a:xfrm rot="0">
            <a:off x="2887170" y="7041983"/>
            <a:ext cx="2930148" cy="1953432"/>
            <a:chOff x="0" y="0"/>
            <a:chExt cx="1219200" cy="812800"/>
          </a:xfrm>
        </p:grpSpPr>
        <p:sp>
          <p:nvSpPr>
            <p:cNvPr name="Freeform 22" id="22"/>
            <p:cNvSpPr/>
            <p:nvPr/>
          </p:nvSpPr>
          <p:spPr>
            <a:xfrm flipH="false" flipV="false" rot="0">
              <a:off x="0" y="0"/>
              <a:ext cx="1219200" cy="812800"/>
            </a:xfrm>
            <a:custGeom>
              <a:avLst/>
              <a:gdLst/>
              <a:ahLst/>
              <a:cxnLst/>
              <a:rect r="r" b="b" t="t" l="l"/>
              <a:pathLst>
                <a:path h="812800" w="1219200">
                  <a:moveTo>
                    <a:pt x="609600" y="0"/>
                  </a:moveTo>
                  <a:cubicBezTo>
                    <a:pt x="272927" y="0"/>
                    <a:pt x="0" y="181951"/>
                    <a:pt x="0" y="406400"/>
                  </a:cubicBezTo>
                  <a:cubicBezTo>
                    <a:pt x="0" y="630849"/>
                    <a:pt x="272927" y="812800"/>
                    <a:pt x="609600" y="812800"/>
                  </a:cubicBezTo>
                  <a:cubicBezTo>
                    <a:pt x="946273" y="812800"/>
                    <a:pt x="1219200" y="630849"/>
                    <a:pt x="1219200" y="406400"/>
                  </a:cubicBezTo>
                  <a:cubicBezTo>
                    <a:pt x="1219200" y="181951"/>
                    <a:pt x="946273" y="0"/>
                    <a:pt x="609600" y="0"/>
                  </a:cubicBezTo>
                  <a:close/>
                </a:path>
              </a:pathLst>
            </a:custGeom>
            <a:solidFill>
              <a:srgbClr val="727171"/>
            </a:solidFill>
          </p:spPr>
        </p:sp>
        <p:sp>
          <p:nvSpPr>
            <p:cNvPr name="TextBox 23" id="23"/>
            <p:cNvSpPr txBox="true"/>
            <p:nvPr/>
          </p:nvSpPr>
          <p:spPr>
            <a:xfrm>
              <a:off x="114300" y="47625"/>
              <a:ext cx="990600" cy="688975"/>
            </a:xfrm>
            <a:prstGeom prst="rect">
              <a:avLst/>
            </a:prstGeom>
          </p:spPr>
          <p:txBody>
            <a:bodyPr anchor="ctr" rtlCol="false" tIns="50800" lIns="50800" bIns="50800" rIns="50800"/>
            <a:lstStyle/>
            <a:p>
              <a:pPr algn="ctr" rtl="0">
                <a:lnSpc>
                  <a:spcPts val="3899"/>
                </a:lnSpc>
              </a:pPr>
              <a:r>
                <a:rPr lang="en-US" sz="2999">
                  <a:solidFill>
                    <a:srgbClr val="FFFFFF"/>
                  </a:solidFill>
                  <a:latin typeface="Open Sauce"/>
                  <a:ea typeface="Open Sauce"/>
                  <a:cs typeface="Open Sauce"/>
                  <a:sym typeface="Open Sauce"/>
                </a:rPr>
                <a:t>ランダムフォレスト</a:t>
              </a:r>
            </a:p>
          </p:txBody>
        </p:sp>
      </p:grpSp>
      <p:sp>
        <p:nvSpPr>
          <p:cNvPr name="AutoShape 24" id="24"/>
          <p:cNvSpPr/>
          <p:nvPr/>
        </p:nvSpPr>
        <p:spPr>
          <a:xfrm>
            <a:off x="6083370" y="7993503"/>
            <a:ext cx="563098" cy="0"/>
          </a:xfrm>
          <a:prstGeom prst="line">
            <a:avLst/>
          </a:prstGeom>
          <a:ln cap="flat" w="38100">
            <a:solidFill>
              <a:srgbClr val="7ED957"/>
            </a:solidFill>
            <a:prstDash val="sysDot"/>
            <a:headEnd type="none" len="sm" w="sm"/>
            <a:tailEnd type="arrow" len="sm" w="med"/>
          </a:ln>
        </p:spPr>
      </p:sp>
      <p:grpSp>
        <p:nvGrpSpPr>
          <p:cNvPr name="Group 25" id="25"/>
          <p:cNvGrpSpPr/>
          <p:nvPr/>
        </p:nvGrpSpPr>
        <p:grpSpPr>
          <a:xfrm rot="0">
            <a:off x="10027069" y="7003883"/>
            <a:ext cx="2819804" cy="1953432"/>
            <a:chOff x="0" y="0"/>
            <a:chExt cx="1173287" cy="812800"/>
          </a:xfrm>
        </p:grpSpPr>
        <p:sp>
          <p:nvSpPr>
            <p:cNvPr name="Freeform 26" id="26"/>
            <p:cNvSpPr/>
            <p:nvPr/>
          </p:nvSpPr>
          <p:spPr>
            <a:xfrm flipH="false" flipV="false" rot="0">
              <a:off x="0" y="0"/>
              <a:ext cx="1173287" cy="812800"/>
            </a:xfrm>
            <a:custGeom>
              <a:avLst/>
              <a:gdLst/>
              <a:ahLst/>
              <a:cxnLst/>
              <a:rect r="r" b="b" t="t" l="l"/>
              <a:pathLst>
                <a:path h="812800" w="1173287">
                  <a:moveTo>
                    <a:pt x="586644" y="0"/>
                  </a:moveTo>
                  <a:cubicBezTo>
                    <a:pt x="262649" y="0"/>
                    <a:pt x="0" y="181951"/>
                    <a:pt x="0" y="406400"/>
                  </a:cubicBezTo>
                  <a:cubicBezTo>
                    <a:pt x="0" y="630849"/>
                    <a:pt x="262649" y="812800"/>
                    <a:pt x="586644" y="812800"/>
                  </a:cubicBezTo>
                  <a:cubicBezTo>
                    <a:pt x="910638" y="812800"/>
                    <a:pt x="1173287" y="630849"/>
                    <a:pt x="1173287" y="406400"/>
                  </a:cubicBezTo>
                  <a:cubicBezTo>
                    <a:pt x="1173287" y="181951"/>
                    <a:pt x="910638" y="0"/>
                    <a:pt x="586644" y="0"/>
                  </a:cubicBezTo>
                  <a:close/>
                </a:path>
              </a:pathLst>
            </a:custGeom>
            <a:solidFill>
              <a:srgbClr val="727171"/>
            </a:solidFill>
          </p:spPr>
        </p:sp>
        <p:sp>
          <p:nvSpPr>
            <p:cNvPr name="TextBox 27" id="27"/>
            <p:cNvSpPr txBox="true"/>
            <p:nvPr/>
          </p:nvSpPr>
          <p:spPr>
            <a:xfrm>
              <a:off x="109996" y="47625"/>
              <a:ext cx="953296" cy="688975"/>
            </a:xfrm>
            <a:prstGeom prst="rect">
              <a:avLst/>
            </a:prstGeom>
          </p:spPr>
          <p:txBody>
            <a:bodyPr anchor="ctr" rtlCol="false" tIns="50800" lIns="50800" bIns="50800" rIns="50800"/>
            <a:lstStyle/>
            <a:p>
              <a:pPr algn="ctr" rtl="0">
                <a:lnSpc>
                  <a:spcPts val="3899"/>
                </a:lnSpc>
              </a:pPr>
              <a:r>
                <a:rPr lang="en-US" sz="2999">
                  <a:solidFill>
                    <a:srgbClr val="FFFFFF"/>
                  </a:solidFill>
                  <a:latin typeface="Open Sauce"/>
                  <a:ea typeface="Open Sauce"/>
                  <a:cs typeface="Open Sauce"/>
                  <a:sym typeface="Open Sauce"/>
                </a:rPr>
                <a:t>線形回帰</a:t>
              </a:r>
            </a:p>
          </p:txBody>
        </p:sp>
      </p:grpSp>
      <p:sp>
        <p:nvSpPr>
          <p:cNvPr name="AutoShape 28" id="28"/>
          <p:cNvSpPr/>
          <p:nvPr/>
        </p:nvSpPr>
        <p:spPr>
          <a:xfrm>
            <a:off x="13112925" y="7955403"/>
            <a:ext cx="563098" cy="0"/>
          </a:xfrm>
          <a:prstGeom prst="line">
            <a:avLst/>
          </a:prstGeom>
          <a:ln cap="flat" w="38100">
            <a:solidFill>
              <a:srgbClr val="7ED957"/>
            </a:solidFill>
            <a:prstDash val="sysDot"/>
            <a:headEnd type="none" len="sm" w="sm"/>
            <a:tailEnd type="arrow" len="sm" w="med"/>
          </a:ln>
        </p:spPr>
      </p:sp>
      <p:sp>
        <p:nvSpPr>
          <p:cNvPr name="TextBox 29" id="29"/>
          <p:cNvSpPr txBox="true"/>
          <p:nvPr/>
        </p:nvSpPr>
        <p:spPr>
          <a:xfrm rot="0">
            <a:off x="2887170" y="67732"/>
            <a:ext cx="11552977" cy="1166783"/>
          </a:xfrm>
          <a:prstGeom prst="rect">
            <a:avLst/>
          </a:prstGeom>
        </p:spPr>
        <p:txBody>
          <a:bodyPr anchor="t" rtlCol="false" tIns="0" lIns="0" bIns="0" rIns="0">
            <a:spAutoFit/>
          </a:bodyPr>
          <a:lstStyle/>
          <a:p>
            <a:pPr algn="ctr" rtl="0">
              <a:lnSpc>
                <a:spcPts val="9587"/>
              </a:lnSpc>
            </a:pPr>
            <a:r>
              <a:rPr lang="en-US" b="true" sz="6947" spc="368">
                <a:solidFill>
                  <a:srgbClr val="231F20"/>
                </a:solidFill>
                <a:latin typeface="Oswald Bold"/>
                <a:ea typeface="Oswald Bold"/>
                <a:cs typeface="Oswald Bold"/>
                <a:sym typeface="Oswald Bold"/>
              </a:rPr>
              <a:t>評価指標</a:t>
            </a:r>
          </a:p>
        </p:txBody>
      </p:sp>
      <p:sp>
        <p:nvSpPr>
          <p:cNvPr name="TextBox 30" id="30"/>
          <p:cNvSpPr txBox="true"/>
          <p:nvPr/>
        </p:nvSpPr>
        <p:spPr>
          <a:xfrm rot="0">
            <a:off x="6460978" y="2076488"/>
            <a:ext cx="7132181" cy="2014109"/>
          </a:xfrm>
          <a:prstGeom prst="rect">
            <a:avLst/>
          </a:prstGeom>
        </p:spPr>
        <p:txBody>
          <a:bodyPr anchor="t" rtlCol="false" tIns="0" lIns="0" bIns="0" rIns="0">
            <a:spAutoFit/>
          </a:bodyPr>
          <a:lstStyle/>
          <a:p>
            <a:pPr algn="l" rtl="0">
              <a:lnSpc>
                <a:spcPts val="3326"/>
              </a:lnSpc>
            </a:pPr>
            <a:r>
              <a:rPr lang="en-US" sz="2410" spc="236">
                <a:solidFill>
                  <a:srgbClr val="231F20"/>
                </a:solidFill>
                <a:latin typeface="DM Sans"/>
                <a:ea typeface="DM Sans"/>
                <a:cs typeface="DM Sans"/>
                <a:sym typeface="DM Sans"/>
              </a:rPr>
              <a:t>モデルのパフォーマンスの主な評価指標として、RMSE (Root Mean Squared Error) が使用されました。</a:t>
            </a:r>
          </a:p>
          <a:p>
            <a:pPr algn="l" rtl="0">
              <a:lnSpc>
                <a:spcPts val="3050"/>
              </a:lnSpc>
            </a:pPr>
          </a:p>
          <a:p>
            <a:pPr algn="l" marL="0" indent="0" lvl="0" rtl="0">
              <a:lnSpc>
                <a:spcPts val="3050"/>
              </a:lnSpc>
              <a:spcBef>
                <a:spcPct val="0"/>
              </a:spcBef>
            </a:pPr>
          </a:p>
        </p:txBody>
      </p:sp>
      <p:sp>
        <p:nvSpPr>
          <p:cNvPr name="TextBox 31" id="31"/>
          <p:cNvSpPr txBox="true"/>
          <p:nvPr/>
        </p:nvSpPr>
        <p:spPr>
          <a:xfrm rot="0">
            <a:off x="4959737" y="5145038"/>
            <a:ext cx="1478875"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0.0248</a:t>
            </a:r>
          </a:p>
        </p:txBody>
      </p:sp>
      <p:sp>
        <p:nvSpPr>
          <p:cNvPr name="TextBox 32" id="32"/>
          <p:cNvSpPr txBox="true"/>
          <p:nvPr/>
        </p:nvSpPr>
        <p:spPr>
          <a:xfrm rot="0">
            <a:off x="10571244" y="5125988"/>
            <a:ext cx="1502926"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0.3095</a:t>
            </a:r>
          </a:p>
        </p:txBody>
      </p:sp>
      <p:sp>
        <p:nvSpPr>
          <p:cNvPr name="TextBox 33" id="33"/>
          <p:cNvSpPr txBox="true"/>
          <p:nvPr/>
        </p:nvSpPr>
        <p:spPr>
          <a:xfrm rot="0">
            <a:off x="16228590" y="5106938"/>
            <a:ext cx="1435298"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0.3198</a:t>
            </a:r>
          </a:p>
        </p:txBody>
      </p:sp>
      <p:sp>
        <p:nvSpPr>
          <p:cNvPr name="TextBox 34" id="34"/>
          <p:cNvSpPr txBox="true"/>
          <p:nvPr/>
        </p:nvSpPr>
        <p:spPr>
          <a:xfrm rot="0">
            <a:off x="6913168" y="7669970"/>
            <a:ext cx="1478875"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0.0248</a:t>
            </a:r>
          </a:p>
        </p:txBody>
      </p:sp>
      <p:sp>
        <p:nvSpPr>
          <p:cNvPr name="TextBox 35" id="35"/>
          <p:cNvSpPr txBox="true"/>
          <p:nvPr/>
        </p:nvSpPr>
        <p:spPr>
          <a:xfrm rot="0">
            <a:off x="13961773" y="7631870"/>
            <a:ext cx="1440775"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0.0114</a:t>
            </a:r>
          </a:p>
        </p:txBody>
      </p:sp>
      <p:sp>
        <p:nvSpPr>
          <p:cNvPr name="TextBox 36" id="36"/>
          <p:cNvSpPr txBox="true"/>
          <p:nvPr/>
        </p:nvSpPr>
        <p:spPr>
          <a:xfrm rot="0">
            <a:off x="3968998" y="9191625"/>
            <a:ext cx="11568946" cy="580390"/>
          </a:xfrm>
          <a:prstGeom prst="rect">
            <a:avLst/>
          </a:prstGeom>
        </p:spPr>
        <p:txBody>
          <a:bodyPr anchor="t" rtlCol="false" tIns="0" lIns="0" bIns="0" rIns="0">
            <a:spAutoFit/>
          </a:bodyPr>
          <a:lstStyle/>
          <a:p>
            <a:pPr algn="ctr" rtl="0">
              <a:lnSpc>
                <a:spcPts val="4759"/>
              </a:lnSpc>
            </a:pPr>
            <a:r>
              <a:rPr lang="en-US" sz="3399">
                <a:solidFill>
                  <a:srgbClr val="231F20"/>
                </a:solidFill>
                <a:latin typeface="Canva Sans"/>
                <a:ea typeface="Canva Sans"/>
                <a:cs typeface="Canva Sans"/>
                <a:sym typeface="Canva Sans"/>
              </a:rPr>
              <a:t>RMSE 値が低いほど、予測精度が高くなります。</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DAGTRarfo5o</dc:identifier>
  <dcterms:modified xsi:type="dcterms:W3CDTF">2011-08-01T06:04:30Z</dcterms:modified>
  <cp:revision>1</cp:revision>
  <dc:title>presentation_english</dc:title>
</cp:coreProperties>
</file>