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11"/>
  </p:notesMasterIdLst>
  <p:sldIdLst>
    <p:sldId id="256" r:id="rId4"/>
    <p:sldId id="263" r:id="rId5"/>
    <p:sldId id="266" r:id="rId6"/>
    <p:sldId id="268" r:id="rId7"/>
    <p:sldId id="269" r:id="rId8"/>
    <p:sldId id="267" r:id="rId9"/>
    <p:sldId id="25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49"/>
    <p:restoredTop sz="75499"/>
  </p:normalViewPr>
  <p:slideViewPr>
    <p:cSldViewPr snapToGrid="0">
      <p:cViewPr>
        <p:scale>
          <a:sx n="59" d="100"/>
          <a:sy n="59" d="100"/>
        </p:scale>
        <p:origin x="3552" y="912"/>
      </p:cViewPr>
      <p:guideLst/>
    </p:cSldViewPr>
  </p:slideViewPr>
  <p:notesTextViewPr>
    <p:cViewPr>
      <p:scale>
        <a:sx n="1" d="1"/>
        <a:sy n="1" d="1"/>
      </p:scale>
      <p:origin x="0" y="0"/>
    </p:cViewPr>
  </p:notesTextViewPr>
  <p:sorterViewPr>
    <p:cViewPr>
      <p:scale>
        <a:sx n="154" d="100"/>
        <a:sy n="154"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06214-A62B-C348-9589-1DB5ECDC5C9C}" type="datetimeFigureOut">
              <a:rPr lang="en-US" smtClean="0"/>
              <a:t>8/6/19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465A2-4EF1-864C-A707-D44D98FDB9CC}" type="slidenum">
              <a:rPr lang="en-US" smtClean="0"/>
              <a:t>‹#›</a:t>
            </a:fld>
            <a:endParaRPr lang="en-US"/>
          </a:p>
        </p:txBody>
      </p:sp>
    </p:spTree>
    <p:extLst>
      <p:ext uri="{BB962C8B-B14F-4D97-AF65-F5344CB8AC3E}">
        <p14:creationId xmlns:p14="http://schemas.microsoft.com/office/powerpoint/2010/main" val="171203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1465A2-4EF1-864C-A707-D44D98FDB9CC}" type="slidenum">
              <a:rPr lang="en-US" smtClean="0"/>
              <a:t>5</a:t>
            </a:fld>
            <a:endParaRPr lang="en-US"/>
          </a:p>
        </p:txBody>
      </p:sp>
    </p:spTree>
    <p:extLst>
      <p:ext uri="{BB962C8B-B14F-4D97-AF65-F5344CB8AC3E}">
        <p14:creationId xmlns:p14="http://schemas.microsoft.com/office/powerpoint/2010/main" val="1874959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1465A2-4EF1-864C-A707-D44D98FDB9CC}" type="slidenum">
              <a:rPr lang="en-US" smtClean="0"/>
              <a:t>6</a:t>
            </a:fld>
            <a:endParaRPr lang="en-US"/>
          </a:p>
        </p:txBody>
      </p:sp>
    </p:spTree>
    <p:extLst>
      <p:ext uri="{BB962C8B-B14F-4D97-AF65-F5344CB8AC3E}">
        <p14:creationId xmlns:p14="http://schemas.microsoft.com/office/powerpoint/2010/main" val="132593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193948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838200" y="73303"/>
            <a:ext cx="21369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l"/>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369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838200" y="73303"/>
            <a:ext cx="21369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l"/>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33361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3692450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1233937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1616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5379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10"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9833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6"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457673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5"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97016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0832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3472149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30839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54229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3906189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23819278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12668692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586323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2153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10"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63952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6"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684218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5"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18697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63100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10684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850727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362845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91298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228396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10" name="标题 13"/>
          <p:cNvSpPr txBox="1">
            <a:spLocks/>
          </p:cNvSpPr>
          <p:nvPr userDrawn="1"/>
        </p:nvSpPr>
        <p:spPr>
          <a:xfrm>
            <a:off x="838200" y="73303"/>
            <a:ext cx="21369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l"/>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9001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6" name="标题 13"/>
          <p:cNvSpPr txBox="1">
            <a:spLocks/>
          </p:cNvSpPr>
          <p:nvPr userDrawn="1"/>
        </p:nvSpPr>
        <p:spPr>
          <a:xfrm>
            <a:off x="838200" y="73303"/>
            <a:ext cx="21369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l"/>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0140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5" name="标题 13"/>
          <p:cNvSpPr txBox="1">
            <a:spLocks/>
          </p:cNvSpPr>
          <p:nvPr userDrawn="1"/>
        </p:nvSpPr>
        <p:spPr>
          <a:xfrm>
            <a:off x="760926" y="73303"/>
            <a:ext cx="21369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l"/>
            <a:r>
              <a:rPr kumimoji="1" lang="en-US" altLang="zh-CN" sz="24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p>
        </p:txBody>
      </p:sp>
    </p:spTree>
    <p:extLst>
      <p:ext uri="{BB962C8B-B14F-4D97-AF65-F5344CB8AC3E}">
        <p14:creationId xmlns:p14="http://schemas.microsoft.com/office/powerpoint/2010/main" val="3408143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838200" y="73303"/>
            <a:ext cx="21369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l"/>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4778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37DA53-E343-4735-B05E-51222A698347}" type="datetimeFigureOut">
              <a:rPr lang="zh-CN" altLang="en-US" smtClean="0"/>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838200" y="73303"/>
            <a:ext cx="21369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l"/>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80280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jp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2100803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3662867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7DA53-E343-4735-B05E-51222A698347}" type="datetimeFigureOut">
              <a:rPr lang="zh-CN" altLang="en-US" smtClean="0"/>
              <a:t>2019/8/6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2723294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标题 13"/>
          <p:cNvSpPr txBox="1">
            <a:spLocks/>
          </p:cNvSpPr>
          <p:nvPr/>
        </p:nvSpPr>
        <p:spPr>
          <a:xfrm>
            <a:off x="816153" y="3267788"/>
            <a:ext cx="10551885" cy="5836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ja-JP" sz="4600" b="1" dirty="0">
                <a:solidFill>
                  <a:schemeClr val="bg1"/>
                </a:solidFill>
                <a:latin typeface="微软雅黑" panose="020B0503020204020204" pitchFamily="34" charset="-122"/>
                <a:ea typeface="微软雅黑" panose="020B0503020204020204" pitchFamily="34" charset="-122"/>
              </a:rPr>
              <a:t>CUDA</a:t>
            </a:r>
            <a:r>
              <a:rPr kumimoji="1" lang="ja-JP" altLang="en-US" sz="4600" b="1" dirty="0">
                <a:solidFill>
                  <a:schemeClr val="bg1"/>
                </a:solidFill>
                <a:latin typeface="微软雅黑" panose="020B0503020204020204" pitchFamily="34" charset="-122"/>
                <a:ea typeface="微软雅黑" panose="020B0503020204020204" pitchFamily="34" charset="-122"/>
              </a:rPr>
              <a:t>内存模型</a:t>
            </a:r>
            <a:endParaRPr kumimoji="1" lang="zh-CN" altLang="en-US" sz="4600" b="1" dirty="0">
              <a:solidFill>
                <a:schemeClr val="bg1"/>
              </a:solidFill>
              <a:latin typeface="微软雅黑" panose="020B0503020204020204" pitchFamily="34" charset="-122"/>
              <a:ea typeface="微软雅黑" panose="020B0503020204020204" pitchFamily="34" charset="-122"/>
            </a:endParaRPr>
          </a:p>
        </p:txBody>
      </p:sp>
      <p:sp>
        <p:nvSpPr>
          <p:cNvPr id="10" name="标题 13"/>
          <p:cNvSpPr txBox="1">
            <a:spLocks/>
          </p:cNvSpPr>
          <p:nvPr/>
        </p:nvSpPr>
        <p:spPr>
          <a:xfrm>
            <a:off x="9257618" y="3962568"/>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endParaRPr kumimoji="1" lang="zh-CN" altLang="en-US"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60618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8456" y="841829"/>
            <a:ext cx="10849429" cy="615553"/>
          </a:xfrm>
          <a:prstGeom prst="rect">
            <a:avLst/>
          </a:prstGeom>
          <a:noFill/>
        </p:spPr>
        <p:txBody>
          <a:bodyPr wrap="square" rtlCol="0">
            <a:spAutoFit/>
          </a:bodyPr>
          <a:lstStyle/>
          <a:p>
            <a:r>
              <a:rPr lang="en-US" altLang="zh-CN" sz="3400" b="1" dirty="0" smtClean="0">
                <a:latin typeface="微软雅黑" panose="020B0503020204020204" pitchFamily="34" charset="-122"/>
                <a:ea typeface="微软雅黑" panose="020B0503020204020204" pitchFamily="34" charset="-122"/>
              </a:rPr>
              <a:t>CUDA</a:t>
            </a:r>
            <a:r>
              <a:rPr lang="zh-CN" altLang="en-US" sz="3400" b="1" dirty="0" smtClean="0">
                <a:latin typeface="微软雅黑" panose="020B0503020204020204" pitchFamily="34" charset="-122"/>
                <a:ea typeface="微软雅黑" panose="020B0503020204020204" pitchFamily="34" charset="-122"/>
              </a:rPr>
              <a:t>内存模型</a:t>
            </a:r>
            <a:endParaRPr lang="zh-CN" altLang="en-US" sz="3400" b="1"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18456" y="1457382"/>
            <a:ext cx="10849429" cy="1221938"/>
          </a:xfrm>
          <a:prstGeom prst="rect">
            <a:avLst/>
          </a:prstGeom>
          <a:noFill/>
        </p:spPr>
        <p:txBody>
          <a:bodyPr wrap="square" rtlCol="0">
            <a:spAutoFit/>
          </a:bodyPr>
          <a:lstStyle/>
          <a:p>
            <a:pPr>
              <a:lnSpc>
                <a:spcPct val="150000"/>
              </a:lnSpc>
            </a:pPr>
            <a:r>
              <a:rPr lang="zh-CN" altLang="en-US" sz="2600" dirty="0" smtClean="0">
                <a:latin typeface="微软雅黑" panose="020B0503020204020204" pitchFamily="34" charset="-122"/>
                <a:ea typeface="微软雅黑" panose="020B0503020204020204" pitchFamily="34" charset="-122"/>
              </a:rPr>
              <a:t>内存架构</a:t>
            </a:r>
            <a:endParaRPr lang="en-US" altLang="zh-CN" sz="2600" dirty="0">
              <a:latin typeface="微软雅黑" panose="020B0503020204020204" pitchFamily="34" charset="-122"/>
              <a:ea typeface="微软雅黑" panose="020B0503020204020204" pitchFamily="34" charset="-122"/>
            </a:endParaRPr>
          </a:p>
          <a:p>
            <a:pPr>
              <a:lnSpc>
                <a:spcPct val="150000"/>
              </a:lnSpc>
            </a:pPr>
            <a:r>
              <a:rPr lang="zh-CN" altLang="en-US" sz="2600" dirty="0" smtClean="0">
                <a:latin typeface="微软雅黑" panose="020B0503020204020204" pitchFamily="34" charset="-122"/>
                <a:ea typeface="微软雅黑" panose="020B0503020204020204" pitchFamily="34" charset="-122"/>
              </a:rPr>
              <a:t>内存管理</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4726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8456" y="841829"/>
            <a:ext cx="10849429" cy="615553"/>
          </a:xfrm>
          <a:prstGeom prst="rect">
            <a:avLst/>
          </a:prstGeom>
          <a:noFill/>
        </p:spPr>
        <p:txBody>
          <a:bodyPr wrap="square" rtlCol="0">
            <a:spAutoFit/>
          </a:bodyPr>
          <a:lstStyle/>
          <a:p>
            <a:r>
              <a:rPr lang="zh-CN" altLang="en-US" sz="3400" b="1" dirty="0" smtClean="0">
                <a:latin typeface="微软雅黑" panose="020B0503020204020204" pitchFamily="34" charset="-122"/>
                <a:ea typeface="微软雅黑" panose="020B0503020204020204" pitchFamily="34" charset="-122"/>
              </a:rPr>
              <a:t>内存架构</a:t>
            </a:r>
            <a:endParaRPr lang="zh-CN" altLang="en-US" sz="3400" b="1"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18458" y="1488160"/>
            <a:ext cx="5400988" cy="4893647"/>
          </a:xfrm>
          <a:prstGeom prst="rect">
            <a:avLst/>
          </a:prstGeom>
          <a:noFill/>
        </p:spPr>
        <p:txBody>
          <a:bodyPr wrap="square" rtlCol="0">
            <a:spAutoFit/>
          </a:bodyPr>
          <a:lstStyle/>
          <a:p>
            <a:pPr marL="457200" indent="-457200">
              <a:lnSpc>
                <a:spcPct val="150000"/>
              </a:lnSpc>
              <a:buFont typeface="Wingdings" charset="2"/>
              <a:buChar char="v"/>
            </a:pPr>
            <a:r>
              <a:rPr lang="en-US" altLang="zh-CN" sz="2600" dirty="0" smtClean="0">
                <a:latin typeface="微软雅黑" panose="020B0503020204020204" pitchFamily="34" charset="-122"/>
                <a:ea typeface="微软雅黑" panose="020B0503020204020204" pitchFamily="34" charset="-122"/>
              </a:rPr>
              <a:t>GPU</a:t>
            </a:r>
            <a:r>
              <a:rPr lang="zh-CN" altLang="en-US" sz="2600" dirty="0" smtClean="0">
                <a:latin typeface="微软雅黑" panose="020B0503020204020204" pitchFamily="34" charset="-122"/>
                <a:ea typeface="微软雅黑" panose="020B0503020204020204" pitchFamily="34" charset="-122"/>
              </a:rPr>
              <a:t>具有多种不同用途的内存：寄存器</a:t>
            </a:r>
            <a:r>
              <a:rPr lang="en-US" altLang="zh-CN" sz="2600" dirty="0" smtClean="0">
                <a:latin typeface="微软雅黑" panose="020B0503020204020204" pitchFamily="34" charset="-122"/>
                <a:ea typeface="微软雅黑" panose="020B0503020204020204" pitchFamily="34" charset="-122"/>
              </a:rPr>
              <a:t>(Register)</a:t>
            </a:r>
            <a:r>
              <a:rPr lang="zh-CN" altLang="en-US" sz="2600" dirty="0" smtClean="0">
                <a:latin typeface="微软雅黑" panose="020B0503020204020204" pitchFamily="34" charset="-122"/>
                <a:ea typeface="微软雅黑" panose="020B0503020204020204" pitchFamily="34" charset="-122"/>
              </a:rPr>
              <a:t>、全局内存</a:t>
            </a:r>
            <a:r>
              <a:rPr lang="en-US" altLang="zh-CN" sz="2600" dirty="0" smtClean="0">
                <a:latin typeface="微软雅黑" panose="020B0503020204020204" pitchFamily="34" charset="-122"/>
                <a:ea typeface="微软雅黑" panose="020B0503020204020204" pitchFamily="34" charset="-122"/>
              </a:rPr>
              <a:t>(global memory)</a:t>
            </a:r>
            <a:r>
              <a:rPr lang="zh-CN" altLang="en-US" sz="2600" dirty="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共享内存</a:t>
            </a:r>
            <a:r>
              <a:rPr lang="en-US" altLang="zh-CN" sz="2600" dirty="0" smtClean="0">
                <a:latin typeface="微软雅黑" panose="020B0503020204020204" pitchFamily="34" charset="-122"/>
                <a:ea typeface="微软雅黑" panose="020B0503020204020204" pitchFamily="34" charset="-122"/>
              </a:rPr>
              <a:t>(shared memory)</a:t>
            </a:r>
            <a:r>
              <a:rPr lang="zh-CN" altLang="en-US" sz="2600" dirty="0" smtClean="0">
                <a:latin typeface="微软雅黑" panose="020B0503020204020204" pitchFamily="34" charset="-122"/>
                <a:ea typeface="微软雅黑" panose="020B0503020204020204" pitchFamily="34" charset="-122"/>
              </a:rPr>
              <a:t>、线程私有内存</a:t>
            </a:r>
            <a:r>
              <a:rPr lang="en-US" altLang="zh-CN" sz="2600" dirty="0" smtClean="0">
                <a:latin typeface="微软雅黑" panose="020B0503020204020204" pitchFamily="34" charset="-122"/>
                <a:ea typeface="微软雅黑" panose="020B0503020204020204" pitchFamily="34" charset="-122"/>
              </a:rPr>
              <a:t>(thread private local memory)</a:t>
            </a:r>
            <a:r>
              <a:rPr lang="zh-CN" altLang="en-US" sz="2600" dirty="0" smtClean="0">
                <a:latin typeface="微软雅黑" panose="020B0503020204020204" pitchFamily="34" charset="-122"/>
                <a:ea typeface="微软雅黑" panose="020B0503020204020204" pitchFamily="34" charset="-122"/>
              </a:rPr>
              <a:t>、常量内存</a:t>
            </a:r>
            <a:r>
              <a:rPr lang="en-US" altLang="zh-CN" sz="2600" dirty="0" smtClean="0">
                <a:latin typeface="微软雅黑" panose="020B0503020204020204" pitchFamily="34" charset="-122"/>
                <a:ea typeface="微软雅黑" panose="020B0503020204020204" pitchFamily="34" charset="-122"/>
              </a:rPr>
              <a:t>(constant memory)</a:t>
            </a:r>
            <a:r>
              <a:rPr lang="zh-CN" altLang="en-US" sz="2600" dirty="0" smtClean="0">
                <a:latin typeface="微软雅黑" panose="020B0503020204020204" pitchFamily="34" charset="-122"/>
                <a:ea typeface="微软雅黑" panose="020B0503020204020204" pitchFamily="34" charset="-122"/>
              </a:rPr>
              <a:t>和纹理内存</a:t>
            </a:r>
            <a:r>
              <a:rPr lang="en-US" altLang="zh-CN" sz="2600" dirty="0" smtClean="0">
                <a:latin typeface="微软雅黑" panose="020B0503020204020204" pitchFamily="34" charset="-122"/>
                <a:ea typeface="微软雅黑" panose="020B0503020204020204" pitchFamily="34" charset="-122"/>
              </a:rPr>
              <a:t>(texture memory)</a:t>
            </a:r>
          </a:p>
        </p:txBody>
      </p:sp>
      <p:pic>
        <p:nvPicPr>
          <p:cNvPr id="8" name="Picture 7"/>
          <p:cNvPicPr>
            <a:picLocks noChangeAspect="1"/>
          </p:cNvPicPr>
          <p:nvPr/>
        </p:nvPicPr>
        <p:blipFill>
          <a:blip r:embed="rId2"/>
          <a:stretch>
            <a:fillRect/>
          </a:stretch>
        </p:blipFill>
        <p:spPr>
          <a:xfrm>
            <a:off x="6976485" y="1297662"/>
            <a:ext cx="4941385" cy="5274641"/>
          </a:xfrm>
          <a:prstGeom prst="rect">
            <a:avLst/>
          </a:prstGeom>
        </p:spPr>
      </p:pic>
    </p:spTree>
    <p:extLst>
      <p:ext uri="{BB962C8B-B14F-4D97-AF65-F5344CB8AC3E}">
        <p14:creationId xmlns:p14="http://schemas.microsoft.com/office/powerpoint/2010/main" val="55391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8456" y="841829"/>
            <a:ext cx="10849429" cy="615553"/>
          </a:xfrm>
          <a:prstGeom prst="rect">
            <a:avLst/>
          </a:prstGeom>
          <a:noFill/>
        </p:spPr>
        <p:txBody>
          <a:bodyPr wrap="square" rtlCol="0">
            <a:spAutoFit/>
          </a:bodyPr>
          <a:lstStyle/>
          <a:p>
            <a:r>
              <a:rPr lang="zh-CN" altLang="en-US" sz="3400" b="1" dirty="0" smtClean="0">
                <a:latin typeface="微软雅黑" panose="020B0503020204020204" pitchFamily="34" charset="-122"/>
                <a:ea typeface="微软雅黑" panose="020B0503020204020204" pitchFamily="34" charset="-122"/>
              </a:rPr>
              <a:t>内存架构</a:t>
            </a:r>
            <a:endParaRPr lang="zh-CN" altLang="en-US" sz="3400" b="1"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18458" y="1422847"/>
            <a:ext cx="11168742" cy="4893647"/>
          </a:xfrm>
          <a:prstGeom prst="rect">
            <a:avLst/>
          </a:prstGeom>
          <a:noFill/>
        </p:spPr>
        <p:txBody>
          <a:bodyPr wrap="square" rtlCol="0">
            <a:spAutoFit/>
          </a:bodyPr>
          <a:lstStyle/>
          <a:p>
            <a:pPr marL="457200" indent="-457200">
              <a:lnSpc>
                <a:spcPct val="150000"/>
              </a:lnSpc>
              <a:buFont typeface="Wingdings" charset="2"/>
              <a:buChar char="v"/>
            </a:pPr>
            <a:r>
              <a:rPr lang="zh-CN" altLang="en-US" sz="2600" dirty="0" smtClean="0">
                <a:latin typeface="微软雅黑" panose="020B0503020204020204" pitchFamily="34" charset="-122"/>
                <a:ea typeface="微软雅黑" panose="020B0503020204020204" pitchFamily="34" charset="-122"/>
              </a:rPr>
              <a:t>寄存器</a:t>
            </a:r>
            <a:endParaRPr lang="en-US" altLang="zh-CN" sz="2600" dirty="0" smtClean="0">
              <a:latin typeface="微软雅黑" panose="020B0503020204020204" pitchFamily="34" charset="-122"/>
              <a:ea typeface="微软雅黑" panose="020B0503020204020204" pitchFamily="34" charset="-122"/>
            </a:endParaRPr>
          </a:p>
          <a:p>
            <a:pPr>
              <a:lnSpc>
                <a:spcPct val="150000"/>
              </a:lnSpc>
            </a:pPr>
            <a:r>
              <a:rPr lang="zh-CN" altLang="en-US" sz="2600" dirty="0">
                <a:latin typeface="微软雅黑" panose="020B0503020204020204" pitchFamily="34" charset="-122"/>
                <a:ea typeface="微软雅黑" panose="020B0503020204020204" pitchFamily="34" charset="-122"/>
              </a:rPr>
              <a:t> </a:t>
            </a:r>
            <a:r>
              <a:rPr lang="zh-CN" altLang="en-US" sz="2600" dirty="0" smtClean="0">
                <a:latin typeface="微软雅黑" panose="020B0503020204020204" pitchFamily="34" charset="-122"/>
                <a:ea typeface="微软雅黑" panose="020B0503020204020204" pitchFamily="34" charset="-122"/>
              </a:rPr>
              <a:t>   </a:t>
            </a:r>
            <a:r>
              <a:rPr lang="en-US" altLang="zh-CN" sz="2600" dirty="0" smtClean="0">
                <a:latin typeface="微软雅黑" panose="020B0503020204020204" pitchFamily="34" charset="-122"/>
                <a:ea typeface="微软雅黑" panose="020B0503020204020204" pitchFamily="34" charset="-122"/>
              </a:rPr>
              <a:t>GPU</a:t>
            </a:r>
            <a:r>
              <a:rPr lang="zh-CN" altLang="en-US" sz="2600" dirty="0" smtClean="0">
                <a:latin typeface="微软雅黑" panose="020B0503020204020204" pitchFamily="34" charset="-122"/>
                <a:ea typeface="微软雅黑" panose="020B0503020204020204" pitchFamily="34" charset="-122"/>
              </a:rPr>
              <a:t>中访问速度最快的内存，内核代码中声明的没有其它任何修饰符的自动变量通常存放在寄存器中。寄存器内存是每个线程私有，用于存放经常访问的变量</a:t>
            </a:r>
            <a:endParaRPr lang="en-US" altLang="zh-CN" sz="2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charset="2"/>
              <a:buChar char="v"/>
            </a:pPr>
            <a:r>
              <a:rPr lang="zh-CN" altLang="en-US" sz="2600" dirty="0" smtClean="0">
                <a:latin typeface="微软雅黑" panose="020B0503020204020204" pitchFamily="34" charset="-122"/>
                <a:ea typeface="微软雅黑" panose="020B0503020204020204" pitchFamily="34" charset="-122"/>
              </a:rPr>
              <a:t>本地内存</a:t>
            </a:r>
            <a:endParaRPr lang="en-US" altLang="zh-CN" sz="2600" dirty="0" smtClean="0">
              <a:latin typeface="微软雅黑" panose="020B0503020204020204" pitchFamily="34" charset="-122"/>
              <a:ea typeface="微软雅黑" panose="020B0503020204020204" pitchFamily="34" charset="-122"/>
            </a:endParaRPr>
          </a:p>
          <a:p>
            <a:pPr>
              <a:lnSpc>
                <a:spcPct val="150000"/>
              </a:lnSpc>
            </a:pPr>
            <a:r>
              <a:rPr lang="zh-CN" altLang="en-US" sz="2600" dirty="0" smtClean="0">
                <a:latin typeface="微软雅黑" panose="020B0503020204020204" pitchFamily="34" charset="-122"/>
                <a:ea typeface="微软雅黑" panose="020B0503020204020204" pitchFamily="34" charset="-122"/>
              </a:rPr>
              <a:t>    内核函数中无法存放到寄存器中的变量会被存放到本地内存中，比如在编译代码时无法确定下标的数组、较大的数据结构、不满足内核寄存器限制条件的变量</a:t>
            </a:r>
            <a:endParaRPr lang="en-US" altLang="zh-CN" sz="2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198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8456" y="841829"/>
            <a:ext cx="10849429" cy="615553"/>
          </a:xfrm>
          <a:prstGeom prst="rect">
            <a:avLst/>
          </a:prstGeom>
          <a:noFill/>
        </p:spPr>
        <p:txBody>
          <a:bodyPr wrap="square" rtlCol="0">
            <a:spAutoFit/>
          </a:bodyPr>
          <a:lstStyle/>
          <a:p>
            <a:r>
              <a:rPr lang="zh-CN" altLang="en-US" sz="3400" b="1" dirty="0" smtClean="0">
                <a:latin typeface="微软雅黑" panose="020B0503020204020204" pitchFamily="34" charset="-122"/>
                <a:ea typeface="微软雅黑" panose="020B0503020204020204" pitchFamily="34" charset="-122"/>
              </a:rPr>
              <a:t>内存架构</a:t>
            </a:r>
            <a:endParaRPr lang="zh-CN" altLang="en-US" sz="3400" b="1"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18458" y="1466389"/>
            <a:ext cx="11168742" cy="5493812"/>
          </a:xfrm>
          <a:prstGeom prst="rect">
            <a:avLst/>
          </a:prstGeom>
          <a:noFill/>
        </p:spPr>
        <p:txBody>
          <a:bodyPr wrap="square" rtlCol="0">
            <a:spAutoFit/>
          </a:bodyPr>
          <a:lstStyle/>
          <a:p>
            <a:pPr marL="457200" indent="-457200">
              <a:lnSpc>
                <a:spcPct val="150000"/>
              </a:lnSpc>
              <a:buFont typeface="Wingdings" charset="2"/>
              <a:buChar char="v"/>
            </a:pPr>
            <a:r>
              <a:rPr lang="zh-CN" altLang="en-US" sz="2600" dirty="0" smtClean="0">
                <a:latin typeface="微软雅黑" panose="020B0503020204020204" pitchFamily="34" charset="-122"/>
                <a:ea typeface="微软雅黑" panose="020B0503020204020204" pitchFamily="34" charset="-122"/>
              </a:rPr>
              <a:t>共享内存</a:t>
            </a:r>
            <a:endParaRPr lang="en-US" altLang="zh-CN" sz="2600" dirty="0" smtClean="0">
              <a:latin typeface="微软雅黑" panose="020B0503020204020204" pitchFamily="34" charset="-122"/>
              <a:ea typeface="微软雅黑" panose="020B0503020204020204" pitchFamily="34" charset="-122"/>
            </a:endParaRPr>
          </a:p>
          <a:p>
            <a:pPr>
              <a:lnSpc>
                <a:spcPct val="150000"/>
              </a:lnSpc>
            </a:pPr>
            <a:r>
              <a:rPr lang="zh-CN" altLang="en-US" sz="2600" dirty="0" smtClean="0">
                <a:latin typeface="微软雅黑" panose="020B0503020204020204" pitchFamily="34" charset="-122"/>
                <a:ea typeface="微软雅黑" panose="020B0503020204020204" pitchFamily="34" charset="-122"/>
              </a:rPr>
              <a:t>     内核函数中由</a:t>
            </a:r>
            <a:r>
              <a:rPr lang="en-US" altLang="zh-CN" sz="2600" dirty="0" smtClean="0">
                <a:latin typeface="微软雅黑" panose="020B0503020204020204" pitchFamily="34" charset="-122"/>
                <a:ea typeface="微软雅黑" panose="020B0503020204020204" pitchFamily="34" charset="-122"/>
              </a:rPr>
              <a:t>__shared__</a:t>
            </a:r>
            <a:r>
              <a:rPr lang="zh-CN" altLang="en-US" sz="2600" dirty="0" smtClean="0">
                <a:latin typeface="微软雅黑" panose="020B0503020204020204" pitchFamily="34" charset="-122"/>
                <a:ea typeface="微软雅黑" panose="020B0503020204020204" pitchFamily="34" charset="-122"/>
              </a:rPr>
              <a:t>修饰的变量都保存在共享内存中，共享是片上存储空间</a:t>
            </a:r>
            <a:r>
              <a:rPr lang="en-US" altLang="zh-CN" sz="2600" dirty="0" smtClean="0">
                <a:latin typeface="微软雅黑" panose="020B0503020204020204" pitchFamily="34" charset="-122"/>
                <a:ea typeface="微软雅黑" panose="020B0503020204020204" pitchFamily="34" charset="-122"/>
              </a:rPr>
              <a:t>(on-chip)</a:t>
            </a:r>
            <a:r>
              <a:rPr lang="zh-CN" altLang="en-US" sz="2600" dirty="0" smtClean="0">
                <a:latin typeface="微软雅黑" panose="020B0503020204020204" pitchFamily="34" charset="-122"/>
                <a:ea typeface="微软雅黑" panose="020B0503020204020204" pitchFamily="34" charset="-122"/>
              </a:rPr>
              <a:t>，具有低延迟和高带宽特点</a:t>
            </a:r>
            <a:endParaRPr lang="en-US" altLang="zh-CN" sz="2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charset="2"/>
              <a:buChar char="v"/>
            </a:pPr>
            <a:r>
              <a:rPr lang="zh-CN" altLang="en-US" sz="2600" dirty="0" smtClean="0">
                <a:latin typeface="微软雅黑" panose="020B0503020204020204" pitchFamily="34" charset="-122"/>
                <a:ea typeface="微软雅黑" panose="020B0503020204020204" pitchFamily="34" charset="-122"/>
              </a:rPr>
              <a:t>常量内存</a:t>
            </a:r>
            <a:endParaRPr lang="en-US" altLang="zh-CN" sz="2600" dirty="0" smtClean="0">
              <a:latin typeface="微软雅黑" panose="020B0503020204020204" pitchFamily="34" charset="-122"/>
              <a:ea typeface="微软雅黑" panose="020B0503020204020204" pitchFamily="34" charset="-122"/>
            </a:endParaRPr>
          </a:p>
          <a:p>
            <a:pPr>
              <a:lnSpc>
                <a:spcPct val="150000"/>
              </a:lnSpc>
            </a:pPr>
            <a:r>
              <a:rPr lang="zh-CN" altLang="en-US" sz="2600" dirty="0" smtClean="0">
                <a:latin typeface="微软雅黑" panose="020B0503020204020204" pitchFamily="34" charset="-122"/>
                <a:ea typeface="微软雅黑" panose="020B0503020204020204" pitchFamily="34" charset="-122"/>
              </a:rPr>
              <a:t>     由</a:t>
            </a:r>
            <a:r>
              <a:rPr lang="en-US" altLang="zh-CN" sz="2600" dirty="0" smtClean="0">
                <a:latin typeface="微软雅黑" panose="020B0503020204020204" pitchFamily="34" charset="-122"/>
                <a:ea typeface="微软雅黑" panose="020B0503020204020204" pitchFamily="34" charset="-122"/>
              </a:rPr>
              <a:t>__constant__</a:t>
            </a:r>
            <a:r>
              <a:rPr lang="zh-CN" altLang="en-US" sz="2600" dirty="0" smtClean="0">
                <a:latin typeface="微软雅黑" panose="020B0503020204020204" pitchFamily="34" charset="-122"/>
                <a:ea typeface="微软雅黑" panose="020B0503020204020204" pitchFamily="34" charset="-122"/>
              </a:rPr>
              <a:t>修饰的变量存放在常量内存中，常量内存可以被所有内核代码访问</a:t>
            </a:r>
            <a:endParaRPr lang="en-US" altLang="zh-CN" sz="2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charset="2"/>
              <a:buChar char="v"/>
            </a:pPr>
            <a:r>
              <a:rPr lang="zh-CN" altLang="en-US" sz="2600" dirty="0" smtClean="0">
                <a:latin typeface="微软雅黑" panose="020B0503020204020204" pitchFamily="34" charset="-122"/>
                <a:ea typeface="微软雅黑" panose="020B0503020204020204" pitchFamily="34" charset="-122"/>
              </a:rPr>
              <a:t>全局内存</a:t>
            </a:r>
            <a:endParaRPr lang="en-US" altLang="zh-CN" sz="2600" dirty="0" smtClean="0">
              <a:latin typeface="微软雅黑" panose="020B0503020204020204" pitchFamily="34" charset="-122"/>
              <a:ea typeface="微软雅黑" panose="020B0503020204020204" pitchFamily="34" charset="-122"/>
            </a:endParaRPr>
          </a:p>
          <a:p>
            <a:pPr>
              <a:lnSpc>
                <a:spcPct val="150000"/>
              </a:lnSpc>
            </a:pPr>
            <a:r>
              <a:rPr lang="zh-CN" altLang="en-US" sz="2600" dirty="0" smtClean="0">
                <a:latin typeface="微软雅黑" panose="020B0503020204020204" pitchFamily="34" charset="-122"/>
                <a:ea typeface="微软雅黑" panose="020B0503020204020204" pitchFamily="34" charset="-122"/>
              </a:rPr>
              <a:t>     全局内存数量最大、使用最多、延迟最大</a:t>
            </a:r>
            <a:endParaRPr lang="en-US" altLang="zh-CN" sz="2600" dirty="0" smtClean="0">
              <a:latin typeface="微软雅黑" panose="020B0503020204020204" pitchFamily="34" charset="-122"/>
              <a:ea typeface="微软雅黑" panose="020B0503020204020204" pitchFamily="34" charset="-122"/>
            </a:endParaRPr>
          </a:p>
          <a:p>
            <a:pPr>
              <a:lnSpc>
                <a:spcPct val="150000"/>
              </a:lnSpc>
            </a:pPr>
            <a:r>
              <a:rPr lang="zh-CN" altLang="en-US" sz="2600" dirty="0">
                <a:latin typeface="微软雅黑" panose="020B0503020204020204" pitchFamily="34" charset="-122"/>
                <a:ea typeface="微软雅黑" panose="020B0503020204020204" pitchFamily="34" charset="-122"/>
              </a:rPr>
              <a:t> </a:t>
            </a:r>
            <a:r>
              <a:rPr lang="zh-CN" altLang="en-US" sz="2600" dirty="0" smtClean="0">
                <a:latin typeface="微软雅黑" panose="020B0503020204020204" pitchFamily="34" charset="-122"/>
                <a:ea typeface="微软雅黑" panose="020B0503020204020204" pitchFamily="34" charset="-122"/>
              </a:rPr>
              <a:t>    静态分配：</a:t>
            </a:r>
            <a:r>
              <a:rPr lang="en-US" altLang="zh-CN" sz="2600" dirty="0" smtClean="0">
                <a:latin typeface="微软雅黑" panose="020B0503020204020204" pitchFamily="34" charset="-122"/>
                <a:ea typeface="微软雅黑" panose="020B0503020204020204" pitchFamily="34" charset="-122"/>
              </a:rPr>
              <a:t>__device__</a:t>
            </a:r>
            <a:r>
              <a:rPr lang="zh-CN" altLang="en-US" sz="2600" dirty="0" smtClean="0">
                <a:latin typeface="微软雅黑" panose="020B0503020204020204" pitchFamily="34" charset="-122"/>
                <a:ea typeface="微软雅黑" panose="020B0503020204020204" pitchFamily="34" charset="-122"/>
              </a:rPr>
              <a:t>关键字， 动态分配：主机中使用内存管理函数    </a:t>
            </a:r>
            <a:endParaRPr lang="en-US" altLang="zh-CN" sz="2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692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8456" y="841829"/>
            <a:ext cx="10849429" cy="615553"/>
          </a:xfrm>
          <a:prstGeom prst="rect">
            <a:avLst/>
          </a:prstGeom>
          <a:noFill/>
        </p:spPr>
        <p:txBody>
          <a:bodyPr wrap="square" rtlCol="0">
            <a:spAutoFit/>
          </a:bodyPr>
          <a:lstStyle/>
          <a:p>
            <a:r>
              <a:rPr lang="zh-CN" altLang="en-US" sz="3400" b="1" dirty="0" smtClean="0">
                <a:latin typeface="微软雅黑" panose="020B0503020204020204" pitchFamily="34" charset="-122"/>
                <a:ea typeface="微软雅黑" panose="020B0503020204020204" pitchFamily="34" charset="-122"/>
              </a:rPr>
              <a:t>内存管理</a:t>
            </a:r>
            <a:endParaRPr lang="zh-CN" altLang="en-US" sz="3400" b="1"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18457" y="1488160"/>
            <a:ext cx="10849429" cy="1892826"/>
          </a:xfrm>
          <a:prstGeom prst="rect">
            <a:avLst/>
          </a:prstGeom>
          <a:noFill/>
        </p:spPr>
        <p:txBody>
          <a:bodyPr wrap="square" rtlCol="0">
            <a:spAutoFit/>
          </a:bodyPr>
          <a:lstStyle/>
          <a:p>
            <a:pPr marL="457200" indent="-457200">
              <a:lnSpc>
                <a:spcPct val="150000"/>
              </a:lnSpc>
              <a:buFont typeface="Wingdings" charset="2"/>
              <a:buChar char="v"/>
            </a:pPr>
            <a:r>
              <a:rPr lang="en-US" altLang="zh-CN" sz="2600" dirty="0" smtClean="0">
                <a:latin typeface="微软雅黑" panose="020B0503020204020204" pitchFamily="34" charset="-122"/>
                <a:ea typeface="微软雅黑" panose="020B0503020204020204" pitchFamily="34" charset="-122"/>
              </a:rPr>
              <a:t>CUDA</a:t>
            </a:r>
            <a:r>
              <a:rPr lang="zh-CN" altLang="en-US" sz="2600" dirty="0" smtClean="0">
                <a:latin typeface="微软雅黑" panose="020B0503020204020204" pitchFamily="34" charset="-122"/>
                <a:ea typeface="微软雅黑" panose="020B0503020204020204" pitchFamily="34" charset="-122"/>
              </a:rPr>
              <a:t>内存管理包含</a:t>
            </a:r>
            <a:r>
              <a:rPr lang="en-US" altLang="zh-CN" sz="2600" dirty="0" smtClean="0">
                <a:latin typeface="微软雅黑" panose="020B0503020204020204" pitchFamily="34" charset="-122"/>
                <a:ea typeface="微软雅黑" panose="020B0503020204020204" pitchFamily="34" charset="-122"/>
              </a:rPr>
              <a:t>GPU</a:t>
            </a:r>
            <a:r>
              <a:rPr lang="zh-CN" altLang="en-US" sz="2600" dirty="0" smtClean="0">
                <a:latin typeface="微软雅黑" panose="020B0503020204020204" pitchFamily="34" charset="-122"/>
                <a:ea typeface="微软雅黑" panose="020B0503020204020204" pitchFamily="34" charset="-122"/>
              </a:rPr>
              <a:t>内存分配、释放、数据在主机和设备间的传递</a:t>
            </a:r>
            <a:endParaRPr lang="en-US" altLang="zh-CN" sz="2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charset="2"/>
              <a:buChar char="v"/>
            </a:pPr>
            <a:r>
              <a:rPr lang="zh-CN" altLang="en-US" sz="2600" dirty="0" smtClean="0">
                <a:latin typeface="微软雅黑" panose="020B0503020204020204" pitchFamily="34" charset="-122"/>
                <a:ea typeface="微软雅黑" panose="020B0503020204020204" pitchFamily="34" charset="-122"/>
              </a:rPr>
              <a:t>标准</a:t>
            </a:r>
            <a:r>
              <a:rPr lang="en-US" altLang="zh-CN" sz="2600" dirty="0" smtClean="0">
                <a:latin typeface="微软雅黑" panose="020B0503020204020204" pitchFamily="34" charset="-122"/>
                <a:ea typeface="微软雅黑" panose="020B0503020204020204" pitchFamily="34" charset="-122"/>
              </a:rPr>
              <a:t>C</a:t>
            </a:r>
            <a:r>
              <a:rPr lang="zh-CN" altLang="en-US" sz="2600" dirty="0" smtClean="0">
                <a:latin typeface="微软雅黑" panose="020B0503020204020204" pitchFamily="34" charset="-122"/>
                <a:ea typeface="微软雅黑" panose="020B0503020204020204" pitchFamily="34" charset="-122"/>
              </a:rPr>
              <a:t>内存管理函数和</a:t>
            </a:r>
            <a:r>
              <a:rPr lang="en-US" altLang="zh-CN" sz="2600" dirty="0" smtClean="0">
                <a:latin typeface="微软雅黑" panose="020B0503020204020204" pitchFamily="34" charset="-122"/>
                <a:ea typeface="微软雅黑" panose="020B0503020204020204" pitchFamily="34" charset="-122"/>
              </a:rPr>
              <a:t>CUDA</a:t>
            </a:r>
            <a:r>
              <a:rPr lang="zh-CN" altLang="en-US" sz="2600" dirty="0" smtClean="0">
                <a:latin typeface="微软雅黑" panose="020B0503020204020204" pitchFamily="34" charset="-122"/>
                <a:ea typeface="微软雅黑" panose="020B0503020204020204" pitchFamily="34" charset="-122"/>
              </a:rPr>
              <a:t>内存管理函数间对应关系</a:t>
            </a:r>
            <a:endParaRPr lang="en-US" altLang="zh-CN" sz="2600" dirty="0" smtClean="0">
              <a:latin typeface="微软雅黑" panose="020B0503020204020204" pitchFamily="34" charset="-122"/>
              <a:ea typeface="微软雅黑" panose="020B0503020204020204" pitchFamily="34" charset="-122"/>
            </a:endParaRPr>
          </a:p>
        </p:txBody>
      </p:sp>
      <p:pic>
        <p:nvPicPr>
          <p:cNvPr id="4" name="Picture 3"/>
          <p:cNvPicPr>
            <a:picLocks noChangeAspect="1"/>
          </p:cNvPicPr>
          <p:nvPr/>
        </p:nvPicPr>
        <p:blipFill>
          <a:blip r:embed="rId3"/>
          <a:stretch>
            <a:fillRect/>
          </a:stretch>
        </p:blipFill>
        <p:spPr>
          <a:xfrm>
            <a:off x="1019648" y="3697873"/>
            <a:ext cx="10981513" cy="2251296"/>
          </a:xfrm>
          <a:prstGeom prst="rect">
            <a:avLst/>
          </a:prstGeom>
        </p:spPr>
      </p:pic>
    </p:spTree>
    <p:extLst>
      <p:ext uri="{BB962C8B-B14F-4D97-AF65-F5344CB8AC3E}">
        <p14:creationId xmlns:p14="http://schemas.microsoft.com/office/powerpoint/2010/main" val="40298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标题 13"/>
          <p:cNvSpPr txBox="1">
            <a:spLocks/>
          </p:cNvSpPr>
          <p:nvPr/>
        </p:nvSpPr>
        <p:spPr>
          <a:xfrm>
            <a:off x="10481806" y="6290113"/>
            <a:ext cx="1271365" cy="4368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r"/>
            <a:r>
              <a:rPr kumimoji="1" lang="zh-CN" altLang="en-US" sz="1600" dirty="0" smtClean="0">
                <a:solidFill>
                  <a:schemeClr val="bg1"/>
                </a:solidFill>
                <a:latin typeface="黑体" panose="02010609060101010101" pitchFamily="49" charset="-122"/>
                <a:ea typeface="黑体" panose="02010609060101010101" pitchFamily="49" charset="-122"/>
              </a:rPr>
              <a:t>公司官网</a:t>
            </a:r>
            <a:endParaRPr kumimoji="1" lang="zh-CN" altLang="en-US" sz="1600" dirty="0">
              <a:solidFill>
                <a:schemeClr val="bg1"/>
              </a:solidFill>
              <a:latin typeface="黑体" panose="02010609060101010101" pitchFamily="49" charset="-122"/>
              <a:ea typeface="黑体" panose="02010609060101010101" pitchFamily="49" charset="-122"/>
            </a:endParaRPr>
          </a:p>
        </p:txBody>
      </p:sp>
      <p:sp>
        <p:nvSpPr>
          <p:cNvPr id="10" name="标题 13"/>
          <p:cNvSpPr txBox="1">
            <a:spLocks/>
          </p:cNvSpPr>
          <p:nvPr/>
        </p:nvSpPr>
        <p:spPr>
          <a:xfrm>
            <a:off x="9027562" y="6305730"/>
            <a:ext cx="1271365" cy="4368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r"/>
            <a:r>
              <a:rPr kumimoji="1" lang="zh-CN" altLang="en-US" sz="1600" dirty="0" smtClean="0">
                <a:solidFill>
                  <a:schemeClr val="bg1"/>
                </a:solidFill>
                <a:latin typeface="黑体" panose="02010609060101010101" pitchFamily="49" charset="-122"/>
                <a:ea typeface="黑体" panose="02010609060101010101" pitchFamily="49" charset="-122"/>
              </a:rPr>
              <a:t>微信公众号</a:t>
            </a:r>
            <a:endParaRPr kumimoji="1" lang="zh-CN" altLang="en-US" sz="16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14952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TotalTime>
  <Words>302</Words>
  <Application>Microsoft Macintosh PowerPoint</Application>
  <PresentationFormat>Widescreen</PresentationFormat>
  <Paragraphs>27</Paragraphs>
  <Slides>7</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7</vt:i4>
      </vt:variant>
    </vt:vector>
  </HeadingPairs>
  <TitlesOfParts>
    <vt:vector size="18" baseType="lpstr">
      <vt:lpstr>Arial</vt:lpstr>
      <vt:lpstr>Calibri</vt:lpstr>
      <vt:lpstr>Calibri Light</vt:lpstr>
      <vt:lpstr>Times New Roman</vt:lpstr>
      <vt:lpstr>Wingdings</vt:lpstr>
      <vt:lpstr>宋体</vt:lpstr>
      <vt:lpstr>微软雅黑</vt:lpstr>
      <vt:lpstr>黑体</vt:lpstr>
      <vt:lpstr>Office 主题</vt:lpstr>
      <vt:lpstr>2_Office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闫旭东</dc:creator>
  <cp:lastModifiedBy>simon xia</cp:lastModifiedBy>
  <cp:revision>114</cp:revision>
  <dcterms:created xsi:type="dcterms:W3CDTF">2017-09-06T03:14:08Z</dcterms:created>
  <dcterms:modified xsi:type="dcterms:W3CDTF">2019-08-06T08:06:27Z</dcterms:modified>
</cp:coreProperties>
</file>