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2" r:id="rId3"/>
  </p:sldMasterIdLst>
  <p:notesMasterIdLst>
    <p:notesMasterId r:id="rId17"/>
  </p:notesMasterIdLst>
  <p:handoutMasterIdLst>
    <p:handoutMasterId r:id="rId18"/>
  </p:handoutMasterIdLst>
  <p:sldIdLst>
    <p:sldId id="271" r:id="rId4"/>
    <p:sldId id="256" r:id="rId5"/>
    <p:sldId id="258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FFFFE5"/>
    <a:srgbClr val="BF9000"/>
    <a:srgbClr val="7C9DCE"/>
    <a:srgbClr val="1991FF"/>
    <a:srgbClr val="1971FF"/>
    <a:srgbClr val="009E47"/>
    <a:srgbClr val="00FF00"/>
    <a:srgbClr val="C55A1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8">
            <a:extLst>
              <a:ext uri="{FF2B5EF4-FFF2-40B4-BE49-F238E27FC236}">
                <a16:creationId xmlns:a16="http://schemas.microsoft.com/office/drawing/2014/main" id="{FDFD55FC-B95B-087D-6A16-A70E945C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35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DD6D5C-0C75-C154-6AEF-A8A8F608B5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590" t="4311" r="5734" b="10737"/>
          <a:stretch>
            <a:fillRect/>
          </a:stretch>
        </p:blipFill>
        <p:spPr>
          <a:xfrm>
            <a:off x="3126000" y="1033479"/>
            <a:ext cx="5940000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8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owechina/iidx_pic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owechina/iidx_pic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A5EBF9C3-0D10-E023-8A0F-09F79DA395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5310248"/>
                  </p:ext>
                </p:extLst>
              </p:nvPr>
            </p:nvGraphicFramePr>
            <p:xfrm>
              <a:off x="2271394" y="2519449"/>
              <a:ext cx="3233958" cy="1819101"/>
            </p:xfrm>
            <a:graphic>
              <a:graphicData uri="http://schemas.microsoft.com/office/powerpoint/2016/slidezoom">
                <pslz:sldZm>
                  <pslz:sldZmObj sldId="256" cId="3734341259">
                    <pslz:zmPr id="{8A9B5353-A793-41A3-96E5-3BE7ED86A45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3958" cy="18191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幻灯片缩放定位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5EBF9C3-0D10-E023-8A0F-09F79DA395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1394" y="2519449"/>
                <a:ext cx="3233958" cy="181910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05D57391-D162-A119-F88A-5D80CD0078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1521708"/>
                  </p:ext>
                </p:extLst>
              </p:nvPr>
            </p:nvGraphicFramePr>
            <p:xfrm>
              <a:off x="6328551" y="2519448"/>
              <a:ext cx="3233958" cy="1819102"/>
            </p:xfrm>
            <a:graphic>
              <a:graphicData uri="http://schemas.microsoft.com/office/powerpoint/2016/slidezoom">
                <pslz:sldZm>
                  <pslz:sldZmObj sldId="265" cId="3381834881">
                    <pslz:zmPr id="{F635E814-9518-4FDD-8C1F-F2B8429CB0D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3958" cy="1819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幻灯片缩放定位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5D57391-D162-A119-F88A-5D80CD0078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8551" y="2519448"/>
                <a:ext cx="3233958" cy="18191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2050" name="Picture 2" descr="Ever wonder why your mouse cursor is slanted? | by ajiitha | Prototypr">
            <a:extLst>
              <a:ext uri="{FF2B5EF4-FFF2-40B4-BE49-F238E27FC236}">
                <a16:creationId xmlns:a16="http://schemas.microsoft.com/office/drawing/2014/main" id="{A0819616-268D-2F35-A6EF-DD36CBAA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4" y="4338550"/>
            <a:ext cx="351548" cy="5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ver wonder why your mouse cursor is slanted? | by ajiitha | Prototypr">
            <a:extLst>
              <a:ext uri="{FF2B5EF4-FFF2-40B4-BE49-F238E27FC236}">
                <a16:creationId xmlns:a16="http://schemas.microsoft.com/office/drawing/2014/main" id="{5E68F70E-2E67-C2CA-57E9-BE9ED28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961" y="4338549"/>
            <a:ext cx="351548" cy="5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0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FBAF8-CADB-5CA2-58AD-D882D60C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7DE882-5CEA-5ECA-9EF7-2FA8FFA3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一般模式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F79964-5FC7-36F4-A6A6-ACFC18A3BEA0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11E11B-2E11-0F88-C119-9BF9905B2474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B06CBC1F-84E8-FB4D-AEF6-2F453BA6BD71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6C486A-D8BA-B37F-49C2-A61BC43462EE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1022352" y="1284908"/>
            <a:ext cx="536670" cy="7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6231BF8-189D-85BE-29FA-5B075B778E5B}"/>
              </a:ext>
            </a:extLst>
          </p:cNvPr>
          <p:cNvSpPr txBox="1"/>
          <p:nvPr/>
        </p:nvSpPr>
        <p:spPr>
          <a:xfrm>
            <a:off x="10788830" y="1553631"/>
            <a:ext cx="1004489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基础设定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71957D-2BD2-DF57-082E-DCE6FCFBD412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转盘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灯效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2F33F29-4747-96A4-D31B-261427123FB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松键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灯光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353E74-99AC-C695-EAED-9CE34C08AA47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0268800-E308-B20F-1AF1-121C7031C15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键盘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灯效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54FD2D-8894-011D-E89A-15113197F32F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压键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CN" altLang="en-US" sz="1300" b="1" dirty="0">
                <a:solidFill>
                  <a:schemeClr val="accent4">
                    <a:lumMod val="75000"/>
                  </a:schemeClr>
                </a:solidFill>
              </a:rPr>
              <a:t>灯光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890595-EA8B-82C8-3333-4D447BE0A43E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3152F22-71C9-6FD3-BA65-6DFD2508EBA8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32463B2-B62A-BE63-6BE1-1B8D25DDEB88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747CF74-7A95-8721-04B1-0C6504002DE1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6200000" flipH="1" flipV="1">
            <a:off x="6948889" y="432137"/>
            <a:ext cx="2465823" cy="3967129"/>
          </a:xfrm>
          <a:prstGeom prst="bentConnector4">
            <a:avLst>
              <a:gd name="adj1" fmla="val -28029"/>
              <a:gd name="adj2" fmla="val 105762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2957223-9041-B0B7-72EB-C9F432CACBDC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亮度设置</a:t>
            </a: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2346C257-63D2-BB3D-121C-6959F49D6AC5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58D31CB-D919-2B10-5200-5A6975128501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72B6236-B55C-AD17-2423-F3B51CB99571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6200000" flipV="1">
            <a:off x="7551833" y="-1430741"/>
            <a:ext cx="290606" cy="4936458"/>
          </a:xfrm>
          <a:prstGeom prst="bentConnector3">
            <a:avLst>
              <a:gd name="adj1" fmla="val 17866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63A801-D6EF-1584-4C05-2E6C45DBA9CF}"/>
              </a:ext>
            </a:extLst>
          </p:cNvPr>
          <p:cNvSpPr/>
          <p:nvPr/>
        </p:nvSpPr>
        <p:spPr>
          <a:xfrm>
            <a:off x="670566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800" b="1" dirty="0">
                <a:solidFill>
                  <a:srgbClr val="00B0F0"/>
                </a:solidFill>
              </a:rPr>
              <a:t>配置</a:t>
            </a:r>
            <a:r>
              <a:rPr lang="en-US" altLang="zh-CN" sz="800" b="1" dirty="0">
                <a:solidFill>
                  <a:srgbClr val="00B0F0"/>
                </a:solidFill>
              </a:rPr>
              <a:t> 1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E2FF953-0E7B-251F-7FAD-2D2E49425EC4}"/>
              </a:ext>
            </a:extLst>
          </p:cNvPr>
          <p:cNvSpPr/>
          <p:nvPr/>
        </p:nvSpPr>
        <p:spPr>
          <a:xfrm>
            <a:off x="7522269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800" b="1" dirty="0">
                <a:solidFill>
                  <a:srgbClr val="00B0F0"/>
                </a:solidFill>
              </a:rPr>
              <a:t>配置</a:t>
            </a:r>
            <a:r>
              <a:rPr lang="en-US" altLang="zh-CN" sz="800" b="1" dirty="0">
                <a:solidFill>
                  <a:srgbClr val="00B0F0"/>
                </a:solidFill>
              </a:rPr>
              <a:t> 2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E782C5A-D105-5F43-163E-F98DD940C35E}"/>
              </a:ext>
            </a:extLst>
          </p:cNvPr>
          <p:cNvSpPr/>
          <p:nvPr/>
        </p:nvSpPr>
        <p:spPr>
          <a:xfrm>
            <a:off x="8338872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800" b="1" dirty="0">
                <a:solidFill>
                  <a:srgbClr val="00B0F0"/>
                </a:solidFill>
              </a:rPr>
              <a:t>配置</a:t>
            </a:r>
            <a:r>
              <a:rPr lang="en-US" altLang="zh-CN" sz="800" b="1" dirty="0">
                <a:solidFill>
                  <a:srgbClr val="00B0F0"/>
                </a:solidFill>
              </a:rPr>
              <a:t> 3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54A23A6-98EB-B185-BAAC-F6937A5F9DF7}"/>
              </a:ext>
            </a:extLst>
          </p:cNvPr>
          <p:cNvSpPr/>
          <p:nvPr/>
        </p:nvSpPr>
        <p:spPr>
          <a:xfrm>
            <a:off x="915547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800" b="1" dirty="0">
                <a:solidFill>
                  <a:srgbClr val="00B0F0"/>
                </a:solidFill>
              </a:rPr>
              <a:t>配置</a:t>
            </a:r>
            <a:r>
              <a:rPr lang="en-US" altLang="zh-CN" sz="800" b="1" dirty="0">
                <a:solidFill>
                  <a:srgbClr val="00B0F0"/>
                </a:solidFill>
              </a:rPr>
              <a:t> 4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B3B51A-C46D-7A80-27A3-D5D8EA57D0AB}"/>
              </a:ext>
            </a:extLst>
          </p:cNvPr>
          <p:cNvSpPr txBox="1"/>
          <p:nvPr/>
        </p:nvSpPr>
        <p:spPr>
          <a:xfrm>
            <a:off x="10648947" y="729243"/>
            <a:ext cx="1282703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按压</a:t>
            </a:r>
            <a:r>
              <a:rPr lang="en-US" altLang="zh-CN" sz="1200" b="1" dirty="0">
                <a:solidFill>
                  <a:schemeClr val="bg1"/>
                </a:solidFill>
              </a:rPr>
              <a:t> 5 </a:t>
            </a:r>
            <a:r>
              <a:rPr lang="zh-CN" altLang="en-US" sz="1200" b="1" dirty="0">
                <a:solidFill>
                  <a:schemeClr val="bg1"/>
                </a:solidFill>
              </a:rPr>
              <a:t>秒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2CC277-4D59-6379-785D-08478AA3C662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V="1">
            <a:off x="10165365" y="873101"/>
            <a:ext cx="483582" cy="30968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952DFA1-9D23-296F-62C6-4ED587F27CB3}"/>
              </a:ext>
            </a:extLst>
          </p:cNvPr>
          <p:cNvCxnSpPr>
            <a:cxnSpLocks/>
            <a:stCxn id="18" idx="1"/>
            <a:endCxn id="46" idx="1"/>
          </p:cNvCxnSpPr>
          <p:nvPr/>
        </p:nvCxnSpPr>
        <p:spPr>
          <a:xfrm rot="16200000" flipV="1">
            <a:off x="9039203" y="56628"/>
            <a:ext cx="290640" cy="1961685"/>
          </a:xfrm>
          <a:prstGeom prst="bentConnector3">
            <a:avLst>
              <a:gd name="adj1" fmla="val 17241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E853EB25-28AB-2752-0817-0317F3F97A09}"/>
              </a:ext>
            </a:extLst>
          </p:cNvPr>
          <p:cNvSpPr/>
          <p:nvPr/>
        </p:nvSpPr>
        <p:spPr>
          <a:xfrm rot="16200000" flipH="1">
            <a:off x="7981512" y="-131110"/>
            <a:ext cx="417184" cy="2463705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1"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90230C5-638E-4FD2-C9C0-C17786D22DA9}"/>
              </a:ext>
            </a:extLst>
          </p:cNvPr>
          <p:cNvSpPr txBox="1"/>
          <p:nvPr/>
        </p:nvSpPr>
        <p:spPr>
          <a:xfrm>
            <a:off x="5496720" y="3662368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BF9000"/>
                </a:solidFill>
              </a:rPr>
              <a:t>选择</a:t>
            </a:r>
            <a:br>
              <a:rPr lang="en-US" altLang="zh-CN" sz="1400" b="1" dirty="0">
                <a:solidFill>
                  <a:srgbClr val="BF9000"/>
                </a:solidFill>
              </a:rPr>
            </a:br>
            <a:r>
              <a:rPr lang="zh-CN" altLang="en-US" sz="1400" b="1" dirty="0">
                <a:solidFill>
                  <a:srgbClr val="BF9000"/>
                </a:solidFill>
              </a:rPr>
              <a:t>配置项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D26694E-D330-E959-A108-3A01E584E2F5}"/>
              </a:ext>
            </a:extLst>
          </p:cNvPr>
          <p:cNvSpPr txBox="1"/>
          <p:nvPr/>
        </p:nvSpPr>
        <p:spPr>
          <a:xfrm>
            <a:off x="7073900" y="696587"/>
            <a:ext cx="119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C9DCE"/>
                </a:solidFill>
              </a:rPr>
              <a:t>切换配置槽</a:t>
            </a:r>
          </a:p>
        </p:txBody>
      </p:sp>
    </p:spTree>
    <p:extLst>
      <p:ext uri="{BB962C8B-B14F-4D97-AF65-F5344CB8AC3E}">
        <p14:creationId xmlns:p14="http://schemas.microsoft.com/office/powerpoint/2010/main" val="2042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0F6A-E7C2-584A-3895-D3B3C346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EE20AE-E82B-B4A3-2198-233363EF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</a:t>
            </a:r>
            <a:r>
              <a:rPr lang="zh-CN" altLang="en-US" dirty="0"/>
              <a:t>亮度设置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1AE4B7-E611-E097-3848-4D7BD6880AE5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58AEAE-12E5-DB5B-85A9-89C41E466921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241B6B-AE9D-C8DE-D53D-EF9E8619BA26}"/>
              </a:ext>
            </a:extLst>
          </p:cNvPr>
          <p:cNvSpPr txBox="1"/>
          <p:nvPr/>
        </p:nvSpPr>
        <p:spPr>
          <a:xfrm>
            <a:off x="10945773" y="1518699"/>
            <a:ext cx="514616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CN" altLang="en-US" sz="1500" b="1" dirty="0">
                <a:solidFill>
                  <a:srgbClr val="00B050"/>
                </a:solidFill>
              </a:rPr>
              <a:t>确认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A57E46-9B35-B94B-CB28-5389BC41D421}"/>
              </a:ext>
            </a:extLst>
          </p:cNvPr>
          <p:cNvSpPr txBox="1"/>
          <p:nvPr/>
        </p:nvSpPr>
        <p:spPr>
          <a:xfrm>
            <a:off x="4609653" y="876242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亮度调整</a:t>
            </a: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7FB255BE-E056-8D1D-2A70-DC5C796E1E99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AD91A6CC-ACF6-151E-6F6C-EB570C89FF95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CE4BF4-9520-8993-0E30-A186179440C0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34115"/>
            <a:ext cx="552411" cy="841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A5EDA1A-F1C0-1A9E-BBD7-CD7D8600689A}"/>
              </a:ext>
            </a:extLst>
          </p:cNvPr>
          <p:cNvSpPr txBox="1"/>
          <p:nvPr/>
        </p:nvSpPr>
        <p:spPr>
          <a:xfrm>
            <a:off x="10945773" y="1762247"/>
            <a:ext cx="783772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CN" altLang="en-US" sz="1500" b="1" dirty="0">
                <a:solidFill>
                  <a:srgbClr val="FF0000"/>
                </a:solidFill>
              </a:rPr>
              <a:t>取消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CCBC100-F4DF-D859-0115-64068665D901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7858" y="1349747"/>
            <a:ext cx="133533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7F145DB5-E022-CF5A-96A1-6A3A0343836F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9D79E5-ED3F-6F15-41BD-C3FA514F001D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</a:t>
            </a:r>
            <a:r>
              <a:rPr lang="zh-CN" altLang="en-US" dirty="0"/>
              <a:t>快捷设置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A540D01-E0CE-534C-11E5-EBC43B15E38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CBD17B3-9CCE-0802-634B-7BAFA630844A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06C93E5-03F2-1D4F-F092-F9DE6225E0BE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B71778-0E85-E7CE-60E0-8DEDD45DCB67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9602FB-1540-F4D0-455D-8CB7799ED8D4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07B8795-B34C-9CD7-96B0-EF8E1B733DF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D3DCB99-B133-B55D-CA63-4BF377DC9815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A60FB1-F94F-79FE-7CEC-02D23F615976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E52C947-1DFB-218E-EBE1-41EE65887992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AE123E-93B3-6BA8-34E7-40ED25F6C8C6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DC62B48-CE8A-2D9A-5AA7-5F61E4B5BA7E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A1EA52-3CED-611A-1463-CEEA1712F559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990D1E9-F62F-5498-2240-195EC554D72C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BEC0E2-EB2D-0083-AA95-6BB8D48A35E4}"/>
              </a:ext>
            </a:extLst>
          </p:cNvPr>
          <p:cNvSpPr txBox="1"/>
          <p:nvPr/>
        </p:nvSpPr>
        <p:spPr>
          <a:xfrm>
            <a:off x="8616983" y="558922"/>
            <a:ext cx="3171758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>
            <a:defPPr>
              <a:defRPr lang="zh-CN"/>
            </a:defPPr>
            <a:lvl1pPr>
              <a:lnSpc>
                <a:spcPts val="13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亮度是指全局最大亮度。</a:t>
            </a:r>
            <a:endParaRPr lang="en-US" altLang="zh-CN" dirty="0"/>
          </a:p>
          <a:p>
            <a:r>
              <a:rPr lang="zh-CN" altLang="en-US" dirty="0"/>
              <a:t>转盘和按键的亮度可以分开设置。</a:t>
            </a:r>
          </a:p>
        </p:txBody>
      </p:sp>
    </p:spTree>
    <p:extLst>
      <p:ext uri="{BB962C8B-B14F-4D97-AF65-F5344CB8AC3E}">
        <p14:creationId xmlns:p14="http://schemas.microsoft.com/office/powerpoint/2010/main" val="29844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B9E4E-E207-B474-7167-403EE080F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1E5D3A-3C65-638F-E745-E21D9945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基础配置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85E63D-EE55-C783-7075-BF5C17858A70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AC4F83-A02B-24D4-15F9-49C8ECE79822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6452C36-EBB7-FFB7-2FFC-E8EB5878A971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CBE5DB3-EEE3-7048-0C22-214F598366D0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CB11009-E790-4984-63FD-22156A9FA5F7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536CEF4-3950-5B46-18F2-46FFA38B0B2C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0638FC-5496-D514-A17F-06B6D8FC33AB}"/>
              </a:ext>
            </a:extLst>
          </p:cNvPr>
          <p:cNvSpPr txBox="1"/>
          <p:nvPr/>
        </p:nvSpPr>
        <p:spPr>
          <a:xfrm>
            <a:off x="10945773" y="1518699"/>
            <a:ext cx="546588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CN" altLang="en-US" sz="1500" b="1" dirty="0">
                <a:solidFill>
                  <a:srgbClr val="00B050"/>
                </a:solidFill>
              </a:rPr>
              <a:t>确认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F91DF0-1C5D-1D3E-8B7A-02515FDA830B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设置</a:t>
            </a: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7F7CEDA0-A6B3-B7BF-85EA-4D02132C9229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32D03F8E-7C18-3704-2345-028828D08E94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171B856-E3FF-2F22-7169-8D7BCFABA57A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34115"/>
            <a:ext cx="552411" cy="841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5B04927-67BC-ED53-CEF7-DA729CBCF1D2}"/>
              </a:ext>
            </a:extLst>
          </p:cNvPr>
          <p:cNvSpPr txBox="1"/>
          <p:nvPr/>
        </p:nvSpPr>
        <p:spPr>
          <a:xfrm>
            <a:off x="10945773" y="1762247"/>
            <a:ext cx="783772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CN" altLang="en-US" sz="1500" b="1" dirty="0">
                <a:solidFill>
                  <a:srgbClr val="FF0000"/>
                </a:solidFill>
              </a:rPr>
              <a:t>取消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549720-F905-FE19-2DAF-D79AE7069A50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156717"/>
            <a:ext cx="0" cy="201950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F6042-428D-3DEE-37ED-8CBB2565C99F}"/>
              </a:ext>
            </a:extLst>
          </p:cNvPr>
          <p:cNvSpPr txBox="1"/>
          <p:nvPr/>
        </p:nvSpPr>
        <p:spPr>
          <a:xfrm>
            <a:off x="6516575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 b="1" dirty="0">
                <a:solidFill>
                  <a:srgbClr val="FF0000"/>
                </a:solidFill>
              </a:rPr>
              <a:t>设置首个 </a:t>
            </a:r>
            <a:r>
              <a:rPr lang="en-US" altLang="zh-CN" sz="1400" b="1" dirty="0">
                <a:solidFill>
                  <a:srgbClr val="FF0000"/>
                </a:solidFill>
              </a:rPr>
              <a:t>LED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2CE499-D1EC-08D3-D371-4A95C8CECD7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156717"/>
            <a:ext cx="2132" cy="20195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2F3249-AEB2-3D92-DE94-2C187FCBEA7C}"/>
              </a:ext>
            </a:extLst>
          </p:cNvPr>
          <p:cNvSpPr txBox="1"/>
          <p:nvPr/>
        </p:nvSpPr>
        <p:spPr>
          <a:xfrm>
            <a:off x="7331212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 b="1" dirty="0">
                <a:solidFill>
                  <a:srgbClr val="1971FF"/>
                </a:solidFill>
              </a:rPr>
              <a:t>设置末尾</a:t>
            </a:r>
            <a:br>
              <a:rPr lang="en-US" altLang="zh-CN" sz="1400" b="1" dirty="0">
                <a:solidFill>
                  <a:srgbClr val="1971FF"/>
                </a:solidFill>
              </a:rPr>
            </a:br>
            <a:r>
              <a:rPr lang="en-US" altLang="zh-CN" sz="1400" b="1" dirty="0">
                <a:solidFill>
                  <a:srgbClr val="1971FF"/>
                </a:solidFill>
              </a:rPr>
              <a:t>LED</a:t>
            </a:r>
            <a:endParaRPr lang="zh-CN" altLang="en-US" sz="14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7D3618-8AFE-25DF-8DB2-2A2686B2F9D1}"/>
              </a:ext>
            </a:extLst>
          </p:cNvPr>
          <p:cNvSpPr txBox="1"/>
          <p:nvPr/>
        </p:nvSpPr>
        <p:spPr>
          <a:xfrm>
            <a:off x="8048876" y="696215"/>
            <a:ext cx="1084320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ct val="90000"/>
              </a:lnSpc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</a:rPr>
              <a:t>方向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DC42D6D-143C-1596-0902-16329DAFA204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156717"/>
            <a:ext cx="3446" cy="201950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7A6E260-6A9D-D83B-15B4-21840E27E1FF}"/>
              </a:ext>
            </a:extLst>
          </p:cNvPr>
          <p:cNvSpPr txBox="1"/>
          <p:nvPr/>
        </p:nvSpPr>
        <p:spPr>
          <a:xfrm>
            <a:off x="9006808" y="696215"/>
            <a:ext cx="80990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传感器</a:t>
            </a:r>
            <a:b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模式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ED73A2-BA97-ADD6-F0FE-3EF4079DF84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156717"/>
            <a:ext cx="5273" cy="201950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99FF776-3D04-D92C-366B-E93358F0E88E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7858" y="1349747"/>
            <a:ext cx="133533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E167A27-64B9-946E-98E8-D64D8D67D843}"/>
              </a:ext>
            </a:extLst>
          </p:cNvPr>
          <p:cNvSpPr txBox="1"/>
          <p:nvPr/>
        </p:nvSpPr>
        <p:spPr>
          <a:xfrm>
            <a:off x="10222848" y="639566"/>
            <a:ext cx="809907" cy="5728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200" b="1" dirty="0">
                <a:solidFill>
                  <a:schemeClr val="accent4">
                    <a:lumMod val="75000"/>
                  </a:schemeClr>
                </a:solidFill>
              </a:rPr>
              <a:t>正常</a:t>
            </a:r>
            <a:endParaRPr lang="en-US" altLang="zh-CN" sz="12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zh-CN" altLang="en-US" sz="1200" b="1" dirty="0">
                <a:solidFill>
                  <a:srgbClr val="00B0F0"/>
                </a:solidFill>
              </a:rPr>
              <a:t>反向</a:t>
            </a:r>
            <a:b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200" b="1" dirty="0">
                <a:solidFill>
                  <a:srgbClr val="FF0000"/>
                </a:solidFill>
              </a:rPr>
              <a:t>LR2 </a:t>
            </a:r>
            <a:r>
              <a:rPr lang="zh-CN" altLang="en-US" sz="1200" b="1" dirty="0">
                <a:solidFill>
                  <a:srgbClr val="FF0000"/>
                </a:solidFill>
              </a:rPr>
              <a:t>专用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DDAB8A2A-1886-04D5-E6DB-6EC952F3482C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6715" y="925986"/>
            <a:ext cx="406133" cy="4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F06EDCD-88F6-5711-1EAC-9D457597A1D8}"/>
              </a:ext>
            </a:extLst>
          </p:cNvPr>
          <p:cNvSpPr txBox="1"/>
          <p:nvPr/>
        </p:nvSpPr>
        <p:spPr>
          <a:xfrm>
            <a:off x="7907518" y="290517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200" b="1" dirty="0">
                <a:solidFill>
                  <a:schemeClr val="accent4">
                    <a:lumMod val="75000"/>
                  </a:schemeClr>
                </a:solidFill>
              </a:rPr>
              <a:t>正常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zh-CN" altLang="en-US" sz="1200" b="1" dirty="0">
                <a:solidFill>
                  <a:srgbClr val="00B0F0"/>
                </a:solidFill>
              </a:rPr>
              <a:t>反向</a:t>
            </a:r>
            <a:endParaRPr lang="en-US" altLang="zh-CN" sz="1200" b="1" dirty="0">
              <a:solidFill>
                <a:srgbClr val="00B0F0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D353CF7-14FA-FBBA-51BC-427D3F07129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14834" y="618959"/>
            <a:ext cx="153459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ABB85C0-B420-553E-2FC7-15BF42E502AA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15BBF6-BBFD-91C9-9896-FDA183582823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转盘分辨率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9CC83F5-7D4F-2265-A332-CDFA73EFCCB0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256</a:t>
            </a:r>
            <a:r>
              <a:rPr lang="en-US" altLang="zh-CN" sz="1100" b="1" spc="100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200</a:t>
            </a:r>
            <a:b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E4759B0-CB72-A8C2-33DC-C569726D45E0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160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128</a:t>
            </a:r>
            <a:b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115D501-6945-FD53-2383-7A9884368578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96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07E036C-D322-C7BB-E76C-ABA763F468C4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48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32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188327-3A37-BCD8-BF82-BDE17D2D7134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75000"/>
                  </a:schemeClr>
                </a:solidFill>
              </a:rPr>
              <a:t>按键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E48E43-25AE-7846-3281-93ADE8F6EF0B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75000"/>
                  </a:schemeClr>
                </a:solidFill>
              </a:rPr>
              <a:t>转盘</a:t>
            </a: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9DA4FD-2A44-1D4C-581F-8BF279ED2CC5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E1~E4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BECCB25-0428-1B02-A4CB-01CEC33D7FB4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266201-16D9-6E79-E3B9-DEE4ED46816B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</a:t>
            </a:r>
            <a:br>
              <a:rPr lang="en-US" altLang="zh-CN" dirty="0"/>
            </a:br>
            <a:r>
              <a:rPr lang="zh-CN" altLang="en-US" dirty="0"/>
              <a:t>像素格式</a:t>
            </a:r>
          </a:p>
        </p:txBody>
      </p:sp>
    </p:spTree>
    <p:extLst>
      <p:ext uri="{BB962C8B-B14F-4D97-AF65-F5344CB8AC3E}">
        <p14:creationId xmlns:p14="http://schemas.microsoft.com/office/powerpoint/2010/main" val="130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5945-AE9E-FA32-5953-44AD164A9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6FBD4E6-01E0-B93C-3F82-E9E185A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On/Off Light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6BA9B3-8F78-58FD-1B4A-1C3C5B552D39}"/>
              </a:ext>
            </a:extLst>
          </p:cNvPr>
          <p:cNvGrpSpPr/>
          <p:nvPr/>
        </p:nvGrpSpPr>
        <p:grpSpPr>
          <a:xfrm>
            <a:off x="2955941" y="1829094"/>
            <a:ext cx="1283680" cy="1941452"/>
            <a:chOff x="2477438" y="1454900"/>
            <a:chExt cx="1283680" cy="19414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D006E1F-49FE-1B42-2366-412B0369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7438" y="1454900"/>
              <a:ext cx="1283680" cy="124373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0D68797-5BD2-BF47-F285-B15054A67899}"/>
                </a:ext>
              </a:extLst>
            </p:cNvPr>
            <p:cNvSpPr txBox="1"/>
            <p:nvPr/>
          </p:nvSpPr>
          <p:spPr>
            <a:xfrm>
              <a:off x="2477438" y="2811577"/>
              <a:ext cx="1283680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dirty="0"/>
                <a:t>1. </a:t>
              </a:r>
              <a:r>
                <a:rPr lang="zh-CN" altLang="en-US" sz="1600" dirty="0"/>
                <a:t>设置色度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颜色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6BDE71-DC66-7D87-0CDD-1C3F01BA0023}"/>
              </a:ext>
            </a:extLst>
          </p:cNvPr>
          <p:cNvGrpSpPr/>
          <p:nvPr/>
        </p:nvGrpSpPr>
        <p:grpSpPr>
          <a:xfrm>
            <a:off x="5055079" y="1829094"/>
            <a:ext cx="1869057" cy="1941451"/>
            <a:chOff x="5068457" y="1084236"/>
            <a:chExt cx="1869057" cy="19414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CEAE13-EA68-AAC0-E8C1-22B8B68C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014" y="1084236"/>
              <a:ext cx="1283680" cy="124373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5E6331-A912-9AD3-B6C0-D4CADA513D9E}"/>
                </a:ext>
              </a:extLst>
            </p:cNvPr>
            <p:cNvSpPr txBox="1"/>
            <p:nvPr/>
          </p:nvSpPr>
          <p:spPr>
            <a:xfrm>
              <a:off x="5068457" y="2440912"/>
              <a:ext cx="1869057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dirty="0"/>
                <a:t>2. </a:t>
              </a:r>
              <a:r>
                <a:rPr lang="zh-CN" altLang="en-US" sz="1600" dirty="0"/>
                <a:t>设置灰度</a:t>
              </a:r>
              <a:br>
                <a:rPr lang="en-US" altLang="zh-CN" sz="1600" dirty="0"/>
              </a:br>
              <a:r>
                <a:rPr lang="en-US" altLang="zh-CN" sz="1600" dirty="0"/>
                <a:t> (</a:t>
              </a:r>
              <a:r>
                <a:rPr lang="zh-CN" altLang="en-US" sz="1600" dirty="0"/>
                <a:t>色彩饱和度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D2763FD-73FF-5B25-6881-2BE8605E8B01}"/>
              </a:ext>
            </a:extLst>
          </p:cNvPr>
          <p:cNvGrpSpPr/>
          <p:nvPr/>
        </p:nvGrpSpPr>
        <p:grpSpPr>
          <a:xfrm>
            <a:off x="7635941" y="1829093"/>
            <a:ext cx="1283680" cy="1941452"/>
            <a:chOff x="7789044" y="1084235"/>
            <a:chExt cx="1283680" cy="19414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36524CC-6C9B-1190-F234-B9EDA52F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044" y="1084235"/>
              <a:ext cx="1283680" cy="124373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46683A-D844-4BC5-BB56-EB5235152F24}"/>
                </a:ext>
              </a:extLst>
            </p:cNvPr>
            <p:cNvSpPr txBox="1"/>
            <p:nvPr/>
          </p:nvSpPr>
          <p:spPr>
            <a:xfrm>
              <a:off x="7789044" y="2440912"/>
              <a:ext cx="1283680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dirty="0"/>
                <a:t>3. </a:t>
              </a:r>
              <a:r>
                <a:rPr lang="zh-CN" altLang="en-US" sz="1600" dirty="0"/>
                <a:t>设置明度 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亮度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8463000-15B5-15AF-9E62-B194A680F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049" y="4504615"/>
          <a:ext cx="1025030" cy="91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50685" imgH="1563257" progId="">
                  <p:embed/>
                </p:oleObj>
              </mc:Choice>
              <mc:Fallback>
                <p:oleObj r:id="rId3" imgW="1750685" imgH="1563257" progId="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9C9B7E9-DC1D-E65A-AD14-69C34CC83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0049" y="4504615"/>
                        <a:ext cx="1025030" cy="91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284F9DAF-2390-0BC9-5A6D-7B4FD026F089}"/>
              </a:ext>
            </a:extLst>
          </p:cNvPr>
          <p:cNvSpPr/>
          <p:nvPr/>
        </p:nvSpPr>
        <p:spPr>
          <a:xfrm>
            <a:off x="1150052" y="3503184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911003-D0DA-D4D4-659F-6C0E58383344}"/>
              </a:ext>
            </a:extLst>
          </p:cNvPr>
          <p:cNvSpPr txBox="1"/>
          <p:nvPr/>
        </p:nvSpPr>
        <p:spPr>
          <a:xfrm>
            <a:off x="4837220" y="4586655"/>
            <a:ext cx="381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选择需要应用的键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设置过程中随时切换</a:t>
            </a:r>
            <a:r>
              <a:rPr lang="en-US" altLang="zh-CN" dirty="0"/>
              <a:t>)</a:t>
            </a: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04A4E851-680F-BF3F-C8ED-FD4374808954}"/>
              </a:ext>
            </a:extLst>
          </p:cNvPr>
          <p:cNvSpPr/>
          <p:nvPr/>
        </p:nvSpPr>
        <p:spPr>
          <a:xfrm>
            <a:off x="4395941" y="2077146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F76715EA-C954-D5AE-EBE0-C8CF48B19CCA}"/>
              </a:ext>
            </a:extLst>
          </p:cNvPr>
          <p:cNvSpPr/>
          <p:nvPr/>
        </p:nvSpPr>
        <p:spPr>
          <a:xfrm>
            <a:off x="6735941" y="2077146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BCB224-A021-7A8D-A6F3-4ADBC4922651}"/>
              </a:ext>
            </a:extLst>
          </p:cNvPr>
          <p:cNvCxnSpPr>
            <a:cxnSpLocks/>
          </p:cNvCxnSpPr>
          <p:nvPr/>
        </p:nvCxnSpPr>
        <p:spPr>
          <a:xfrm flipH="1">
            <a:off x="4940633" y="866307"/>
            <a:ext cx="2127276" cy="116207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D47080-8301-C758-FEFF-4F4831D888E5}"/>
              </a:ext>
            </a:extLst>
          </p:cNvPr>
          <p:cNvCxnSpPr>
            <a:cxnSpLocks/>
          </p:cNvCxnSpPr>
          <p:nvPr/>
        </p:nvCxnSpPr>
        <p:spPr>
          <a:xfrm flipH="1">
            <a:off x="7335578" y="1153392"/>
            <a:ext cx="272697" cy="9237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EB7D201-B9F2-111F-99D7-C06E7187C3F1}"/>
              </a:ext>
            </a:extLst>
          </p:cNvPr>
          <p:cNvCxnSpPr>
            <a:cxnSpLocks/>
          </p:cNvCxnSpPr>
          <p:nvPr/>
        </p:nvCxnSpPr>
        <p:spPr>
          <a:xfrm>
            <a:off x="8654900" y="1222035"/>
            <a:ext cx="1696798" cy="220696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右 83">
            <a:extLst>
              <a:ext uri="{FF2B5EF4-FFF2-40B4-BE49-F238E27FC236}">
                <a16:creationId xmlns:a16="http://schemas.microsoft.com/office/drawing/2014/main" id="{31AEF81C-1EBC-FCB8-26A3-E9C60A70B7E6}"/>
              </a:ext>
            </a:extLst>
          </p:cNvPr>
          <p:cNvSpPr/>
          <p:nvPr/>
        </p:nvSpPr>
        <p:spPr>
          <a:xfrm>
            <a:off x="10142279" y="3503184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215F35B-094D-BD90-F916-29D11274672F}"/>
              </a:ext>
            </a:extLst>
          </p:cNvPr>
          <p:cNvSpPr txBox="1"/>
          <p:nvPr/>
        </p:nvSpPr>
        <p:spPr>
          <a:xfrm>
            <a:off x="10038762" y="4304497"/>
            <a:ext cx="103636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/>
              <a:t>完成确认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14422B4-3700-767B-61C6-12C525417C33}"/>
              </a:ext>
            </a:extLst>
          </p:cNvPr>
          <p:cNvSpPr txBox="1"/>
          <p:nvPr/>
        </p:nvSpPr>
        <p:spPr>
          <a:xfrm>
            <a:off x="995830" y="4330928"/>
            <a:ext cx="103636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600" dirty="0"/>
              <a:t>开始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FA995D-D44B-A7A2-D640-63252468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212" y="346538"/>
            <a:ext cx="1488550" cy="7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4410914"/>
            <a:ext cx="12192000" cy="16582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 for</a:t>
            </a:r>
          </a:p>
          <a:p>
            <a:pPr algn="ctr"/>
            <a:r>
              <a:rPr lang="en-US" altLang="zh-CN" b="1" dirty="0"/>
              <a:t>IIDX Pico/Teeny/Jumbo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A1310-B9F8-9A4A-4108-7A6BDB321294}"/>
              </a:ext>
            </a:extLst>
          </p:cNvPr>
          <p:cNvSpPr txBox="1"/>
          <p:nvPr/>
        </p:nvSpPr>
        <p:spPr>
          <a:xfrm>
            <a:off x="7510738" y="99038"/>
            <a:ext cx="45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linkClick r:id="rId2"/>
              </a:rPr>
              <a:t>https://github.com/whowechina/iidx_pico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A13D3C-50A8-DD1E-7F57-224BE692341B}"/>
              </a:ext>
            </a:extLst>
          </p:cNvPr>
          <p:cNvSpPr txBox="1"/>
          <p:nvPr/>
        </p:nvSpPr>
        <p:spPr>
          <a:xfrm>
            <a:off x="-42641" y="-15125"/>
            <a:ext cx="194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83E6"/>
                </a:solidFill>
              </a:rPr>
              <a:t>English</a:t>
            </a:r>
            <a:endParaRPr lang="zh-CN" altLang="en-US" sz="4000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0977902" y="1284908"/>
            <a:ext cx="536670" cy="7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Light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Light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6200000" flipH="1" flipV="1">
            <a:off x="6948889" y="432137"/>
            <a:ext cx="2465823" cy="3967129"/>
          </a:xfrm>
          <a:prstGeom prst="bentConnector4">
            <a:avLst>
              <a:gd name="adj1" fmla="val -28029"/>
              <a:gd name="adj2" fmla="val 105762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6200000" flipV="1">
            <a:off x="7551833" y="-1430741"/>
            <a:ext cx="290606" cy="4936458"/>
          </a:xfrm>
          <a:prstGeom prst="bentConnector3">
            <a:avLst>
              <a:gd name="adj1" fmla="val 319201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04890B8-A9AD-3B85-4D6D-4F87248A45DB}"/>
              </a:ext>
            </a:extLst>
          </p:cNvPr>
          <p:cNvSpPr/>
          <p:nvPr/>
        </p:nvSpPr>
        <p:spPr>
          <a:xfrm>
            <a:off x="670566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1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B60145-A5DB-47E1-BA85-7E15B4D4A6DE}"/>
              </a:ext>
            </a:extLst>
          </p:cNvPr>
          <p:cNvSpPr/>
          <p:nvPr/>
        </p:nvSpPr>
        <p:spPr>
          <a:xfrm>
            <a:off x="7522269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2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58B489-17DF-3D8B-D006-E09C1D82CC18}"/>
              </a:ext>
            </a:extLst>
          </p:cNvPr>
          <p:cNvSpPr/>
          <p:nvPr/>
        </p:nvSpPr>
        <p:spPr>
          <a:xfrm>
            <a:off x="8338872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3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B77F0B-EFC8-CF9D-E6FF-AEFA0FD1C186}"/>
              </a:ext>
            </a:extLst>
          </p:cNvPr>
          <p:cNvSpPr/>
          <p:nvPr/>
        </p:nvSpPr>
        <p:spPr>
          <a:xfrm>
            <a:off x="915547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4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10604497" y="729243"/>
            <a:ext cx="1282703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200" b="1" dirty="0">
                <a:solidFill>
                  <a:schemeClr val="bg1"/>
                </a:solidFill>
              </a:rPr>
              <a:t>Hold 5 Seconds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99736D9-ED74-8D03-B2F0-1A8DC6B0B2D8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V="1">
            <a:off x="10165365" y="873101"/>
            <a:ext cx="439132" cy="30968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E1DB3A7-FD40-5310-740A-420288123EDF}"/>
              </a:ext>
            </a:extLst>
          </p:cNvPr>
          <p:cNvCxnSpPr>
            <a:cxnSpLocks/>
            <a:stCxn id="18" idx="1"/>
            <a:endCxn id="46" idx="1"/>
          </p:cNvCxnSpPr>
          <p:nvPr/>
        </p:nvCxnSpPr>
        <p:spPr>
          <a:xfrm rot="16200000" flipV="1">
            <a:off x="9039203" y="56628"/>
            <a:ext cx="290640" cy="1961685"/>
          </a:xfrm>
          <a:prstGeom prst="bentConnector3">
            <a:avLst>
              <a:gd name="adj1" fmla="val 17241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C430160-9962-73D1-6065-B13551FE86AC}"/>
              </a:ext>
            </a:extLst>
          </p:cNvPr>
          <p:cNvSpPr/>
          <p:nvPr/>
        </p:nvSpPr>
        <p:spPr>
          <a:xfrm rot="16200000" flipH="1">
            <a:off x="7981512" y="-131110"/>
            <a:ext cx="417184" cy="2463705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1"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480E97-14A7-EED0-0438-E0EBB56034C5}"/>
              </a:ext>
            </a:extLst>
          </p:cNvPr>
          <p:cNvSpPr txBox="1"/>
          <p:nvPr/>
        </p:nvSpPr>
        <p:spPr>
          <a:xfrm>
            <a:off x="5496720" y="3662368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BF9000"/>
                </a:solidFill>
              </a:rPr>
              <a:t>Choose Function</a:t>
            </a:r>
            <a:endParaRPr lang="zh-CN" altLang="en-US" sz="1400" b="1" dirty="0">
              <a:solidFill>
                <a:srgbClr val="BF9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94349-0836-37F0-BA3C-493BDECEAF06}"/>
              </a:ext>
            </a:extLst>
          </p:cNvPr>
          <p:cNvSpPr txBox="1"/>
          <p:nvPr/>
        </p:nvSpPr>
        <p:spPr>
          <a:xfrm>
            <a:off x="7280391" y="601337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C9DCE"/>
                </a:solidFill>
              </a:rPr>
              <a:t>Switch Profile</a:t>
            </a:r>
            <a:endParaRPr lang="zh-CN" altLang="en-US" sz="1400" b="1" dirty="0">
              <a:solidFill>
                <a:srgbClr val="7C9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AAE547-2A37-B106-855A-44D682060B50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14A98B-B308-1893-549C-185E06105ADE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1F2CB0-2509-2565-179D-A00321EE97E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9703A2-0EF7-99ED-6B78-26BFBAB7872A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Turntable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04D518-760A-6827-3D5E-D9B272D8D83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7FBF5-EBC7-9E1B-D33E-6B9B644B5CC8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ACBD9-C284-C43D-1E15-71D118C61F77}"/>
              </a:ext>
            </a:extLst>
          </p:cNvPr>
          <p:cNvSpPr txBox="1"/>
          <p:nvPr/>
        </p:nvSpPr>
        <p:spPr>
          <a:xfrm>
            <a:off x="8616983" y="558922"/>
            <a:ext cx="3171758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>
            <a:defPPr>
              <a:defRPr lang="zh-CN"/>
            </a:defPPr>
            <a:lvl1pPr>
              <a:lnSpc>
                <a:spcPts val="13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Level means maximum brightness.</a:t>
            </a:r>
          </a:p>
          <a:p>
            <a:r>
              <a:rPr lang="en-US" altLang="zh-CN" dirty="0"/>
              <a:t>Level for turntable and buttons are separate.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156717"/>
            <a:ext cx="0" cy="201950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Set First LED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156717"/>
            <a:ext cx="2132" cy="20195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1971FF"/>
                </a:solidFill>
              </a:rPr>
              <a:t>Set Last</a:t>
            </a:r>
            <a:br>
              <a:rPr lang="en-US" altLang="zh-CN" sz="1400" b="1" dirty="0">
                <a:solidFill>
                  <a:srgbClr val="1971FF"/>
                </a:solidFill>
              </a:rPr>
            </a:br>
            <a:r>
              <a:rPr lang="en-US" altLang="zh-CN" sz="1400" b="1" dirty="0">
                <a:solidFill>
                  <a:srgbClr val="1971FF"/>
                </a:solidFill>
              </a:rPr>
              <a:t>LED</a:t>
            </a:r>
            <a:endParaRPr lang="zh-CN" altLang="en-US" sz="14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696215"/>
            <a:ext cx="1084320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156717"/>
            <a:ext cx="3446" cy="201950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696215"/>
            <a:ext cx="80990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156717"/>
            <a:ext cx="5273" cy="201950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8" y="639566"/>
            <a:ext cx="809907" cy="5728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Reversed</a:t>
            </a:r>
            <a:b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200" b="1" dirty="0">
                <a:solidFill>
                  <a:srgbClr val="FF0000"/>
                </a:solidFill>
              </a:rPr>
              <a:t>LR2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6715" y="925986"/>
            <a:ext cx="406133" cy="4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907518" y="290517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Reversed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14834" y="618959"/>
            <a:ext cx="153459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Turntable 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256</a:t>
            </a:r>
            <a:r>
              <a:rPr lang="en-US" altLang="zh-CN" sz="1100" b="1" spc="100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200</a:t>
            </a:r>
            <a:b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160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128</a:t>
            </a:r>
            <a:b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96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48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32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A0BBA6-0FED-6E48-F8AB-E1075F9FB86A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Buttons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B89DF-71B6-6D29-74C5-A149D23AA00D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Turntable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147041-05C9-B358-2F4C-D9FA0CCA5AF2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E1~E4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BF2C04-4E57-6D2A-4AD5-938345669712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9764-8B40-A62A-8CF1-85DE2B4A2E06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 Color</a:t>
            </a:r>
            <a:br>
              <a:rPr lang="en-US" altLang="zh-CN" dirty="0"/>
            </a:br>
            <a:r>
              <a:rPr lang="en-US" altLang="zh-CN" dirty="0"/>
              <a:t>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A8B955D-BA01-D9D2-E82F-5295C103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On/Off Light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30B7B6-1901-0ED6-033F-60754D58AF96}"/>
              </a:ext>
            </a:extLst>
          </p:cNvPr>
          <p:cNvGrpSpPr/>
          <p:nvPr/>
        </p:nvGrpSpPr>
        <p:grpSpPr>
          <a:xfrm>
            <a:off x="2955941" y="1829094"/>
            <a:ext cx="1283680" cy="1941452"/>
            <a:chOff x="2477438" y="1454900"/>
            <a:chExt cx="1283680" cy="19414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609FAC8-F77A-78A3-9608-817854ED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7438" y="1454900"/>
              <a:ext cx="1283680" cy="124373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1D8B1BD-2E7E-3166-0B08-68D42FE19A4D}"/>
                </a:ext>
              </a:extLst>
            </p:cNvPr>
            <p:cNvSpPr txBox="1"/>
            <p:nvPr/>
          </p:nvSpPr>
          <p:spPr>
            <a:xfrm>
              <a:off x="2477438" y="2811577"/>
              <a:ext cx="1283680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b="1" dirty="0"/>
                <a:t>1. Set Hue</a:t>
              </a:r>
              <a:br>
                <a:rPr lang="en-US" altLang="zh-CN" sz="1600" b="1" dirty="0"/>
              </a:br>
              <a:r>
                <a:rPr lang="en-US" altLang="zh-CN" sz="1600" b="1" dirty="0"/>
                <a:t>(Color)</a:t>
              </a:r>
              <a:endParaRPr lang="zh-CN" altLang="en-US" sz="1600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205D7F-5BC7-54FF-9212-06D8B09C2072}"/>
              </a:ext>
            </a:extLst>
          </p:cNvPr>
          <p:cNvGrpSpPr/>
          <p:nvPr/>
        </p:nvGrpSpPr>
        <p:grpSpPr>
          <a:xfrm>
            <a:off x="5055079" y="1829094"/>
            <a:ext cx="1869057" cy="1941451"/>
            <a:chOff x="5068457" y="1084236"/>
            <a:chExt cx="1869057" cy="19414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6CC69A-BA26-AB02-7113-E130E9909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014" y="1084236"/>
              <a:ext cx="1283680" cy="124373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4B5EAA-D9C4-BE06-319E-BE58668A9745}"/>
                </a:ext>
              </a:extLst>
            </p:cNvPr>
            <p:cNvSpPr txBox="1"/>
            <p:nvPr/>
          </p:nvSpPr>
          <p:spPr>
            <a:xfrm>
              <a:off x="5068457" y="2440912"/>
              <a:ext cx="1869057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b="1" dirty="0"/>
                <a:t>2. Set Saturation (Vividness )</a:t>
              </a:r>
              <a:endParaRPr lang="zh-CN" altLang="en-US" sz="1600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A9DEAB-931E-4FBD-6377-CD5D4DD40D6C}"/>
              </a:ext>
            </a:extLst>
          </p:cNvPr>
          <p:cNvGrpSpPr/>
          <p:nvPr/>
        </p:nvGrpSpPr>
        <p:grpSpPr>
          <a:xfrm>
            <a:off x="7635941" y="1829093"/>
            <a:ext cx="1283680" cy="1941452"/>
            <a:chOff x="7789044" y="1084235"/>
            <a:chExt cx="1283680" cy="19414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C369411-7CE8-FE68-F038-98BC5FDE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044" y="1084235"/>
              <a:ext cx="1283680" cy="124373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48ED4-AF9B-BBE1-4B0E-B03E4319EF56}"/>
                </a:ext>
              </a:extLst>
            </p:cNvPr>
            <p:cNvSpPr txBox="1"/>
            <p:nvPr/>
          </p:nvSpPr>
          <p:spPr>
            <a:xfrm>
              <a:off x="7789044" y="2440912"/>
              <a:ext cx="1283680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zh-CN" sz="1600" b="1" dirty="0"/>
                <a:t>3. Set Value (Brightness)</a:t>
              </a:r>
              <a:endParaRPr lang="zh-CN" altLang="en-US" sz="1600" b="1" dirty="0"/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9C9B7E9-DC1D-E65A-AD14-69C34CC83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6909"/>
              </p:ext>
            </p:extLst>
          </p:nvPr>
        </p:nvGraphicFramePr>
        <p:xfrm>
          <a:off x="4030049" y="4504615"/>
          <a:ext cx="1025030" cy="91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50685" imgH="1563257" progId="">
                  <p:embed/>
                </p:oleObj>
              </mc:Choice>
              <mc:Fallback>
                <p:oleObj r:id="rId3" imgW="1750685" imgH="1563257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0049" y="4504615"/>
                        <a:ext cx="1025030" cy="91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91520D9F-59CC-426B-FCC8-6FC710312C72}"/>
              </a:ext>
            </a:extLst>
          </p:cNvPr>
          <p:cNvSpPr/>
          <p:nvPr/>
        </p:nvSpPr>
        <p:spPr>
          <a:xfrm>
            <a:off x="1150052" y="3503184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59C8A2-87B8-43F5-3DA3-FE3C3FE512EC}"/>
              </a:ext>
            </a:extLst>
          </p:cNvPr>
          <p:cNvSpPr txBox="1"/>
          <p:nvPr/>
        </p:nvSpPr>
        <p:spPr>
          <a:xfrm>
            <a:off x="4837220" y="4586655"/>
            <a:ext cx="381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Select Keys to Apply</a:t>
            </a:r>
            <a:br>
              <a:rPr lang="en-US" altLang="zh-CN" sz="1600" b="1" dirty="0"/>
            </a:br>
            <a:r>
              <a:rPr lang="en-US" altLang="zh-CN" sz="1600" b="1" dirty="0"/>
              <a:t>(Toggle during the process)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D481765-81F8-5461-ED7C-B6F8B1A29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48" y="411171"/>
            <a:ext cx="1482610" cy="629275"/>
          </a:xfrm>
          <a:prstGeom prst="rect">
            <a:avLst/>
          </a:prstGeom>
        </p:spPr>
      </p:pic>
      <p:sp>
        <p:nvSpPr>
          <p:cNvPr id="59" name="箭头: 右 58">
            <a:extLst>
              <a:ext uri="{FF2B5EF4-FFF2-40B4-BE49-F238E27FC236}">
                <a16:creationId xmlns:a16="http://schemas.microsoft.com/office/drawing/2014/main" id="{B5BB8F89-5A6D-D1B4-2B1B-B219405B344F}"/>
              </a:ext>
            </a:extLst>
          </p:cNvPr>
          <p:cNvSpPr/>
          <p:nvPr/>
        </p:nvSpPr>
        <p:spPr>
          <a:xfrm>
            <a:off x="4395941" y="2077146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0D629B48-CDEA-A147-74CD-495122D4C507}"/>
              </a:ext>
            </a:extLst>
          </p:cNvPr>
          <p:cNvSpPr/>
          <p:nvPr/>
        </p:nvSpPr>
        <p:spPr>
          <a:xfrm>
            <a:off x="6735941" y="2077146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B686880-C57C-7E6A-23EC-F68431EF5EC8}"/>
              </a:ext>
            </a:extLst>
          </p:cNvPr>
          <p:cNvCxnSpPr>
            <a:cxnSpLocks/>
          </p:cNvCxnSpPr>
          <p:nvPr/>
        </p:nvCxnSpPr>
        <p:spPr>
          <a:xfrm flipH="1">
            <a:off x="4940633" y="866307"/>
            <a:ext cx="2127276" cy="116207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E30383-1D28-D168-3E3F-D398BA161D80}"/>
              </a:ext>
            </a:extLst>
          </p:cNvPr>
          <p:cNvCxnSpPr>
            <a:cxnSpLocks/>
          </p:cNvCxnSpPr>
          <p:nvPr/>
        </p:nvCxnSpPr>
        <p:spPr>
          <a:xfrm flipH="1">
            <a:off x="7335578" y="1153392"/>
            <a:ext cx="272697" cy="9237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CAA7A3B-D368-A772-CC4F-745559EA362B}"/>
              </a:ext>
            </a:extLst>
          </p:cNvPr>
          <p:cNvCxnSpPr>
            <a:cxnSpLocks/>
          </p:cNvCxnSpPr>
          <p:nvPr/>
        </p:nvCxnSpPr>
        <p:spPr>
          <a:xfrm>
            <a:off x="8654900" y="1222035"/>
            <a:ext cx="1588275" cy="2206965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右 83">
            <a:extLst>
              <a:ext uri="{FF2B5EF4-FFF2-40B4-BE49-F238E27FC236}">
                <a16:creationId xmlns:a16="http://schemas.microsoft.com/office/drawing/2014/main" id="{EC791DD1-EFC5-0473-EE3E-914F465A38AA}"/>
              </a:ext>
            </a:extLst>
          </p:cNvPr>
          <p:cNvSpPr/>
          <p:nvPr/>
        </p:nvSpPr>
        <p:spPr>
          <a:xfrm>
            <a:off x="10142279" y="3503184"/>
            <a:ext cx="747623" cy="720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59E8563-EAA3-252B-AF84-0B91EAD1E7A8}"/>
              </a:ext>
            </a:extLst>
          </p:cNvPr>
          <p:cNvSpPr txBox="1"/>
          <p:nvPr/>
        </p:nvSpPr>
        <p:spPr>
          <a:xfrm>
            <a:off x="10038762" y="4304497"/>
            <a:ext cx="103636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sz="1600" b="1" dirty="0"/>
              <a:t>Confirm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392D170-9DA7-C4E1-1425-61BAFD434899}"/>
              </a:ext>
            </a:extLst>
          </p:cNvPr>
          <p:cNvSpPr txBox="1"/>
          <p:nvPr/>
        </p:nvSpPr>
        <p:spPr>
          <a:xfrm>
            <a:off x="995830" y="4330928"/>
            <a:ext cx="103636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sz="1600" b="1" dirty="0"/>
              <a:t>Start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367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90675-8A5C-55A1-7EFF-109D4813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E2F225B9-C2D1-BA04-4708-2DA7F002DDC8}"/>
              </a:ext>
            </a:extLst>
          </p:cNvPr>
          <p:cNvSpPr txBox="1">
            <a:spLocks/>
          </p:cNvSpPr>
          <p:nvPr/>
        </p:nvSpPr>
        <p:spPr>
          <a:xfrm>
            <a:off x="0" y="4410914"/>
            <a:ext cx="12192000" cy="16582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altLang="zh-CN" b="1" dirty="0"/>
              <a:t>IIDX Pico/Teeny/Jumbo</a:t>
            </a:r>
          </a:p>
          <a:p>
            <a:pPr algn="ctr">
              <a:lnSpc>
                <a:spcPct val="125000"/>
              </a:lnSpc>
            </a:pPr>
            <a:r>
              <a:rPr lang="zh-CN" altLang="en-US" b="1" dirty="0"/>
              <a:t>操作手册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90C7E-DC91-6EA4-61F3-5A449B96C42A}"/>
              </a:ext>
            </a:extLst>
          </p:cNvPr>
          <p:cNvSpPr txBox="1"/>
          <p:nvPr/>
        </p:nvSpPr>
        <p:spPr>
          <a:xfrm>
            <a:off x="7510738" y="99038"/>
            <a:ext cx="45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linkClick r:id="rId2"/>
              </a:rPr>
              <a:t>https://github.com/whowechina/iidx_pico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492317-3E83-4835-4164-8C2D83431455}"/>
              </a:ext>
            </a:extLst>
          </p:cNvPr>
          <p:cNvSpPr txBox="1"/>
          <p:nvPr/>
        </p:nvSpPr>
        <p:spPr>
          <a:xfrm>
            <a:off x="-42641" y="-15125"/>
            <a:ext cx="136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中文</a:t>
            </a:r>
          </a:p>
        </p:txBody>
      </p:sp>
    </p:spTree>
    <p:extLst>
      <p:ext uri="{BB962C8B-B14F-4D97-AF65-F5344CB8AC3E}">
        <p14:creationId xmlns:p14="http://schemas.microsoft.com/office/powerpoint/2010/main" val="338183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1D812-5BA9-0BB6-A2CB-8144F2050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5C3CBE-D830-48AE-C36C-371E973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上电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85EF17-572E-6637-7D80-31307BF54A05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BF303D-C3A7-A6FE-A8B7-83BDA49410F8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208DEA-27EC-BDAB-AE6F-6042613ECF68}"/>
              </a:ext>
            </a:extLst>
          </p:cNvPr>
          <p:cNvSpPr txBox="1"/>
          <p:nvPr/>
        </p:nvSpPr>
        <p:spPr>
          <a:xfrm>
            <a:off x="8712200" y="627757"/>
            <a:ext cx="1012216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普通设备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B444566-DD0C-E75E-2CB9-9CD5E45AD36D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79525"/>
            <a:ext cx="299059" cy="7614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6F08998-9D1D-7156-08CC-54F15038B613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97845" y="1369760"/>
            <a:ext cx="135002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F22CD16-C4EC-CB5E-5C31-BC94328A0821}"/>
              </a:ext>
            </a:extLst>
          </p:cNvPr>
          <p:cNvSpPr txBox="1"/>
          <p:nvPr/>
        </p:nvSpPr>
        <p:spPr>
          <a:xfrm>
            <a:off x="10907218" y="1727365"/>
            <a:ext cx="1004489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固件更新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497A5C-E648-8EF0-1D63-03B5D08B21FB}"/>
              </a:ext>
            </a:extLst>
          </p:cNvPr>
          <p:cNvSpPr txBox="1"/>
          <p:nvPr/>
        </p:nvSpPr>
        <p:spPr>
          <a:xfrm>
            <a:off x="10507110" y="627757"/>
            <a:ext cx="1404597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 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设备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C669BF4-6EAA-6C08-7BEB-8A19558E53C9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79525"/>
            <a:ext cx="208998" cy="7614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74A83A9-BC29-D99F-6F99-AD99E702EC46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35164" y="1507079"/>
            <a:ext cx="135002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C4DDEC2-D731-819F-716B-4505E2236D05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设备模式会存储在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里。</a:t>
            </a:r>
          </a:p>
        </p:txBody>
      </p:sp>
    </p:spTree>
    <p:extLst>
      <p:ext uri="{BB962C8B-B14F-4D97-AF65-F5344CB8AC3E}">
        <p14:creationId xmlns:p14="http://schemas.microsoft.com/office/powerpoint/2010/main" val="35300456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421</Words>
  <Application>Microsoft Office PowerPoint</Application>
  <PresentationFormat>宽屏</PresentationFormat>
  <Paragraphs>136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自定义设计方案</vt:lpstr>
      <vt:lpstr>Office 主题​​</vt:lpstr>
      <vt:lpstr>1_自定义设计方案</vt:lpstr>
      <vt:lpstr>PowerPoint 演示文稿</vt:lpstr>
      <vt:lpstr>PowerPoint 演示文稿</vt:lpstr>
      <vt:lpstr>POWER-ON</vt:lpstr>
      <vt:lpstr>NORMAL MODE</vt:lpstr>
      <vt:lpstr>LED LEVEL MODE</vt:lpstr>
      <vt:lpstr>SETUP MODE</vt:lpstr>
      <vt:lpstr>Key On/Off Light</vt:lpstr>
      <vt:lpstr>PowerPoint 演示文稿</vt:lpstr>
      <vt:lpstr>上电</vt:lpstr>
      <vt:lpstr>一般模式</vt:lpstr>
      <vt:lpstr>LED 亮度设置</vt:lpstr>
      <vt:lpstr>基础配置</vt:lpstr>
      <vt:lpstr>Key On/Off 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416</cp:revision>
  <cp:lastPrinted>2024-12-18T05:15:41Z</cp:lastPrinted>
  <dcterms:created xsi:type="dcterms:W3CDTF">2023-04-15T05:48:36Z</dcterms:created>
  <dcterms:modified xsi:type="dcterms:W3CDTF">2025-06-20T02:04:59Z</dcterms:modified>
</cp:coreProperties>
</file>