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4" r:id="rId4"/>
    <p:sldId id="266" r:id="rId5"/>
    <p:sldId id="262" r:id="rId6"/>
    <p:sldId id="263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8"/>
    <p:restoredTop sz="91840"/>
  </p:normalViewPr>
  <p:slideViewPr>
    <p:cSldViewPr snapToGrid="0" snapToObjects="1">
      <p:cViewPr varScale="1">
        <p:scale>
          <a:sx n="90" d="100"/>
          <a:sy n="90" d="100"/>
        </p:scale>
        <p:origin x="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FA1D3-9B9C-5F4F-919B-AC0D9B358337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A9BCB-806D-E544-886E-A3598D194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46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Accurate identification of molecular drug targets is fundamental for drug discovery and development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A9BCB-806D-E544-886E-A3598D194A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93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A9BCB-806D-E544-886E-A3598D194A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09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AC51-117B-0841-BA6B-281FD9A2C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22ABC-D250-6249-B920-FA9B00288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7C261-38D5-A543-8225-9BEC0A955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464B-0D45-5847-9954-F5E8D999ADD4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ACBA7-ED92-D746-8BCD-EF7BAF08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D707F-49B9-3248-AEF7-81EED09A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A4FE-8DB2-6746-9732-ED0BD40BF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7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C438-B915-3B42-9A4F-C117F1CA8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2A9E1-D4B6-914D-99E9-6D1394C8D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541E2-926B-E34E-99DC-C7FCDA2D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464B-0D45-5847-9954-F5E8D999ADD4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649F7-40A3-CD4B-BBA1-52C1D4B50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B9981-4DC9-3446-AD0C-04267526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A4FE-8DB2-6746-9732-ED0BD40BF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D1DBE-A384-2847-99A5-BD9B8B67B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EDB4B-B207-834E-AA43-70D86EB4C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B774C-3464-4740-BA11-D966615ED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464B-0D45-5847-9954-F5E8D999ADD4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13412-FBBB-BD48-BDD2-4CA5F654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FA0FE-C36E-4546-AF9F-0D0AA38B9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A4FE-8DB2-6746-9732-ED0BD40BF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0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EC825-A66C-7146-AC8A-32D46321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6C863-FA5D-484E-8F4E-D73AB9811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7A952-4F2C-8048-B882-A2D7DFFD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464B-0D45-5847-9954-F5E8D999ADD4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9BF73-9CC6-F34E-AC27-A565B7F83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F72B3-7E7F-654C-B9A7-C92E82FB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A4FE-8DB2-6746-9732-ED0BD40BF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7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C4F4-5E7D-C04F-BE72-DE85F683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1618B-AE1B-454F-97EA-A94F1FCD7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68261-98D9-D04F-AFE2-CC0F838F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464B-0D45-5847-9954-F5E8D999ADD4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5225B-8F07-DA48-86C1-0F35D684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7F465-5B0A-3F45-8AD8-FAD17A44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A4FE-8DB2-6746-9732-ED0BD40BF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4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0486-294D-7C49-B553-387B26A5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D68F8-D056-BA45-A82A-D809FBB27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1D1BD-7DE8-4C42-AD29-EDB707C26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95D08-F752-C949-9712-D7E42729F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464B-0D45-5847-9954-F5E8D999ADD4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1C932-B856-E04C-91A5-26D2F171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DACB5-F7F0-0040-BE56-D96A0038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A4FE-8DB2-6746-9732-ED0BD40BF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6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316FD-5BA2-EC47-8A72-1B3285974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BC32A-1EA8-C440-9550-5123F3544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6B143-2817-E04B-87C6-BADC89E6B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21CBB-EE3E-4143-BD45-967A1C8EC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93432-211B-0F4D-9975-651B22B85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862975-D113-1749-B14B-51E71A9B3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464B-0D45-5847-9954-F5E8D999ADD4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26A9E5-CE28-2749-B4B4-64DAB1B3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98B1EB-791E-C047-B46E-0F03C815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A4FE-8DB2-6746-9732-ED0BD40BF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1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3D772-439F-4B4D-8B56-B7A84C8B8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47953-EEDD-C54A-9366-44B9B7AA3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464B-0D45-5847-9954-F5E8D999ADD4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59F9C-C7BF-254E-A52D-FA74C2036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CF6EB-F81C-094D-91DB-C30D4CDE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A4FE-8DB2-6746-9732-ED0BD40BF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4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5BFE4-8A25-284F-8763-8EEC24BA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464B-0D45-5847-9954-F5E8D999ADD4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F8124-13F2-7F48-BD26-27D104EC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43B57-69CA-CC48-A427-74F828C8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A4FE-8DB2-6746-9732-ED0BD40BF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8D958-175E-7E49-A7EF-D216B4398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E70DD-4C98-0047-9FC2-ABE44630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2E150-9985-264E-8E06-A8C075097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243F6-5084-5D4E-972A-A8A8EC20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464B-0D45-5847-9954-F5E8D999ADD4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FD906-DE0F-4A49-9DCE-2EDCB24D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B43F8-96FB-6249-A862-E11EE06B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A4FE-8DB2-6746-9732-ED0BD40BF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6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1D5B4-3418-7C4F-80EB-7D982495F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542AB-635F-BA42-97EA-2FE534973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28EFD-00C9-BC4B-9284-D8A73CD65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001F3-7AAD-5A40-8D86-4407E3DE8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464B-0D45-5847-9954-F5E8D999ADD4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CE392-698F-5D4F-8A70-92E70631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DA7CC-7AF0-9240-BB57-4AD22F0B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A4FE-8DB2-6746-9732-ED0BD40BF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9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B8DF9-B29D-7E44-BCE4-1780D329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8B09C-AF34-C54D-81C0-2561B129D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5D1C3-414B-EA48-90FC-0F0D70E21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4464B-0D45-5847-9954-F5E8D999ADD4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DDCAA-7994-9E49-A00D-8921EC524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B5898-6EE0-2B4D-AA16-90A846905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FA4FE-8DB2-6746-9732-ED0BD40BF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9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6334E-6A63-7A4C-AEA2-08DE5BFAE3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DeepPurpose</a:t>
            </a:r>
            <a:r>
              <a:rPr lang="en-US" dirty="0"/>
              <a:t>: a deep learning library for drug–target interaction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63646-DB1B-1649-BFA3-0DC4B5B03C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Dongdong</a:t>
            </a:r>
            <a:r>
              <a:rPr lang="zh-CN" altLang="en-US" dirty="0"/>
              <a:t> </a:t>
            </a:r>
            <a:r>
              <a:rPr lang="en-US" altLang="zh-CN" dirty="0"/>
              <a:t>Zhang</a:t>
            </a:r>
          </a:p>
          <a:p>
            <a:r>
              <a:rPr lang="en-US" altLang="zh-CN" dirty="0"/>
              <a:t>Song</a:t>
            </a:r>
            <a:r>
              <a:rPr lang="zh-CN" altLang="en-US" dirty="0"/>
              <a:t> </a:t>
            </a:r>
            <a:r>
              <a:rPr lang="en-US" altLang="zh-CN" dirty="0"/>
              <a:t>Xia</a:t>
            </a:r>
          </a:p>
          <a:p>
            <a:r>
              <a:rPr lang="en-US" altLang="zh-CN" dirty="0"/>
              <a:t>December</a:t>
            </a:r>
            <a:r>
              <a:rPr lang="zh-CN" altLang="en-US" dirty="0"/>
              <a:t> </a:t>
            </a:r>
            <a:r>
              <a:rPr lang="en-US" altLang="zh-CN" dirty="0"/>
              <a:t>21</a:t>
            </a:r>
            <a:r>
              <a:rPr lang="en-US" altLang="zh-CN" baseline="30000" dirty="0"/>
              <a:t>st</a:t>
            </a:r>
            <a:r>
              <a:rPr lang="zh-CN" altLang="en-US" dirty="0"/>
              <a:t> </a:t>
            </a:r>
            <a:r>
              <a:rPr lang="en-US" altLang="zh-CN" dirty="0"/>
              <a:t>2020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65E2CF-5D2D-AF4F-9701-DB4DE2BD2A3D}"/>
              </a:ext>
            </a:extLst>
          </p:cNvPr>
          <p:cNvSpPr txBox="1"/>
          <p:nvPr/>
        </p:nvSpPr>
        <p:spPr>
          <a:xfrm>
            <a:off x="0" y="0"/>
            <a:ext cx="2873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Literature</a:t>
            </a:r>
            <a:r>
              <a:rPr lang="zh-CN" altLang="en-US" sz="2400" dirty="0"/>
              <a:t> </a:t>
            </a:r>
            <a:r>
              <a:rPr lang="en-US" altLang="zh-CN" sz="2400" dirty="0"/>
              <a:t>discussions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752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A213-49A4-5A40-B8B8-8503D884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 err="1"/>
              <a:t>DeepPurpose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8CF04D-088B-D54D-B392-13E059F52DAB}"/>
              </a:ext>
            </a:extLst>
          </p:cNvPr>
          <p:cNvSpPr txBox="1"/>
          <p:nvPr/>
        </p:nvSpPr>
        <p:spPr>
          <a:xfrm>
            <a:off x="838200" y="1690688"/>
            <a:ext cx="97279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400" dirty="0"/>
              <a:t>Solve</a:t>
            </a:r>
            <a:r>
              <a:rPr lang="zh-CN" altLang="en-US" sz="2400" dirty="0"/>
              <a:t> </a:t>
            </a:r>
            <a:r>
              <a:rPr lang="en-US" altLang="zh-CN" sz="2400" dirty="0"/>
              <a:t>drug-target</a:t>
            </a:r>
            <a:r>
              <a:rPr lang="zh-CN" altLang="en-US" sz="2400" dirty="0"/>
              <a:t> </a:t>
            </a:r>
            <a:r>
              <a:rPr lang="en-US" altLang="zh-CN" sz="2400" dirty="0"/>
              <a:t>interaction</a:t>
            </a:r>
            <a:r>
              <a:rPr lang="zh-CN" altLang="en-US" sz="2400" dirty="0"/>
              <a:t> </a:t>
            </a:r>
            <a:r>
              <a:rPr lang="en-US" altLang="zh-CN" sz="2400" dirty="0"/>
              <a:t>(DTI)</a:t>
            </a:r>
            <a:r>
              <a:rPr lang="zh-CN" altLang="en-US" sz="2400" dirty="0"/>
              <a:t> </a:t>
            </a:r>
            <a:r>
              <a:rPr lang="en-US" altLang="zh-CN" sz="2400" dirty="0"/>
              <a:t>problems,</a:t>
            </a:r>
            <a:r>
              <a:rPr lang="zh-CN" altLang="en-US" sz="2400" dirty="0"/>
              <a:t> </a:t>
            </a:r>
            <a:r>
              <a:rPr lang="en-US" altLang="zh-CN" sz="2400" dirty="0"/>
              <a:t>drug</a:t>
            </a:r>
            <a:r>
              <a:rPr lang="zh-CN" altLang="en-US" sz="2400" dirty="0"/>
              <a:t> </a:t>
            </a:r>
            <a:r>
              <a:rPr lang="en-US" altLang="zh-CN" sz="2400" dirty="0"/>
              <a:t>properties</a:t>
            </a:r>
            <a:r>
              <a:rPr lang="zh-CN" altLang="en-US" sz="2400" dirty="0"/>
              <a:t> </a:t>
            </a:r>
            <a:r>
              <a:rPr lang="en-US" altLang="zh-CN" sz="2400" dirty="0"/>
              <a:t>predictions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marL="285750" indent="-285750">
              <a:buFontTx/>
              <a:buChar char="-"/>
            </a:pPr>
            <a:r>
              <a:rPr lang="en-US" altLang="zh-CN" sz="2400" dirty="0"/>
              <a:t>I</a:t>
            </a:r>
            <a:r>
              <a:rPr lang="en-US" sz="2400" dirty="0"/>
              <a:t>mplementing 15 compound and protein encoders and over 50 neural architectures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By merely specifying an encoder’s name, user</a:t>
            </a:r>
            <a:r>
              <a:rPr lang="en-US" altLang="zh-CN" sz="2400" dirty="0"/>
              <a:t>s</a:t>
            </a:r>
            <a:r>
              <a:rPr lang="en-US" sz="2400" dirty="0"/>
              <a:t> can automatically connect a encoder of interest with the relevant decoder</a:t>
            </a:r>
          </a:p>
          <a:p>
            <a:pPr marL="285750" indent="-285750">
              <a:buFontTx/>
              <a:buChar char="-"/>
            </a:pPr>
            <a:r>
              <a:rPr lang="en-US" sz="2400" dirty="0" err="1"/>
              <a:t>DeepPurpose</a:t>
            </a:r>
            <a:r>
              <a:rPr lang="en-US" sz="2400" dirty="0"/>
              <a:t> then trains the corresponding encoder</a:t>
            </a:r>
            <a:r>
              <a:rPr lang="en-US" altLang="zh-CN" sz="2400" dirty="0"/>
              <a:t>-</a:t>
            </a:r>
            <a:r>
              <a:rPr lang="en-US" sz="2400" dirty="0"/>
              <a:t>decoder model in an end-to-end manner</a:t>
            </a:r>
          </a:p>
        </p:txBody>
      </p:sp>
    </p:spTree>
    <p:extLst>
      <p:ext uri="{BB962C8B-B14F-4D97-AF65-F5344CB8AC3E}">
        <p14:creationId xmlns:p14="http://schemas.microsoft.com/office/powerpoint/2010/main" val="1571731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E511E8-2B40-434A-92B1-174EB318C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583265"/>
            <a:ext cx="5341187" cy="37771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1A2CB4-D89E-EB4C-B4CC-418D28089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425" y="1583265"/>
            <a:ext cx="5780085" cy="37771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C7DF9F-C964-034F-9912-B0401FF3C15F}"/>
              </a:ext>
            </a:extLst>
          </p:cNvPr>
          <p:cNvSpPr/>
          <p:nvPr/>
        </p:nvSpPr>
        <p:spPr>
          <a:xfrm>
            <a:off x="285750" y="1985963"/>
            <a:ext cx="1800225" cy="3857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642462-CB6A-B044-975D-FC761FE34B73}"/>
              </a:ext>
            </a:extLst>
          </p:cNvPr>
          <p:cNvSpPr/>
          <p:nvPr/>
        </p:nvSpPr>
        <p:spPr>
          <a:xfrm>
            <a:off x="285750" y="3852864"/>
            <a:ext cx="1800225" cy="3857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7E002D-17BE-FC4F-BCAF-69C9DEFDCFAD}"/>
              </a:ext>
            </a:extLst>
          </p:cNvPr>
          <p:cNvSpPr/>
          <p:nvPr/>
        </p:nvSpPr>
        <p:spPr>
          <a:xfrm>
            <a:off x="285750" y="4563796"/>
            <a:ext cx="1800225" cy="7537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BEE1E6-899A-A74D-8E8C-33643A815B86}"/>
              </a:ext>
            </a:extLst>
          </p:cNvPr>
          <p:cNvSpPr/>
          <p:nvPr/>
        </p:nvSpPr>
        <p:spPr>
          <a:xfrm>
            <a:off x="6067425" y="4045745"/>
            <a:ext cx="1800225" cy="3857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7ED316-9A53-194B-82AB-098673B0BDC7}"/>
              </a:ext>
            </a:extLst>
          </p:cNvPr>
          <p:cNvSpPr/>
          <p:nvPr/>
        </p:nvSpPr>
        <p:spPr>
          <a:xfrm>
            <a:off x="6067424" y="4895052"/>
            <a:ext cx="1800225" cy="3857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DAB8DE-15BA-B642-B01D-308D0BAED427}"/>
              </a:ext>
            </a:extLst>
          </p:cNvPr>
          <p:cNvSpPr txBox="1"/>
          <p:nvPr/>
        </p:nvSpPr>
        <p:spPr>
          <a:xfrm>
            <a:off x="0" y="114300"/>
            <a:ext cx="4464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Overview</a:t>
            </a:r>
            <a:r>
              <a:rPr lang="zh-CN" altLang="en-US" sz="3200" dirty="0"/>
              <a:t> </a:t>
            </a:r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encoders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0006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B003C8-3BF6-CB40-B95D-54D7BC401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2381"/>
            <a:ext cx="12192000" cy="51418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1FE8EE-711E-334B-966D-89783DE0C0FB}"/>
              </a:ext>
            </a:extLst>
          </p:cNvPr>
          <p:cNvSpPr txBox="1"/>
          <p:nvPr/>
        </p:nvSpPr>
        <p:spPr>
          <a:xfrm>
            <a:off x="0" y="114300"/>
            <a:ext cx="4815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Overview</a:t>
            </a:r>
            <a:r>
              <a:rPr lang="zh-CN" altLang="en-US" sz="3200" dirty="0"/>
              <a:t> </a:t>
            </a:r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/>
              <a:t>this</a:t>
            </a:r>
            <a:r>
              <a:rPr lang="zh-CN" altLang="en-US" sz="3200" dirty="0"/>
              <a:t> </a:t>
            </a:r>
            <a:r>
              <a:rPr lang="en-US" altLang="zh-CN" sz="3200" dirty="0"/>
              <a:t>framework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3778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774C-4B56-A24F-88F3-9113CB57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Compound</a:t>
            </a:r>
            <a:r>
              <a:rPr lang="zh-CN" altLang="en-US" dirty="0"/>
              <a:t> </a:t>
            </a:r>
            <a:r>
              <a:rPr lang="en-US" altLang="zh-CN" dirty="0"/>
              <a:t>properties:</a:t>
            </a:r>
            <a:r>
              <a:rPr lang="zh-CN" altLang="en-US" dirty="0"/>
              <a:t> </a:t>
            </a:r>
            <a:r>
              <a:rPr lang="en-US" altLang="zh-CN" dirty="0"/>
              <a:t>FreeSol</a:t>
            </a:r>
            <a:r>
              <a:rPr lang="zh-CN" altLang="en-US" dirty="0"/>
              <a:t> </a:t>
            </a:r>
            <a:r>
              <a:rPr lang="en-US" altLang="zh-CN" dirty="0"/>
              <a:t>benchmark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63191B-C5CC-154A-9331-B3EC00B79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185424"/>
              </p:ext>
            </p:extLst>
          </p:nvPr>
        </p:nvGraphicFramePr>
        <p:xfrm>
          <a:off x="2524889" y="2476764"/>
          <a:ext cx="6797676" cy="1880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8838">
                  <a:extLst>
                    <a:ext uri="{9D8B030D-6E8A-4147-A177-3AD203B41FA5}">
                      <a16:colId xmlns:a16="http://schemas.microsoft.com/office/drawing/2014/main" val="2363938948"/>
                    </a:ext>
                  </a:extLst>
                </a:gridCol>
                <a:gridCol w="3398838">
                  <a:extLst>
                    <a:ext uri="{9D8B030D-6E8A-4147-A177-3AD203B41FA5}">
                      <a16:colId xmlns:a16="http://schemas.microsoft.com/office/drawing/2014/main" val="3219828368"/>
                    </a:ext>
                  </a:extLst>
                </a:gridCol>
              </a:tblGrid>
              <a:tr h="3761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Encoder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RMSE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(kcal/</a:t>
                      </a:r>
                      <a:r>
                        <a:rPr lang="en-US" altLang="zh-CN" dirty="0" err="1"/>
                        <a:t>mol</a:t>
                      </a:r>
                      <a:r>
                        <a:rPr lang="en-US" altLang="zh-CN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963050"/>
                  </a:ext>
                </a:extLst>
              </a:tr>
              <a:tr h="3761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Morgan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764880"/>
                  </a:ext>
                </a:extLst>
              </a:tr>
              <a:tr h="3761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544481"/>
                  </a:ext>
                </a:extLst>
              </a:tr>
              <a:tr h="3761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MPNN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1.56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61343"/>
                  </a:ext>
                </a:extLst>
              </a:tr>
              <a:tr h="3761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Transformer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3.78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30675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B194DB4-8B12-CD40-B4A6-BA338059BCA7}"/>
              </a:ext>
            </a:extLst>
          </p:cNvPr>
          <p:cNvSpPr txBox="1"/>
          <p:nvPr/>
        </p:nvSpPr>
        <p:spPr>
          <a:xfrm>
            <a:off x="4997832" y="4681835"/>
            <a:ext cx="18517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100</a:t>
            </a:r>
            <a:r>
              <a:rPr lang="zh-CN" altLang="en-US" dirty="0"/>
              <a:t> </a:t>
            </a:r>
            <a:r>
              <a:rPr lang="en-US" altLang="zh-CN" dirty="0"/>
              <a:t>epochs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encoder</a:t>
            </a:r>
            <a:r>
              <a:rPr lang="zh-CN" altLang="en-US" dirty="0"/>
              <a:t> </a:t>
            </a:r>
            <a:r>
              <a:rPr lang="en-US" altLang="zh-CN" dirty="0"/>
              <a:t>layers</a:t>
            </a:r>
          </a:p>
          <a:p>
            <a:r>
              <a:rPr lang="en-US" altLang="zh-CN" dirty="0"/>
              <a:t>128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6F7C1-FDB3-514A-B829-F5CF67894EF7}"/>
              </a:ext>
            </a:extLst>
          </p:cNvPr>
          <p:cNvSpPr txBox="1"/>
          <p:nvPr/>
        </p:nvSpPr>
        <p:spPr>
          <a:xfrm>
            <a:off x="9615488" y="4000237"/>
            <a:ext cx="148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Dongdong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0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0AF0DE-A377-47C4-9AEF-CAAB25394A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52554" y="1950720"/>
          <a:ext cx="9407332" cy="2943990"/>
        </p:xfrm>
        <a:graphic>
          <a:graphicData uri="http://schemas.openxmlformats.org/drawingml/2006/table">
            <a:tbl>
              <a:tblPr firstRow="1" bandRow="1"/>
              <a:tblGrid>
                <a:gridCol w="1034662">
                  <a:extLst>
                    <a:ext uri="{9D8B030D-6E8A-4147-A177-3AD203B41FA5}">
                      <a16:colId xmlns:a16="http://schemas.microsoft.com/office/drawing/2014/main" val="1282609801"/>
                    </a:ext>
                  </a:extLst>
                </a:gridCol>
                <a:gridCol w="1674534">
                  <a:extLst>
                    <a:ext uri="{9D8B030D-6E8A-4147-A177-3AD203B41FA5}">
                      <a16:colId xmlns:a16="http://schemas.microsoft.com/office/drawing/2014/main" val="3839763462"/>
                    </a:ext>
                  </a:extLst>
                </a:gridCol>
                <a:gridCol w="1674534">
                  <a:extLst>
                    <a:ext uri="{9D8B030D-6E8A-4147-A177-3AD203B41FA5}">
                      <a16:colId xmlns:a16="http://schemas.microsoft.com/office/drawing/2014/main" val="3830786770"/>
                    </a:ext>
                  </a:extLst>
                </a:gridCol>
                <a:gridCol w="1674534">
                  <a:extLst>
                    <a:ext uri="{9D8B030D-6E8A-4147-A177-3AD203B41FA5}">
                      <a16:colId xmlns:a16="http://schemas.microsoft.com/office/drawing/2014/main" val="4066866847"/>
                    </a:ext>
                  </a:extLst>
                </a:gridCol>
                <a:gridCol w="1674534">
                  <a:extLst>
                    <a:ext uri="{9D8B030D-6E8A-4147-A177-3AD203B41FA5}">
                      <a16:colId xmlns:a16="http://schemas.microsoft.com/office/drawing/2014/main" val="3278651814"/>
                    </a:ext>
                  </a:extLst>
                </a:gridCol>
                <a:gridCol w="1674534">
                  <a:extLst>
                    <a:ext uri="{9D8B030D-6E8A-4147-A177-3AD203B41FA5}">
                      <a16:colId xmlns:a16="http://schemas.microsoft.com/office/drawing/2014/main" val="1419187854"/>
                    </a:ext>
                  </a:extLst>
                </a:gridCol>
              </a:tblGrid>
              <a:tr h="549884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Drug Encoder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 Encoder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MSE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Pearson Correlation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Concordance Index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460630"/>
                  </a:ext>
                </a:extLst>
              </a:tr>
              <a:tr h="38398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Transformer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Transformer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5181297"/>
                  </a:ext>
                </a:extLst>
              </a:tr>
              <a:tr h="38398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MPNN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Transformer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6954771"/>
                  </a:ext>
                </a:extLst>
              </a:tr>
              <a:tr h="38398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Morgan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Transformer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0.50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0.62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8184878"/>
                  </a:ext>
                </a:extLst>
              </a:tr>
              <a:tr h="38398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Morgan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0.80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3543887"/>
                  </a:ext>
                </a:extLst>
              </a:tr>
              <a:tr h="38398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MPNN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0867123"/>
                  </a:ext>
                </a:extLst>
              </a:tr>
              <a:tr h="383985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Transformer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371898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BD52B028-45D5-2F49-871E-DCF03854823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Drug-target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benchmark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55A22A-17EC-AF45-8872-108F175A9227}"/>
              </a:ext>
            </a:extLst>
          </p:cNvPr>
          <p:cNvSpPr txBox="1"/>
          <p:nvPr/>
        </p:nvSpPr>
        <p:spPr>
          <a:xfrm>
            <a:off x="10272713" y="5154742"/>
            <a:ext cx="92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67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0F17-7AFC-0C4C-8446-A9965F6D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E9FDA0-A747-5345-8C64-C3C53C849E80}"/>
              </a:ext>
            </a:extLst>
          </p:cNvPr>
          <p:cNvSpPr txBox="1"/>
          <p:nvPr/>
        </p:nvSpPr>
        <p:spPr>
          <a:xfrm>
            <a:off x="1028700" y="1690688"/>
            <a:ext cx="989944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400" dirty="0"/>
              <a:t>Pros:</a:t>
            </a:r>
          </a:p>
          <a:p>
            <a:pPr marL="742950" lvl="1" indent="-285750">
              <a:buFontTx/>
              <a:buChar char="-"/>
            </a:pPr>
            <a:r>
              <a:rPr lang="en-US" altLang="zh-CN" sz="2400" dirty="0"/>
              <a:t>Easily</a:t>
            </a:r>
            <a:r>
              <a:rPr lang="zh-CN" altLang="en-US" sz="2400" dirty="0"/>
              <a:t> </a:t>
            </a:r>
            <a:r>
              <a:rPr lang="en-US" altLang="zh-CN" sz="2400" dirty="0"/>
              <a:t>call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different</a:t>
            </a:r>
            <a:r>
              <a:rPr lang="zh-CN" altLang="en-US" sz="2400" dirty="0"/>
              <a:t> </a:t>
            </a:r>
            <a:r>
              <a:rPr lang="en-US" altLang="zh-CN" sz="2400" dirty="0"/>
              <a:t>encoding</a:t>
            </a:r>
            <a:r>
              <a:rPr lang="zh-CN" altLang="en-US" sz="2400" dirty="0"/>
              <a:t> </a:t>
            </a:r>
            <a:r>
              <a:rPr lang="en-US" altLang="zh-CN" sz="2400" dirty="0"/>
              <a:t>methods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compounds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proteins</a:t>
            </a:r>
          </a:p>
          <a:p>
            <a:pPr marL="742950" lvl="1" indent="-285750">
              <a:buFontTx/>
              <a:buChar char="-"/>
            </a:pPr>
            <a:r>
              <a:rPr lang="en-US" altLang="zh-CN" sz="2400" dirty="0"/>
              <a:t>Training</a:t>
            </a:r>
            <a:r>
              <a:rPr lang="zh-CN" altLang="en-US" sz="2400" dirty="0"/>
              <a:t> </a:t>
            </a:r>
            <a:r>
              <a:rPr lang="en-US" altLang="zh-CN" sz="2400" dirty="0"/>
              <a:t>deployment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also</a:t>
            </a:r>
            <a:r>
              <a:rPr lang="zh-CN" altLang="en-US" sz="2400" dirty="0"/>
              <a:t> </a:t>
            </a:r>
            <a:r>
              <a:rPr lang="en-US" altLang="zh-CN" sz="2400" dirty="0"/>
              <a:t>very</a:t>
            </a:r>
            <a:r>
              <a:rPr lang="zh-CN" altLang="en-US" sz="2400" dirty="0"/>
              <a:t> </a:t>
            </a:r>
            <a:r>
              <a:rPr lang="en-US" altLang="zh-CN" sz="2400" dirty="0"/>
              <a:t>convenient</a:t>
            </a:r>
          </a:p>
          <a:p>
            <a:pPr marL="742950" lvl="1" indent="-285750">
              <a:buFontTx/>
              <a:buChar char="-"/>
            </a:pPr>
            <a:r>
              <a:rPr lang="en-US" altLang="zh-CN" sz="2400" dirty="0"/>
              <a:t>Good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compare</a:t>
            </a:r>
            <a:r>
              <a:rPr lang="zh-CN" altLang="en-US" sz="2400" dirty="0"/>
              <a:t> </a:t>
            </a:r>
            <a:r>
              <a:rPr lang="en-US" altLang="zh-CN" sz="2400" dirty="0"/>
              <a:t>traditional</a:t>
            </a:r>
            <a:r>
              <a:rPr lang="zh-CN" altLang="en-US" sz="2400" dirty="0"/>
              <a:t> </a:t>
            </a:r>
            <a:r>
              <a:rPr lang="en-US" altLang="zh-CN" sz="2400" dirty="0"/>
              <a:t>Fingerprint-based</a:t>
            </a:r>
            <a:r>
              <a:rPr lang="zh-CN" altLang="en-US" sz="2400" dirty="0"/>
              <a:t> </a:t>
            </a:r>
            <a:r>
              <a:rPr lang="en-US" altLang="zh-CN" sz="2400" dirty="0"/>
              <a:t>QSAR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GNN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NLP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altLang="zh-CN" sz="2400" dirty="0"/>
              <a:t>Cons:</a:t>
            </a:r>
          </a:p>
          <a:p>
            <a:pPr marL="742950" lvl="1" indent="-285750">
              <a:buFontTx/>
              <a:buChar char="-"/>
            </a:pPr>
            <a:r>
              <a:rPr lang="en-US" altLang="zh-CN" sz="2400" dirty="0"/>
              <a:t>Only</a:t>
            </a:r>
            <a:r>
              <a:rPr lang="zh-CN" altLang="en-US" sz="2400" dirty="0"/>
              <a:t> </a:t>
            </a:r>
            <a:r>
              <a:rPr lang="en-US" altLang="zh-CN" sz="2400" dirty="0"/>
              <a:t>one</a:t>
            </a:r>
            <a:r>
              <a:rPr lang="zh-CN" altLang="en-US" sz="2400" dirty="0"/>
              <a:t> </a:t>
            </a:r>
            <a:r>
              <a:rPr lang="en-US" altLang="zh-CN" sz="2400" dirty="0"/>
              <a:t>type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MPNN</a:t>
            </a:r>
            <a:r>
              <a:rPr lang="zh-CN" altLang="en-US" sz="2400" dirty="0"/>
              <a:t> </a:t>
            </a:r>
            <a:r>
              <a:rPr lang="en-US" altLang="zh-CN" sz="2400" dirty="0"/>
              <a:t>model</a:t>
            </a:r>
            <a:r>
              <a:rPr lang="zh-CN" altLang="en-US" sz="2400" dirty="0"/>
              <a:t> </a:t>
            </a:r>
            <a:r>
              <a:rPr lang="en-US" altLang="zh-CN" sz="2400" dirty="0"/>
              <a:t>provided</a:t>
            </a:r>
          </a:p>
          <a:p>
            <a:pPr marL="742950" lvl="1" indent="-285750">
              <a:buFontTx/>
              <a:buChar char="-"/>
            </a:pPr>
            <a:r>
              <a:rPr lang="en-US" altLang="zh-CN" sz="2400" dirty="0"/>
              <a:t>Only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very</a:t>
            </a:r>
            <a:r>
              <a:rPr lang="zh-CN" altLang="en-US" sz="2400" dirty="0"/>
              <a:t> </a:t>
            </a:r>
            <a:r>
              <a:rPr lang="en-US" altLang="zh-CN" sz="2400" dirty="0"/>
              <a:t>fundamental</a:t>
            </a:r>
            <a:r>
              <a:rPr lang="zh-CN" altLang="en-US" sz="2400" dirty="0"/>
              <a:t> </a:t>
            </a:r>
            <a:r>
              <a:rPr lang="en-US" altLang="zh-CN" sz="2400" dirty="0"/>
              <a:t>transformer</a:t>
            </a:r>
            <a:r>
              <a:rPr lang="zh-CN" altLang="en-US" sz="2400" dirty="0"/>
              <a:t> </a:t>
            </a:r>
            <a:r>
              <a:rPr lang="en-US" altLang="zh-CN" sz="2400" dirty="0"/>
              <a:t>framework</a:t>
            </a:r>
            <a:r>
              <a:rPr lang="zh-CN" altLang="en-US" sz="2400" dirty="0"/>
              <a:t> </a:t>
            </a:r>
            <a:r>
              <a:rPr lang="en-US" altLang="zh-CN" sz="2400" dirty="0"/>
              <a:t>provided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marL="742950" lvl="1" indent="-285750">
              <a:buFontTx/>
              <a:buChar char="-"/>
            </a:pPr>
            <a:r>
              <a:rPr lang="en-US" altLang="zh-CN" sz="2400" dirty="0"/>
              <a:t>Not</a:t>
            </a:r>
            <a:r>
              <a:rPr lang="zh-CN" altLang="en-US" sz="2400" dirty="0"/>
              <a:t> </a:t>
            </a:r>
            <a:r>
              <a:rPr lang="en-US" altLang="zh-CN" sz="2400" dirty="0"/>
              <a:t>good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customizing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designing</a:t>
            </a:r>
            <a:r>
              <a:rPr lang="zh-CN" altLang="en-US" sz="2400" dirty="0"/>
              <a:t> </a:t>
            </a:r>
            <a:r>
              <a:rPr lang="en-US" altLang="zh-CN" sz="2400" dirty="0"/>
              <a:t>new</a:t>
            </a:r>
            <a:r>
              <a:rPr lang="zh-CN" altLang="en-US" sz="2400" dirty="0"/>
              <a:t> </a:t>
            </a:r>
            <a:r>
              <a:rPr lang="en-US" altLang="zh-CN" sz="2400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636214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5830</TotalTime>
  <Words>240</Words>
  <Application>Microsoft Macintosh PowerPoint</Application>
  <PresentationFormat>Widescreen</PresentationFormat>
  <Paragraphs>84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Theme</vt:lpstr>
      <vt:lpstr>DeepPurpose: a deep learning library for drug–target interaction prediction</vt:lpstr>
      <vt:lpstr>What we know about DeepPurpose</vt:lpstr>
      <vt:lpstr>PowerPoint Presentation</vt:lpstr>
      <vt:lpstr>PowerPoint Presentation</vt:lpstr>
      <vt:lpstr>Compound properties: FreeSol benchmark</vt:lpstr>
      <vt:lpstr>PowerPoint Presentation</vt:lpstr>
      <vt:lpstr>Pros and cons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DeepPurpose: a deep learning library for drug–target interaction prediction</dc:title>
  <dc:creator>Dongdong Zhang</dc:creator>
  <cp:lastModifiedBy>Dongdong Zhang</cp:lastModifiedBy>
  <cp:revision>56</cp:revision>
  <dcterms:created xsi:type="dcterms:W3CDTF">2020-12-17T19:20:39Z</dcterms:created>
  <dcterms:modified xsi:type="dcterms:W3CDTF">2020-12-21T20:55:27Z</dcterms:modified>
</cp:coreProperties>
</file>