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317" r:id="rId4"/>
    <p:sldId id="373" r:id="rId5"/>
    <p:sldId id="275" r:id="rId6"/>
    <p:sldId id="284" r:id="rId7"/>
    <p:sldId id="267" r:id="rId8"/>
    <p:sldId id="285" r:id="rId9"/>
    <p:sldId id="374" r:id="rId10"/>
    <p:sldId id="375" r:id="rId11"/>
    <p:sldId id="384" r:id="rId12"/>
    <p:sldId id="291" r:id="rId13"/>
    <p:sldId id="385" r:id="rId14"/>
    <p:sldId id="383" r:id="rId15"/>
    <p:sldId id="376" r:id="rId16"/>
    <p:sldId id="368" r:id="rId17"/>
    <p:sldId id="377" r:id="rId18"/>
    <p:sldId id="378" r:id="rId19"/>
    <p:sldId id="379" r:id="rId20"/>
    <p:sldId id="380" r:id="rId21"/>
    <p:sldId id="386" r:id="rId22"/>
    <p:sldId id="387" r:id="rId23"/>
    <p:sldId id="381" r:id="rId24"/>
    <p:sldId id="279" r:id="rId25"/>
    <p:sldId id="382" r:id="rId26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>
          <p15:clr>
            <a:srgbClr val="A4A3A4"/>
          </p15:clr>
        </p15:guide>
        <p15:guide id="2" pos="3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5EA"/>
    <a:srgbClr val="C89800"/>
    <a:srgbClr val="06517B"/>
    <a:srgbClr val="033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636" y="102"/>
      </p:cViewPr>
      <p:guideLst>
        <p:guide orient="horz" pos="2135"/>
        <p:guide pos="38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FA528F-60DE-41C7-912B-B63FF30CA7A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42420A-C694-4030-A281-9A186673A85B}">
      <dgm:prSet phldrT="[文本]"/>
      <dgm:spPr/>
      <dgm:t>
        <a:bodyPr/>
        <a:lstStyle/>
        <a:p>
          <a:r>
            <a:rPr lang="zh-CN" altLang="en-US"/>
            <a:t>需求申请</a:t>
          </a:r>
        </a:p>
      </dgm:t>
    </dgm:pt>
    <dgm:pt modelId="{22B19BF7-0A9F-4464-9E0C-CB086EDD12C0}" type="parTrans" cxnId="{90E1B2CB-E085-43B3-9E32-160ACE8E1A9C}">
      <dgm:prSet/>
      <dgm:spPr/>
      <dgm:t>
        <a:bodyPr/>
        <a:lstStyle/>
        <a:p>
          <a:endParaRPr lang="zh-CN" altLang="en-US"/>
        </a:p>
      </dgm:t>
    </dgm:pt>
    <dgm:pt modelId="{6046A72A-AEE7-4BA8-A01D-B212DEBF17F3}" type="sibTrans" cxnId="{90E1B2CB-E085-43B3-9E32-160ACE8E1A9C}">
      <dgm:prSet/>
      <dgm:spPr/>
      <dgm:t>
        <a:bodyPr/>
        <a:lstStyle/>
        <a:p>
          <a:endParaRPr lang="zh-CN" altLang="en-US"/>
        </a:p>
      </dgm:t>
    </dgm:pt>
    <dgm:pt modelId="{411A26EF-CFA7-4A3A-BCA4-F2C0211EDBA9}">
      <dgm:prSet phldrT="[文本]" custT="1"/>
      <dgm:spPr/>
      <dgm:t>
        <a:bodyPr/>
        <a:lstStyle/>
        <a:p>
          <a:r>
            <a:rPr lang="zh-CN" altLang="en-US" sz="1300" dirty="0"/>
            <a:t>接到客服投诉：生成工单号，故障点、具体投诉情况，自动生成填写人和时间</a:t>
          </a:r>
        </a:p>
      </dgm:t>
    </dgm:pt>
    <dgm:pt modelId="{376E5220-81B2-40E7-BF6A-61D519B93B84}" type="parTrans" cxnId="{622A1796-7D0C-464E-B65F-19BFA26DFD39}">
      <dgm:prSet/>
      <dgm:spPr/>
      <dgm:t>
        <a:bodyPr/>
        <a:lstStyle/>
        <a:p>
          <a:endParaRPr lang="zh-CN" altLang="en-US"/>
        </a:p>
      </dgm:t>
    </dgm:pt>
    <dgm:pt modelId="{7E1DABE9-14F9-4C90-9C7B-32B61B5D4BDF}" type="sibTrans" cxnId="{622A1796-7D0C-464E-B65F-19BFA26DFD39}">
      <dgm:prSet/>
      <dgm:spPr/>
      <dgm:t>
        <a:bodyPr/>
        <a:lstStyle/>
        <a:p>
          <a:endParaRPr lang="zh-CN" altLang="en-US"/>
        </a:p>
      </dgm:t>
    </dgm:pt>
    <dgm:pt modelId="{826FC60B-6A46-49A2-A611-8470603D6AB5}">
      <dgm:prSet phldrT="[文本]"/>
      <dgm:spPr/>
      <dgm:t>
        <a:bodyPr/>
        <a:lstStyle/>
        <a:p>
          <a:r>
            <a:rPr lang="zh-CN" altLang="en-US"/>
            <a:t>派单</a:t>
          </a:r>
        </a:p>
      </dgm:t>
    </dgm:pt>
    <dgm:pt modelId="{B99FD3C5-9C73-4F77-BBA7-4880085BCA59}" type="parTrans" cxnId="{602B9EA0-5A06-4B41-8082-1487C90AF625}">
      <dgm:prSet/>
      <dgm:spPr/>
      <dgm:t>
        <a:bodyPr/>
        <a:lstStyle/>
        <a:p>
          <a:endParaRPr lang="zh-CN" altLang="en-US"/>
        </a:p>
      </dgm:t>
    </dgm:pt>
    <dgm:pt modelId="{7E3BB64A-6735-4E3F-86CA-9C75651BF077}" type="sibTrans" cxnId="{602B9EA0-5A06-4B41-8082-1487C90AF625}">
      <dgm:prSet/>
      <dgm:spPr/>
      <dgm:t>
        <a:bodyPr/>
        <a:lstStyle/>
        <a:p>
          <a:endParaRPr lang="zh-CN" altLang="en-US"/>
        </a:p>
      </dgm:t>
    </dgm:pt>
    <dgm:pt modelId="{2AA9A600-34DA-436C-97D7-2D94DE0013B5}">
      <dgm:prSet phldrT="[文本]" custT="1"/>
      <dgm:spPr/>
      <dgm:t>
        <a:bodyPr/>
        <a:lstStyle/>
        <a:p>
          <a:r>
            <a:rPr lang="zh-CN" altLang="en-US" sz="1300" dirty="0"/>
            <a:t>指定现场测试人员（南建</a:t>
          </a:r>
          <a:r>
            <a:rPr lang="en-US" altLang="zh-CN" sz="1300" dirty="0"/>
            <a:t>/</a:t>
          </a:r>
          <a:r>
            <a:rPr lang="zh-CN" altLang="en-US" sz="1300" dirty="0"/>
            <a:t>经纬）</a:t>
          </a:r>
        </a:p>
      </dgm:t>
    </dgm:pt>
    <dgm:pt modelId="{F158E6F3-FDD5-4688-8339-D2BA283A9BFA}" type="parTrans" cxnId="{DC22DF00-A609-4E5B-8DCA-98B0DF983D6B}">
      <dgm:prSet/>
      <dgm:spPr/>
      <dgm:t>
        <a:bodyPr/>
        <a:lstStyle/>
        <a:p>
          <a:endParaRPr lang="zh-CN" altLang="en-US"/>
        </a:p>
      </dgm:t>
    </dgm:pt>
    <dgm:pt modelId="{763F9629-F686-440A-A6F6-03AE8C128CFD}" type="sibTrans" cxnId="{DC22DF00-A609-4E5B-8DCA-98B0DF983D6B}">
      <dgm:prSet/>
      <dgm:spPr/>
      <dgm:t>
        <a:bodyPr/>
        <a:lstStyle/>
        <a:p>
          <a:endParaRPr lang="zh-CN" altLang="en-US"/>
        </a:p>
      </dgm:t>
    </dgm:pt>
    <dgm:pt modelId="{3214FAA6-ED93-470E-9B24-05FC4DA858F9}">
      <dgm:prSet phldrT="[文本]"/>
      <dgm:spPr/>
      <dgm:t>
        <a:bodyPr/>
        <a:lstStyle/>
        <a:p>
          <a:r>
            <a:rPr lang="zh-CN" altLang="en-US" dirty="0"/>
            <a:t>现场测试</a:t>
          </a:r>
        </a:p>
      </dgm:t>
    </dgm:pt>
    <dgm:pt modelId="{4C6C04D4-6433-4FB5-9F82-3A9EA5612B5D}" type="parTrans" cxnId="{3AB56B7B-C6D3-47E3-9AAB-1354DD1D3FDF}">
      <dgm:prSet/>
      <dgm:spPr/>
      <dgm:t>
        <a:bodyPr/>
        <a:lstStyle/>
        <a:p>
          <a:endParaRPr lang="zh-CN" altLang="en-US"/>
        </a:p>
      </dgm:t>
    </dgm:pt>
    <dgm:pt modelId="{5D3F26F2-D077-40FE-A4EB-0458D6E951FA}" type="sibTrans" cxnId="{3AB56B7B-C6D3-47E3-9AAB-1354DD1D3FDF}">
      <dgm:prSet/>
      <dgm:spPr/>
      <dgm:t>
        <a:bodyPr/>
        <a:lstStyle/>
        <a:p>
          <a:endParaRPr lang="zh-CN" altLang="en-US"/>
        </a:p>
      </dgm:t>
    </dgm:pt>
    <dgm:pt modelId="{4E8BCE3D-61E0-4B53-A1D9-D2E2259A2F99}">
      <dgm:prSet phldrT="[文本]"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软雅黑"/>
              <a:cs typeface="+mn-cs"/>
            </a:rPr>
            <a:t>通过微信小程序 填写现场测试信息</a:t>
          </a:r>
        </a:p>
      </dgm:t>
    </dgm:pt>
    <dgm:pt modelId="{62DDD2CB-B988-4C6C-89E4-D9E38A793F38}" type="parTrans" cxnId="{BE97E82B-9C16-4F3C-95AA-AFE571C2DDE6}">
      <dgm:prSet/>
      <dgm:spPr/>
      <dgm:t>
        <a:bodyPr/>
        <a:lstStyle/>
        <a:p>
          <a:endParaRPr lang="zh-CN" altLang="en-US"/>
        </a:p>
      </dgm:t>
    </dgm:pt>
    <dgm:pt modelId="{2D3AAEB8-1B6B-41E3-8E36-C3265FC02C8F}" type="sibTrans" cxnId="{BE97E82B-9C16-4F3C-95AA-AFE571C2DDE6}">
      <dgm:prSet/>
      <dgm:spPr/>
      <dgm:t>
        <a:bodyPr/>
        <a:lstStyle/>
        <a:p>
          <a:endParaRPr lang="zh-CN" altLang="en-US"/>
        </a:p>
      </dgm:t>
    </dgm:pt>
    <dgm:pt modelId="{D97C0ACB-715D-4DDE-A7A1-D0DF727F1005}">
      <dgm:prSet phldrT="[文本]"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软雅黑"/>
              <a:cs typeface="+mn-cs"/>
            </a:rPr>
            <a:t>评估状况、制定初步解决方案</a:t>
          </a:r>
        </a:p>
      </dgm:t>
    </dgm:pt>
    <dgm:pt modelId="{FF21B57A-A062-4A10-8B6C-EEAB9E8BCB8D}" type="parTrans" cxnId="{868F8DA8-FE70-47B5-B9C4-BE8D2E320EB4}">
      <dgm:prSet/>
      <dgm:spPr/>
      <dgm:t>
        <a:bodyPr/>
        <a:lstStyle/>
        <a:p>
          <a:endParaRPr lang="zh-CN" altLang="en-US"/>
        </a:p>
      </dgm:t>
    </dgm:pt>
    <dgm:pt modelId="{A9C45DB1-DE56-453E-B27D-778C76023A2C}" type="sibTrans" cxnId="{868F8DA8-FE70-47B5-B9C4-BE8D2E320EB4}">
      <dgm:prSet/>
      <dgm:spPr/>
      <dgm:t>
        <a:bodyPr/>
        <a:lstStyle/>
        <a:p>
          <a:endParaRPr lang="zh-CN" altLang="en-US"/>
        </a:p>
      </dgm:t>
    </dgm:pt>
    <dgm:pt modelId="{68F302D6-E427-4511-8E88-E904DD9C74E4}">
      <dgm:prSet phldrT="[文本]" custT="1"/>
      <dgm:spPr/>
      <dgm:t>
        <a:bodyPr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软雅黑"/>
              <a:cs typeface="+mn-cs"/>
            </a:rPr>
            <a:t>测试网络质量，找问题</a:t>
          </a:r>
        </a:p>
      </dgm:t>
    </dgm:pt>
    <dgm:pt modelId="{DED9FC40-68B1-4B50-A5CB-6D73091615A8}" type="parTrans" cxnId="{3039F46F-634D-447E-BB18-6030387B6095}">
      <dgm:prSet/>
      <dgm:spPr/>
      <dgm:t>
        <a:bodyPr/>
        <a:lstStyle/>
        <a:p>
          <a:endParaRPr lang="zh-CN" altLang="en-US"/>
        </a:p>
      </dgm:t>
    </dgm:pt>
    <dgm:pt modelId="{81A71370-D0E3-4D88-906A-61F27C1474C3}" type="sibTrans" cxnId="{3039F46F-634D-447E-BB18-6030387B6095}">
      <dgm:prSet/>
      <dgm:spPr/>
      <dgm:t>
        <a:bodyPr/>
        <a:lstStyle/>
        <a:p>
          <a:endParaRPr lang="zh-CN" altLang="en-US"/>
        </a:p>
      </dgm:t>
    </dgm:pt>
    <dgm:pt modelId="{9160D239-5D27-41D6-B410-A65AF0E0F8ED}">
      <dgm:prSet phldrT="[文本]"/>
      <dgm:spPr/>
      <dgm:t>
        <a:bodyPr/>
        <a:lstStyle/>
        <a:p>
          <a:r>
            <a:rPr lang="zh-CN" altLang="en-US"/>
            <a:t>回单</a:t>
          </a:r>
        </a:p>
      </dgm:t>
    </dgm:pt>
    <dgm:pt modelId="{9F91A145-A2B2-45ED-98BB-DDCC794FD3DC}" type="parTrans" cxnId="{732F67FD-2CA0-4C1B-A190-2E49059A41F8}">
      <dgm:prSet/>
      <dgm:spPr/>
      <dgm:t>
        <a:bodyPr/>
        <a:lstStyle/>
        <a:p>
          <a:endParaRPr lang="zh-CN" altLang="en-US"/>
        </a:p>
      </dgm:t>
    </dgm:pt>
    <dgm:pt modelId="{078297C9-B932-48D2-8229-E427051449D9}" type="sibTrans" cxnId="{732F67FD-2CA0-4C1B-A190-2E49059A41F8}">
      <dgm:prSet/>
      <dgm:spPr/>
      <dgm:t>
        <a:bodyPr/>
        <a:lstStyle/>
        <a:p>
          <a:endParaRPr lang="zh-CN" altLang="en-US"/>
        </a:p>
      </dgm:t>
    </dgm:pt>
    <dgm:pt modelId="{5230FCF7-C8A2-4280-ACF4-08BA538BFDDB}">
      <dgm:prSet phldrT="[文本]"/>
      <dgm:spPr/>
      <dgm:t>
        <a:bodyPr/>
        <a:lstStyle/>
        <a:p>
          <a:r>
            <a:rPr lang="zh-CN" altLang="en-US" dirty="0"/>
            <a:t>通知申请人</a:t>
          </a:r>
        </a:p>
      </dgm:t>
    </dgm:pt>
    <dgm:pt modelId="{81B759F1-3CBB-476D-B4F5-F1BD1AFA96FC}" type="parTrans" cxnId="{E573BD7B-700C-4F55-BE04-92E0FEDC8C11}">
      <dgm:prSet/>
      <dgm:spPr/>
      <dgm:t>
        <a:bodyPr/>
        <a:lstStyle/>
        <a:p>
          <a:endParaRPr lang="zh-CN" altLang="en-US"/>
        </a:p>
      </dgm:t>
    </dgm:pt>
    <dgm:pt modelId="{098EF600-7938-4912-A22A-72C925E3BF0D}" type="sibTrans" cxnId="{E573BD7B-700C-4F55-BE04-92E0FEDC8C11}">
      <dgm:prSet/>
      <dgm:spPr/>
      <dgm:t>
        <a:bodyPr/>
        <a:lstStyle/>
        <a:p>
          <a:endParaRPr lang="zh-CN" altLang="en-US"/>
        </a:p>
      </dgm:t>
    </dgm:pt>
    <dgm:pt modelId="{AA67BCDC-6684-425E-A86A-D0208AA3BCE8}">
      <dgm:prSet phldrT="[文本]"/>
      <dgm:spPr/>
      <dgm:t>
        <a:bodyPr/>
        <a:lstStyle/>
        <a:p>
          <a:r>
            <a:rPr lang="zh-CN" altLang="en-US" dirty="0"/>
            <a:t>通知后续方案评估人员</a:t>
          </a:r>
        </a:p>
      </dgm:t>
    </dgm:pt>
    <dgm:pt modelId="{C884D6CD-E959-44D6-B498-3AFE174434F5}" type="parTrans" cxnId="{B2827B20-CBAD-4986-951A-CDC937F16553}">
      <dgm:prSet/>
      <dgm:spPr/>
      <dgm:t>
        <a:bodyPr/>
        <a:lstStyle/>
        <a:p>
          <a:endParaRPr lang="zh-CN" altLang="en-US"/>
        </a:p>
      </dgm:t>
    </dgm:pt>
    <dgm:pt modelId="{94F13D00-C76C-46DE-830C-B1D818D848FB}" type="sibTrans" cxnId="{B2827B20-CBAD-4986-951A-CDC937F16553}">
      <dgm:prSet/>
      <dgm:spPr/>
      <dgm:t>
        <a:bodyPr/>
        <a:lstStyle/>
        <a:p>
          <a:endParaRPr lang="zh-CN" altLang="en-US"/>
        </a:p>
      </dgm:t>
    </dgm:pt>
    <dgm:pt modelId="{0DFC24F5-F8A8-46E1-9F1D-A3D12B2DE2DE}" type="pres">
      <dgm:prSet presAssocID="{3AFA528F-60DE-41C7-912B-B63FF30CA7AA}" presName="linearFlow" presStyleCnt="0">
        <dgm:presLayoutVars>
          <dgm:dir/>
          <dgm:animLvl val="lvl"/>
          <dgm:resizeHandles val="exact"/>
        </dgm:presLayoutVars>
      </dgm:prSet>
      <dgm:spPr/>
    </dgm:pt>
    <dgm:pt modelId="{A3706028-5427-44CC-A0B3-FEBDEE7F2016}" type="pres">
      <dgm:prSet presAssocID="{9A42420A-C694-4030-A281-9A186673A85B}" presName="composite" presStyleCnt="0"/>
      <dgm:spPr/>
    </dgm:pt>
    <dgm:pt modelId="{B0481AD9-551B-47BF-AFD7-A4D0AEE963F9}" type="pres">
      <dgm:prSet presAssocID="{9A42420A-C694-4030-A281-9A186673A85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814934D-6D8C-4A57-BD72-9B9DCC6021DA}" type="pres">
      <dgm:prSet presAssocID="{9A42420A-C694-4030-A281-9A186673A85B}" presName="descendantText" presStyleLbl="alignAcc1" presStyleIdx="0" presStyleCnt="4" custLinFactNeighborX="0" custLinFactNeighborY="-538">
        <dgm:presLayoutVars>
          <dgm:bulletEnabled val="1"/>
        </dgm:presLayoutVars>
      </dgm:prSet>
      <dgm:spPr/>
    </dgm:pt>
    <dgm:pt modelId="{05D17C2E-29F4-44B9-B544-D6785C15198D}" type="pres">
      <dgm:prSet presAssocID="{6046A72A-AEE7-4BA8-A01D-B212DEBF17F3}" presName="sp" presStyleCnt="0"/>
      <dgm:spPr/>
    </dgm:pt>
    <dgm:pt modelId="{9433D92C-1970-4908-9545-7BCE3F58B380}" type="pres">
      <dgm:prSet presAssocID="{826FC60B-6A46-49A2-A611-8470603D6AB5}" presName="composite" presStyleCnt="0"/>
      <dgm:spPr/>
    </dgm:pt>
    <dgm:pt modelId="{A81712F7-37C3-45A7-9829-6048623E677B}" type="pres">
      <dgm:prSet presAssocID="{826FC60B-6A46-49A2-A611-8470603D6AB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1578AA0-331E-429F-B83A-C2A3AAA6B283}" type="pres">
      <dgm:prSet presAssocID="{826FC60B-6A46-49A2-A611-8470603D6AB5}" presName="descendantText" presStyleLbl="alignAcc1" presStyleIdx="1" presStyleCnt="4" custLinFactNeighborX="303" custLinFactNeighborY="2204">
        <dgm:presLayoutVars>
          <dgm:bulletEnabled val="1"/>
        </dgm:presLayoutVars>
      </dgm:prSet>
      <dgm:spPr/>
    </dgm:pt>
    <dgm:pt modelId="{277FD913-29C2-420E-B357-B16CEFC957B2}" type="pres">
      <dgm:prSet presAssocID="{7E3BB64A-6735-4E3F-86CA-9C75651BF077}" presName="sp" presStyleCnt="0"/>
      <dgm:spPr/>
    </dgm:pt>
    <dgm:pt modelId="{65161585-B25B-4911-9C91-35966ABED45E}" type="pres">
      <dgm:prSet presAssocID="{3214FAA6-ED93-470E-9B24-05FC4DA858F9}" presName="composite" presStyleCnt="0"/>
      <dgm:spPr/>
    </dgm:pt>
    <dgm:pt modelId="{9F091060-FB31-4A85-BBED-00608BA9D64B}" type="pres">
      <dgm:prSet presAssocID="{3214FAA6-ED93-470E-9B24-05FC4DA858F9}" presName="parentText" presStyleLbl="alignNode1" presStyleIdx="2" presStyleCnt="4" custScaleY="126475">
        <dgm:presLayoutVars>
          <dgm:chMax val="1"/>
          <dgm:bulletEnabled val="1"/>
        </dgm:presLayoutVars>
      </dgm:prSet>
      <dgm:spPr/>
    </dgm:pt>
    <dgm:pt modelId="{96C92AD7-402C-47BF-8FCA-477B79D47E24}" type="pres">
      <dgm:prSet presAssocID="{3214FAA6-ED93-470E-9B24-05FC4DA858F9}" presName="descendantText" presStyleLbl="alignAcc1" presStyleIdx="2" presStyleCnt="4" custScaleY="129924" custLinFactNeighborX="0" custLinFactNeighborY="-968">
        <dgm:presLayoutVars>
          <dgm:bulletEnabled val="1"/>
        </dgm:presLayoutVars>
      </dgm:prSet>
      <dgm:spPr/>
    </dgm:pt>
    <dgm:pt modelId="{7CCB282C-7D7A-4D38-9CE2-E7F82C1EA7ED}" type="pres">
      <dgm:prSet presAssocID="{5D3F26F2-D077-40FE-A4EB-0458D6E951FA}" presName="sp" presStyleCnt="0"/>
      <dgm:spPr/>
    </dgm:pt>
    <dgm:pt modelId="{DDD7305A-9418-4A00-B27C-A2AA832D2970}" type="pres">
      <dgm:prSet presAssocID="{9160D239-5D27-41D6-B410-A65AF0E0F8ED}" presName="composite" presStyleCnt="0"/>
      <dgm:spPr/>
    </dgm:pt>
    <dgm:pt modelId="{B418D0CE-C918-4F5A-A3BA-95E81C819722}" type="pres">
      <dgm:prSet presAssocID="{9160D239-5D27-41D6-B410-A65AF0E0F8E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4EDA155-5E43-4E66-901B-BF93C5873E5B}" type="pres">
      <dgm:prSet presAssocID="{9160D239-5D27-41D6-B410-A65AF0E0F8E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C22DF00-A609-4E5B-8DCA-98B0DF983D6B}" srcId="{826FC60B-6A46-49A2-A611-8470603D6AB5}" destId="{2AA9A600-34DA-436C-97D7-2D94DE0013B5}" srcOrd="0" destOrd="0" parTransId="{F158E6F3-FDD5-4688-8339-D2BA283A9BFA}" sibTransId="{763F9629-F686-440A-A6F6-03AE8C128CFD}"/>
    <dgm:cxn modelId="{B2827B20-CBAD-4986-951A-CDC937F16553}" srcId="{9160D239-5D27-41D6-B410-A65AF0E0F8ED}" destId="{AA67BCDC-6684-425E-A86A-D0208AA3BCE8}" srcOrd="1" destOrd="0" parTransId="{C884D6CD-E959-44D6-B498-3AFE174434F5}" sibTransId="{94F13D00-C76C-46DE-830C-B1D818D848FB}"/>
    <dgm:cxn modelId="{BE97E82B-9C16-4F3C-95AA-AFE571C2DDE6}" srcId="{3214FAA6-ED93-470E-9B24-05FC4DA858F9}" destId="{4E8BCE3D-61E0-4B53-A1D9-D2E2259A2F99}" srcOrd="1" destOrd="0" parTransId="{62DDD2CB-B988-4C6C-89E4-D9E38A793F38}" sibTransId="{2D3AAEB8-1B6B-41E3-8E36-C3265FC02C8F}"/>
    <dgm:cxn modelId="{AB422B3A-D2E9-4662-9B7B-2C7BE60F898A}" type="presOf" srcId="{3AFA528F-60DE-41C7-912B-B63FF30CA7AA}" destId="{0DFC24F5-F8A8-46E1-9F1D-A3D12B2DE2DE}" srcOrd="0" destOrd="0" presId="urn:microsoft.com/office/officeart/2005/8/layout/chevron2"/>
    <dgm:cxn modelId="{E8764D3A-4DEA-4375-9206-AC313389E737}" type="presOf" srcId="{D97C0ACB-715D-4DDE-A7A1-D0DF727F1005}" destId="{96C92AD7-402C-47BF-8FCA-477B79D47E24}" srcOrd="0" destOrd="2" presId="urn:microsoft.com/office/officeart/2005/8/layout/chevron2"/>
    <dgm:cxn modelId="{1F57E143-704A-4686-A430-E7C7DD5D880E}" type="presOf" srcId="{AA67BCDC-6684-425E-A86A-D0208AA3BCE8}" destId="{D4EDA155-5E43-4E66-901B-BF93C5873E5B}" srcOrd="0" destOrd="1" presId="urn:microsoft.com/office/officeart/2005/8/layout/chevron2"/>
    <dgm:cxn modelId="{FE225B64-8AA8-43EC-B60C-083D995F4D05}" type="presOf" srcId="{4E8BCE3D-61E0-4B53-A1D9-D2E2259A2F99}" destId="{96C92AD7-402C-47BF-8FCA-477B79D47E24}" srcOrd="0" destOrd="1" presId="urn:microsoft.com/office/officeart/2005/8/layout/chevron2"/>
    <dgm:cxn modelId="{54BB4A66-5868-47FD-BD15-D7F1187190E4}" type="presOf" srcId="{2AA9A600-34DA-436C-97D7-2D94DE0013B5}" destId="{F1578AA0-331E-429F-B83A-C2A3AAA6B283}" srcOrd="0" destOrd="0" presId="urn:microsoft.com/office/officeart/2005/8/layout/chevron2"/>
    <dgm:cxn modelId="{8B32E469-CE25-45EA-AC80-7F8A6A863D43}" type="presOf" srcId="{68F302D6-E427-4511-8E88-E904DD9C74E4}" destId="{96C92AD7-402C-47BF-8FCA-477B79D47E24}" srcOrd="0" destOrd="0" presId="urn:microsoft.com/office/officeart/2005/8/layout/chevron2"/>
    <dgm:cxn modelId="{3039F46F-634D-447E-BB18-6030387B6095}" srcId="{3214FAA6-ED93-470E-9B24-05FC4DA858F9}" destId="{68F302D6-E427-4511-8E88-E904DD9C74E4}" srcOrd="0" destOrd="0" parTransId="{DED9FC40-68B1-4B50-A5CB-6D73091615A8}" sibTransId="{81A71370-D0E3-4D88-906A-61F27C1474C3}"/>
    <dgm:cxn modelId="{EC6AA956-58E6-4BD2-B0FD-29EE912F092C}" type="presOf" srcId="{3214FAA6-ED93-470E-9B24-05FC4DA858F9}" destId="{9F091060-FB31-4A85-BBED-00608BA9D64B}" srcOrd="0" destOrd="0" presId="urn:microsoft.com/office/officeart/2005/8/layout/chevron2"/>
    <dgm:cxn modelId="{3AB56B7B-C6D3-47E3-9AAB-1354DD1D3FDF}" srcId="{3AFA528F-60DE-41C7-912B-B63FF30CA7AA}" destId="{3214FAA6-ED93-470E-9B24-05FC4DA858F9}" srcOrd="2" destOrd="0" parTransId="{4C6C04D4-6433-4FB5-9F82-3A9EA5612B5D}" sibTransId="{5D3F26F2-D077-40FE-A4EB-0458D6E951FA}"/>
    <dgm:cxn modelId="{E573BD7B-700C-4F55-BE04-92E0FEDC8C11}" srcId="{9160D239-5D27-41D6-B410-A65AF0E0F8ED}" destId="{5230FCF7-C8A2-4280-ACF4-08BA538BFDDB}" srcOrd="0" destOrd="0" parTransId="{81B759F1-3CBB-476D-B4F5-F1BD1AFA96FC}" sibTransId="{098EF600-7938-4912-A22A-72C925E3BF0D}"/>
    <dgm:cxn modelId="{5D33EC85-79E6-43EA-BDA4-63B6CD16B555}" type="presOf" srcId="{5230FCF7-C8A2-4280-ACF4-08BA538BFDDB}" destId="{D4EDA155-5E43-4E66-901B-BF93C5873E5B}" srcOrd="0" destOrd="0" presId="urn:microsoft.com/office/officeart/2005/8/layout/chevron2"/>
    <dgm:cxn modelId="{0EA6FB8F-69AA-4780-A7E7-04D5EDFA2B48}" type="presOf" srcId="{9160D239-5D27-41D6-B410-A65AF0E0F8ED}" destId="{B418D0CE-C918-4F5A-A3BA-95E81C819722}" srcOrd="0" destOrd="0" presId="urn:microsoft.com/office/officeart/2005/8/layout/chevron2"/>
    <dgm:cxn modelId="{622A1796-7D0C-464E-B65F-19BFA26DFD39}" srcId="{9A42420A-C694-4030-A281-9A186673A85B}" destId="{411A26EF-CFA7-4A3A-BCA4-F2C0211EDBA9}" srcOrd="0" destOrd="0" parTransId="{376E5220-81B2-40E7-BF6A-61D519B93B84}" sibTransId="{7E1DABE9-14F9-4C90-9C7B-32B61B5D4BDF}"/>
    <dgm:cxn modelId="{602B9EA0-5A06-4B41-8082-1487C90AF625}" srcId="{3AFA528F-60DE-41C7-912B-B63FF30CA7AA}" destId="{826FC60B-6A46-49A2-A611-8470603D6AB5}" srcOrd="1" destOrd="0" parTransId="{B99FD3C5-9C73-4F77-BBA7-4880085BCA59}" sibTransId="{7E3BB64A-6735-4E3F-86CA-9C75651BF077}"/>
    <dgm:cxn modelId="{868F8DA8-FE70-47B5-B9C4-BE8D2E320EB4}" srcId="{3214FAA6-ED93-470E-9B24-05FC4DA858F9}" destId="{D97C0ACB-715D-4DDE-A7A1-D0DF727F1005}" srcOrd="2" destOrd="0" parTransId="{FF21B57A-A062-4A10-8B6C-EEAB9E8BCB8D}" sibTransId="{A9C45DB1-DE56-453E-B27D-778C76023A2C}"/>
    <dgm:cxn modelId="{90E1B2CB-E085-43B3-9E32-160ACE8E1A9C}" srcId="{3AFA528F-60DE-41C7-912B-B63FF30CA7AA}" destId="{9A42420A-C694-4030-A281-9A186673A85B}" srcOrd="0" destOrd="0" parTransId="{22B19BF7-0A9F-4464-9E0C-CB086EDD12C0}" sibTransId="{6046A72A-AEE7-4BA8-A01D-B212DEBF17F3}"/>
    <dgm:cxn modelId="{5CD099D0-E359-4C5B-B157-C5025FAA50D0}" type="presOf" srcId="{411A26EF-CFA7-4A3A-BCA4-F2C0211EDBA9}" destId="{C814934D-6D8C-4A57-BD72-9B9DCC6021DA}" srcOrd="0" destOrd="0" presId="urn:microsoft.com/office/officeart/2005/8/layout/chevron2"/>
    <dgm:cxn modelId="{72A55EEE-40D6-4C26-91B1-61FFDEA47D5A}" type="presOf" srcId="{9A42420A-C694-4030-A281-9A186673A85B}" destId="{B0481AD9-551B-47BF-AFD7-A4D0AEE963F9}" srcOrd="0" destOrd="0" presId="urn:microsoft.com/office/officeart/2005/8/layout/chevron2"/>
    <dgm:cxn modelId="{CA4998F4-F280-422A-B160-CE5FCD5F291A}" type="presOf" srcId="{826FC60B-6A46-49A2-A611-8470603D6AB5}" destId="{A81712F7-37C3-45A7-9829-6048623E677B}" srcOrd="0" destOrd="0" presId="urn:microsoft.com/office/officeart/2005/8/layout/chevron2"/>
    <dgm:cxn modelId="{732F67FD-2CA0-4C1B-A190-2E49059A41F8}" srcId="{3AFA528F-60DE-41C7-912B-B63FF30CA7AA}" destId="{9160D239-5D27-41D6-B410-A65AF0E0F8ED}" srcOrd="3" destOrd="0" parTransId="{9F91A145-A2B2-45ED-98BB-DDCC794FD3DC}" sibTransId="{078297C9-B932-48D2-8229-E427051449D9}"/>
    <dgm:cxn modelId="{1CD15F02-C4C7-4E58-8C66-41AA2B7EC8E0}" type="presParOf" srcId="{0DFC24F5-F8A8-46E1-9F1D-A3D12B2DE2DE}" destId="{A3706028-5427-44CC-A0B3-FEBDEE7F2016}" srcOrd="0" destOrd="0" presId="urn:microsoft.com/office/officeart/2005/8/layout/chevron2"/>
    <dgm:cxn modelId="{259A2544-329C-4540-8F31-A516E6E61541}" type="presParOf" srcId="{A3706028-5427-44CC-A0B3-FEBDEE7F2016}" destId="{B0481AD9-551B-47BF-AFD7-A4D0AEE963F9}" srcOrd="0" destOrd="0" presId="urn:microsoft.com/office/officeart/2005/8/layout/chevron2"/>
    <dgm:cxn modelId="{DF18F3E2-CD1F-4887-9F39-276ABFC03112}" type="presParOf" srcId="{A3706028-5427-44CC-A0B3-FEBDEE7F2016}" destId="{C814934D-6D8C-4A57-BD72-9B9DCC6021DA}" srcOrd="1" destOrd="0" presId="urn:microsoft.com/office/officeart/2005/8/layout/chevron2"/>
    <dgm:cxn modelId="{2C11601A-85B6-4B04-97F3-33EFF3B94F94}" type="presParOf" srcId="{0DFC24F5-F8A8-46E1-9F1D-A3D12B2DE2DE}" destId="{05D17C2E-29F4-44B9-B544-D6785C15198D}" srcOrd="1" destOrd="0" presId="urn:microsoft.com/office/officeart/2005/8/layout/chevron2"/>
    <dgm:cxn modelId="{CE75BAAA-2AE5-4B9F-9B6F-A2FCC72F73C6}" type="presParOf" srcId="{0DFC24F5-F8A8-46E1-9F1D-A3D12B2DE2DE}" destId="{9433D92C-1970-4908-9545-7BCE3F58B380}" srcOrd="2" destOrd="0" presId="urn:microsoft.com/office/officeart/2005/8/layout/chevron2"/>
    <dgm:cxn modelId="{9B60638B-4FFE-4A59-A9A0-FF7F04A4FC7A}" type="presParOf" srcId="{9433D92C-1970-4908-9545-7BCE3F58B380}" destId="{A81712F7-37C3-45A7-9829-6048623E677B}" srcOrd="0" destOrd="0" presId="urn:microsoft.com/office/officeart/2005/8/layout/chevron2"/>
    <dgm:cxn modelId="{000361D4-CD2B-44CE-97A7-8D373CCD1B33}" type="presParOf" srcId="{9433D92C-1970-4908-9545-7BCE3F58B380}" destId="{F1578AA0-331E-429F-B83A-C2A3AAA6B283}" srcOrd="1" destOrd="0" presId="urn:microsoft.com/office/officeart/2005/8/layout/chevron2"/>
    <dgm:cxn modelId="{E7293DFE-213D-4203-992A-1AE605A5DE79}" type="presParOf" srcId="{0DFC24F5-F8A8-46E1-9F1D-A3D12B2DE2DE}" destId="{277FD913-29C2-420E-B357-B16CEFC957B2}" srcOrd="3" destOrd="0" presId="urn:microsoft.com/office/officeart/2005/8/layout/chevron2"/>
    <dgm:cxn modelId="{C942CB12-6728-4BB8-92BF-06DF4871133A}" type="presParOf" srcId="{0DFC24F5-F8A8-46E1-9F1D-A3D12B2DE2DE}" destId="{65161585-B25B-4911-9C91-35966ABED45E}" srcOrd="4" destOrd="0" presId="urn:microsoft.com/office/officeart/2005/8/layout/chevron2"/>
    <dgm:cxn modelId="{9CE5B2DE-EBBB-43CC-9C3C-DE188F1AE1E5}" type="presParOf" srcId="{65161585-B25B-4911-9C91-35966ABED45E}" destId="{9F091060-FB31-4A85-BBED-00608BA9D64B}" srcOrd="0" destOrd="0" presId="urn:microsoft.com/office/officeart/2005/8/layout/chevron2"/>
    <dgm:cxn modelId="{78117C55-750E-473E-9FE1-A691288839FF}" type="presParOf" srcId="{65161585-B25B-4911-9C91-35966ABED45E}" destId="{96C92AD7-402C-47BF-8FCA-477B79D47E24}" srcOrd="1" destOrd="0" presId="urn:microsoft.com/office/officeart/2005/8/layout/chevron2"/>
    <dgm:cxn modelId="{1604D3EF-A0A3-4F92-98F1-8719DB7882F5}" type="presParOf" srcId="{0DFC24F5-F8A8-46E1-9F1D-A3D12B2DE2DE}" destId="{7CCB282C-7D7A-4D38-9CE2-E7F82C1EA7ED}" srcOrd="5" destOrd="0" presId="urn:microsoft.com/office/officeart/2005/8/layout/chevron2"/>
    <dgm:cxn modelId="{1505D3D0-98C3-4D72-B67A-B190D68895E8}" type="presParOf" srcId="{0DFC24F5-F8A8-46E1-9F1D-A3D12B2DE2DE}" destId="{DDD7305A-9418-4A00-B27C-A2AA832D2970}" srcOrd="6" destOrd="0" presId="urn:microsoft.com/office/officeart/2005/8/layout/chevron2"/>
    <dgm:cxn modelId="{E82765B1-86FF-44C1-AF3A-A0A0BA0EC381}" type="presParOf" srcId="{DDD7305A-9418-4A00-B27C-A2AA832D2970}" destId="{B418D0CE-C918-4F5A-A3BA-95E81C819722}" srcOrd="0" destOrd="0" presId="urn:microsoft.com/office/officeart/2005/8/layout/chevron2"/>
    <dgm:cxn modelId="{D6421134-068F-4498-8791-3429A36BC08E}" type="presParOf" srcId="{DDD7305A-9418-4A00-B27C-A2AA832D2970}" destId="{D4EDA155-5E43-4E66-901B-BF93C5873E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81AD9-551B-47BF-AFD7-A4D0AEE963F9}">
      <dsp:nvSpPr>
        <dsp:cNvPr id="0" name=""/>
        <dsp:cNvSpPr/>
      </dsp:nvSpPr>
      <dsp:spPr>
        <a:xfrm rot="5400000">
          <a:off x="-145547" y="148276"/>
          <a:ext cx="970319" cy="6792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需求申请</a:t>
          </a:r>
        </a:p>
      </dsp:txBody>
      <dsp:txXfrm rot="-5400000">
        <a:off x="2" y="342340"/>
        <a:ext cx="679223" cy="291096"/>
      </dsp:txXfrm>
    </dsp:sp>
    <dsp:sp modelId="{C814934D-6D8C-4A57-BD72-9B9DCC6021DA}">
      <dsp:nvSpPr>
        <dsp:cNvPr id="0" name=""/>
        <dsp:cNvSpPr/>
      </dsp:nvSpPr>
      <dsp:spPr>
        <a:xfrm rot="5400000">
          <a:off x="2256557" y="-1577334"/>
          <a:ext cx="630707" cy="3785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接到客服投诉：生成工单号，故障点、具体投诉情况，自动生成填写人和时间</a:t>
          </a:r>
        </a:p>
      </dsp:txBody>
      <dsp:txXfrm rot="-5400000">
        <a:off x="679223" y="30789"/>
        <a:ext cx="3754587" cy="569129"/>
      </dsp:txXfrm>
    </dsp:sp>
    <dsp:sp modelId="{A81712F7-37C3-45A7-9829-6048623E677B}">
      <dsp:nvSpPr>
        <dsp:cNvPr id="0" name=""/>
        <dsp:cNvSpPr/>
      </dsp:nvSpPr>
      <dsp:spPr>
        <a:xfrm rot="5400000">
          <a:off x="-145547" y="979057"/>
          <a:ext cx="970319" cy="6792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派单</a:t>
          </a:r>
        </a:p>
      </dsp:txBody>
      <dsp:txXfrm rot="-5400000">
        <a:off x="2" y="1173121"/>
        <a:ext cx="679223" cy="291096"/>
      </dsp:txXfrm>
    </dsp:sp>
    <dsp:sp modelId="{F1578AA0-331E-429F-B83A-C2A3AAA6B283}">
      <dsp:nvSpPr>
        <dsp:cNvPr id="0" name=""/>
        <dsp:cNvSpPr/>
      </dsp:nvSpPr>
      <dsp:spPr>
        <a:xfrm rot="5400000">
          <a:off x="2256557" y="-729923"/>
          <a:ext cx="630707" cy="3785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指定现场测试人员（南建</a:t>
          </a:r>
          <a:r>
            <a:rPr lang="en-US" altLang="zh-CN" sz="1300" kern="1200" dirty="0"/>
            <a:t>/</a:t>
          </a:r>
          <a:r>
            <a:rPr lang="zh-CN" altLang="en-US" sz="1300" kern="1200" dirty="0"/>
            <a:t>经纬）</a:t>
          </a:r>
        </a:p>
      </dsp:txBody>
      <dsp:txXfrm rot="-5400000">
        <a:off x="679223" y="878200"/>
        <a:ext cx="3754587" cy="569129"/>
      </dsp:txXfrm>
    </dsp:sp>
    <dsp:sp modelId="{9F091060-FB31-4A85-BBED-00608BA9D64B}">
      <dsp:nvSpPr>
        <dsp:cNvPr id="0" name=""/>
        <dsp:cNvSpPr/>
      </dsp:nvSpPr>
      <dsp:spPr>
        <a:xfrm rot="5400000">
          <a:off x="-273993" y="1938284"/>
          <a:ext cx="1227211" cy="6792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现场测试</a:t>
          </a:r>
        </a:p>
      </dsp:txBody>
      <dsp:txXfrm rot="-5400000">
        <a:off x="2" y="2003902"/>
        <a:ext cx="679223" cy="547988"/>
      </dsp:txXfrm>
    </dsp:sp>
    <dsp:sp modelId="{96C92AD7-402C-47BF-8FCA-477B79D47E24}">
      <dsp:nvSpPr>
        <dsp:cNvPr id="0" name=""/>
        <dsp:cNvSpPr/>
      </dsp:nvSpPr>
      <dsp:spPr>
        <a:xfrm rot="5400000">
          <a:off x="2162191" y="209297"/>
          <a:ext cx="819440" cy="3785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软雅黑"/>
              <a:cs typeface="+mn-cs"/>
            </a:rPr>
            <a:t>测试网络质量，找问题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软雅黑"/>
              <a:cs typeface="+mn-cs"/>
            </a:rPr>
            <a:t>通过微信小程序 填写现场测试信息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软雅黑"/>
              <a:cs typeface="+mn-cs"/>
            </a:rPr>
            <a:t>评估状况、制定初步解决方案</a:t>
          </a:r>
        </a:p>
      </dsp:txBody>
      <dsp:txXfrm rot="-5400000">
        <a:off x="679223" y="1732267"/>
        <a:ext cx="3745374" cy="739436"/>
      </dsp:txXfrm>
    </dsp:sp>
    <dsp:sp modelId="{B418D0CE-C918-4F5A-A3BA-95E81C819722}">
      <dsp:nvSpPr>
        <dsp:cNvPr id="0" name=""/>
        <dsp:cNvSpPr/>
      </dsp:nvSpPr>
      <dsp:spPr>
        <a:xfrm rot="5400000">
          <a:off x="-145547" y="2897512"/>
          <a:ext cx="970319" cy="6792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回单</a:t>
          </a:r>
        </a:p>
      </dsp:txBody>
      <dsp:txXfrm rot="-5400000">
        <a:off x="2" y="3091576"/>
        <a:ext cx="679223" cy="291096"/>
      </dsp:txXfrm>
    </dsp:sp>
    <dsp:sp modelId="{D4EDA155-5E43-4E66-901B-BF93C5873E5B}">
      <dsp:nvSpPr>
        <dsp:cNvPr id="0" name=""/>
        <dsp:cNvSpPr/>
      </dsp:nvSpPr>
      <dsp:spPr>
        <a:xfrm rot="5400000">
          <a:off x="2256557" y="1174629"/>
          <a:ext cx="630707" cy="3785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通知申请人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通知后续方案评估人员</a:t>
          </a:r>
        </a:p>
      </dsp:txBody>
      <dsp:txXfrm rot="-5400000">
        <a:off x="679223" y="2782753"/>
        <a:ext cx="3754587" cy="569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77534-7154-4D63-8AAA-343871B2E292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58C06-E8D5-4BF2-8A8A-2270599C0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F5BB81E4-0A06-4620-BC78-D7BDAEFF8EF9}" type="slidenum">
              <a:rPr lang="zh-CN" altLang="en-US" sz="1200">
                <a:latin typeface="Calibri" pitchFamily="34" charset="0"/>
                <a:ea typeface="宋体" pitchFamily="2" charset="-122"/>
              </a:rPr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182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65C9A-F863-4B53-BF18-B9F895775B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7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20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  <a:t>16</a:t>
            </a:fld>
            <a:endParaRPr lang="en-US" sz="120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  <a:t>17</a:t>
            </a:fld>
            <a:endParaRPr lang="en-US" sz="120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504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  <a:t>18</a:t>
            </a:fld>
            <a:endParaRPr lang="en-US" sz="120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29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  <a:t>19</a:t>
            </a:fld>
            <a:endParaRPr lang="en-US" sz="120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443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  <a:t>20</a:t>
            </a:fld>
            <a:endParaRPr lang="en-US" sz="120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722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  <a:t>21</a:t>
            </a:fld>
            <a:endParaRPr lang="en-US" sz="120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132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  <a:t>22</a:t>
            </a:fld>
            <a:endParaRPr lang="en-US" sz="120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346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7852C80A-9F45-462E-87CE-685426BA618A}" type="slidenum">
              <a:rPr lang="zh-CN" altLang="en-US" sz="1200">
                <a:latin typeface="Calibri" pitchFamily="34" charset="0"/>
                <a:ea typeface="宋体" pitchFamily="2" charset="-122"/>
              </a:rPr>
              <a:t>24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966470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defTabSz="966470" fontAlgn="base">
              <a:spcBef>
                <a:spcPct val="0"/>
              </a:spcBef>
              <a:spcAft>
                <a:spcPct val="0"/>
              </a:spcAft>
            </a:pPr>
            <a:fld id="{F5BB81E4-0A06-4620-BC78-D7BDAEFF8EF9}" type="slidenum">
              <a:rPr lang="zh-CN" altLang="en-US" sz="1200">
                <a:latin typeface="Calibri" pitchFamily="34" charset="0"/>
                <a:ea typeface="宋体" pitchFamily="2" charset="-122"/>
              </a:rPr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  <a:t>7</a:t>
            </a:fld>
            <a:endParaRPr lang="en-US" sz="120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2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6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65C9A-F863-4B53-BF18-B9F895775B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62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65C9A-F863-4B53-BF18-B9F895775B5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750714"/>
            <a:ext cx="12190413" cy="6107286"/>
          </a:xfrm>
          <a:prstGeom prst="rect">
            <a:avLst/>
          </a:prstGeom>
          <a:gradFill>
            <a:gsLst>
              <a:gs pos="0">
                <a:schemeClr val="bg1"/>
              </a:gs>
              <a:gs pos="3700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50" y="116632"/>
            <a:ext cx="10971372" cy="562074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407797" y="2431237"/>
            <a:ext cx="7176059" cy="861762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r"/>
            <a:r>
              <a:rPr lang="en-US" altLang="zh-CN" sz="2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latin typeface="+mj-ea"/>
              </a:rPr>
              <a:t>————2023</a:t>
            </a:r>
            <a:r>
              <a:rPr lang="zh-CN" altLang="en-US" sz="2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latin typeface="+mj-ea"/>
              </a:rPr>
              <a:t>实习生成果汇报</a:t>
            </a:r>
          </a:p>
          <a:p>
            <a:pPr algn="r"/>
            <a:endParaRPr lang="zh-CN" altLang="en-US" sz="2400" dirty="0">
              <a:solidFill>
                <a:schemeClr val="bg1"/>
              </a:solidFill>
              <a:effectLst/>
              <a:latin typeface="微软雅黑"/>
              <a:cs typeface="微软雅黑"/>
            </a:endParaRPr>
          </a:p>
        </p:txBody>
      </p:sp>
      <p:sp>
        <p:nvSpPr>
          <p:cNvPr id="23" name="文本框 15"/>
          <p:cNvSpPr txBox="1"/>
          <p:nvPr/>
        </p:nvSpPr>
        <p:spPr>
          <a:xfrm>
            <a:off x="2279206" y="1059962"/>
            <a:ext cx="9439898" cy="1046428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r"/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latin typeface="+mj-ea"/>
              </a:rPr>
              <a:t>网优客服优化项目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42069" y="4232695"/>
            <a:ext cx="1757425" cy="369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汇报人：王海鹏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18183" y="4232695"/>
            <a:ext cx="1886585" cy="369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日期：</a:t>
            </a:r>
            <a:r>
              <a:rPr lang="en-US" altLang="zh-CN" sz="16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2023.8.25</a:t>
            </a:r>
          </a:p>
        </p:txBody>
      </p:sp>
      <p:sp>
        <p:nvSpPr>
          <p:cNvPr id="28" name="矩形 27"/>
          <p:cNvSpPr/>
          <p:nvPr/>
        </p:nvSpPr>
        <p:spPr>
          <a:xfrm>
            <a:off x="3647206" y="3530072"/>
            <a:ext cx="6408712" cy="2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导师：周笑笑</a:t>
            </a:r>
          </a:p>
        </p:txBody>
      </p:sp>
      <p:sp>
        <p:nvSpPr>
          <p:cNvPr id="2" name="TextBox 21">
            <a:extLst>
              <a:ext uri="{FF2B5EF4-FFF2-40B4-BE49-F238E27FC236}">
                <a16:creationId xmlns:a16="http://schemas.microsoft.com/office/drawing/2014/main" id="{F9480880-E924-9615-542A-4350D7764FEC}"/>
              </a:ext>
            </a:extLst>
          </p:cNvPr>
          <p:cNvSpPr txBox="1"/>
          <p:nvPr/>
        </p:nvSpPr>
        <p:spPr>
          <a:xfrm>
            <a:off x="4407797" y="2949204"/>
            <a:ext cx="7176059" cy="49243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/>
                <a:latin typeface="微软雅黑"/>
                <a:cs typeface="微软雅黑"/>
              </a:rPr>
              <a:t>综合维护维优中心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A6092B-F57E-7BCF-BABD-591F6B431897}"/>
              </a:ext>
            </a:extLst>
          </p:cNvPr>
          <p:cNvSpPr/>
          <p:nvPr/>
        </p:nvSpPr>
        <p:spPr>
          <a:xfrm>
            <a:off x="5016123" y="3893262"/>
            <a:ext cx="6408712" cy="2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团队成员：王海鹏、张荣杰、陈玄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6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9 </a:t>
            </a:r>
            <a:r>
              <a:rPr lang="zh-CN" altLang="en-US" dirty="0"/>
              <a:t>客服优化小程序：数据分析</a:t>
            </a:r>
          </a:p>
        </p:txBody>
      </p:sp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1E246AEF-25EE-6DEE-CD6D-A4F8D3C73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3" y="1744210"/>
            <a:ext cx="1295581" cy="2143424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C25DAD5E-74CE-3202-3143-F1DBC1F0D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06" y="1744210"/>
            <a:ext cx="4429743" cy="14098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84E7D9-B686-3125-F317-CB6547170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2" y="4725000"/>
            <a:ext cx="4429743" cy="4470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73C235D-63A1-ED5A-5AB2-DD6A4F55A1AE}"/>
              </a:ext>
            </a:extLst>
          </p:cNvPr>
          <p:cNvSpPr txBox="1"/>
          <p:nvPr/>
        </p:nvSpPr>
        <p:spPr>
          <a:xfrm>
            <a:off x="337184" y="120944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每个月定时分析这个月的工单数据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91832B-0314-EB93-1231-E68F86337970}"/>
              </a:ext>
            </a:extLst>
          </p:cNvPr>
          <p:cNvSpPr txBox="1"/>
          <p:nvPr/>
        </p:nvSpPr>
        <p:spPr>
          <a:xfrm>
            <a:off x="337184" y="418501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自动保存为对应的数据大屏网页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45229F-6336-0011-D9FD-7BAFC2600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206" y="3715031"/>
            <a:ext cx="5124450" cy="2466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12127B1-3EEE-C997-E77F-266E0FAF7755}"/>
              </a:ext>
            </a:extLst>
          </p:cNvPr>
          <p:cNvSpPr txBox="1"/>
          <p:nvPr/>
        </p:nvSpPr>
        <p:spPr>
          <a:xfrm>
            <a:off x="7751206" y="3285000"/>
            <a:ext cx="28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定时更新数据并进行分析</a:t>
            </a:r>
          </a:p>
        </p:txBody>
      </p:sp>
    </p:spTree>
    <p:extLst>
      <p:ext uri="{BB962C8B-B14F-4D97-AF65-F5344CB8AC3E}">
        <p14:creationId xmlns:p14="http://schemas.microsoft.com/office/powerpoint/2010/main" val="34264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 </a:t>
            </a:r>
            <a:r>
              <a:rPr lang="zh-CN" altLang="en-US" dirty="0"/>
              <a:t>客服优化小程序：问题分析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42AEB7-1829-4E51-BDA7-807FD2DF680B}"/>
              </a:ext>
            </a:extLst>
          </p:cNvPr>
          <p:cNvSpPr txBox="1"/>
          <p:nvPr/>
        </p:nvSpPr>
        <p:spPr>
          <a:xfrm>
            <a:off x="2279206" y="2456605"/>
            <a:ext cx="78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没有学习过相应的开发知识。</a:t>
            </a:r>
            <a:endParaRPr lang="en-US" altLang="zh-CN" sz="2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通过视频，对应的技术文档自主学习对应的技术</a:t>
            </a:r>
            <a:endParaRPr lang="en-US" altLang="zh-CN" sz="2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团队之间相互讨论，优化技术方案</a:t>
            </a:r>
            <a:endParaRPr lang="en-US" altLang="zh-CN" sz="2400" dirty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开发过程中遇到的问题。</a:t>
            </a:r>
            <a:endParaRPr lang="en-US" altLang="zh-CN" sz="2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……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087C7B-6DF6-0875-D161-6A804C5A340A}"/>
              </a:ext>
            </a:extLst>
          </p:cNvPr>
          <p:cNvSpPr/>
          <p:nvPr/>
        </p:nvSpPr>
        <p:spPr>
          <a:xfrm>
            <a:off x="1185655" y="1169742"/>
            <a:ext cx="9171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工作过程中遇到了许多问题</a:t>
            </a:r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….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9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问题分析： 页面兼容性问题</a:t>
            </a:r>
          </a:p>
        </p:txBody>
      </p:sp>
      <p:sp>
        <p:nvSpPr>
          <p:cNvPr id="31" name="文本框 120"/>
          <p:cNvSpPr>
            <a:spLocks noChangeArrowheads="1"/>
          </p:cNvSpPr>
          <p:nvPr/>
        </p:nvSpPr>
        <p:spPr bwMode="auto">
          <a:xfrm>
            <a:off x="623312" y="5209254"/>
            <a:ext cx="2937164" cy="415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zh-CN" sz="2100" dirty="0">
                <a:solidFill>
                  <a:schemeClr val="bg1"/>
                </a:solidFill>
                <a:latin typeface="Arial Unicode MS" pitchFamily="34" charset="-122"/>
                <a:ea typeface="微软雅黑" pitchFamily="34" charset="-122"/>
                <a:sym typeface="Arial Unicode MS" pitchFamily="34" charset="-122"/>
              </a:rPr>
              <a:t>问题描述</a:t>
            </a:r>
            <a:endParaRPr lang="zh-CN"/>
          </a:p>
        </p:txBody>
      </p:sp>
      <p:sp>
        <p:nvSpPr>
          <p:cNvPr id="32" name="矩形 31"/>
          <p:cNvSpPr/>
          <p:nvPr/>
        </p:nvSpPr>
        <p:spPr>
          <a:xfrm>
            <a:off x="623312" y="5664188"/>
            <a:ext cx="4432856" cy="692487"/>
          </a:xfrm>
          <a:prstGeom prst="rect">
            <a:avLst/>
          </a:prstGeom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15"/>
              </a:spcBef>
              <a:spcAft>
                <a:spcPts val="1115"/>
              </a:spcAft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由于不同机型的屏幕尺寸不同，在小程序页面布局时采用了绝对长度单位</a:t>
            </a:r>
            <a:r>
              <a:rPr lang="en-US" altLang="zh-CN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px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，导致在不同尺寸设备上的显示效果不一致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5EB2B7D-6853-5D98-9697-09F1BB96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07" y="987459"/>
            <a:ext cx="2639454" cy="408792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EB0EA8D-C2EE-F03C-62D7-9337E6F9BEDE}"/>
              </a:ext>
            </a:extLst>
          </p:cNvPr>
          <p:cNvGrpSpPr/>
          <p:nvPr/>
        </p:nvGrpSpPr>
        <p:grpSpPr>
          <a:xfrm>
            <a:off x="7351014" y="892469"/>
            <a:ext cx="4432856" cy="5371062"/>
            <a:chOff x="7351014" y="892469"/>
            <a:chExt cx="4432856" cy="5371062"/>
          </a:xfrm>
        </p:grpSpPr>
        <p:sp>
          <p:nvSpPr>
            <p:cNvPr id="34" name="文本框 120"/>
            <p:cNvSpPr>
              <a:spLocks noChangeArrowheads="1"/>
            </p:cNvSpPr>
            <p:nvPr/>
          </p:nvSpPr>
          <p:spPr bwMode="auto">
            <a:xfrm>
              <a:off x="8567752" y="5209405"/>
              <a:ext cx="2937164" cy="4324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31" tIns="45715" rIns="91431" bIns="45715">
              <a:spAutoFit/>
            </a:bodyPr>
            <a:lstStyle/>
            <a:p>
              <a:pPr algn="ctr"/>
              <a:r>
                <a:rPr lang="zh-CN" altLang="en-US" sz="2100" dirty="0">
                  <a:solidFill>
                    <a:schemeClr val="bg1"/>
                  </a:solidFill>
                  <a:latin typeface="Arial Unicode MS" pitchFamily="34" charset="-122"/>
                  <a:ea typeface="微软雅黑" pitchFamily="34" charset="-122"/>
                  <a:sym typeface="Arial Unicode MS" pitchFamily="34" charset="-122"/>
                </a:rPr>
                <a:t>解决方案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7351014" y="5771099"/>
              <a:ext cx="4432856" cy="492432"/>
            </a:xfrm>
            <a:prstGeom prst="rect">
              <a:avLst/>
            </a:prstGeom>
          </p:spPr>
          <p:txBody>
            <a:bodyPr wrap="square" lIns="91431" tIns="45715" rIns="91431" bIns="45715">
              <a:spAutoFit/>
            </a:bodyPr>
            <a:lstStyle/>
            <a:p>
              <a:pPr>
                <a:spcBef>
                  <a:spcPts val="1115"/>
                </a:spcBef>
                <a:spcAft>
                  <a:spcPts val="1115"/>
                </a:spcAft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在设计小程序页面布局时采用相对长度单位</a:t>
              </a:r>
              <a:r>
                <a:rPr lang="en-US" altLang="zh-CN" sz="1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rpx</a:t>
              </a: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，可以实现页面在不同尺寸的设备上的自适应布局</a:t>
              </a:r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8A35BB1B-61AB-F901-B882-522BBA078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9825" y="892469"/>
              <a:ext cx="2120854" cy="4182916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B646F31-2C23-0828-CFA5-5500FAF598E4}"/>
              </a:ext>
            </a:extLst>
          </p:cNvPr>
          <p:cNvSpPr txBox="1"/>
          <p:nvPr/>
        </p:nvSpPr>
        <p:spPr>
          <a:xfrm>
            <a:off x="3993593" y="2517016"/>
            <a:ext cx="41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让页面 能够兼容 不同大小的手机屏幕，提升整体的美观度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问题分析： 安全性问题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EE56CD-717C-7637-DE59-00A6A926A34F}"/>
              </a:ext>
            </a:extLst>
          </p:cNvPr>
          <p:cNvSpPr txBox="1"/>
          <p:nvPr/>
        </p:nvSpPr>
        <p:spPr>
          <a:xfrm>
            <a:off x="130343" y="1381471"/>
            <a:ext cx="82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前后端数据传输过程中，数据容易暴露，安全性低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3512421-F84E-951E-7459-FF62A9EE6FC1}"/>
              </a:ext>
            </a:extLst>
          </p:cNvPr>
          <p:cNvGrpSpPr/>
          <p:nvPr/>
        </p:nvGrpSpPr>
        <p:grpSpPr>
          <a:xfrm>
            <a:off x="119206" y="2166588"/>
            <a:ext cx="4608000" cy="2250499"/>
            <a:chOff x="119206" y="2166588"/>
            <a:chExt cx="4608000" cy="225049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802DDBE-3104-0357-146F-9AA9D3B58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31" y="3016912"/>
              <a:ext cx="4524375" cy="140017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776E6E1-935A-D5CD-26C8-8770E0699947}"/>
                </a:ext>
              </a:extLst>
            </p:cNvPr>
            <p:cNvSpPr txBox="1"/>
            <p:nvPr/>
          </p:nvSpPr>
          <p:spPr>
            <a:xfrm>
              <a:off x="119206" y="2166588"/>
              <a:ext cx="403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用户信息</a:t>
              </a:r>
              <a:endParaRPr lang="en-US" altLang="zh-CN" sz="2000" b="1" dirty="0">
                <a:solidFill>
                  <a:srgbClr val="FF0000"/>
                </a:solidFill>
              </a:endParaRPr>
            </a:p>
            <a:p>
              <a:r>
                <a:rPr lang="zh-CN" altLang="en-US" sz="2000" b="1" dirty="0">
                  <a:solidFill>
                    <a:srgbClr val="FF0000"/>
                  </a:solidFill>
                </a:rPr>
                <a:t>密码简单，安全性不足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7958447-C0DF-7171-47F6-2B4E13FA820F}"/>
              </a:ext>
            </a:extLst>
          </p:cNvPr>
          <p:cNvGrpSpPr/>
          <p:nvPr/>
        </p:nvGrpSpPr>
        <p:grpSpPr>
          <a:xfrm>
            <a:off x="4829381" y="3123390"/>
            <a:ext cx="1944000" cy="714554"/>
            <a:chOff x="4829381" y="3123390"/>
            <a:chExt cx="1944000" cy="714554"/>
          </a:xfrm>
        </p:grpSpPr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ADF11AD3-5A5E-8F7F-B84F-B2A2CD9AF781}"/>
                </a:ext>
              </a:extLst>
            </p:cNvPr>
            <p:cNvSpPr/>
            <p:nvPr/>
          </p:nvSpPr>
          <p:spPr>
            <a:xfrm>
              <a:off x="4871206" y="3549944"/>
              <a:ext cx="1872000" cy="288000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42E94EB-8796-3F59-7AF8-72AD97AD423E}"/>
                </a:ext>
              </a:extLst>
            </p:cNvPr>
            <p:cNvSpPr txBox="1"/>
            <p:nvPr/>
          </p:nvSpPr>
          <p:spPr>
            <a:xfrm>
              <a:off x="4829381" y="3123390"/>
              <a:ext cx="19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进行哈希加密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C94B7B8-9F44-68FC-0207-6F1DB2527EB9}"/>
              </a:ext>
            </a:extLst>
          </p:cNvPr>
          <p:cNvGrpSpPr/>
          <p:nvPr/>
        </p:nvGrpSpPr>
        <p:grpSpPr>
          <a:xfrm>
            <a:off x="1127206" y="2282886"/>
            <a:ext cx="10934192" cy="3421936"/>
            <a:chOff x="1127206" y="2282886"/>
            <a:chExt cx="10934192" cy="342193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2E54DF2-1C77-5E83-A321-E31B90268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7206" y="3176012"/>
              <a:ext cx="5174192" cy="108197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E15D589-E268-6510-7F80-4A22BA01B747}"/>
                </a:ext>
              </a:extLst>
            </p:cNvPr>
            <p:cNvSpPr txBox="1"/>
            <p:nvPr/>
          </p:nvSpPr>
          <p:spPr>
            <a:xfrm>
              <a:off x="6887206" y="2282886"/>
              <a:ext cx="403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将密码加密为难以看懂的哈希密码</a:t>
              </a:r>
              <a:br>
                <a:rPr lang="en-US" altLang="zh-CN" sz="2000" b="1" dirty="0">
                  <a:solidFill>
                    <a:srgbClr val="FF0000"/>
                  </a:solidFill>
                </a:rPr>
              </a:br>
              <a:r>
                <a:rPr lang="zh-CN" altLang="en-US" sz="2000" b="1" dirty="0">
                  <a:solidFill>
                    <a:srgbClr val="FF0000"/>
                  </a:solidFill>
                </a:rPr>
                <a:t>保障安全性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1A3FE43-A03F-C145-F44A-026C380C5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7206" y="4687522"/>
              <a:ext cx="10585817" cy="101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16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6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 </a:t>
            </a:r>
            <a:r>
              <a:rPr lang="zh-CN" altLang="en-US" dirty="0"/>
              <a:t>小程序开发：团队分工</a:t>
            </a:r>
          </a:p>
        </p:txBody>
      </p:sp>
      <p:grpSp>
        <p:nvGrpSpPr>
          <p:cNvPr id="2" name="组合 8">
            <a:extLst>
              <a:ext uri="{FF2B5EF4-FFF2-40B4-BE49-F238E27FC236}">
                <a16:creationId xmlns:a16="http://schemas.microsoft.com/office/drawing/2014/main" id="{1270013D-CEDC-2DC8-E7F1-55F978526BF6}"/>
              </a:ext>
            </a:extLst>
          </p:cNvPr>
          <p:cNvGrpSpPr/>
          <p:nvPr/>
        </p:nvGrpSpPr>
        <p:grpSpPr>
          <a:xfrm>
            <a:off x="4533973" y="1325696"/>
            <a:ext cx="2713100" cy="4010025"/>
            <a:chOff x="3357755" y="1815737"/>
            <a:chExt cx="2713006" cy="4010297"/>
          </a:xfrm>
        </p:grpSpPr>
        <p:sp>
          <p:nvSpPr>
            <p:cNvPr id="3" name="矩形 57">
              <a:extLst>
                <a:ext uri="{FF2B5EF4-FFF2-40B4-BE49-F238E27FC236}">
                  <a16:creationId xmlns:a16="http://schemas.microsoft.com/office/drawing/2014/main" id="{9944A388-C1E8-F247-0A2C-E789CFEB6D40}"/>
                </a:ext>
              </a:extLst>
            </p:cNvPr>
            <p:cNvSpPr/>
            <p:nvPr/>
          </p:nvSpPr>
          <p:spPr>
            <a:xfrm>
              <a:off x="3357755" y="1815737"/>
              <a:ext cx="2625635" cy="4010297"/>
            </a:xfrm>
            <a:prstGeom prst="rect">
              <a:avLst/>
            </a:prstGeom>
            <a:solidFill>
              <a:srgbClr val="697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5pPr>
            </a:lstStyle>
            <a:p>
              <a:pPr marL="0" marR="0" lvl="0" indent="0"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" name="椭圆 62">
              <a:extLst>
                <a:ext uri="{FF2B5EF4-FFF2-40B4-BE49-F238E27FC236}">
                  <a16:creationId xmlns:a16="http://schemas.microsoft.com/office/drawing/2014/main" id="{FD873BA5-A83C-5F03-4B39-6FDAB0D945A4}"/>
                </a:ext>
              </a:extLst>
            </p:cNvPr>
            <p:cNvSpPr/>
            <p:nvPr/>
          </p:nvSpPr>
          <p:spPr>
            <a:xfrm>
              <a:off x="4253074" y="2272968"/>
              <a:ext cx="834996" cy="836670"/>
            </a:xfrm>
            <a:prstGeom prst="ellipse">
              <a:avLst/>
            </a:prstGeom>
            <a:solidFill>
              <a:srgbClr val="E7E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5pPr>
            </a:lstStyle>
            <a:p>
              <a:pPr marL="0" marR="0" lvl="0" indent="0"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" name="组合 59">
              <a:extLst>
                <a:ext uri="{FF2B5EF4-FFF2-40B4-BE49-F238E27FC236}">
                  <a16:creationId xmlns:a16="http://schemas.microsoft.com/office/drawing/2014/main" id="{EB73382C-1C0E-A6A7-115E-FF4ED7E3B45D}"/>
                </a:ext>
              </a:extLst>
            </p:cNvPr>
            <p:cNvGrpSpPr/>
            <p:nvPr/>
          </p:nvGrpSpPr>
          <p:grpSpPr>
            <a:xfrm>
              <a:off x="3382805" y="3382453"/>
              <a:ext cx="2687956" cy="1469046"/>
              <a:chOff x="724586" y="4463156"/>
              <a:chExt cx="2687956" cy="1469046"/>
            </a:xfrm>
          </p:grpSpPr>
          <p:sp>
            <p:nvSpPr>
              <p:cNvPr id="7" name="文本框 60">
                <a:extLst>
                  <a:ext uri="{FF2B5EF4-FFF2-40B4-BE49-F238E27FC236}">
                    <a16:creationId xmlns:a16="http://schemas.microsoft.com/office/drawing/2014/main" id="{53CE45FC-F1A2-F801-FAD8-FD7ED0E1CDD7}"/>
                  </a:ext>
                </a:extLst>
              </p:cNvPr>
              <p:cNvSpPr/>
              <p:nvPr/>
            </p:nvSpPr>
            <p:spPr>
              <a:xfrm>
                <a:off x="1573786" y="4463156"/>
                <a:ext cx="877133" cy="369357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4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0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1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1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张荣杰</a:t>
                </a:r>
              </a:p>
            </p:txBody>
          </p:sp>
          <p:sp>
            <p:nvSpPr>
              <p:cNvPr id="8" name="文本框 61">
                <a:extLst>
                  <a:ext uri="{FF2B5EF4-FFF2-40B4-BE49-F238E27FC236}">
                    <a16:creationId xmlns:a16="http://schemas.microsoft.com/office/drawing/2014/main" id="{6583E2C0-5AAA-EE2A-C3E1-C80AA529C67D}"/>
                  </a:ext>
                </a:extLst>
              </p:cNvPr>
              <p:cNvSpPr/>
              <p:nvPr/>
            </p:nvSpPr>
            <p:spPr>
              <a:xfrm>
                <a:off x="724586" y="5026892"/>
                <a:ext cx="2687956" cy="90531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>
                <a:spAutoFit/>
              </a:bodyPr>
              <a:lstStyle>
                <a:lvl1pPr marL="228600" indent="-228600" algn="l" defTabSz="914400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4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0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1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1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前端小程序注册、登录。</a:t>
                </a:r>
                <a:endParaRPr lang="en-US" altLang="zh-CN" sz="1400" dirty="0">
                  <a:solidFill>
                    <a:srgbClr val="E7EDEA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表单界面的实现</a:t>
                </a:r>
                <a:endParaRPr lang="en-US" altLang="zh-CN" sz="1400" dirty="0">
                  <a:solidFill>
                    <a:srgbClr val="E7EDEA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实现前端向后端的数据交互</a:t>
                </a:r>
                <a:endParaRPr lang="en-US" altLang="zh-CN" sz="1400" dirty="0">
                  <a:solidFill>
                    <a:srgbClr val="E7EDE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208D40DD-14D9-3289-AE51-A4D30C25B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9357" y="2563911"/>
              <a:ext cx="362431" cy="28732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l" t="t" r="r" b="b"/>
              <a:pathLst>
                <a:path w="173" h="136">
                  <a:moveTo>
                    <a:pt x="170" y="65"/>
                  </a:moveTo>
                  <a:cubicBezTo>
                    <a:pt x="124" y="11"/>
                    <a:pt x="124" y="11"/>
                    <a:pt x="124" y="11"/>
                  </a:cubicBezTo>
                  <a:cubicBezTo>
                    <a:pt x="123" y="9"/>
                    <a:pt x="121" y="7"/>
                    <a:pt x="118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1" y="2"/>
                    <a:pt x="34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9"/>
                    <a:pt x="0" y="31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7"/>
                    <a:pt x="3" y="4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8" y="106"/>
                    <a:pt x="67" y="111"/>
                    <a:pt x="76" y="111"/>
                  </a:cubicBezTo>
                  <a:cubicBezTo>
                    <a:pt x="78" y="111"/>
                    <a:pt x="79" y="111"/>
                    <a:pt x="81" y="110"/>
                  </a:cubicBezTo>
                  <a:cubicBezTo>
                    <a:pt x="86" y="109"/>
                    <a:pt x="91" y="107"/>
                    <a:pt x="95" y="103"/>
                  </a:cubicBezTo>
                  <a:cubicBezTo>
                    <a:pt x="99" y="103"/>
                    <a:pt x="99" y="103"/>
                    <a:pt x="99" y="103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10" y="125"/>
                    <a:pt x="110" y="125"/>
                    <a:pt x="110" y="125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70" y="103"/>
                    <a:pt x="173" y="100"/>
                    <a:pt x="173" y="97"/>
                  </a:cubicBezTo>
                  <a:cubicBezTo>
                    <a:pt x="173" y="69"/>
                    <a:pt x="173" y="69"/>
                    <a:pt x="173" y="69"/>
                  </a:cubicBezTo>
                  <a:cubicBezTo>
                    <a:pt x="173" y="67"/>
                    <a:pt x="172" y="66"/>
                    <a:pt x="170" y="65"/>
                  </a:cubicBezTo>
                  <a:close/>
                  <a:moveTo>
                    <a:pt x="117" y="14"/>
                  </a:move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52" y="14"/>
                    <a:pt x="52" y="14"/>
                    <a:pt x="52" y="14"/>
                  </a:cubicBezTo>
                  <a:lnTo>
                    <a:pt x="117" y="14"/>
                  </a:lnTo>
                  <a:close/>
                  <a:moveTo>
                    <a:pt x="167" y="97"/>
                  </a:moveTo>
                  <a:cubicBezTo>
                    <a:pt x="121" y="97"/>
                    <a:pt x="121" y="97"/>
                    <a:pt x="121" y="97"/>
                  </a:cubicBezTo>
                  <a:cubicBezTo>
                    <a:pt x="121" y="80"/>
                    <a:pt x="121" y="80"/>
                    <a:pt x="121" y="80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87" y="102"/>
                    <a:pt x="82" y="104"/>
                    <a:pt x="76" y="104"/>
                  </a:cubicBezTo>
                  <a:cubicBezTo>
                    <a:pt x="69" y="104"/>
                    <a:pt x="62" y="101"/>
                    <a:pt x="58" y="95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6" y="91"/>
                    <a:pt x="55" y="87"/>
                    <a:pt x="55" y="83"/>
                  </a:cubicBezTo>
                  <a:cubicBezTo>
                    <a:pt x="55" y="72"/>
                    <a:pt x="64" y="62"/>
                    <a:pt x="76" y="62"/>
                  </a:cubicBezTo>
                  <a:cubicBezTo>
                    <a:pt x="82" y="62"/>
                    <a:pt x="87" y="65"/>
                    <a:pt x="91" y="69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2" y="70"/>
                    <a:pt x="92" y="70"/>
                    <a:pt x="92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7" y="70"/>
                    <a:pt x="167" y="70"/>
                    <a:pt x="167" y="70"/>
                  </a:cubicBezTo>
                  <a:lnTo>
                    <a:pt x="167" y="97"/>
                  </a:lnTo>
                  <a:close/>
                </a:path>
              </a:pathLst>
            </a:custGeom>
            <a:solidFill>
              <a:srgbClr val="373B4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">
            <a:extLst>
              <a:ext uri="{FF2B5EF4-FFF2-40B4-BE49-F238E27FC236}">
                <a16:creationId xmlns:a16="http://schemas.microsoft.com/office/drawing/2014/main" id="{D20EDFCB-2DEA-E134-5596-2BD66DC80ADF}"/>
              </a:ext>
            </a:extLst>
          </p:cNvPr>
          <p:cNvGrpSpPr/>
          <p:nvPr/>
        </p:nvGrpSpPr>
        <p:grpSpPr>
          <a:xfrm>
            <a:off x="781164" y="1345088"/>
            <a:ext cx="2773723" cy="3990633"/>
            <a:chOff x="509451" y="1815737"/>
            <a:chExt cx="2773625" cy="4010297"/>
          </a:xfrm>
        </p:grpSpPr>
        <p:sp>
          <p:nvSpPr>
            <p:cNvPr id="15" name="矩形 6">
              <a:extLst>
                <a:ext uri="{FF2B5EF4-FFF2-40B4-BE49-F238E27FC236}">
                  <a16:creationId xmlns:a16="http://schemas.microsoft.com/office/drawing/2014/main" id="{B0B1B006-25BE-923F-9863-6A8236FE9EDE}"/>
                </a:ext>
              </a:extLst>
            </p:cNvPr>
            <p:cNvSpPr/>
            <p:nvPr/>
          </p:nvSpPr>
          <p:spPr>
            <a:xfrm>
              <a:off x="509451" y="1815737"/>
              <a:ext cx="2625635" cy="4010297"/>
            </a:xfrm>
            <a:prstGeom prst="rect">
              <a:avLst/>
            </a:prstGeom>
            <a:solidFill>
              <a:srgbClr val="697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5pPr>
            </a:lstStyle>
            <a:p>
              <a:pPr marL="0" marR="0" lvl="0" indent="0"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6" name="组合 51">
              <a:extLst>
                <a:ext uri="{FF2B5EF4-FFF2-40B4-BE49-F238E27FC236}">
                  <a16:creationId xmlns:a16="http://schemas.microsoft.com/office/drawing/2014/main" id="{67CB9384-BE7B-89A9-9E6A-0A5FABF37935}"/>
                </a:ext>
              </a:extLst>
            </p:cNvPr>
            <p:cNvGrpSpPr/>
            <p:nvPr/>
          </p:nvGrpSpPr>
          <p:grpSpPr>
            <a:xfrm>
              <a:off x="1404256" y="2272936"/>
              <a:ext cx="836024" cy="836024"/>
              <a:chOff x="1404256" y="2272936"/>
              <a:chExt cx="836024" cy="836024"/>
            </a:xfrm>
          </p:grpSpPr>
          <p:sp>
            <p:nvSpPr>
              <p:cNvPr id="20" name="椭圆 7">
                <a:extLst>
                  <a:ext uri="{FF2B5EF4-FFF2-40B4-BE49-F238E27FC236}">
                    <a16:creationId xmlns:a16="http://schemas.microsoft.com/office/drawing/2014/main" id="{028A9119-2B46-5F83-00B9-D81EA3753535}"/>
                  </a:ext>
                </a:extLst>
              </p:cNvPr>
              <p:cNvSpPr/>
              <p:nvPr/>
            </p:nvSpPr>
            <p:spPr>
              <a:xfrm>
                <a:off x="1404770" y="2272968"/>
                <a:ext cx="834996" cy="836670"/>
              </a:xfrm>
              <a:prstGeom prst="ellipse">
                <a:avLst/>
              </a:prstGeom>
              <a:solidFill>
                <a:srgbClr val="E7ED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>
                <a:noAutofit/>
              </a:bodyPr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marL="0" marR="0" lvl="0" indent="0"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21" name="Group 8">
                <a:extLst>
                  <a:ext uri="{FF2B5EF4-FFF2-40B4-BE49-F238E27FC236}">
                    <a16:creationId xmlns:a16="http://schemas.microsoft.com/office/drawing/2014/main" id="{E1D3782D-5922-1929-8CEA-58A40AD37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9648" y="2544894"/>
                <a:ext cx="365747" cy="292628"/>
              </a:xfrm>
              <a:prstGeom prst="rect">
                <a:avLst/>
              </a:prstGeom>
              <a:noFill/>
              <a:ln>
                <a:miter lim="800000"/>
              </a:ln>
            </p:spPr>
          </p:pic>
        </p:grpSp>
        <p:grpSp>
          <p:nvGrpSpPr>
            <p:cNvPr id="17" name="组合 52">
              <a:extLst>
                <a:ext uri="{FF2B5EF4-FFF2-40B4-BE49-F238E27FC236}">
                  <a16:creationId xmlns:a16="http://schemas.microsoft.com/office/drawing/2014/main" id="{0FA139A8-F881-96EE-2C13-DDFE38E58608}"/>
                </a:ext>
              </a:extLst>
            </p:cNvPr>
            <p:cNvGrpSpPr/>
            <p:nvPr/>
          </p:nvGrpSpPr>
          <p:grpSpPr>
            <a:xfrm>
              <a:off x="533703" y="3258798"/>
              <a:ext cx="2749373" cy="2439237"/>
              <a:chOff x="723788" y="4339501"/>
              <a:chExt cx="2749373" cy="2439237"/>
            </a:xfrm>
          </p:grpSpPr>
          <p:sp>
            <p:nvSpPr>
              <p:cNvPr id="18" name="文本框 53">
                <a:extLst>
                  <a:ext uri="{FF2B5EF4-FFF2-40B4-BE49-F238E27FC236}">
                    <a16:creationId xmlns:a16="http://schemas.microsoft.com/office/drawing/2014/main" id="{6A90B0AE-3B32-5F72-1F25-9180B16F35D5}"/>
                  </a:ext>
                </a:extLst>
              </p:cNvPr>
              <p:cNvSpPr/>
              <p:nvPr/>
            </p:nvSpPr>
            <p:spPr>
              <a:xfrm>
                <a:off x="1552718" y="4339501"/>
                <a:ext cx="877133" cy="369357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4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0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1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1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王海鹏</a:t>
                </a:r>
              </a:p>
            </p:txBody>
          </p:sp>
          <p:sp>
            <p:nvSpPr>
              <p:cNvPr id="19" name="文本框 54">
                <a:extLst>
                  <a:ext uri="{FF2B5EF4-FFF2-40B4-BE49-F238E27FC236}">
                    <a16:creationId xmlns:a16="http://schemas.microsoft.com/office/drawing/2014/main" id="{3E69A335-4F2D-0B44-4A57-295BEB946268}"/>
                  </a:ext>
                </a:extLst>
              </p:cNvPr>
              <p:cNvSpPr/>
              <p:nvPr/>
            </p:nvSpPr>
            <p:spPr>
              <a:xfrm>
                <a:off x="723788" y="4753046"/>
                <a:ext cx="2749373" cy="2025692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4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0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1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1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负责后端服务器开发，设计</a:t>
                </a:r>
                <a:endParaRPr lang="en-US" altLang="zh-CN" sz="1400" dirty="0">
                  <a:solidFill>
                    <a:srgbClr val="E7EDEA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en-US" altLang="zh-CN" sz="14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zh-CN" altLang="en-US" sz="14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相应的后端接口</a:t>
                </a:r>
                <a:endParaRPr lang="en-US" altLang="zh-CN" sz="1400" dirty="0">
                  <a:solidFill>
                    <a:srgbClr val="E7EDEA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数据库设计</a:t>
                </a:r>
                <a:endParaRPr lang="en-US" altLang="zh-CN" sz="1400" dirty="0">
                  <a:solidFill>
                    <a:srgbClr val="E7EDEA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负责后台管理系统开发</a:t>
                </a:r>
                <a:endParaRPr lang="en-US" altLang="zh-CN" sz="1400" dirty="0">
                  <a:solidFill>
                    <a:srgbClr val="E7EDEA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对每个月数据进行数据分析，</a:t>
                </a:r>
                <a:endParaRPr lang="en-US" altLang="zh-CN" sz="1400" dirty="0">
                  <a:solidFill>
                    <a:srgbClr val="E7EDEA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0" indent="0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14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    并通过数字大屏展示</a:t>
                </a:r>
                <a:endParaRPr lang="en-US" altLang="zh-CN" sz="1400" dirty="0">
                  <a:solidFill>
                    <a:srgbClr val="E7EDEA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把控小程序项目的整体实现。</a:t>
                </a:r>
                <a:endParaRPr lang="en-US" altLang="zh-CN" sz="1400" dirty="0">
                  <a:solidFill>
                    <a:srgbClr val="E7EDE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2" name="组合 10">
            <a:extLst>
              <a:ext uri="{FF2B5EF4-FFF2-40B4-BE49-F238E27FC236}">
                <a16:creationId xmlns:a16="http://schemas.microsoft.com/office/drawing/2014/main" id="{280F8E4A-7703-8352-A695-7702F740B8F7}"/>
              </a:ext>
            </a:extLst>
          </p:cNvPr>
          <p:cNvGrpSpPr/>
          <p:nvPr/>
        </p:nvGrpSpPr>
        <p:grpSpPr>
          <a:xfrm>
            <a:off x="8399206" y="1349737"/>
            <a:ext cx="2666994" cy="4010025"/>
            <a:chOff x="9054362" y="1815737"/>
            <a:chExt cx="2668517" cy="4010297"/>
          </a:xfrm>
        </p:grpSpPr>
        <p:sp>
          <p:nvSpPr>
            <p:cNvPr id="23" name="矩形 77">
              <a:extLst>
                <a:ext uri="{FF2B5EF4-FFF2-40B4-BE49-F238E27FC236}">
                  <a16:creationId xmlns:a16="http://schemas.microsoft.com/office/drawing/2014/main" id="{8CC51059-2907-007F-207C-87648E3217C9}"/>
                </a:ext>
              </a:extLst>
            </p:cNvPr>
            <p:cNvSpPr/>
            <p:nvPr/>
          </p:nvSpPr>
          <p:spPr>
            <a:xfrm>
              <a:off x="9054362" y="1815737"/>
              <a:ext cx="2625635" cy="4010297"/>
            </a:xfrm>
            <a:prstGeom prst="rect">
              <a:avLst/>
            </a:prstGeom>
            <a:solidFill>
              <a:srgbClr val="697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5pPr>
            </a:lstStyle>
            <a:p>
              <a:pPr marL="0" marR="0" lvl="0" indent="0"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4" name="椭圆 82">
              <a:extLst>
                <a:ext uri="{FF2B5EF4-FFF2-40B4-BE49-F238E27FC236}">
                  <a16:creationId xmlns:a16="http://schemas.microsoft.com/office/drawing/2014/main" id="{B66A31B4-4DC6-071F-02C4-CACDBD30EDDA}"/>
                </a:ext>
              </a:extLst>
            </p:cNvPr>
            <p:cNvSpPr/>
            <p:nvPr/>
          </p:nvSpPr>
          <p:spPr>
            <a:xfrm>
              <a:off x="9948635" y="2272968"/>
              <a:ext cx="837089" cy="836670"/>
            </a:xfrm>
            <a:prstGeom prst="ellipse">
              <a:avLst/>
            </a:prstGeom>
            <a:solidFill>
              <a:srgbClr val="E7E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5pPr>
            </a:lstStyle>
            <a:p>
              <a:pPr marL="0" marR="0" lvl="0" indent="0"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25" name="组合 79">
              <a:extLst>
                <a:ext uri="{FF2B5EF4-FFF2-40B4-BE49-F238E27FC236}">
                  <a16:creationId xmlns:a16="http://schemas.microsoft.com/office/drawing/2014/main" id="{CB9D7090-C201-BB7A-D493-62CD85D366CE}"/>
                </a:ext>
              </a:extLst>
            </p:cNvPr>
            <p:cNvGrpSpPr/>
            <p:nvPr/>
          </p:nvGrpSpPr>
          <p:grpSpPr>
            <a:xfrm>
              <a:off x="9097244" y="3311982"/>
              <a:ext cx="2625635" cy="1885936"/>
              <a:chOff x="742418" y="4392685"/>
              <a:chExt cx="2625635" cy="1885936"/>
            </a:xfrm>
          </p:grpSpPr>
          <p:sp>
            <p:nvSpPr>
              <p:cNvPr id="27" name="文本框 80">
                <a:extLst>
                  <a:ext uri="{FF2B5EF4-FFF2-40B4-BE49-F238E27FC236}">
                    <a16:creationId xmlns:a16="http://schemas.microsoft.com/office/drawing/2014/main" id="{1985559E-4595-0005-8477-B4B2D076CECE}"/>
                  </a:ext>
                </a:extLst>
              </p:cNvPr>
              <p:cNvSpPr/>
              <p:nvPr/>
            </p:nvSpPr>
            <p:spPr>
              <a:xfrm>
                <a:off x="1731885" y="4392685"/>
                <a:ext cx="646700" cy="369357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4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0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1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1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陈玄</a:t>
                </a:r>
              </a:p>
            </p:txBody>
          </p:sp>
          <p:sp>
            <p:nvSpPr>
              <p:cNvPr id="28" name="文本框 81">
                <a:extLst>
                  <a:ext uri="{FF2B5EF4-FFF2-40B4-BE49-F238E27FC236}">
                    <a16:creationId xmlns:a16="http://schemas.microsoft.com/office/drawing/2014/main" id="{778894E2-A4BA-3E36-8BAD-51062629F126}"/>
                  </a:ext>
                </a:extLst>
              </p:cNvPr>
              <p:cNvSpPr/>
              <p:nvPr/>
            </p:nvSpPr>
            <p:spPr>
              <a:xfrm>
                <a:off x="742418" y="4813121"/>
                <a:ext cx="2625635" cy="146550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>
                <a:spAutoFit/>
              </a:bodyPr>
              <a:lstStyle>
                <a:lvl1pPr marL="228600" indent="-228600" algn="l" defTabSz="914400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4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20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1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defRPr kumimoji="0" lang="zh-CN" altLang="en-US" sz="1800" b="0" i="0" u="non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zh-CN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小程序本地图片、文件上传到后端的功能</a:t>
                </a:r>
                <a:endParaRPr lang="en-US" altLang="zh-CN" sz="1400" dirty="0">
                  <a:solidFill>
                    <a:srgbClr val="E7EDEA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小程序页面样式。布局的设计与修改。</a:t>
                </a:r>
                <a:endParaRPr lang="en-US" altLang="zh-CN" sz="1400" dirty="0">
                  <a:solidFill>
                    <a:srgbClr val="E7EDEA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1400" dirty="0">
                    <a:solidFill>
                      <a:srgbClr val="E7EDEA"/>
                    </a:solidFill>
                    <a:latin typeface="微软雅黑" pitchFamily="34" charset="-122"/>
                    <a:ea typeface="微软雅黑" pitchFamily="34" charset="-122"/>
                  </a:rPr>
                  <a:t>小程序界面美化</a:t>
                </a:r>
                <a:endParaRPr lang="en-US" altLang="zh-CN" sz="1400" dirty="0">
                  <a:solidFill>
                    <a:srgbClr val="E7EDE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D0F8AE8-1640-4F2C-2F3B-21F8C84DE2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43832" y="2584911"/>
              <a:ext cx="246694" cy="24532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l" t="t" r="r" b="b"/>
              <a:pathLst>
                <a:path w="149" h="148">
                  <a:moveTo>
                    <a:pt x="149" y="74"/>
                  </a:moveTo>
                  <a:cubicBezTo>
                    <a:pt x="149" y="35"/>
                    <a:pt x="119" y="2"/>
                    <a:pt x="80" y="0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104" y="21"/>
                    <a:pt x="123" y="41"/>
                    <a:pt x="123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41"/>
                    <a:pt x="43" y="21"/>
                    <a:pt x="67" y="1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9" y="3"/>
                    <a:pt x="0" y="35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116" y="148"/>
                    <a:pt x="149" y="115"/>
                    <a:pt x="149" y="74"/>
                  </a:cubicBezTo>
                  <a:close/>
                  <a:moveTo>
                    <a:pt x="47" y="110"/>
                  </a:moveTo>
                  <a:cubicBezTo>
                    <a:pt x="47" y="80"/>
                    <a:pt x="47" y="80"/>
                    <a:pt x="47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110"/>
                    <a:pt x="60" y="110"/>
                    <a:pt x="60" y="110"/>
                  </a:cubicBezTo>
                  <a:lnTo>
                    <a:pt x="47" y="110"/>
                  </a:lnTo>
                  <a:close/>
                  <a:moveTo>
                    <a:pt x="88" y="110"/>
                  </a:moveTo>
                  <a:cubicBezTo>
                    <a:pt x="88" y="80"/>
                    <a:pt x="88" y="80"/>
                    <a:pt x="88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1" y="110"/>
                    <a:pt x="101" y="110"/>
                    <a:pt x="101" y="110"/>
                  </a:cubicBezTo>
                  <a:lnTo>
                    <a:pt x="88" y="110"/>
                  </a:lnTo>
                  <a:close/>
                </a:path>
              </a:pathLst>
            </a:custGeom>
            <a:solidFill>
              <a:srgbClr val="373B4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2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>
            <a:spLocks noChangeArrowheads="1"/>
          </p:cNvSpPr>
          <p:nvPr/>
        </p:nvSpPr>
        <p:spPr bwMode="auto">
          <a:xfrm>
            <a:off x="1055206" y="1269000"/>
            <a:ext cx="4339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三、实习成果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85" y="117267"/>
            <a:ext cx="10971372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en-US" dirty="0"/>
              <a:t> </a:t>
            </a:r>
            <a:r>
              <a:rPr lang="zh-CN" altLang="en-US" dirty="0"/>
              <a:t>小程序页面  （陈玄</a:t>
            </a:r>
            <a:r>
              <a:rPr lang="en-US" altLang="zh-CN" dirty="0"/>
              <a:t>+</a:t>
            </a:r>
            <a:r>
              <a:rPr lang="zh-CN" altLang="en-US" dirty="0"/>
              <a:t>张荣杰）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9240EE-0B84-B352-99C0-53A444C447BA}"/>
              </a:ext>
            </a:extLst>
          </p:cNvPr>
          <p:cNvGrpSpPr/>
          <p:nvPr/>
        </p:nvGrpSpPr>
        <p:grpSpPr>
          <a:xfrm>
            <a:off x="1039097" y="1773000"/>
            <a:ext cx="9275547" cy="4680000"/>
            <a:chOff x="923659" y="981000"/>
            <a:chExt cx="10343094" cy="576933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6493718-AD1D-DA90-2119-67B38913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659" y="981000"/>
              <a:ext cx="2623050" cy="540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03ACA4F-57D4-CDDA-7F81-98A606DE7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3681" y="981000"/>
              <a:ext cx="2623050" cy="5400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73BC155-E580-5C68-359C-A03DCD1D7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703" y="981000"/>
              <a:ext cx="2623050" cy="540000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7C3157E-A009-ABB3-9052-335F3356DE49}"/>
                </a:ext>
              </a:extLst>
            </p:cNvPr>
            <p:cNvSpPr txBox="1"/>
            <p:nvPr/>
          </p:nvSpPr>
          <p:spPr>
            <a:xfrm>
              <a:off x="1681186" y="6381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注册界面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8A3A21A-ED93-9252-09B6-D4685A01AAC8}"/>
                </a:ext>
              </a:extLst>
            </p:cNvPr>
            <p:cNvSpPr txBox="1"/>
            <p:nvPr/>
          </p:nvSpPr>
          <p:spPr>
            <a:xfrm>
              <a:off x="5541208" y="6381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登录界面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480557-F415-927D-CE42-7E41B293E5B7}"/>
                </a:ext>
              </a:extLst>
            </p:cNvPr>
            <p:cNvSpPr txBox="1"/>
            <p:nvPr/>
          </p:nvSpPr>
          <p:spPr>
            <a:xfrm>
              <a:off x="9401230" y="6381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表单界面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57B7492-D07D-91C0-30ED-11A2126B2C6C}"/>
              </a:ext>
            </a:extLst>
          </p:cNvPr>
          <p:cNvSpPr txBox="1"/>
          <p:nvPr/>
        </p:nvSpPr>
        <p:spPr>
          <a:xfrm>
            <a:off x="826480" y="1073293"/>
            <a:ext cx="721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现场测试人员通过账号登录后，可以直接填写表单提交数据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85" y="117267"/>
            <a:ext cx="10971372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后台管理系统： （王海鹏）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43E6C0E-B663-11A9-CF3F-F5536A8F3AF0}"/>
              </a:ext>
            </a:extLst>
          </p:cNvPr>
          <p:cNvGrpSpPr/>
          <p:nvPr/>
        </p:nvGrpSpPr>
        <p:grpSpPr>
          <a:xfrm>
            <a:off x="767206" y="1816671"/>
            <a:ext cx="10109601" cy="4731941"/>
            <a:chOff x="191185" y="1171593"/>
            <a:chExt cx="11077913" cy="5355624"/>
          </a:xfrm>
        </p:grpSpPr>
        <p:pic>
          <p:nvPicPr>
            <p:cNvPr id="3" name="图片 2" descr="图形用户界面, 应用程序&#10;&#10;描述已自动生成">
              <a:extLst>
                <a:ext uri="{FF2B5EF4-FFF2-40B4-BE49-F238E27FC236}">
                  <a16:creationId xmlns:a16="http://schemas.microsoft.com/office/drawing/2014/main" id="{4D7B6ADF-543F-8BBA-DD1E-289323C00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85" y="2133000"/>
              <a:ext cx="4229690" cy="3534268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B308D44-B154-2EF2-6026-212436429D30}"/>
                </a:ext>
              </a:extLst>
            </p:cNvPr>
            <p:cNvSpPr txBox="1"/>
            <p:nvPr/>
          </p:nvSpPr>
          <p:spPr>
            <a:xfrm>
              <a:off x="1773895" y="5880886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登录界面</a:t>
              </a:r>
              <a:endParaRPr lang="en-US" altLang="zh-CN" dirty="0"/>
            </a:p>
            <a:p>
              <a:endParaRPr lang="zh-CN" altLang="en-US" dirty="0"/>
            </a:p>
          </p:txBody>
        </p:sp>
        <p:pic>
          <p:nvPicPr>
            <p:cNvPr id="6" name="图片 5" descr="图形用户界面, 文本&#10;&#10;描述已自动生成">
              <a:extLst>
                <a:ext uri="{FF2B5EF4-FFF2-40B4-BE49-F238E27FC236}">
                  <a16:creationId xmlns:a16="http://schemas.microsoft.com/office/drawing/2014/main" id="{8B8596AF-3A49-AFD0-A849-BF80BFFB1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035" y="1171593"/>
              <a:ext cx="6367063" cy="4611886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F1B13DA-2458-A2FC-88CA-9281F34B7078}"/>
                </a:ext>
              </a:extLst>
            </p:cNvPr>
            <p:cNvSpPr txBox="1"/>
            <p:nvPr/>
          </p:nvSpPr>
          <p:spPr>
            <a:xfrm>
              <a:off x="6743206" y="5880886"/>
              <a:ext cx="3456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超级管理员可以设置用户权限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3EC73B2-AC34-F8AE-A00A-B1AA82EA7D1A}"/>
              </a:ext>
            </a:extLst>
          </p:cNvPr>
          <p:cNvSpPr txBox="1"/>
          <p:nvPr/>
        </p:nvSpPr>
        <p:spPr>
          <a:xfrm>
            <a:off x="769634" y="1069193"/>
            <a:ext cx="611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管理人员通过登录后台管理系统可以方便的管理数据</a:t>
            </a:r>
          </a:p>
        </p:txBody>
      </p:sp>
    </p:spTree>
    <p:extLst>
      <p:ext uri="{BB962C8B-B14F-4D97-AF65-F5344CB8AC3E}">
        <p14:creationId xmlns:p14="http://schemas.microsoft.com/office/powerpoint/2010/main" val="13429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85" y="117267"/>
            <a:ext cx="10971372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后台管理系统：主页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57A3F59-02EF-4B57-A164-03492D9CA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6" y="1197000"/>
            <a:ext cx="9998069" cy="49313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B004BC-0CC2-D396-F382-2EE9F2550942}"/>
              </a:ext>
            </a:extLst>
          </p:cNvPr>
          <p:cNvSpPr txBox="1"/>
          <p:nvPr/>
        </p:nvSpPr>
        <p:spPr>
          <a:xfrm>
            <a:off x="7175206" y="2061000"/>
            <a:ext cx="32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布局清晰，操作简单</a:t>
            </a:r>
          </a:p>
        </p:txBody>
      </p:sp>
    </p:spTree>
    <p:extLst>
      <p:ext uri="{BB962C8B-B14F-4D97-AF65-F5344CB8AC3E}">
        <p14:creationId xmlns:p14="http://schemas.microsoft.com/office/powerpoint/2010/main" val="308179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85" y="117267"/>
            <a:ext cx="10971372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后台管理系统：查看数据统计</a:t>
            </a: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DA8ECF12-5253-7E26-CD45-83F17794D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59" y="980904"/>
            <a:ext cx="4074783" cy="5544616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9A44333-F057-1415-5342-DCAFBD474E91}"/>
              </a:ext>
            </a:extLst>
          </p:cNvPr>
          <p:cNvGrpSpPr/>
          <p:nvPr/>
        </p:nvGrpSpPr>
        <p:grpSpPr>
          <a:xfrm>
            <a:off x="695206" y="2493000"/>
            <a:ext cx="5534797" cy="3553321"/>
            <a:chOff x="479206" y="980904"/>
            <a:chExt cx="5534797" cy="3553321"/>
          </a:xfrm>
        </p:grpSpPr>
        <p:pic>
          <p:nvPicPr>
            <p:cNvPr id="3" name="图片 2" descr="图形用户界面, 应用程序&#10;&#10;描述已自动生成">
              <a:extLst>
                <a:ext uri="{FF2B5EF4-FFF2-40B4-BE49-F238E27FC236}">
                  <a16:creationId xmlns:a16="http://schemas.microsoft.com/office/drawing/2014/main" id="{24210829-1FA9-D6B3-C050-6E21087D0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06" y="980904"/>
              <a:ext cx="5534797" cy="355332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4589A9-E56F-6FDE-54A7-A80F3DBC9BCB}"/>
                </a:ext>
              </a:extLst>
            </p:cNvPr>
            <p:cNvSpPr/>
            <p:nvPr/>
          </p:nvSpPr>
          <p:spPr>
            <a:xfrm>
              <a:off x="551206" y="1125000"/>
              <a:ext cx="4968000" cy="115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B20B715-15BA-1290-97F0-8800C5962099}"/>
                </a:ext>
              </a:extLst>
            </p:cNvPr>
            <p:cNvSpPr txBox="1"/>
            <p:nvPr/>
          </p:nvSpPr>
          <p:spPr>
            <a:xfrm>
              <a:off x="3791206" y="1516334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支持各种操作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AFCF6D0-2BD5-A23D-596D-2E342815E528}"/>
              </a:ext>
            </a:extLst>
          </p:cNvPr>
          <p:cNvSpPr txBox="1"/>
          <p:nvPr/>
        </p:nvSpPr>
        <p:spPr>
          <a:xfrm>
            <a:off x="583207" y="1398233"/>
            <a:ext cx="5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能很方便的管理数据，支持多种数据操作</a:t>
            </a:r>
          </a:p>
        </p:txBody>
      </p:sp>
    </p:spTree>
    <p:extLst>
      <p:ext uri="{BB962C8B-B14F-4D97-AF65-F5344CB8AC3E}">
        <p14:creationId xmlns:p14="http://schemas.microsoft.com/office/powerpoint/2010/main" val="34662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97"/>
          <p:cNvSpPr txBox="1"/>
          <p:nvPr/>
        </p:nvSpPr>
        <p:spPr>
          <a:xfrm>
            <a:off x="4149740" y="383540"/>
            <a:ext cx="3961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CONTENT</a:t>
            </a:r>
            <a:endParaRPr lang="zh-CN" altLang="en-US" sz="5400" b="1" u="sng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2" name="文本框 98"/>
          <p:cNvSpPr txBox="1"/>
          <p:nvPr/>
        </p:nvSpPr>
        <p:spPr>
          <a:xfrm>
            <a:off x="3215206" y="2277000"/>
            <a:ext cx="366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实习工作安排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3" name="文本框 99"/>
          <p:cNvSpPr txBox="1"/>
          <p:nvPr/>
        </p:nvSpPr>
        <p:spPr>
          <a:xfrm>
            <a:off x="2165561" y="1954658"/>
            <a:ext cx="101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u="sng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01</a:t>
            </a:r>
            <a:endParaRPr lang="zh-CN" altLang="en-US" sz="5400" b="1" u="sng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4" name="文本框 100"/>
          <p:cNvSpPr txBox="1"/>
          <p:nvPr/>
        </p:nvSpPr>
        <p:spPr>
          <a:xfrm>
            <a:off x="3215206" y="3648043"/>
            <a:ext cx="366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实习内容</a:t>
            </a:r>
            <a:endParaRPr lang="da-DK" altLang="zh-C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文本框 101"/>
          <p:cNvSpPr txBox="1"/>
          <p:nvPr/>
        </p:nvSpPr>
        <p:spPr>
          <a:xfrm>
            <a:off x="2165561" y="3329433"/>
            <a:ext cx="1015156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u="sng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02</a:t>
            </a:r>
            <a:endParaRPr lang="zh-CN" altLang="en-US" sz="5400" b="1" u="sng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6" name="文本框 102"/>
          <p:cNvSpPr txBox="1"/>
          <p:nvPr/>
        </p:nvSpPr>
        <p:spPr>
          <a:xfrm>
            <a:off x="7573211" y="2738664"/>
            <a:ext cx="366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实习成果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文本框 103"/>
          <p:cNvSpPr txBox="1"/>
          <p:nvPr/>
        </p:nvSpPr>
        <p:spPr>
          <a:xfrm>
            <a:off x="6558049" y="2416323"/>
            <a:ext cx="1015156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u="sng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03</a:t>
            </a:r>
            <a:endParaRPr lang="zh-CN" altLang="en-US" sz="5400" b="1" u="sng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8" name="文本框 104"/>
          <p:cNvSpPr txBox="1"/>
          <p:nvPr/>
        </p:nvSpPr>
        <p:spPr>
          <a:xfrm>
            <a:off x="7573012" y="4109708"/>
            <a:ext cx="366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实习收获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文本框 105"/>
          <p:cNvSpPr txBox="1"/>
          <p:nvPr/>
        </p:nvSpPr>
        <p:spPr>
          <a:xfrm>
            <a:off x="6558049" y="3791099"/>
            <a:ext cx="1015156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u="sng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04</a:t>
            </a:r>
            <a:endParaRPr lang="zh-CN" altLang="en-US" sz="5400" b="1" u="sng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85" y="117267"/>
            <a:ext cx="10971372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 </a:t>
            </a:r>
            <a:r>
              <a:rPr lang="zh-CN" altLang="en-US" dirty="0"/>
              <a:t>后台管理系统：数据分析大屏 </a:t>
            </a:r>
          </a:p>
        </p:txBody>
      </p:sp>
      <p:pic>
        <p:nvPicPr>
          <p:cNvPr id="5" name="图片 4" descr="背景图案&#10;&#10;低可信度描述已自动生成">
            <a:extLst>
              <a:ext uri="{FF2B5EF4-FFF2-40B4-BE49-F238E27FC236}">
                <a16:creationId xmlns:a16="http://schemas.microsoft.com/office/drawing/2014/main" id="{6AA24FC5-1D31-2547-2F0E-D2FED370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5" y="891432"/>
            <a:ext cx="8280920" cy="1256703"/>
          </a:xfrm>
          <a:prstGeom prst="rect">
            <a:avLst/>
          </a:prstGeom>
        </p:spPr>
      </p:pic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61932942-6F0E-9177-9E4A-1A99C188E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4" y="2769355"/>
            <a:ext cx="7367405" cy="3606267"/>
          </a:xfrm>
          <a:prstGeom prst="rect">
            <a:avLst/>
          </a:prstGeom>
        </p:spPr>
      </p:pic>
      <p:pic>
        <p:nvPicPr>
          <p:cNvPr id="7" name="图片 6" descr="地图&#10;&#10;描述已自动生成">
            <a:extLst>
              <a:ext uri="{FF2B5EF4-FFF2-40B4-BE49-F238E27FC236}">
                <a16:creationId xmlns:a16="http://schemas.microsoft.com/office/drawing/2014/main" id="{18A483A6-0F36-227A-738C-C194FB098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84" y="2780293"/>
            <a:ext cx="2983115" cy="39604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82A2FB-39BF-2D28-E631-BA3DA3FD41F8}"/>
              </a:ext>
            </a:extLst>
          </p:cNvPr>
          <p:cNvSpPr txBox="1"/>
          <p:nvPr/>
        </p:nvSpPr>
        <p:spPr>
          <a:xfrm>
            <a:off x="299194" y="2297747"/>
            <a:ext cx="7151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数据统计图： </a:t>
            </a:r>
            <a:r>
              <a:rPr lang="zh-CN" altLang="en-US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支持交互，直观的反映这个月的各项数据指标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5C5F11-43D3-4952-7FF4-0DA60E382F4A}"/>
              </a:ext>
            </a:extLst>
          </p:cNvPr>
          <p:cNvSpPr txBox="1"/>
          <p:nvPr/>
        </p:nvSpPr>
        <p:spPr>
          <a:xfrm>
            <a:off x="8111206" y="2332413"/>
            <a:ext cx="34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投诉点位置分布：基于百度地图</a:t>
            </a:r>
          </a:p>
        </p:txBody>
      </p:sp>
    </p:spTree>
    <p:extLst>
      <p:ext uri="{BB962C8B-B14F-4D97-AF65-F5344CB8AC3E}">
        <p14:creationId xmlns:p14="http://schemas.microsoft.com/office/powerpoint/2010/main" val="8355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85" y="117267"/>
            <a:ext cx="10971372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6 </a:t>
            </a:r>
            <a:r>
              <a:rPr lang="zh-CN" altLang="en-US" dirty="0"/>
              <a:t>后台管理系统：本地化数据存储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EEE486E-5E8B-B031-2D7F-626021ED7611}"/>
              </a:ext>
            </a:extLst>
          </p:cNvPr>
          <p:cNvGrpSpPr/>
          <p:nvPr/>
        </p:nvGrpSpPr>
        <p:grpSpPr>
          <a:xfrm>
            <a:off x="320311" y="1341000"/>
            <a:ext cx="3784115" cy="4921735"/>
            <a:chOff x="320311" y="1341000"/>
            <a:chExt cx="3784115" cy="492173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BDC1AAB-EC30-0AB2-9970-D014D2EA3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05" y="2425175"/>
              <a:ext cx="2943225" cy="325755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CB24FCF-FC72-E70C-C7A2-E09B6CBDC4FB}"/>
                </a:ext>
              </a:extLst>
            </p:cNvPr>
            <p:cNvSpPr txBox="1"/>
            <p:nvPr/>
          </p:nvSpPr>
          <p:spPr>
            <a:xfrm>
              <a:off x="978818" y="5893403"/>
              <a:ext cx="16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工单数据存储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CF9AD0A-DF94-4D62-36DD-558E5D2DF899}"/>
                </a:ext>
              </a:extLst>
            </p:cNvPr>
            <p:cNvSpPr txBox="1"/>
            <p:nvPr/>
          </p:nvSpPr>
          <p:spPr>
            <a:xfrm>
              <a:off x="320311" y="1341000"/>
              <a:ext cx="37841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每个工单以工单号为文件夹分类，保存提交的图片或文档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858DAB3-E187-5B98-5F06-13234F0C8524}"/>
              </a:ext>
            </a:extLst>
          </p:cNvPr>
          <p:cNvGrpSpPr/>
          <p:nvPr/>
        </p:nvGrpSpPr>
        <p:grpSpPr>
          <a:xfrm>
            <a:off x="4511206" y="1341000"/>
            <a:ext cx="5186249" cy="3087866"/>
            <a:chOff x="6380956" y="1345945"/>
            <a:chExt cx="5186249" cy="3087866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F6D9F5B-D8C7-41F0-CA91-4E368BEBF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3790" y="3402831"/>
              <a:ext cx="3811502" cy="1030980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A455111-70B0-E050-6174-EDBF9375AD80}"/>
                </a:ext>
              </a:extLst>
            </p:cNvPr>
            <p:cNvGrpSpPr/>
            <p:nvPr/>
          </p:nvGrpSpPr>
          <p:grpSpPr>
            <a:xfrm>
              <a:off x="6380956" y="1345945"/>
              <a:ext cx="5186249" cy="1630525"/>
              <a:chOff x="6380956" y="1345945"/>
              <a:chExt cx="5186249" cy="1630525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7BA25A51-BDE2-EC9D-504A-ED2BDFE55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3790" y="2235108"/>
                <a:ext cx="4936388" cy="741362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C7BCC30-D295-63C3-4FAF-C03CB7901925}"/>
                  </a:ext>
                </a:extLst>
              </p:cNvPr>
              <p:cNvSpPr txBox="1"/>
              <p:nvPr/>
            </p:nvSpPr>
            <p:spPr>
              <a:xfrm>
                <a:off x="6380956" y="1345945"/>
                <a:ext cx="5186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</a:rPr>
                  <a:t>每个月定时导出</a:t>
                </a:r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r>
                  <a:rPr lang="zh-CN" altLang="en-US" sz="2000" b="1" dirty="0">
                    <a:solidFill>
                      <a:srgbClr val="FF0000"/>
                    </a:solidFill>
                  </a:rPr>
                  <a:t>数据文档与数据大屏文件（以时间命名）</a:t>
                </a:r>
              </a:p>
            </p:txBody>
          </p:sp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F1F1745-1B8D-99DB-B6F9-ADE56249BFA2}"/>
              </a:ext>
            </a:extLst>
          </p:cNvPr>
          <p:cNvSpPr txBox="1"/>
          <p:nvPr/>
        </p:nvSpPr>
        <p:spPr>
          <a:xfrm>
            <a:off x="4480250" y="5163057"/>
            <a:ext cx="4936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89800"/>
                </a:solidFill>
                <a:latin typeface="+mn-ea"/>
              </a:rPr>
              <a:t>数据双重保险：数据库</a:t>
            </a:r>
            <a:r>
              <a:rPr lang="en-US" altLang="zh-CN" sz="2000" b="1" dirty="0">
                <a:solidFill>
                  <a:srgbClr val="C89800"/>
                </a:solidFill>
                <a:latin typeface="+mn-ea"/>
              </a:rPr>
              <a:t>+</a:t>
            </a:r>
            <a:r>
              <a:rPr lang="zh-CN" altLang="en-US" sz="2000" b="1" dirty="0">
                <a:solidFill>
                  <a:srgbClr val="C89800"/>
                </a:solidFill>
                <a:latin typeface="+mn-ea"/>
              </a:rPr>
              <a:t>本地存储</a:t>
            </a:r>
            <a:endParaRPr lang="en-US" altLang="zh-CN" sz="2000" b="1" dirty="0">
              <a:solidFill>
                <a:srgbClr val="C898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89800"/>
                </a:solidFill>
                <a:latin typeface="+mn-ea"/>
              </a:rPr>
              <a:t>存储结构清晰，便于分类归档</a:t>
            </a:r>
          </a:p>
        </p:txBody>
      </p:sp>
    </p:spTree>
    <p:extLst>
      <p:ext uri="{BB962C8B-B14F-4D97-AF65-F5344CB8AC3E}">
        <p14:creationId xmlns:p14="http://schemas.microsoft.com/office/powerpoint/2010/main" val="24201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85" y="117267"/>
            <a:ext cx="10971372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7 </a:t>
            </a:r>
            <a:r>
              <a:rPr lang="zh-CN" altLang="en-US" dirty="0"/>
              <a:t>成果总结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13AC7CD-4595-0181-8125-651A101A0642}"/>
              </a:ext>
            </a:extLst>
          </p:cNvPr>
          <p:cNvGrpSpPr/>
          <p:nvPr/>
        </p:nvGrpSpPr>
        <p:grpSpPr>
          <a:xfrm>
            <a:off x="480894" y="1548665"/>
            <a:ext cx="11588625" cy="4248000"/>
            <a:chOff x="480894" y="1548665"/>
            <a:chExt cx="11588625" cy="42480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BE333B6-5425-3B00-4CB2-9BCAA285C3BB}"/>
                </a:ext>
              </a:extLst>
            </p:cNvPr>
            <p:cNvGrpSpPr/>
            <p:nvPr/>
          </p:nvGrpSpPr>
          <p:grpSpPr>
            <a:xfrm>
              <a:off x="480894" y="1548665"/>
              <a:ext cx="11588625" cy="4248000"/>
              <a:chOff x="480894" y="1548665"/>
              <a:chExt cx="11588625" cy="4248000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0C04DE43-8D12-1B92-D30C-7E998122EFE9}"/>
                  </a:ext>
                </a:extLst>
              </p:cNvPr>
              <p:cNvGrpSpPr/>
              <p:nvPr/>
            </p:nvGrpSpPr>
            <p:grpSpPr>
              <a:xfrm>
                <a:off x="480894" y="1548665"/>
                <a:ext cx="5830312" cy="4248000"/>
                <a:chOff x="5472311" y="1181048"/>
                <a:chExt cx="6598896" cy="4801419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B164E160-2B4F-FC7F-9F25-F0F445A660FF}"/>
                    </a:ext>
                  </a:extLst>
                </p:cNvPr>
                <p:cNvGrpSpPr/>
                <p:nvPr/>
              </p:nvGrpSpPr>
              <p:grpSpPr>
                <a:xfrm>
                  <a:off x="5472311" y="1181048"/>
                  <a:ext cx="6454896" cy="4801419"/>
                  <a:chOff x="5375206" y="1146681"/>
                  <a:chExt cx="6454896" cy="4801419"/>
                </a:xfrm>
              </p:grpSpPr>
              <p:pic>
                <p:nvPicPr>
                  <p:cNvPr id="6" name="图片 5">
                    <a:extLst>
                      <a:ext uri="{FF2B5EF4-FFF2-40B4-BE49-F238E27FC236}">
                        <a16:creationId xmlns:a16="http://schemas.microsoft.com/office/drawing/2014/main" id="{CAD1F471-6009-D0C0-A409-D4C2398695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75206" y="1680577"/>
                    <a:ext cx="6454896" cy="4267523"/>
                  </a:xfrm>
                  <a:prstGeom prst="rect">
                    <a:avLst/>
                  </a:prstGeom>
                </p:spPr>
              </p:pic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726CBE47-2524-8C88-BECC-33FFBB80BE14}"/>
                      </a:ext>
                    </a:extLst>
                  </p:cNvPr>
                  <p:cNvSpPr txBox="1"/>
                  <p:nvPr/>
                </p:nvSpPr>
                <p:spPr>
                  <a:xfrm>
                    <a:off x="5468024" y="1146681"/>
                    <a:ext cx="16648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rPr>
                      <a:t>原始流程</a:t>
                    </a: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358BA0FF-A390-E0D9-54DE-DC89757EA9C7}"/>
                      </a:ext>
                    </a:extLst>
                  </p:cNvPr>
                  <p:cNvSpPr txBox="1"/>
                  <p:nvPr/>
                </p:nvSpPr>
                <p:spPr>
                  <a:xfrm>
                    <a:off x="9528540" y="1169680"/>
                    <a:ext cx="16648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rPr>
                      <a:t>优化后</a:t>
                    </a:r>
                  </a:p>
                </p:txBody>
              </p:sp>
            </p:grpSp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B07A92E-16FD-BD11-3688-D366B35547C2}"/>
                    </a:ext>
                  </a:extLst>
                </p:cNvPr>
                <p:cNvSpPr txBox="1"/>
                <p:nvPr/>
              </p:nvSpPr>
              <p:spPr>
                <a:xfrm>
                  <a:off x="10919206" y="2844225"/>
                  <a:ext cx="115200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rgbClr val="FF0000"/>
                      </a:solidFill>
                    </a:rPr>
                    <a:t>流程简洁</a:t>
                  </a:r>
                  <a:endParaRPr lang="en-US" altLang="zh-CN" sz="1600" b="1" dirty="0">
                    <a:solidFill>
                      <a:srgbClr val="FF0000"/>
                    </a:solidFill>
                  </a:endParaRPr>
                </a:p>
                <a:p>
                  <a:r>
                    <a:rPr lang="zh-CN" altLang="en-US" sz="1600" b="1" dirty="0">
                      <a:solidFill>
                        <a:srgbClr val="FF0000"/>
                      </a:solidFill>
                    </a:rPr>
                    <a:t>管理方便</a:t>
                  </a:r>
                </a:p>
              </p:txBody>
            </p:sp>
          </p:grp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6DF733-5E4F-53B1-F1D2-0915F5C18043}"/>
                  </a:ext>
                </a:extLst>
              </p:cNvPr>
              <p:cNvSpPr txBox="1"/>
              <p:nvPr/>
            </p:nvSpPr>
            <p:spPr>
              <a:xfrm>
                <a:off x="6671206" y="1732890"/>
                <a:ext cx="50402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</a:rPr>
                  <a:t>经过本项目优化流程后，相比于原始流程：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7C7A936-38C9-8AAE-D768-BF887E7AACBD}"/>
                  </a:ext>
                </a:extLst>
              </p:cNvPr>
              <p:cNvSpPr txBox="1"/>
              <p:nvPr/>
            </p:nvSpPr>
            <p:spPr>
              <a:xfrm>
                <a:off x="6671206" y="2309386"/>
                <a:ext cx="53983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CN" altLang="en-US" b="1" dirty="0">
                    <a:latin typeface="+mn-ea"/>
                  </a:rPr>
                  <a:t>允许现场测试人员拥有自己的账号</a:t>
                </a:r>
                <a:endParaRPr lang="en-US" altLang="zh-CN" b="1" dirty="0">
                  <a:latin typeface="+mn-ea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b="1" dirty="0">
                    <a:latin typeface="+mn-ea"/>
                  </a:rPr>
                  <a:t>去除了耦合的流程，减少了人力消耗</a:t>
                </a:r>
                <a:endParaRPr lang="en-US" altLang="zh-CN" b="1" dirty="0">
                  <a:latin typeface="+mn-ea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b="1" dirty="0">
                    <a:latin typeface="+mn-ea"/>
                  </a:rPr>
                  <a:t>后台自动化程度高，能够进行多种自动化操作</a:t>
                </a:r>
                <a:endParaRPr lang="en-US" altLang="zh-CN" b="1" dirty="0">
                  <a:latin typeface="+mn-ea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b="1" dirty="0">
                    <a:latin typeface="+mn-ea"/>
                  </a:rPr>
                  <a:t>管理人员可以通过独立的后台管理系统进行操作</a:t>
                </a:r>
                <a:endParaRPr lang="en-US" altLang="zh-CN" b="1" dirty="0">
                  <a:latin typeface="+mn-ea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b="1" dirty="0">
                    <a:latin typeface="+mn-ea"/>
                  </a:rPr>
                  <a:t>每个月都能够自动的定期总结，分析数据，并可视化到数据大屏</a:t>
                </a:r>
                <a:r>
                  <a:rPr lang="en-US" altLang="zh-CN" b="1" dirty="0">
                    <a:latin typeface="+mn-ea"/>
                  </a:rPr>
                  <a:t> </a:t>
                </a:r>
                <a:endParaRPr lang="zh-CN" altLang="en-US" b="1" dirty="0">
                  <a:latin typeface="+mn-ea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4DE0B7F-644F-2E5C-638D-A4E20CA84FE0}"/>
                </a:ext>
              </a:extLst>
            </p:cNvPr>
            <p:cNvSpPr txBox="1"/>
            <p:nvPr/>
          </p:nvSpPr>
          <p:spPr>
            <a:xfrm>
              <a:off x="6671206" y="4365000"/>
              <a:ext cx="49363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solidFill>
                    <a:srgbClr val="C89800"/>
                  </a:solidFill>
                  <a:latin typeface="+mn-ea"/>
                </a:rPr>
                <a:t>简化业务流程，提高效率，减少人力资源消耗</a:t>
              </a:r>
              <a:endParaRPr lang="en-US" altLang="zh-CN" sz="2000" b="1" dirty="0">
                <a:solidFill>
                  <a:srgbClr val="C89800"/>
                </a:solidFill>
                <a:latin typeface="+mn-ea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solidFill>
                    <a:srgbClr val="C89800"/>
                  </a:solidFill>
                  <a:latin typeface="+mn-ea"/>
                </a:rPr>
                <a:t>各种图表能直观的分析本月数据</a:t>
              </a:r>
              <a:endParaRPr lang="en-US" altLang="zh-CN" sz="2000" b="1" dirty="0">
                <a:solidFill>
                  <a:srgbClr val="C89800"/>
                </a:solidFill>
                <a:latin typeface="+mn-ea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solidFill>
                    <a:srgbClr val="C89800"/>
                  </a:solidFill>
                  <a:latin typeface="+mn-ea"/>
                </a:rPr>
                <a:t>整体设计结构清晰，便于管理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1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>
            <a:spLocks noChangeArrowheads="1"/>
          </p:cNvSpPr>
          <p:nvPr/>
        </p:nvSpPr>
        <p:spPr bwMode="auto">
          <a:xfrm>
            <a:off x="1055206" y="1269000"/>
            <a:ext cx="4339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四、实习收获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zh-CN" altLang="en-US" dirty="0"/>
              <a:t>实习收获</a:t>
            </a: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A60D6C4C-E5C4-EE84-5E68-0D6A729C0842}"/>
              </a:ext>
            </a:extLst>
          </p:cNvPr>
          <p:cNvSpPr>
            <a:spLocks noEditPoints="1"/>
          </p:cNvSpPr>
          <p:nvPr/>
        </p:nvSpPr>
        <p:spPr bwMode="auto">
          <a:xfrm>
            <a:off x="8039206" y="2735031"/>
            <a:ext cx="2729781" cy="2572503"/>
          </a:xfrm>
          <a:custGeom>
            <a:avLst/>
            <a:gdLst>
              <a:gd name="T0" fmla="*/ 3 w 179"/>
              <a:gd name="T1" fmla="*/ 165 h 167"/>
              <a:gd name="T2" fmla="*/ 0 w 179"/>
              <a:gd name="T3" fmla="*/ 158 h 167"/>
              <a:gd name="T4" fmla="*/ 8 w 179"/>
              <a:gd name="T5" fmla="*/ 126 h 167"/>
              <a:gd name="T6" fmla="*/ 62 w 179"/>
              <a:gd name="T7" fmla="*/ 92 h 167"/>
              <a:gd name="T8" fmla="*/ 25 w 179"/>
              <a:gd name="T9" fmla="*/ 51 h 167"/>
              <a:gd name="T10" fmla="*/ 35 w 179"/>
              <a:gd name="T11" fmla="*/ 8 h 167"/>
              <a:gd name="T12" fmla="*/ 43 w 179"/>
              <a:gd name="T13" fmla="*/ 1 h 167"/>
              <a:gd name="T14" fmla="*/ 52 w 179"/>
              <a:gd name="T15" fmla="*/ 3 h 167"/>
              <a:gd name="T16" fmla="*/ 171 w 179"/>
              <a:gd name="T17" fmla="*/ 75 h 167"/>
              <a:gd name="T18" fmla="*/ 179 w 179"/>
              <a:gd name="T19" fmla="*/ 88 h 167"/>
              <a:gd name="T20" fmla="*/ 171 w 179"/>
              <a:gd name="T21" fmla="*/ 96 h 167"/>
              <a:gd name="T22" fmla="*/ 10 w 179"/>
              <a:gd name="T23" fmla="*/ 167 h 167"/>
              <a:gd name="T24" fmla="*/ 3 w 179"/>
              <a:gd name="T25" fmla="*/ 165 h 167"/>
              <a:gd name="T26" fmla="*/ 113 w 179"/>
              <a:gd name="T27" fmla="*/ 65 h 167"/>
              <a:gd name="T28" fmla="*/ 100 w 179"/>
              <a:gd name="T29" fmla="*/ 74 h 167"/>
              <a:gd name="T30" fmla="*/ 113 w 179"/>
              <a:gd name="T31" fmla="*/ 84 h 167"/>
              <a:gd name="T32" fmla="*/ 126 w 179"/>
              <a:gd name="T33" fmla="*/ 74 h 167"/>
              <a:gd name="T34" fmla="*/ 113 w 179"/>
              <a:gd name="T35" fmla="*/ 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67">
                <a:moveTo>
                  <a:pt x="3" y="165"/>
                </a:moveTo>
                <a:cubicBezTo>
                  <a:pt x="0" y="162"/>
                  <a:pt x="0" y="158"/>
                  <a:pt x="0" y="158"/>
                </a:cubicBezTo>
                <a:cubicBezTo>
                  <a:pt x="8" y="126"/>
                  <a:pt x="8" y="126"/>
                  <a:pt x="8" y="126"/>
                </a:cubicBezTo>
                <a:cubicBezTo>
                  <a:pt x="8" y="126"/>
                  <a:pt x="58" y="115"/>
                  <a:pt x="62" y="92"/>
                </a:cubicBezTo>
                <a:cubicBezTo>
                  <a:pt x="66" y="71"/>
                  <a:pt x="25" y="51"/>
                  <a:pt x="25" y="51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7" y="3"/>
                  <a:pt x="43" y="1"/>
                </a:cubicBezTo>
                <a:cubicBezTo>
                  <a:pt x="47" y="0"/>
                  <a:pt x="52" y="3"/>
                  <a:pt x="52" y="3"/>
                </a:cubicBezTo>
                <a:cubicBezTo>
                  <a:pt x="171" y="75"/>
                  <a:pt x="171" y="75"/>
                  <a:pt x="171" y="75"/>
                </a:cubicBezTo>
                <a:cubicBezTo>
                  <a:pt x="171" y="75"/>
                  <a:pt x="179" y="80"/>
                  <a:pt x="179" y="88"/>
                </a:cubicBezTo>
                <a:cubicBezTo>
                  <a:pt x="179" y="93"/>
                  <a:pt x="171" y="96"/>
                  <a:pt x="171" y="96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10" y="167"/>
                  <a:pt x="5" y="167"/>
                  <a:pt x="3" y="165"/>
                </a:cubicBezTo>
                <a:close/>
                <a:moveTo>
                  <a:pt x="113" y="65"/>
                </a:moveTo>
                <a:cubicBezTo>
                  <a:pt x="106" y="65"/>
                  <a:pt x="100" y="69"/>
                  <a:pt x="100" y="74"/>
                </a:cubicBezTo>
                <a:cubicBezTo>
                  <a:pt x="100" y="80"/>
                  <a:pt x="106" y="84"/>
                  <a:pt x="113" y="84"/>
                </a:cubicBezTo>
                <a:cubicBezTo>
                  <a:pt x="120" y="84"/>
                  <a:pt x="126" y="80"/>
                  <a:pt x="126" y="74"/>
                </a:cubicBezTo>
                <a:cubicBezTo>
                  <a:pt x="126" y="69"/>
                  <a:pt x="120" y="65"/>
                  <a:pt x="113" y="65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2" tIns="57580" rIns="115162" bIns="57580" anchor="ctr"/>
          <a:lstStyle/>
          <a:p>
            <a:pPr defTabSz="1218565">
              <a:defRPr/>
            </a:pPr>
            <a:endParaRPr lang="zh-CN" altLang="en-US" sz="1400">
              <a:latin typeface="+mj-ea"/>
              <a:ea typeface="+mj-ea"/>
            </a:endParaRPr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40BFAAA0-EA1E-3035-4C23-150B2A2C8CF5}"/>
              </a:ext>
            </a:extLst>
          </p:cNvPr>
          <p:cNvSpPr/>
          <p:nvPr/>
        </p:nvSpPr>
        <p:spPr bwMode="auto">
          <a:xfrm>
            <a:off x="6562319" y="3009233"/>
            <a:ext cx="2212872" cy="2206070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2" tIns="57580" rIns="115162" bIns="57580" anchor="ctr"/>
          <a:lstStyle/>
          <a:p>
            <a:pPr defTabSz="1218565">
              <a:defRPr/>
            </a:pPr>
            <a:endParaRPr lang="zh-CN" altLang="en-US" sz="1400">
              <a:latin typeface="+mj-ea"/>
              <a:ea typeface="+mj-ea"/>
            </a:endParaRPr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BDC04165-2665-D242-C833-F127960A6433}"/>
              </a:ext>
            </a:extLst>
          </p:cNvPr>
          <p:cNvSpPr/>
          <p:nvPr/>
        </p:nvSpPr>
        <p:spPr bwMode="auto">
          <a:xfrm>
            <a:off x="5188817" y="3211143"/>
            <a:ext cx="1934721" cy="1914421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2" tIns="57580" rIns="115162" bIns="57580" anchor="ctr"/>
          <a:lstStyle/>
          <a:p>
            <a:pPr defTabSz="1218565">
              <a:defRPr/>
            </a:pPr>
            <a:endParaRPr lang="zh-CN" altLang="en-US" sz="1400">
              <a:latin typeface="+mj-ea"/>
              <a:ea typeface="+mj-ea"/>
            </a:endParaRPr>
          </a:p>
        </p:txBody>
      </p:sp>
      <p:sp>
        <p:nvSpPr>
          <p:cNvPr id="17" name="Freeform 19">
            <a:extLst>
              <a:ext uri="{FF2B5EF4-FFF2-40B4-BE49-F238E27FC236}">
                <a16:creationId xmlns:a16="http://schemas.microsoft.com/office/drawing/2014/main" id="{F3CB91CB-61E0-03BE-5247-E4DB5E707216}"/>
              </a:ext>
            </a:extLst>
          </p:cNvPr>
          <p:cNvSpPr/>
          <p:nvPr/>
        </p:nvSpPr>
        <p:spPr bwMode="auto">
          <a:xfrm>
            <a:off x="4110686" y="3380650"/>
            <a:ext cx="1535963" cy="1575408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2" tIns="57580" rIns="115162" bIns="57580" anchor="ctr"/>
          <a:lstStyle/>
          <a:p>
            <a:pPr defTabSz="1218565">
              <a:defRPr/>
            </a:pPr>
            <a:endParaRPr lang="zh-CN" altLang="en-US" sz="1400">
              <a:latin typeface="+mj-ea"/>
              <a:ea typeface="+mj-ea"/>
            </a:endParaRPr>
          </a:p>
        </p:txBody>
      </p:sp>
      <p:grpSp>
        <p:nvGrpSpPr>
          <p:cNvPr id="21" name="组合 19">
            <a:extLst>
              <a:ext uri="{FF2B5EF4-FFF2-40B4-BE49-F238E27FC236}">
                <a16:creationId xmlns:a16="http://schemas.microsoft.com/office/drawing/2014/main" id="{2001BC68-F526-BC2B-5840-513C929B1646}"/>
              </a:ext>
            </a:extLst>
          </p:cNvPr>
          <p:cNvGrpSpPr/>
          <p:nvPr/>
        </p:nvGrpSpPr>
        <p:grpSpPr bwMode="auto">
          <a:xfrm flipH="1">
            <a:off x="6740921" y="4223318"/>
            <a:ext cx="3867730" cy="2457383"/>
            <a:chOff x="3951201" y="2629963"/>
            <a:chExt cx="2495617" cy="1564032"/>
          </a:xfrm>
        </p:grpSpPr>
        <p:sp>
          <p:nvSpPr>
            <p:cNvPr id="22" name="任意多边形 7">
              <a:extLst>
                <a:ext uri="{FF2B5EF4-FFF2-40B4-BE49-F238E27FC236}">
                  <a16:creationId xmlns:a16="http://schemas.microsoft.com/office/drawing/2014/main" id="{FC03AA99-7205-6D68-52E9-2EB2037F0288}"/>
                </a:ext>
              </a:extLst>
            </p:cNvPr>
            <p:cNvSpPr/>
            <p:nvPr/>
          </p:nvSpPr>
          <p:spPr>
            <a:xfrm flipV="1">
              <a:off x="3951201" y="2629963"/>
              <a:ext cx="2495617" cy="839100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ln w="19050">
              <a:solidFill>
                <a:srgbClr val="000000"/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defTabSz="1218565">
                <a:defRPr/>
              </a:pPr>
              <a:endParaRPr lang="zh-CN" altLang="en-US" sz="1400">
                <a:latin typeface="+mj-ea"/>
                <a:ea typeface="+mj-ea"/>
              </a:endParaRPr>
            </a:p>
          </p:txBody>
        </p:sp>
        <p:sp>
          <p:nvSpPr>
            <p:cNvPr id="24" name="TextBox 11">
              <a:extLst>
                <a:ext uri="{FF2B5EF4-FFF2-40B4-BE49-F238E27FC236}">
                  <a16:creationId xmlns:a16="http://schemas.microsoft.com/office/drawing/2014/main" id="{61649E70-54C6-8713-12F3-813DFEAB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3106" y="3520384"/>
              <a:ext cx="2434171" cy="673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b="1" i="0" dirty="0">
                  <a:solidFill>
                    <a:srgbClr val="FF0000"/>
                  </a:solidFill>
                  <a:effectLst/>
                  <a:latin typeface="-apple-system"/>
                </a:rPr>
                <a:t>职业素养与自我成长：</a:t>
              </a:r>
              <a:r>
                <a:rPr lang="zh-CN" altLang="en-US" b="1" i="0" dirty="0">
                  <a:solidFill>
                    <a:srgbClr val="24292F"/>
                  </a:solidFill>
                  <a:effectLst/>
                  <a:latin typeface="-apple-system"/>
                </a:rPr>
                <a:t>培养了职业素养，包括时间管理、问题解决能力和应对各种情况的灵活性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微软雅黑" pitchFamily="34" charset="-122"/>
              </a:endParaRPr>
            </a:p>
          </p:txBody>
        </p:sp>
      </p:grpSp>
      <p:grpSp>
        <p:nvGrpSpPr>
          <p:cNvPr id="25" name="组合 29">
            <a:extLst>
              <a:ext uri="{FF2B5EF4-FFF2-40B4-BE49-F238E27FC236}">
                <a16:creationId xmlns:a16="http://schemas.microsoft.com/office/drawing/2014/main" id="{D62366B2-9EDB-F679-FF65-E9D3CB1771AF}"/>
              </a:ext>
            </a:extLst>
          </p:cNvPr>
          <p:cNvGrpSpPr/>
          <p:nvPr/>
        </p:nvGrpSpPr>
        <p:grpSpPr bwMode="auto">
          <a:xfrm>
            <a:off x="445940" y="2259314"/>
            <a:ext cx="4082436" cy="1896840"/>
            <a:chOff x="1405406" y="1127841"/>
            <a:chExt cx="2632754" cy="1207778"/>
          </a:xfrm>
        </p:grpSpPr>
        <p:sp>
          <p:nvSpPr>
            <p:cNvPr id="27" name="任意多边形 12">
              <a:extLst>
                <a:ext uri="{FF2B5EF4-FFF2-40B4-BE49-F238E27FC236}">
                  <a16:creationId xmlns:a16="http://schemas.microsoft.com/office/drawing/2014/main" id="{A41C837C-1826-1D3F-1F2D-9B1F88F553CD}"/>
                </a:ext>
              </a:extLst>
            </p:cNvPr>
            <p:cNvSpPr/>
            <p:nvPr/>
          </p:nvSpPr>
          <p:spPr>
            <a:xfrm flipH="1">
              <a:off x="1581098" y="2059652"/>
              <a:ext cx="2457062" cy="275967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ln w="19050">
              <a:solidFill>
                <a:srgbClr val="000000"/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defTabSz="1218565">
                <a:defRPr/>
              </a:pPr>
              <a:endParaRPr lang="zh-CN" altLang="en-US" sz="1400">
                <a:latin typeface="+mj-ea"/>
                <a:ea typeface="+mj-ea"/>
              </a:endParaRPr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EB514886-E67B-C82F-53B7-0146262C1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406" y="1127841"/>
              <a:ext cx="1910743" cy="8855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-apple-system"/>
                </a:rPr>
                <a:t>解决实际问题的能力</a:t>
              </a:r>
              <a:r>
                <a:rPr lang="zh-CN" altLang="en-US" b="1" i="0" dirty="0">
                  <a:solidFill>
                    <a:srgbClr val="FF0000"/>
                  </a:solidFill>
                  <a:effectLst/>
                  <a:latin typeface="-apple-system"/>
                </a:rPr>
                <a:t>：</a:t>
              </a:r>
              <a:r>
                <a:rPr lang="zh-CN" altLang="en-US" b="1" i="0" dirty="0">
                  <a:solidFill>
                    <a:srgbClr val="24292F"/>
                  </a:solidFill>
                  <a:effectLst/>
                  <a:latin typeface="-apple-system"/>
                </a:rPr>
                <a:t>到投诉现场测量信号，观察四周基站建设情况的过程中，锻炼了对特定问题的解决能力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微软雅黑" pitchFamily="34" charset="-122"/>
              </a:endParaRPr>
            </a:p>
          </p:txBody>
        </p:sp>
      </p:grpSp>
      <p:grpSp>
        <p:nvGrpSpPr>
          <p:cNvPr id="29" name="组合 16">
            <a:extLst>
              <a:ext uri="{FF2B5EF4-FFF2-40B4-BE49-F238E27FC236}">
                <a16:creationId xmlns:a16="http://schemas.microsoft.com/office/drawing/2014/main" id="{F405B7AD-5C56-90A6-537D-7A5D81F0B1F9}"/>
              </a:ext>
            </a:extLst>
          </p:cNvPr>
          <p:cNvGrpSpPr/>
          <p:nvPr/>
        </p:nvGrpSpPr>
        <p:grpSpPr bwMode="auto">
          <a:xfrm>
            <a:off x="7212295" y="952909"/>
            <a:ext cx="2789624" cy="2759757"/>
            <a:chOff x="6172010" y="1394464"/>
            <a:chExt cx="2225374" cy="2173360"/>
          </a:xfrm>
        </p:grpSpPr>
        <p:sp>
          <p:nvSpPr>
            <p:cNvPr id="30" name="TextBox 19">
              <a:extLst>
                <a:ext uri="{FF2B5EF4-FFF2-40B4-BE49-F238E27FC236}">
                  <a16:creationId xmlns:a16="http://schemas.microsoft.com/office/drawing/2014/main" id="{A2D2594E-A930-A74D-4233-108A36850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172010" y="1394464"/>
              <a:ext cx="2225374" cy="10952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b="1" i="0" dirty="0">
                  <a:solidFill>
                    <a:srgbClr val="FF0000"/>
                  </a:solidFill>
                  <a:effectLst/>
                  <a:latin typeface="-apple-system"/>
                </a:rPr>
                <a:t>团队合作与沟通能力：</a:t>
              </a:r>
              <a:r>
                <a:rPr lang="zh-CN" altLang="en-US" b="1" i="0" dirty="0">
                  <a:solidFill>
                    <a:srgbClr val="24292F"/>
                  </a:solidFill>
                  <a:effectLst/>
                  <a:latin typeface="-apple-system"/>
                </a:rPr>
                <a:t>与团队成员密切合作，互相帮助解决问题，确保项目顺利进行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微软雅黑" pitchFamily="34" charset="-122"/>
              </a:endParaRPr>
            </a:p>
          </p:txBody>
        </p:sp>
        <p:sp>
          <p:nvSpPr>
            <p:cNvPr id="31" name="任意多边形 18">
              <a:extLst>
                <a:ext uri="{FF2B5EF4-FFF2-40B4-BE49-F238E27FC236}">
                  <a16:creationId xmlns:a16="http://schemas.microsoft.com/office/drawing/2014/main" id="{7A1F44F6-C2B6-9F81-C304-8535867A6ABB}"/>
                </a:ext>
              </a:extLst>
            </p:cNvPr>
            <p:cNvSpPr/>
            <p:nvPr/>
          </p:nvSpPr>
          <p:spPr>
            <a:xfrm>
              <a:off x="6536766" y="2373995"/>
              <a:ext cx="801921" cy="1193829"/>
            </a:xfrm>
            <a:custGeom>
              <a:avLst/>
              <a:gdLst>
                <a:gd name="connsiteX0" fmla="*/ 0 w 647700"/>
                <a:gd name="connsiteY0" fmla="*/ 965200 h 965200"/>
                <a:gd name="connsiteX1" fmla="*/ 152400 w 647700"/>
                <a:gd name="connsiteY1" fmla="*/ 508000 h 965200"/>
                <a:gd name="connsiteX2" fmla="*/ 647700 w 647700"/>
                <a:gd name="connsiteY2" fmla="*/ 0 h 965200"/>
                <a:gd name="connsiteX0-1" fmla="*/ 0 w 647700"/>
                <a:gd name="connsiteY0-2" fmla="*/ 965200 h 965200"/>
                <a:gd name="connsiteX1-3" fmla="*/ 101600 w 647700"/>
                <a:gd name="connsiteY1-4" fmla="*/ 520700 h 965200"/>
                <a:gd name="connsiteX2-5" fmla="*/ 647700 w 647700"/>
                <a:gd name="connsiteY2-6" fmla="*/ 0 h 965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7700" h="965200">
                  <a:moveTo>
                    <a:pt x="0" y="965200"/>
                  </a:moveTo>
                  <a:lnTo>
                    <a:pt x="101600" y="520700"/>
                  </a:lnTo>
                  <a:lnTo>
                    <a:pt x="647700" y="0"/>
                  </a:lnTo>
                </a:path>
              </a:pathLst>
            </a:custGeom>
            <a:ln w="19050">
              <a:solidFill>
                <a:srgbClr val="000000"/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defTabSz="1218565">
                <a:defRPr/>
              </a:pPr>
              <a:endParaRPr lang="zh-CN" altLang="en-US" sz="1400">
                <a:latin typeface="+mj-ea"/>
                <a:ea typeface="+mj-ea"/>
              </a:endParaRPr>
            </a:p>
          </p:txBody>
        </p:sp>
      </p:grpSp>
      <p:grpSp>
        <p:nvGrpSpPr>
          <p:cNvPr id="32" name="组合 21">
            <a:extLst>
              <a:ext uri="{FF2B5EF4-FFF2-40B4-BE49-F238E27FC236}">
                <a16:creationId xmlns:a16="http://schemas.microsoft.com/office/drawing/2014/main" id="{1777B4F0-ED55-550D-FDB2-C8D0F6E8057F}"/>
              </a:ext>
            </a:extLst>
          </p:cNvPr>
          <p:cNvGrpSpPr/>
          <p:nvPr/>
        </p:nvGrpSpPr>
        <p:grpSpPr bwMode="auto">
          <a:xfrm>
            <a:off x="2623374" y="1063917"/>
            <a:ext cx="3493496" cy="2638667"/>
            <a:chOff x="2512145" y="1482113"/>
            <a:chExt cx="2786876" cy="2077859"/>
          </a:xfrm>
        </p:grpSpPr>
        <p:sp>
          <p:nvSpPr>
            <p:cNvPr id="33" name="任意多边形 22">
              <a:extLst>
                <a:ext uri="{FF2B5EF4-FFF2-40B4-BE49-F238E27FC236}">
                  <a16:creationId xmlns:a16="http://schemas.microsoft.com/office/drawing/2014/main" id="{0999742B-05EF-6D5F-B94F-1E8255D4BAFD}"/>
                </a:ext>
              </a:extLst>
            </p:cNvPr>
            <p:cNvSpPr/>
            <p:nvPr/>
          </p:nvSpPr>
          <p:spPr>
            <a:xfrm flipH="1">
              <a:off x="4498687" y="2366224"/>
              <a:ext cx="800334" cy="1193748"/>
            </a:xfrm>
            <a:custGeom>
              <a:avLst/>
              <a:gdLst>
                <a:gd name="connsiteX0" fmla="*/ 0 w 647700"/>
                <a:gd name="connsiteY0" fmla="*/ 965200 h 965200"/>
                <a:gd name="connsiteX1" fmla="*/ 152400 w 647700"/>
                <a:gd name="connsiteY1" fmla="*/ 508000 h 965200"/>
                <a:gd name="connsiteX2" fmla="*/ 647700 w 647700"/>
                <a:gd name="connsiteY2" fmla="*/ 0 h 965200"/>
                <a:gd name="connsiteX0-1" fmla="*/ 0 w 647700"/>
                <a:gd name="connsiteY0-2" fmla="*/ 965200 h 965200"/>
                <a:gd name="connsiteX1-3" fmla="*/ 101600 w 647700"/>
                <a:gd name="connsiteY1-4" fmla="*/ 520700 h 965200"/>
                <a:gd name="connsiteX2-5" fmla="*/ 647700 w 647700"/>
                <a:gd name="connsiteY2-6" fmla="*/ 0 h 965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7700" h="965200">
                  <a:moveTo>
                    <a:pt x="0" y="965200"/>
                  </a:moveTo>
                  <a:lnTo>
                    <a:pt x="101600" y="520700"/>
                  </a:lnTo>
                  <a:lnTo>
                    <a:pt x="647700" y="0"/>
                  </a:lnTo>
                </a:path>
              </a:pathLst>
            </a:custGeom>
            <a:ln w="19050">
              <a:solidFill>
                <a:srgbClr val="000000"/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defTabSz="1218565">
                <a:defRPr/>
              </a:pPr>
              <a:endParaRPr lang="zh-CN" altLang="en-US" sz="1400">
                <a:latin typeface="+mj-ea"/>
                <a:ea typeface="+mj-ea"/>
              </a:endParaRPr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72A20E99-3103-C09A-1E2D-1D23B81CE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12145" y="1482113"/>
              <a:ext cx="2712157" cy="8334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b="1" i="0" dirty="0">
                  <a:solidFill>
                    <a:srgbClr val="FF0000"/>
                  </a:solidFill>
                  <a:effectLst/>
                  <a:latin typeface="-apple-system"/>
                </a:rPr>
                <a:t>技术能力提升：</a:t>
              </a:r>
              <a:r>
                <a:rPr lang="zh-CN" altLang="en-US" b="1" i="0" dirty="0">
                  <a:solidFill>
                    <a:srgbClr val="24292F"/>
                  </a:solidFill>
                  <a:effectLst/>
                  <a:latin typeface="-apple-system"/>
                </a:rPr>
                <a:t>通过微信小程序开发，提升了前端、后端和数据库管理等方面的技术能力</a:t>
              </a:r>
              <a:endPara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398605" y="1906559"/>
            <a:ext cx="7176059" cy="49243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/>
                <a:latin typeface="微软雅黑"/>
                <a:cs typeface="微软雅黑"/>
              </a:rPr>
              <a:t>综合维护维优中心</a:t>
            </a:r>
          </a:p>
        </p:txBody>
      </p:sp>
      <p:sp>
        <p:nvSpPr>
          <p:cNvPr id="23" name="文本框 15"/>
          <p:cNvSpPr txBox="1"/>
          <p:nvPr/>
        </p:nvSpPr>
        <p:spPr>
          <a:xfrm>
            <a:off x="2134766" y="899428"/>
            <a:ext cx="9439898" cy="1046428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r"/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latin typeface="+mj-ea"/>
              </a:rPr>
              <a:t>Thanks For Watching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79206" y="4379006"/>
            <a:ext cx="1757425" cy="369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汇报人：王海鹏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87312" y="4379257"/>
            <a:ext cx="1886585" cy="369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日期：</a:t>
            </a:r>
            <a:r>
              <a:rPr lang="en-US" altLang="zh-CN" sz="16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2023.8.25</a:t>
            </a:r>
          </a:p>
        </p:txBody>
      </p:sp>
      <p:sp>
        <p:nvSpPr>
          <p:cNvPr id="28" name="矩形 27"/>
          <p:cNvSpPr/>
          <p:nvPr/>
        </p:nvSpPr>
        <p:spPr>
          <a:xfrm>
            <a:off x="5166587" y="2418617"/>
            <a:ext cx="6408712" cy="2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团队成员：王海鹏、张荣杰、陈玄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AEE9C6-C405-4FA3-FCEA-F84A46C72B03}"/>
              </a:ext>
            </a:extLst>
          </p:cNvPr>
          <p:cNvSpPr txBox="1"/>
          <p:nvPr/>
        </p:nvSpPr>
        <p:spPr>
          <a:xfrm>
            <a:off x="7493570" y="2991260"/>
            <a:ext cx="6093068" cy="1015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4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导师和网优部门的前辈们的帮助和悉心指导</a:t>
            </a:r>
            <a:endParaRPr lang="en-US" altLang="zh-CN" b="1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人力资源部的关怀和对实习工作的建议</a:t>
            </a:r>
            <a:endParaRPr lang="en-US" altLang="zh-CN" b="1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以及公司给我们提供的一个实习平台</a:t>
            </a: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559A9D6A-753C-675F-60C6-3B249C591A38}"/>
              </a:ext>
            </a:extLst>
          </p:cNvPr>
          <p:cNvSpPr txBox="1"/>
          <p:nvPr/>
        </p:nvSpPr>
        <p:spPr>
          <a:xfrm>
            <a:off x="5375206" y="2952987"/>
            <a:ext cx="1974364" cy="615541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r"/>
            <a:r>
              <a:rPr lang="zh-CN" altLang="en-US" sz="32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/>
                <a:latin typeface="+mj-ea"/>
              </a:rPr>
              <a:t>感谢</a:t>
            </a:r>
            <a:endParaRPr lang="en-US" altLang="zh-CN" sz="3200" b="1" dirty="0">
              <a:ln w="12700">
                <a:noFill/>
                <a:prstDash val="solid"/>
              </a:ln>
              <a:solidFill>
                <a:schemeClr val="bg1"/>
              </a:solidFill>
              <a:effectLst/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439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8"/>
          <p:cNvSpPr>
            <a:spLocks noChangeArrowheads="1"/>
          </p:cNvSpPr>
          <p:nvPr/>
        </p:nvSpPr>
        <p:spPr bwMode="auto">
          <a:xfrm>
            <a:off x="1055206" y="1269000"/>
            <a:ext cx="5724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一、实习工作安排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en-US" dirty="0"/>
              <a:t> </a:t>
            </a:r>
            <a:r>
              <a:rPr lang="zh-CN" altLang="en-US" dirty="0"/>
              <a:t>客服优化小程序： 去除耦合操作，简化业务流程</a:t>
            </a:r>
          </a:p>
        </p:txBody>
      </p:sp>
      <p:sp>
        <p:nvSpPr>
          <p:cNvPr id="26" name="文本框 28">
            <a:extLst>
              <a:ext uri="{FF2B5EF4-FFF2-40B4-BE49-F238E27FC236}">
                <a16:creationId xmlns:a16="http://schemas.microsoft.com/office/drawing/2014/main" id="{1797459E-44B9-5BB7-042C-7B3E041DE198}"/>
              </a:ext>
            </a:extLst>
          </p:cNvPr>
          <p:cNvSpPr/>
          <p:nvPr/>
        </p:nvSpPr>
        <p:spPr>
          <a:xfrm>
            <a:off x="119206" y="1158732"/>
            <a:ext cx="4918717" cy="52322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lvl1pPr marL="228600" indent="-228600" algn="l" defTabSz="9144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2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24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20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1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zh-CN" altLang="en-US" sz="1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投诉工单处理：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现场测试流程</a:t>
            </a:r>
          </a:p>
        </p:txBody>
      </p:sp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4A35B1BB-3072-F872-9F9A-E9D797642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957803"/>
              </p:ext>
            </p:extLst>
          </p:nvPr>
        </p:nvGraphicFramePr>
        <p:xfrm>
          <a:off x="263206" y="1861588"/>
          <a:ext cx="4464600" cy="3725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D2DD259-33DD-4870-5A80-F5C57F62BA11}"/>
              </a:ext>
            </a:extLst>
          </p:cNvPr>
          <p:cNvSpPr/>
          <p:nvPr/>
        </p:nvSpPr>
        <p:spPr>
          <a:xfrm>
            <a:off x="190550" y="4449726"/>
            <a:ext cx="4608656" cy="1149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3D2C779-5368-657F-F355-BA35E6384C70}"/>
              </a:ext>
            </a:extLst>
          </p:cNvPr>
          <p:cNvGrpSpPr/>
          <p:nvPr/>
        </p:nvGrpSpPr>
        <p:grpSpPr>
          <a:xfrm>
            <a:off x="5408781" y="1176963"/>
            <a:ext cx="6598896" cy="4801419"/>
            <a:chOff x="5472311" y="1181048"/>
            <a:chExt cx="6598896" cy="480141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09491B2-B91B-293F-9512-E083F3B73F06}"/>
                </a:ext>
              </a:extLst>
            </p:cNvPr>
            <p:cNvGrpSpPr/>
            <p:nvPr/>
          </p:nvGrpSpPr>
          <p:grpSpPr>
            <a:xfrm>
              <a:off x="5472311" y="1181048"/>
              <a:ext cx="6454896" cy="4801419"/>
              <a:chOff x="5375206" y="1146681"/>
              <a:chExt cx="6454896" cy="4801419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793096D1-3625-F887-B304-638570A67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206" y="1680577"/>
                <a:ext cx="6454896" cy="4267523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EA87D3C-D877-DE70-BC16-FB1EEA8E5726}"/>
                  </a:ext>
                </a:extLst>
              </p:cNvPr>
              <p:cNvSpPr txBox="1"/>
              <p:nvPr/>
            </p:nvSpPr>
            <p:spPr>
              <a:xfrm>
                <a:off x="5468024" y="1146681"/>
                <a:ext cx="1664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原始流程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BCA0DD1-ABB6-F680-4D95-F5588831D2C7}"/>
                  </a:ext>
                </a:extLst>
              </p:cNvPr>
              <p:cNvSpPr txBox="1"/>
              <p:nvPr/>
            </p:nvSpPr>
            <p:spPr>
              <a:xfrm>
                <a:off x="9528540" y="1169680"/>
                <a:ext cx="1664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优化流程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83F446-715B-FC47-4EDA-74B9BBB8B10A}"/>
                </a:ext>
              </a:extLst>
            </p:cNvPr>
            <p:cNvSpPr txBox="1"/>
            <p:nvPr/>
          </p:nvSpPr>
          <p:spPr>
            <a:xfrm>
              <a:off x="10919206" y="2844225"/>
              <a:ext cx="11520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</a:rPr>
                <a:t>流程简洁</a:t>
              </a:r>
              <a:endParaRPr lang="en-US" altLang="zh-CN" sz="1600" b="1" dirty="0">
                <a:solidFill>
                  <a:srgbClr val="FF0000"/>
                </a:solidFill>
              </a:endParaRPr>
            </a:p>
            <a:p>
              <a:r>
                <a:rPr lang="zh-CN" altLang="en-US" sz="1600" b="1" dirty="0">
                  <a:solidFill>
                    <a:srgbClr val="FF0000"/>
                  </a:solidFill>
                </a:rPr>
                <a:t>管理方便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4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</a:t>
            </a:r>
            <a:r>
              <a:rPr 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客服优化小程序：需求分析</a:t>
            </a:r>
          </a:p>
        </p:txBody>
      </p:sp>
      <p:sp>
        <p:nvSpPr>
          <p:cNvPr id="3" name="文本框 16">
            <a:extLst>
              <a:ext uri="{FF2B5EF4-FFF2-40B4-BE49-F238E27FC236}">
                <a16:creationId xmlns:a16="http://schemas.microsoft.com/office/drawing/2014/main" id="{50C40CF2-501B-4C05-C886-F0D9E8C2FAC8}"/>
              </a:ext>
            </a:extLst>
          </p:cNvPr>
          <p:cNvSpPr txBox="1"/>
          <p:nvPr/>
        </p:nvSpPr>
        <p:spPr>
          <a:xfrm>
            <a:off x="1703206" y="2565000"/>
            <a:ext cx="2868613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eaLnBrk="1" hangingPunct="1"/>
            <a:r>
              <a:rPr lang="zh-CN" altLang="en-US" sz="2000" b="1" spc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当前难点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B35302D8-3346-4020-071F-847E4B29669E}"/>
              </a:ext>
            </a:extLst>
          </p:cNvPr>
          <p:cNvSpPr txBox="1"/>
          <p:nvPr/>
        </p:nvSpPr>
        <p:spPr>
          <a:xfrm>
            <a:off x="1734114" y="4082726"/>
            <a:ext cx="2868613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eaLnBrk="1" hangingPunct="1"/>
            <a:r>
              <a:rPr lang="zh-CN" altLang="en-US" sz="2000" b="1" spc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功能需求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19">
            <a:extLst>
              <a:ext uri="{FF2B5EF4-FFF2-40B4-BE49-F238E27FC236}">
                <a16:creationId xmlns:a16="http://schemas.microsoft.com/office/drawing/2014/main" id="{86726DEF-1552-B97A-58E7-38CE2A13C59B}"/>
              </a:ext>
            </a:extLst>
          </p:cNvPr>
          <p:cNvSpPr txBox="1"/>
          <p:nvPr/>
        </p:nvSpPr>
        <p:spPr>
          <a:xfrm>
            <a:off x="1704587" y="4625018"/>
            <a:ext cx="9503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eaLnBrk="1" hangingPunct="1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登录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身份认证：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通过用户名和密码进行微信小程序的登录，支持后台录入用户信息并管理</a:t>
            </a:r>
            <a:b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回单数据本地存储：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自动收集并归档数据（按照工单号），支持按照问题、建设需求进行统计，支持导出</a:t>
            </a:r>
            <a:endParaRPr lang="en-US" altLang="zh-CN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eaLnBrk="1" hangingPunct="1"/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数据分析：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对每个月的工单信息进行数据统计分析，并生成可视化数据大屏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4.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后台管理：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允许前后台进行数据的修改</a:t>
            </a:r>
          </a:p>
        </p:txBody>
      </p:sp>
      <p:sp>
        <p:nvSpPr>
          <p:cNvPr id="6" name="文本框 23">
            <a:extLst>
              <a:ext uri="{FF2B5EF4-FFF2-40B4-BE49-F238E27FC236}">
                <a16:creationId xmlns:a16="http://schemas.microsoft.com/office/drawing/2014/main" id="{7C5A099E-8483-9C53-8468-3774F26070A9}"/>
              </a:ext>
            </a:extLst>
          </p:cNvPr>
          <p:cNvSpPr txBox="1"/>
          <p:nvPr/>
        </p:nvSpPr>
        <p:spPr>
          <a:xfrm>
            <a:off x="1704231" y="2997906"/>
            <a:ext cx="90797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通过中山工作台的无线信号优化模块，可以实现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除了现场测试以外的流程闭环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，但是现场测试人员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无法使用中山工作台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，为解决这个问题，现在需要通过设计一个小程序添加现场测试到流程中，实现端到端，人到人的闭环。</a:t>
            </a:r>
          </a:p>
        </p:txBody>
      </p:sp>
      <p:sp>
        <p:nvSpPr>
          <p:cNvPr id="7" name="椭圆 24">
            <a:extLst>
              <a:ext uri="{FF2B5EF4-FFF2-40B4-BE49-F238E27FC236}">
                <a16:creationId xmlns:a16="http://schemas.microsoft.com/office/drawing/2014/main" id="{CE474DFB-0DEC-5859-59EA-9346801DC484}"/>
              </a:ext>
            </a:extLst>
          </p:cNvPr>
          <p:cNvSpPr/>
          <p:nvPr/>
        </p:nvSpPr>
        <p:spPr>
          <a:xfrm>
            <a:off x="608358" y="2989331"/>
            <a:ext cx="985837" cy="985837"/>
          </a:xfrm>
          <a:prstGeom prst="ellipse">
            <a:avLst/>
          </a:prstGeom>
          <a:solidFill>
            <a:srgbClr val="697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椭圆 25">
            <a:extLst>
              <a:ext uri="{FF2B5EF4-FFF2-40B4-BE49-F238E27FC236}">
                <a16:creationId xmlns:a16="http://schemas.microsoft.com/office/drawing/2014/main" id="{0ADDDF6D-AFC4-B9F8-07AA-52D199589BD5}"/>
              </a:ext>
            </a:extLst>
          </p:cNvPr>
          <p:cNvSpPr/>
          <p:nvPr/>
        </p:nvSpPr>
        <p:spPr>
          <a:xfrm>
            <a:off x="592245" y="4658790"/>
            <a:ext cx="985837" cy="985837"/>
          </a:xfrm>
          <a:prstGeom prst="ellipse">
            <a:avLst/>
          </a:prstGeom>
          <a:solidFill>
            <a:srgbClr val="404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7723DE53-17C9-D6C5-7899-BF7CA566E24D}"/>
              </a:ext>
            </a:extLst>
          </p:cNvPr>
          <p:cNvSpPr txBox="1"/>
          <p:nvPr/>
        </p:nvSpPr>
        <p:spPr>
          <a:xfrm>
            <a:off x="1643406" y="1499428"/>
            <a:ext cx="8057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eaLnBrk="1" hangingPunct="1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推送工单任务给现场人员（也可以自建立），自动收集归档现场信息，允许前后台同步修改，实现现场客服操作及信息收集，后台网优跟进，端到端闭环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8B91B12-4DFC-983E-9C59-F94F88917B3D}"/>
              </a:ext>
            </a:extLst>
          </p:cNvPr>
          <p:cNvGrpSpPr/>
          <p:nvPr/>
        </p:nvGrpSpPr>
        <p:grpSpPr>
          <a:xfrm>
            <a:off x="850368" y="3200675"/>
            <a:ext cx="512908" cy="517792"/>
            <a:chOff x="8937626" y="4386263"/>
            <a:chExt cx="333375" cy="33655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068B9139-40DC-D0BB-AC0F-9E00CA0C0C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37626" y="4386263"/>
              <a:ext cx="333375" cy="336550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1 w 122"/>
                <a:gd name="T11" fmla="*/ 112 h 122"/>
                <a:gd name="T12" fmla="*/ 10 w 122"/>
                <a:gd name="T13" fmla="*/ 61 h 122"/>
                <a:gd name="T14" fmla="*/ 61 w 122"/>
                <a:gd name="T15" fmla="*/ 10 h 122"/>
                <a:gd name="T16" fmla="*/ 112 w 122"/>
                <a:gd name="T17" fmla="*/ 61 h 122"/>
                <a:gd name="T18" fmla="*/ 61 w 122"/>
                <a:gd name="T19" fmla="*/ 11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5" y="122"/>
                    <a:pt x="122" y="95"/>
                    <a:pt x="122" y="61"/>
                  </a:cubicBezTo>
                  <a:cubicBezTo>
                    <a:pt x="122" y="27"/>
                    <a:pt x="95" y="0"/>
                    <a:pt x="61" y="0"/>
                  </a:cubicBezTo>
                  <a:close/>
                  <a:moveTo>
                    <a:pt x="61" y="112"/>
                  </a:moveTo>
                  <a:cubicBezTo>
                    <a:pt x="33" y="112"/>
                    <a:pt x="10" y="89"/>
                    <a:pt x="10" y="61"/>
                  </a:cubicBezTo>
                  <a:cubicBezTo>
                    <a:pt x="10" y="33"/>
                    <a:pt x="33" y="10"/>
                    <a:pt x="61" y="10"/>
                  </a:cubicBezTo>
                  <a:cubicBezTo>
                    <a:pt x="89" y="10"/>
                    <a:pt x="112" y="33"/>
                    <a:pt x="112" y="61"/>
                  </a:cubicBezTo>
                  <a:cubicBezTo>
                    <a:pt x="112" y="89"/>
                    <a:pt x="89" y="112"/>
                    <a:pt x="6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3B6C0630-E879-2385-BB85-64C94231F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913" y="4449763"/>
              <a:ext cx="49213" cy="139700"/>
            </a:xfrm>
            <a:custGeom>
              <a:avLst/>
              <a:gdLst>
                <a:gd name="T0" fmla="*/ 26 w 31"/>
                <a:gd name="T1" fmla="*/ 88 h 88"/>
                <a:gd name="T2" fmla="*/ 31 w 31"/>
                <a:gd name="T3" fmla="*/ 0 h 88"/>
                <a:gd name="T4" fmla="*/ 0 w 31"/>
                <a:gd name="T5" fmla="*/ 0 h 88"/>
                <a:gd name="T6" fmla="*/ 6 w 31"/>
                <a:gd name="T7" fmla="*/ 88 h 88"/>
                <a:gd name="T8" fmla="*/ 26 w 3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8">
                  <a:moveTo>
                    <a:pt x="26" y="88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6" y="88"/>
                  </a:lnTo>
                  <a:lnTo>
                    <a:pt x="26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8E149931-B816-9CB1-09F0-6FCE08BA5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326" y="4606926"/>
              <a:ext cx="53975" cy="57150"/>
            </a:xfrm>
            <a:custGeom>
              <a:avLst/>
              <a:gdLst>
                <a:gd name="T0" fmla="*/ 10 w 20"/>
                <a:gd name="T1" fmla="*/ 0 h 21"/>
                <a:gd name="T2" fmla="*/ 0 w 20"/>
                <a:gd name="T3" fmla="*/ 10 h 21"/>
                <a:gd name="T4" fmla="*/ 10 w 20"/>
                <a:gd name="T5" fmla="*/ 21 h 21"/>
                <a:gd name="T6" fmla="*/ 10 w 20"/>
                <a:gd name="T7" fmla="*/ 21 h 21"/>
                <a:gd name="T8" fmla="*/ 20 w 20"/>
                <a:gd name="T9" fmla="*/ 10 h 21"/>
                <a:gd name="T10" fmla="*/ 10 w 2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1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6" y="21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1457DDB-2733-8CF8-A24D-44AF20F0F76D}"/>
              </a:ext>
            </a:extLst>
          </p:cNvPr>
          <p:cNvGrpSpPr/>
          <p:nvPr/>
        </p:nvGrpSpPr>
        <p:grpSpPr>
          <a:xfrm>
            <a:off x="850368" y="4915241"/>
            <a:ext cx="472933" cy="472933"/>
            <a:chOff x="4564063" y="2673351"/>
            <a:chExt cx="277812" cy="277812"/>
          </a:xfrm>
          <a:solidFill>
            <a:schemeClr val="bg1"/>
          </a:solidFill>
        </p:grpSpPr>
        <p:sp>
          <p:nvSpPr>
            <p:cNvPr id="15" name="Freeform 223">
              <a:extLst>
                <a:ext uri="{FF2B5EF4-FFF2-40B4-BE49-F238E27FC236}">
                  <a16:creationId xmlns:a16="http://schemas.microsoft.com/office/drawing/2014/main" id="{C3D71634-5CC0-A098-F09B-931FCD0CCB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4063" y="2673351"/>
              <a:ext cx="68263" cy="69850"/>
            </a:xfrm>
            <a:custGeom>
              <a:avLst/>
              <a:gdLst>
                <a:gd name="T0" fmla="*/ 0 w 43"/>
                <a:gd name="T1" fmla="*/ 44 h 44"/>
                <a:gd name="T2" fmla="*/ 43 w 43"/>
                <a:gd name="T3" fmla="*/ 44 h 44"/>
                <a:gd name="T4" fmla="*/ 43 w 43"/>
                <a:gd name="T5" fmla="*/ 0 h 44"/>
                <a:gd name="T6" fmla="*/ 0 w 43"/>
                <a:gd name="T7" fmla="*/ 0 h 44"/>
                <a:gd name="T8" fmla="*/ 0 w 43"/>
                <a:gd name="T9" fmla="*/ 44 h 44"/>
                <a:gd name="T10" fmla="*/ 9 w 43"/>
                <a:gd name="T11" fmla="*/ 10 h 44"/>
                <a:gd name="T12" fmla="*/ 34 w 43"/>
                <a:gd name="T13" fmla="*/ 10 h 44"/>
                <a:gd name="T14" fmla="*/ 34 w 43"/>
                <a:gd name="T15" fmla="*/ 34 h 44"/>
                <a:gd name="T16" fmla="*/ 9 w 43"/>
                <a:gd name="T17" fmla="*/ 34 h 44"/>
                <a:gd name="T18" fmla="*/ 9 w 43"/>
                <a:gd name="T19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4">
                  <a:moveTo>
                    <a:pt x="0" y="44"/>
                  </a:moveTo>
                  <a:lnTo>
                    <a:pt x="43" y="44"/>
                  </a:lnTo>
                  <a:lnTo>
                    <a:pt x="43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9" y="10"/>
                  </a:moveTo>
                  <a:lnTo>
                    <a:pt x="34" y="10"/>
                  </a:lnTo>
                  <a:lnTo>
                    <a:pt x="34" y="34"/>
                  </a:lnTo>
                  <a:lnTo>
                    <a:pt x="9" y="34"/>
                  </a:lnTo>
                  <a:lnTo>
                    <a:pt x="9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24">
              <a:extLst>
                <a:ext uri="{FF2B5EF4-FFF2-40B4-BE49-F238E27FC236}">
                  <a16:creationId xmlns:a16="http://schemas.microsoft.com/office/drawing/2014/main" id="{CD2EA80D-F8F5-3C8A-4268-7F94D840BC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4063" y="2776538"/>
              <a:ext cx="68263" cy="69850"/>
            </a:xfrm>
            <a:custGeom>
              <a:avLst/>
              <a:gdLst>
                <a:gd name="T0" fmla="*/ 0 w 43"/>
                <a:gd name="T1" fmla="*/ 44 h 44"/>
                <a:gd name="T2" fmla="*/ 43 w 43"/>
                <a:gd name="T3" fmla="*/ 44 h 44"/>
                <a:gd name="T4" fmla="*/ 43 w 43"/>
                <a:gd name="T5" fmla="*/ 0 h 44"/>
                <a:gd name="T6" fmla="*/ 0 w 43"/>
                <a:gd name="T7" fmla="*/ 0 h 44"/>
                <a:gd name="T8" fmla="*/ 0 w 43"/>
                <a:gd name="T9" fmla="*/ 44 h 44"/>
                <a:gd name="T10" fmla="*/ 9 w 43"/>
                <a:gd name="T11" fmla="*/ 10 h 44"/>
                <a:gd name="T12" fmla="*/ 34 w 43"/>
                <a:gd name="T13" fmla="*/ 10 h 44"/>
                <a:gd name="T14" fmla="*/ 34 w 43"/>
                <a:gd name="T15" fmla="*/ 35 h 44"/>
                <a:gd name="T16" fmla="*/ 9 w 43"/>
                <a:gd name="T17" fmla="*/ 35 h 44"/>
                <a:gd name="T18" fmla="*/ 9 w 43"/>
                <a:gd name="T19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4">
                  <a:moveTo>
                    <a:pt x="0" y="44"/>
                  </a:moveTo>
                  <a:lnTo>
                    <a:pt x="43" y="44"/>
                  </a:lnTo>
                  <a:lnTo>
                    <a:pt x="43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9" y="10"/>
                  </a:moveTo>
                  <a:lnTo>
                    <a:pt x="34" y="10"/>
                  </a:lnTo>
                  <a:lnTo>
                    <a:pt x="34" y="35"/>
                  </a:lnTo>
                  <a:lnTo>
                    <a:pt x="9" y="35"/>
                  </a:lnTo>
                  <a:lnTo>
                    <a:pt x="9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225">
              <a:extLst>
                <a:ext uri="{FF2B5EF4-FFF2-40B4-BE49-F238E27FC236}">
                  <a16:creationId xmlns:a16="http://schemas.microsoft.com/office/drawing/2014/main" id="{49595E85-FD0D-ACB5-7F4A-A938DE122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250" y="2689226"/>
              <a:ext cx="174625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226">
              <a:extLst>
                <a:ext uri="{FF2B5EF4-FFF2-40B4-BE49-F238E27FC236}">
                  <a16:creationId xmlns:a16="http://schemas.microsoft.com/office/drawing/2014/main" id="{01D2CC36-C831-6516-F31E-C40A7F8BD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250" y="2792413"/>
              <a:ext cx="174625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7">
              <a:extLst>
                <a:ext uri="{FF2B5EF4-FFF2-40B4-BE49-F238E27FC236}">
                  <a16:creationId xmlns:a16="http://schemas.microsoft.com/office/drawing/2014/main" id="{B113A27C-628B-22F2-37E5-C4DAA5DB53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4063" y="2881313"/>
              <a:ext cx="68263" cy="69850"/>
            </a:xfrm>
            <a:custGeom>
              <a:avLst/>
              <a:gdLst>
                <a:gd name="T0" fmla="*/ 0 w 43"/>
                <a:gd name="T1" fmla="*/ 44 h 44"/>
                <a:gd name="T2" fmla="*/ 43 w 43"/>
                <a:gd name="T3" fmla="*/ 44 h 44"/>
                <a:gd name="T4" fmla="*/ 43 w 43"/>
                <a:gd name="T5" fmla="*/ 0 h 44"/>
                <a:gd name="T6" fmla="*/ 0 w 43"/>
                <a:gd name="T7" fmla="*/ 0 h 44"/>
                <a:gd name="T8" fmla="*/ 0 w 43"/>
                <a:gd name="T9" fmla="*/ 44 h 44"/>
                <a:gd name="T10" fmla="*/ 9 w 43"/>
                <a:gd name="T11" fmla="*/ 10 h 44"/>
                <a:gd name="T12" fmla="*/ 34 w 43"/>
                <a:gd name="T13" fmla="*/ 10 h 44"/>
                <a:gd name="T14" fmla="*/ 34 w 43"/>
                <a:gd name="T15" fmla="*/ 35 h 44"/>
                <a:gd name="T16" fmla="*/ 9 w 43"/>
                <a:gd name="T17" fmla="*/ 35 h 44"/>
                <a:gd name="T18" fmla="*/ 9 w 43"/>
                <a:gd name="T19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4">
                  <a:moveTo>
                    <a:pt x="0" y="44"/>
                  </a:moveTo>
                  <a:lnTo>
                    <a:pt x="43" y="44"/>
                  </a:lnTo>
                  <a:lnTo>
                    <a:pt x="43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9" y="10"/>
                  </a:moveTo>
                  <a:lnTo>
                    <a:pt x="34" y="10"/>
                  </a:lnTo>
                  <a:lnTo>
                    <a:pt x="34" y="35"/>
                  </a:lnTo>
                  <a:lnTo>
                    <a:pt x="9" y="35"/>
                  </a:lnTo>
                  <a:lnTo>
                    <a:pt x="9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228">
              <a:extLst>
                <a:ext uri="{FF2B5EF4-FFF2-40B4-BE49-F238E27FC236}">
                  <a16:creationId xmlns:a16="http://schemas.microsoft.com/office/drawing/2014/main" id="{0BA3693C-2D6A-1279-943F-F1EA182B6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250" y="2897188"/>
              <a:ext cx="174625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文本框 16">
            <a:extLst>
              <a:ext uri="{FF2B5EF4-FFF2-40B4-BE49-F238E27FC236}">
                <a16:creationId xmlns:a16="http://schemas.microsoft.com/office/drawing/2014/main" id="{149C5F81-09F9-1766-9316-E9A84A906683}"/>
              </a:ext>
            </a:extLst>
          </p:cNvPr>
          <p:cNvSpPr txBox="1"/>
          <p:nvPr/>
        </p:nvSpPr>
        <p:spPr>
          <a:xfrm>
            <a:off x="1655688" y="937888"/>
            <a:ext cx="2868613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eaLnBrk="1" hangingPunct="1"/>
            <a:r>
              <a:rPr lang="zh-CN" altLang="en-US" sz="2000" b="1" spc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总体功能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D8BC044-490A-C14C-9F4F-0744C7F221CE}"/>
              </a:ext>
            </a:extLst>
          </p:cNvPr>
          <p:cNvGrpSpPr/>
          <p:nvPr/>
        </p:nvGrpSpPr>
        <p:grpSpPr>
          <a:xfrm>
            <a:off x="598433" y="1434760"/>
            <a:ext cx="985837" cy="985837"/>
            <a:chOff x="342416" y="914505"/>
            <a:chExt cx="985837" cy="985837"/>
          </a:xfrm>
        </p:grpSpPr>
        <p:sp>
          <p:nvSpPr>
            <p:cNvPr id="23" name="椭圆 24">
              <a:extLst>
                <a:ext uri="{FF2B5EF4-FFF2-40B4-BE49-F238E27FC236}">
                  <a16:creationId xmlns:a16="http://schemas.microsoft.com/office/drawing/2014/main" id="{F6F3A2D5-DC40-74ED-C66B-1234156417B6}"/>
                </a:ext>
              </a:extLst>
            </p:cNvPr>
            <p:cNvSpPr/>
            <p:nvPr/>
          </p:nvSpPr>
          <p:spPr>
            <a:xfrm>
              <a:off x="342416" y="914505"/>
              <a:ext cx="985837" cy="985837"/>
            </a:xfrm>
            <a:prstGeom prst="ellipse">
              <a:avLst/>
            </a:prstGeom>
            <a:solidFill>
              <a:srgbClr val="697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>
              <a:no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defRPr>
              </a:lvl5pPr>
            </a:lstStyle>
            <a:p>
              <a:pPr marL="0" marR="0" lvl="0" indent="0"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806B131-AB7C-700F-90DA-F2A8F70DAAB6}"/>
                </a:ext>
              </a:extLst>
            </p:cNvPr>
            <p:cNvGrpSpPr/>
            <p:nvPr/>
          </p:nvGrpSpPr>
          <p:grpSpPr>
            <a:xfrm>
              <a:off x="626568" y="1136468"/>
              <a:ext cx="440505" cy="472934"/>
              <a:chOff x="11368169" y="4491553"/>
              <a:chExt cx="383671" cy="411916"/>
            </a:xfrm>
          </p:grpSpPr>
          <p:sp>
            <p:nvSpPr>
              <p:cNvPr id="25" name="Freeform 281">
                <a:extLst>
                  <a:ext uri="{FF2B5EF4-FFF2-40B4-BE49-F238E27FC236}">
                    <a16:creationId xmlns:a16="http://schemas.microsoft.com/office/drawing/2014/main" id="{19873D0F-0E2E-D05A-6EB0-C283155181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8169" y="4491553"/>
                <a:ext cx="383671" cy="411916"/>
              </a:xfrm>
              <a:custGeom>
                <a:avLst/>
                <a:gdLst>
                  <a:gd name="T0" fmla="*/ 237 w 266"/>
                  <a:gd name="T1" fmla="*/ 24 h 288"/>
                  <a:gd name="T2" fmla="*/ 221 w 266"/>
                  <a:gd name="T3" fmla="*/ 24 h 288"/>
                  <a:gd name="T4" fmla="*/ 221 w 266"/>
                  <a:gd name="T5" fmla="*/ 14 h 288"/>
                  <a:gd name="T6" fmla="*/ 207 w 266"/>
                  <a:gd name="T7" fmla="*/ 0 h 288"/>
                  <a:gd name="T8" fmla="*/ 193 w 266"/>
                  <a:gd name="T9" fmla="*/ 14 h 288"/>
                  <a:gd name="T10" fmla="*/ 193 w 266"/>
                  <a:gd name="T11" fmla="*/ 24 h 288"/>
                  <a:gd name="T12" fmla="*/ 146 w 266"/>
                  <a:gd name="T13" fmla="*/ 24 h 288"/>
                  <a:gd name="T14" fmla="*/ 146 w 266"/>
                  <a:gd name="T15" fmla="*/ 14 h 288"/>
                  <a:gd name="T16" fmla="*/ 133 w 266"/>
                  <a:gd name="T17" fmla="*/ 0 h 288"/>
                  <a:gd name="T18" fmla="*/ 119 w 266"/>
                  <a:gd name="T19" fmla="*/ 14 h 288"/>
                  <a:gd name="T20" fmla="*/ 119 w 266"/>
                  <a:gd name="T21" fmla="*/ 24 h 288"/>
                  <a:gd name="T22" fmla="*/ 73 w 266"/>
                  <a:gd name="T23" fmla="*/ 24 h 288"/>
                  <a:gd name="T24" fmla="*/ 73 w 266"/>
                  <a:gd name="T25" fmla="*/ 14 h 288"/>
                  <a:gd name="T26" fmla="*/ 59 w 266"/>
                  <a:gd name="T27" fmla="*/ 0 h 288"/>
                  <a:gd name="T28" fmla="*/ 45 w 266"/>
                  <a:gd name="T29" fmla="*/ 14 h 288"/>
                  <a:gd name="T30" fmla="*/ 45 w 266"/>
                  <a:gd name="T31" fmla="*/ 24 h 288"/>
                  <a:gd name="T32" fmla="*/ 29 w 266"/>
                  <a:gd name="T33" fmla="*/ 24 h 288"/>
                  <a:gd name="T34" fmla="*/ 0 w 266"/>
                  <a:gd name="T35" fmla="*/ 53 h 288"/>
                  <a:gd name="T36" fmla="*/ 0 w 266"/>
                  <a:gd name="T37" fmla="*/ 259 h 288"/>
                  <a:gd name="T38" fmla="*/ 29 w 266"/>
                  <a:gd name="T39" fmla="*/ 288 h 288"/>
                  <a:gd name="T40" fmla="*/ 237 w 266"/>
                  <a:gd name="T41" fmla="*/ 288 h 288"/>
                  <a:gd name="T42" fmla="*/ 266 w 266"/>
                  <a:gd name="T43" fmla="*/ 259 h 288"/>
                  <a:gd name="T44" fmla="*/ 266 w 266"/>
                  <a:gd name="T45" fmla="*/ 53 h 288"/>
                  <a:gd name="T46" fmla="*/ 237 w 266"/>
                  <a:gd name="T47" fmla="*/ 24 h 288"/>
                  <a:gd name="T48" fmla="*/ 237 w 266"/>
                  <a:gd name="T49" fmla="*/ 257 h 288"/>
                  <a:gd name="T50" fmla="*/ 29 w 266"/>
                  <a:gd name="T51" fmla="*/ 257 h 288"/>
                  <a:gd name="T52" fmla="*/ 29 w 266"/>
                  <a:gd name="T53" fmla="*/ 55 h 288"/>
                  <a:gd name="T54" fmla="*/ 45 w 266"/>
                  <a:gd name="T55" fmla="*/ 55 h 288"/>
                  <a:gd name="T56" fmla="*/ 45 w 266"/>
                  <a:gd name="T57" fmla="*/ 65 h 288"/>
                  <a:gd name="T58" fmla="*/ 59 w 266"/>
                  <a:gd name="T59" fmla="*/ 79 h 288"/>
                  <a:gd name="T60" fmla="*/ 73 w 266"/>
                  <a:gd name="T61" fmla="*/ 65 h 288"/>
                  <a:gd name="T62" fmla="*/ 73 w 266"/>
                  <a:gd name="T63" fmla="*/ 55 h 288"/>
                  <a:gd name="T64" fmla="*/ 119 w 266"/>
                  <a:gd name="T65" fmla="*/ 55 h 288"/>
                  <a:gd name="T66" fmla="*/ 119 w 266"/>
                  <a:gd name="T67" fmla="*/ 65 h 288"/>
                  <a:gd name="T68" fmla="*/ 133 w 266"/>
                  <a:gd name="T69" fmla="*/ 79 h 288"/>
                  <a:gd name="T70" fmla="*/ 146 w 266"/>
                  <a:gd name="T71" fmla="*/ 65 h 288"/>
                  <a:gd name="T72" fmla="*/ 146 w 266"/>
                  <a:gd name="T73" fmla="*/ 55 h 288"/>
                  <a:gd name="T74" fmla="*/ 193 w 266"/>
                  <a:gd name="T75" fmla="*/ 55 h 288"/>
                  <a:gd name="T76" fmla="*/ 193 w 266"/>
                  <a:gd name="T77" fmla="*/ 65 h 288"/>
                  <a:gd name="T78" fmla="*/ 207 w 266"/>
                  <a:gd name="T79" fmla="*/ 79 h 288"/>
                  <a:gd name="T80" fmla="*/ 221 w 266"/>
                  <a:gd name="T81" fmla="*/ 65 h 288"/>
                  <a:gd name="T82" fmla="*/ 221 w 266"/>
                  <a:gd name="T83" fmla="*/ 55 h 288"/>
                  <a:gd name="T84" fmla="*/ 237 w 266"/>
                  <a:gd name="T85" fmla="*/ 55 h 288"/>
                  <a:gd name="T86" fmla="*/ 237 w 266"/>
                  <a:gd name="T87" fmla="*/ 257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6" h="288">
                    <a:moveTo>
                      <a:pt x="237" y="24"/>
                    </a:moveTo>
                    <a:cubicBezTo>
                      <a:pt x="221" y="24"/>
                      <a:pt x="221" y="24"/>
                      <a:pt x="221" y="24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21" y="6"/>
                      <a:pt x="214" y="0"/>
                      <a:pt x="207" y="0"/>
                    </a:cubicBezTo>
                    <a:cubicBezTo>
                      <a:pt x="199" y="0"/>
                      <a:pt x="193" y="6"/>
                      <a:pt x="193" y="14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46" y="24"/>
                      <a:pt x="146" y="24"/>
                      <a:pt x="146" y="24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46" y="6"/>
                      <a:pt x="140" y="0"/>
                      <a:pt x="133" y="0"/>
                    </a:cubicBezTo>
                    <a:cubicBezTo>
                      <a:pt x="125" y="0"/>
                      <a:pt x="119" y="6"/>
                      <a:pt x="119" y="14"/>
                    </a:cubicBezTo>
                    <a:cubicBezTo>
                      <a:pt x="119" y="24"/>
                      <a:pt x="119" y="24"/>
                      <a:pt x="119" y="24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6"/>
                      <a:pt x="66" y="0"/>
                      <a:pt x="59" y="0"/>
                    </a:cubicBezTo>
                    <a:cubicBezTo>
                      <a:pt x="51" y="0"/>
                      <a:pt x="45" y="6"/>
                      <a:pt x="45" y="14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13" y="24"/>
                      <a:pt x="0" y="37"/>
                      <a:pt x="0" y="53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0" y="275"/>
                      <a:pt x="13" y="288"/>
                      <a:pt x="29" y="288"/>
                    </a:cubicBezTo>
                    <a:cubicBezTo>
                      <a:pt x="237" y="288"/>
                      <a:pt x="237" y="288"/>
                      <a:pt x="237" y="288"/>
                    </a:cubicBezTo>
                    <a:cubicBezTo>
                      <a:pt x="253" y="288"/>
                      <a:pt x="266" y="275"/>
                      <a:pt x="266" y="259"/>
                    </a:cubicBezTo>
                    <a:cubicBezTo>
                      <a:pt x="266" y="53"/>
                      <a:pt x="266" y="53"/>
                      <a:pt x="266" y="53"/>
                    </a:cubicBezTo>
                    <a:cubicBezTo>
                      <a:pt x="266" y="37"/>
                      <a:pt x="253" y="24"/>
                      <a:pt x="237" y="24"/>
                    </a:cubicBezTo>
                    <a:close/>
                    <a:moveTo>
                      <a:pt x="237" y="257"/>
                    </a:moveTo>
                    <a:cubicBezTo>
                      <a:pt x="29" y="257"/>
                      <a:pt x="29" y="257"/>
                      <a:pt x="29" y="257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73"/>
                      <a:pt x="51" y="79"/>
                      <a:pt x="59" y="79"/>
                    </a:cubicBezTo>
                    <a:cubicBezTo>
                      <a:pt x="66" y="79"/>
                      <a:pt x="73" y="73"/>
                      <a:pt x="73" y="65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119" y="55"/>
                      <a:pt x="119" y="55"/>
                      <a:pt x="119" y="55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73"/>
                      <a:pt x="125" y="79"/>
                      <a:pt x="133" y="79"/>
                    </a:cubicBezTo>
                    <a:cubicBezTo>
                      <a:pt x="140" y="79"/>
                      <a:pt x="146" y="73"/>
                      <a:pt x="146" y="6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93" y="55"/>
                      <a:pt x="193" y="55"/>
                      <a:pt x="193" y="55"/>
                    </a:cubicBezTo>
                    <a:cubicBezTo>
                      <a:pt x="193" y="65"/>
                      <a:pt x="193" y="65"/>
                      <a:pt x="193" y="65"/>
                    </a:cubicBezTo>
                    <a:cubicBezTo>
                      <a:pt x="193" y="73"/>
                      <a:pt x="199" y="79"/>
                      <a:pt x="207" y="79"/>
                    </a:cubicBezTo>
                    <a:cubicBezTo>
                      <a:pt x="214" y="79"/>
                      <a:pt x="221" y="73"/>
                      <a:pt x="221" y="65"/>
                    </a:cubicBezTo>
                    <a:cubicBezTo>
                      <a:pt x="221" y="55"/>
                      <a:pt x="221" y="55"/>
                      <a:pt x="221" y="55"/>
                    </a:cubicBezTo>
                    <a:cubicBezTo>
                      <a:pt x="237" y="55"/>
                      <a:pt x="237" y="55"/>
                      <a:pt x="237" y="55"/>
                    </a:cubicBezTo>
                    <a:lnTo>
                      <a:pt x="237" y="25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82">
                <a:extLst>
                  <a:ext uri="{FF2B5EF4-FFF2-40B4-BE49-F238E27FC236}">
                    <a16:creationId xmlns:a16="http://schemas.microsoft.com/office/drawing/2014/main" id="{7D4CB405-47F8-FE9F-5D8B-DC4801E2C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2907" y="4647521"/>
                <a:ext cx="214197" cy="160059"/>
              </a:xfrm>
              <a:custGeom>
                <a:avLst/>
                <a:gdLst>
                  <a:gd name="T0" fmla="*/ 133 w 150"/>
                  <a:gd name="T1" fmla="*/ 3 h 111"/>
                  <a:gd name="T2" fmla="*/ 124 w 150"/>
                  <a:gd name="T3" fmla="*/ 3 h 111"/>
                  <a:gd name="T4" fmla="*/ 58 w 150"/>
                  <a:gd name="T5" fmla="*/ 69 h 111"/>
                  <a:gd name="T6" fmla="*/ 50 w 150"/>
                  <a:gd name="T7" fmla="*/ 69 h 111"/>
                  <a:gd name="T8" fmla="*/ 25 w 150"/>
                  <a:gd name="T9" fmla="*/ 45 h 111"/>
                  <a:gd name="T10" fmla="*/ 17 w 150"/>
                  <a:gd name="T11" fmla="*/ 45 h 111"/>
                  <a:gd name="T12" fmla="*/ 2 w 150"/>
                  <a:gd name="T13" fmla="*/ 60 h 111"/>
                  <a:gd name="T14" fmla="*/ 2 w 150"/>
                  <a:gd name="T15" fmla="*/ 68 h 111"/>
                  <a:gd name="T16" fmla="*/ 40 w 150"/>
                  <a:gd name="T17" fmla="*/ 106 h 111"/>
                  <a:gd name="T18" fmla="*/ 50 w 150"/>
                  <a:gd name="T19" fmla="*/ 111 h 111"/>
                  <a:gd name="T20" fmla="*/ 57 w 150"/>
                  <a:gd name="T21" fmla="*/ 111 h 111"/>
                  <a:gd name="T22" fmla="*/ 67 w 150"/>
                  <a:gd name="T23" fmla="*/ 106 h 111"/>
                  <a:gd name="T24" fmla="*/ 148 w 150"/>
                  <a:gd name="T25" fmla="*/ 26 h 111"/>
                  <a:gd name="T26" fmla="*/ 148 w 150"/>
                  <a:gd name="T27" fmla="*/ 17 h 111"/>
                  <a:gd name="T28" fmla="*/ 133 w 150"/>
                  <a:gd name="T29" fmla="*/ 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0" h="111">
                    <a:moveTo>
                      <a:pt x="133" y="3"/>
                    </a:moveTo>
                    <a:cubicBezTo>
                      <a:pt x="131" y="0"/>
                      <a:pt x="127" y="0"/>
                      <a:pt x="124" y="3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6" y="71"/>
                      <a:pt x="52" y="71"/>
                      <a:pt x="50" y="69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3" y="43"/>
                      <a:pt x="19" y="43"/>
                      <a:pt x="17" y="45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0" y="62"/>
                      <a:pt x="0" y="66"/>
                      <a:pt x="2" y="68"/>
                    </a:cubicBezTo>
                    <a:cubicBezTo>
                      <a:pt x="40" y="106"/>
                      <a:pt x="40" y="106"/>
                      <a:pt x="40" y="106"/>
                    </a:cubicBezTo>
                    <a:cubicBezTo>
                      <a:pt x="42" y="109"/>
                      <a:pt x="47" y="111"/>
                      <a:pt x="50" y="111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60" y="111"/>
                      <a:pt x="65" y="109"/>
                      <a:pt x="67" y="106"/>
                    </a:cubicBezTo>
                    <a:cubicBezTo>
                      <a:pt x="148" y="26"/>
                      <a:pt x="148" y="26"/>
                      <a:pt x="148" y="26"/>
                    </a:cubicBezTo>
                    <a:cubicBezTo>
                      <a:pt x="150" y="23"/>
                      <a:pt x="150" y="20"/>
                      <a:pt x="148" y="17"/>
                    </a:cubicBezTo>
                    <a:lnTo>
                      <a:pt x="133" y="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  </a:t>
            </a:r>
            <a:r>
              <a:rPr lang="zh-CN" altLang="en-US" dirty="0"/>
              <a:t>客服优化小程序：整体开发流程</a:t>
            </a:r>
          </a:p>
        </p:txBody>
      </p:sp>
      <p:sp>
        <p:nvSpPr>
          <p:cNvPr id="44" name="Oval 21">
            <a:extLst>
              <a:ext uri="{FF2B5EF4-FFF2-40B4-BE49-F238E27FC236}">
                <a16:creationId xmlns:a16="http://schemas.microsoft.com/office/drawing/2014/main" id="{8DCF3A55-3BC6-9D27-0845-9AD45E7551C5}"/>
              </a:ext>
            </a:extLst>
          </p:cNvPr>
          <p:cNvSpPr/>
          <p:nvPr/>
        </p:nvSpPr>
        <p:spPr>
          <a:xfrm>
            <a:off x="6861632" y="2387898"/>
            <a:ext cx="842963" cy="844550"/>
          </a:xfrm>
          <a:prstGeom prst="ellipse">
            <a:avLst/>
          </a:prstGeom>
          <a:solidFill>
            <a:srgbClr val="6972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5" name="任意多边形 85">
            <a:extLst>
              <a:ext uri="{FF2B5EF4-FFF2-40B4-BE49-F238E27FC236}">
                <a16:creationId xmlns:a16="http://schemas.microsoft.com/office/drawing/2014/main" id="{45FB1E43-E750-A15F-9DE2-2D62281A8870}"/>
              </a:ext>
            </a:extLst>
          </p:cNvPr>
          <p:cNvSpPr/>
          <p:nvPr/>
        </p:nvSpPr>
        <p:spPr bwMode="auto">
          <a:xfrm rot="5400000">
            <a:off x="10011232" y="1944986"/>
            <a:ext cx="1006475" cy="984250"/>
          </a:xfrm>
          <a:custGeom>
            <a:avLst/>
            <a:gdLst/>
            <a:ahLst/>
            <a:cxnLst>
              <a:cxn ang="0">
                <a:pos x="0" y="869298"/>
              </a:cxn>
              <a:cxn ang="0">
                <a:pos x="829770" y="0"/>
              </a:cxn>
              <a:cxn ang="0">
                <a:pos x="1006563" y="0"/>
              </a:cxn>
              <a:cxn ang="0">
                <a:pos x="1006563" y="312353"/>
              </a:cxn>
              <a:cxn ang="0">
                <a:pos x="829770" y="312353"/>
              </a:cxn>
              <a:cxn ang="0">
                <a:pos x="211823" y="869298"/>
              </a:cxn>
              <a:cxn ang="0">
                <a:pos x="220027" y="983095"/>
              </a:cxn>
              <a:cxn ang="0">
                <a:pos x="7239" y="983095"/>
              </a:cxn>
              <a:cxn ang="0">
                <a:pos x="0" y="869298"/>
              </a:cxn>
            </a:cxnLst>
            <a:rect l="l" t="t" r="r" b="b"/>
            <a:pathLst>
              <a:path w="1006467" h="984355">
                <a:moveTo>
                  <a:pt x="0" y="870414"/>
                </a:moveTo>
                <a:cubicBezTo>
                  <a:pt x="0" y="379869"/>
                  <a:pt x="229872" y="0"/>
                  <a:pt x="829686" y="0"/>
                </a:cubicBezTo>
                <a:lnTo>
                  <a:pt x="1006467" y="0"/>
                </a:lnTo>
                <a:cubicBezTo>
                  <a:pt x="1006467" y="312749"/>
                  <a:pt x="1006467" y="312749"/>
                  <a:pt x="1006467" y="312749"/>
                </a:cubicBezTo>
                <a:cubicBezTo>
                  <a:pt x="829686" y="312749"/>
                  <a:pt x="829686" y="312749"/>
                  <a:pt x="829686" y="312749"/>
                </a:cubicBezTo>
                <a:cubicBezTo>
                  <a:pt x="388580" y="312749"/>
                  <a:pt x="211799" y="557665"/>
                  <a:pt x="211799" y="870414"/>
                </a:cubicBezTo>
                <a:lnTo>
                  <a:pt x="220003" y="984355"/>
                </a:lnTo>
                <a:lnTo>
                  <a:pt x="7239" y="984355"/>
                </a:lnTo>
                <a:lnTo>
                  <a:pt x="0" y="870414"/>
                </a:lnTo>
                <a:close/>
              </a:path>
            </a:pathLst>
          </a:custGeom>
          <a:solidFill>
            <a:srgbClr val="404A50"/>
          </a:solidFill>
          <a:ln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任意多边形 84">
            <a:extLst>
              <a:ext uri="{FF2B5EF4-FFF2-40B4-BE49-F238E27FC236}">
                <a16:creationId xmlns:a16="http://schemas.microsoft.com/office/drawing/2014/main" id="{4F73B665-3F1B-0030-8EBB-F3B9D84D87B7}"/>
              </a:ext>
            </a:extLst>
          </p:cNvPr>
          <p:cNvSpPr/>
          <p:nvPr/>
        </p:nvSpPr>
        <p:spPr bwMode="auto">
          <a:xfrm rot="5400000">
            <a:off x="8989676" y="2199779"/>
            <a:ext cx="1223963" cy="714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0692" y="0"/>
              </a:cxn>
              <a:cxn ang="0">
                <a:pos x="236239" y="63089"/>
              </a:cxn>
              <a:cxn ang="0">
                <a:pos x="814046" y="397313"/>
              </a:cxn>
              <a:cxn ang="0">
                <a:pos x="1217961" y="397313"/>
              </a:cxn>
              <a:cxn ang="0">
                <a:pos x="1217961" y="704777"/>
              </a:cxn>
              <a:cxn ang="0">
                <a:pos x="1180091" y="704777"/>
              </a:cxn>
              <a:cxn ang="0">
                <a:pos x="831460" y="704777"/>
              </a:cxn>
              <a:cxn ang="0">
                <a:pos x="537" y="8336"/>
              </a:cxn>
              <a:cxn ang="0">
                <a:pos x="0" y="0"/>
              </a:cxn>
            </a:cxnLst>
            <a:rect l="l" t="t" r="r" b="b"/>
            <a:pathLst>
              <a:path w="1224510" h="715254">
                <a:moveTo>
                  <a:pt x="0" y="0"/>
                </a:moveTo>
                <a:lnTo>
                  <a:pt x="221880" y="0"/>
                </a:lnTo>
                <a:lnTo>
                  <a:pt x="237511" y="64027"/>
                </a:lnTo>
                <a:cubicBezTo>
                  <a:pt x="312011" y="277503"/>
                  <a:pt x="500724" y="403219"/>
                  <a:pt x="818422" y="403219"/>
                </a:cubicBezTo>
                <a:cubicBezTo>
                  <a:pt x="1224510" y="403219"/>
                  <a:pt x="1224510" y="403219"/>
                  <a:pt x="1224510" y="403219"/>
                </a:cubicBezTo>
                <a:cubicBezTo>
                  <a:pt x="1224510" y="715254"/>
                  <a:pt x="1224510" y="715254"/>
                  <a:pt x="1224510" y="715254"/>
                </a:cubicBezTo>
                <a:lnTo>
                  <a:pt x="1186436" y="715254"/>
                </a:lnTo>
                <a:cubicBezTo>
                  <a:pt x="835930" y="715254"/>
                  <a:pt x="835930" y="715254"/>
                  <a:pt x="835930" y="715254"/>
                </a:cubicBezTo>
                <a:cubicBezTo>
                  <a:pt x="311094" y="715254"/>
                  <a:pt x="56088" y="424963"/>
                  <a:pt x="537" y="8456"/>
                </a:cubicBezTo>
                <a:lnTo>
                  <a:pt x="0" y="0"/>
                </a:lnTo>
                <a:close/>
              </a:path>
            </a:pathLst>
          </a:custGeom>
          <a:solidFill>
            <a:srgbClr val="69727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任意多边形 80">
            <a:extLst>
              <a:ext uri="{FF2B5EF4-FFF2-40B4-BE49-F238E27FC236}">
                <a16:creationId xmlns:a16="http://schemas.microsoft.com/office/drawing/2014/main" id="{F9AE96FA-2D00-88E5-E2FC-B4C9AFC1C21A}"/>
              </a:ext>
            </a:extLst>
          </p:cNvPr>
          <p:cNvSpPr/>
          <p:nvPr/>
        </p:nvSpPr>
        <p:spPr bwMode="auto">
          <a:xfrm rot="5400000">
            <a:off x="8518189" y="3363416"/>
            <a:ext cx="1233488" cy="847725"/>
          </a:xfrm>
          <a:custGeom>
            <a:avLst/>
            <a:gdLst/>
            <a:ahLst/>
            <a:cxnLst>
              <a:cxn ang="0">
                <a:pos x="0" y="312037"/>
              </a:cxn>
              <a:cxn ang="0">
                <a:pos x="0" y="0"/>
              </a:cxn>
              <a:cxn ang="0">
                <a:pos x="420290" y="0"/>
              </a:cxn>
              <a:cxn ang="0">
                <a:pos x="1214104" y="670317"/>
              </a:cxn>
              <a:cxn ang="0">
                <a:pos x="1224993" y="847373"/>
              </a:cxn>
              <a:cxn ang="0">
                <a:pos x="1031099" y="847373"/>
              </a:cxn>
              <a:cxn ang="0">
                <a:pos x="1023692" y="749806"/>
              </a:cxn>
              <a:cxn ang="0">
                <a:pos x="420290" y="312037"/>
              </a:cxn>
              <a:cxn ang="0">
                <a:pos x="262822" y="312037"/>
              </a:cxn>
              <a:cxn ang="0">
                <a:pos x="0" y="312037"/>
              </a:cxn>
            </a:cxnLst>
            <a:rect l="l" t="t" r="r" b="b"/>
            <a:pathLst>
              <a:path w="1234263" h="847757">
                <a:moveTo>
                  <a:pt x="0" y="312181"/>
                </a:moveTo>
                <a:cubicBezTo>
                  <a:pt x="0" y="0"/>
                  <a:pt x="0" y="0"/>
                  <a:pt x="0" y="0"/>
                </a:cubicBezTo>
                <a:lnTo>
                  <a:pt x="423470" y="0"/>
                </a:lnTo>
                <a:cubicBezTo>
                  <a:pt x="932341" y="0"/>
                  <a:pt x="1171461" y="273471"/>
                  <a:pt x="1223290" y="670617"/>
                </a:cubicBezTo>
                <a:lnTo>
                  <a:pt x="1234263" y="847757"/>
                </a:lnTo>
                <a:lnTo>
                  <a:pt x="1038900" y="847757"/>
                </a:lnTo>
                <a:lnTo>
                  <a:pt x="1031437" y="750142"/>
                </a:lnTo>
                <a:cubicBezTo>
                  <a:pt x="988478" y="483372"/>
                  <a:pt x="793513" y="312181"/>
                  <a:pt x="423470" y="312181"/>
                </a:cubicBezTo>
                <a:cubicBezTo>
                  <a:pt x="264810" y="312181"/>
                  <a:pt x="264810" y="312181"/>
                  <a:pt x="264810" y="312181"/>
                </a:cubicBezTo>
                <a:cubicBezTo>
                  <a:pt x="0" y="312181"/>
                  <a:pt x="0" y="312181"/>
                  <a:pt x="0" y="312181"/>
                </a:cubicBezTo>
                <a:close/>
              </a:path>
            </a:pathLst>
          </a:custGeom>
          <a:solidFill>
            <a:srgbClr val="404A50"/>
          </a:solidFill>
          <a:ln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任意多边形 79">
            <a:extLst>
              <a:ext uri="{FF2B5EF4-FFF2-40B4-BE49-F238E27FC236}">
                <a16:creationId xmlns:a16="http://schemas.microsoft.com/office/drawing/2014/main" id="{4BAF2DD2-17FF-FE72-466A-88BFD097426A}"/>
              </a:ext>
            </a:extLst>
          </p:cNvPr>
          <p:cNvSpPr/>
          <p:nvPr/>
        </p:nvSpPr>
        <p:spPr bwMode="auto">
          <a:xfrm rot="5400000">
            <a:off x="7749839" y="3503116"/>
            <a:ext cx="965200" cy="830263"/>
          </a:xfrm>
          <a:custGeom>
            <a:avLst/>
            <a:gdLst/>
            <a:ahLst/>
            <a:cxnLst>
              <a:cxn ang="0">
                <a:pos x="0" y="835297"/>
              </a:cxn>
              <a:cxn ang="0">
                <a:pos x="0" y="543343"/>
              </a:cxn>
              <a:cxn ang="0">
                <a:pos x="158118" y="543343"/>
              </a:cxn>
              <a:cxn ang="0">
                <a:pos x="763991" y="80667"/>
              </a:cxn>
              <a:cxn ang="0">
                <a:pos x="770039" y="0"/>
              </a:cxn>
              <a:cxn ang="0">
                <a:pos x="962158" y="0"/>
              </a:cxn>
              <a:cxn ang="0">
                <a:pos x="954436" y="123497"/>
              </a:cxn>
              <a:cxn ang="0">
                <a:pos x="140677" y="835297"/>
              </a:cxn>
              <a:cxn ang="0">
                <a:pos x="7132" y="835297"/>
              </a:cxn>
              <a:cxn ang="0">
                <a:pos x="0" y="835297"/>
              </a:cxn>
            </a:cxnLst>
            <a:rect l="l" t="t" r="r" b="b"/>
            <a:pathLst>
              <a:path w="965477" h="829807">
                <a:moveTo>
                  <a:pt x="0" y="829807"/>
                </a:moveTo>
                <a:cubicBezTo>
                  <a:pt x="0" y="539773"/>
                  <a:pt x="0" y="539773"/>
                  <a:pt x="0" y="539773"/>
                </a:cubicBezTo>
                <a:cubicBezTo>
                  <a:pt x="158660" y="539773"/>
                  <a:pt x="158660" y="539773"/>
                  <a:pt x="158660" y="539773"/>
                </a:cubicBezTo>
                <a:cubicBezTo>
                  <a:pt x="528703" y="539773"/>
                  <a:pt x="723668" y="351626"/>
                  <a:pt x="766627" y="80139"/>
                </a:cubicBezTo>
                <a:lnTo>
                  <a:pt x="772694" y="0"/>
                </a:lnTo>
                <a:lnTo>
                  <a:pt x="965477" y="0"/>
                </a:lnTo>
                <a:lnTo>
                  <a:pt x="957728" y="122684"/>
                </a:lnTo>
                <a:cubicBezTo>
                  <a:pt x="902548" y="539382"/>
                  <a:pt x="650028" y="829807"/>
                  <a:pt x="141157" y="829807"/>
                </a:cubicBezTo>
                <a:cubicBezTo>
                  <a:pt x="90411" y="829807"/>
                  <a:pt x="46008" y="829807"/>
                  <a:pt x="7156" y="829807"/>
                </a:cubicBezTo>
                <a:lnTo>
                  <a:pt x="0" y="829807"/>
                </a:lnTo>
                <a:close/>
              </a:path>
            </a:pathLst>
          </a:custGeom>
          <a:solidFill>
            <a:srgbClr val="69727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任意多边形 75">
            <a:extLst>
              <a:ext uri="{FF2B5EF4-FFF2-40B4-BE49-F238E27FC236}">
                <a16:creationId xmlns:a16="http://schemas.microsoft.com/office/drawing/2014/main" id="{C07A6B66-A9B9-1E48-E95A-68958EA2882E}"/>
              </a:ext>
            </a:extLst>
          </p:cNvPr>
          <p:cNvSpPr/>
          <p:nvPr/>
        </p:nvSpPr>
        <p:spPr bwMode="auto">
          <a:xfrm rot="5400000">
            <a:off x="6326644" y="1973561"/>
            <a:ext cx="987425" cy="908050"/>
          </a:xfrm>
          <a:custGeom>
            <a:avLst/>
            <a:gdLst/>
            <a:ahLst/>
            <a:cxnLst>
              <a:cxn ang="0">
                <a:pos x="0" y="16339"/>
              </a:cxn>
              <a:cxn ang="0">
                <a:pos x="1021" y="0"/>
              </a:cxn>
              <a:cxn ang="0">
                <a:pos x="211348" y="0"/>
              </a:cxn>
              <a:cxn ang="0">
                <a:pos x="210123" y="16339"/>
              </a:cxn>
              <a:cxn ang="0">
                <a:pos x="823123" y="588570"/>
              </a:cxn>
              <a:cxn ang="0">
                <a:pos x="980576" y="588570"/>
              </a:cxn>
              <a:cxn ang="0">
                <a:pos x="980576" y="895452"/>
              </a:cxn>
              <a:cxn ang="0">
                <a:pos x="935793" y="895452"/>
              </a:cxn>
              <a:cxn ang="0">
                <a:pos x="840494" y="895452"/>
              </a:cxn>
              <a:cxn ang="0">
                <a:pos x="0" y="16339"/>
              </a:cxn>
            </a:cxnLst>
            <a:rect l="l" t="t" r="r" b="b"/>
            <a:pathLst>
              <a:path w="988050" h="909204">
                <a:moveTo>
                  <a:pt x="0" y="16591"/>
                </a:moveTo>
                <a:lnTo>
                  <a:pt x="1033" y="0"/>
                </a:lnTo>
                <a:lnTo>
                  <a:pt x="212959" y="0"/>
                </a:lnTo>
                <a:lnTo>
                  <a:pt x="211725" y="16591"/>
                </a:lnTo>
                <a:cubicBezTo>
                  <a:pt x="211725" y="373922"/>
                  <a:pt x="405947" y="597612"/>
                  <a:pt x="829397" y="597612"/>
                </a:cubicBezTo>
                <a:cubicBezTo>
                  <a:pt x="988050" y="597612"/>
                  <a:pt x="988050" y="597612"/>
                  <a:pt x="988050" y="597612"/>
                </a:cubicBezTo>
                <a:cubicBezTo>
                  <a:pt x="988050" y="909204"/>
                  <a:pt x="988050" y="909204"/>
                  <a:pt x="988050" y="909204"/>
                </a:cubicBezTo>
                <a:lnTo>
                  <a:pt x="942925" y="909204"/>
                </a:lnTo>
                <a:cubicBezTo>
                  <a:pt x="846900" y="909204"/>
                  <a:pt x="846900" y="909204"/>
                  <a:pt x="846900" y="909204"/>
                </a:cubicBezTo>
                <a:cubicBezTo>
                  <a:pt x="247295" y="909204"/>
                  <a:pt x="0" y="530433"/>
                  <a:pt x="0" y="16591"/>
                </a:cubicBezTo>
                <a:close/>
              </a:path>
            </a:pathLst>
          </a:custGeom>
          <a:solidFill>
            <a:srgbClr val="69727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任意多边形 74">
            <a:extLst>
              <a:ext uri="{FF2B5EF4-FFF2-40B4-BE49-F238E27FC236}">
                <a16:creationId xmlns:a16="http://schemas.microsoft.com/office/drawing/2014/main" id="{5ECAACD8-E205-AB3C-8906-CC011191B675}"/>
              </a:ext>
            </a:extLst>
          </p:cNvPr>
          <p:cNvSpPr/>
          <p:nvPr/>
        </p:nvSpPr>
        <p:spPr bwMode="auto">
          <a:xfrm rot="5400000">
            <a:off x="6975138" y="2301379"/>
            <a:ext cx="1493838" cy="768350"/>
          </a:xfrm>
          <a:custGeom>
            <a:avLst/>
            <a:gdLst/>
            <a:ahLst/>
            <a:cxnLst>
              <a:cxn ang="0">
                <a:pos x="0" y="768273"/>
              </a:cxn>
              <a:cxn ang="0">
                <a:pos x="6008" y="670818"/>
              </a:cxn>
              <a:cxn ang="0">
                <a:pos x="815682" y="0"/>
              </a:cxn>
              <a:cxn ang="0">
                <a:pos x="1479319" y="0"/>
              </a:cxn>
              <a:cxn ang="0">
                <a:pos x="1479319" y="290116"/>
              </a:cxn>
              <a:cxn ang="0">
                <a:pos x="1217330" y="290116"/>
              </a:cxn>
              <a:cxn ang="0">
                <a:pos x="815682" y="290116"/>
              </a:cxn>
              <a:cxn ang="0">
                <a:pos x="212923" y="734570"/>
              </a:cxn>
              <a:cxn ang="0">
                <a:pos x="210442" y="768273"/>
              </a:cxn>
              <a:cxn ang="0">
                <a:pos x="0" y="768273"/>
              </a:cxn>
            </a:cxnLst>
            <a:rect l="l" t="t" r="r" b="b"/>
            <a:pathLst>
              <a:path w="1495165" h="768357">
                <a:moveTo>
                  <a:pt x="0" y="768357"/>
                </a:moveTo>
                <a:lnTo>
                  <a:pt x="6068" y="670890"/>
                </a:lnTo>
                <a:cubicBezTo>
                  <a:pt x="58249" y="273582"/>
                  <a:pt x="299766" y="0"/>
                  <a:pt x="824420" y="0"/>
                </a:cubicBezTo>
                <a:lnTo>
                  <a:pt x="1495165" y="0"/>
                </a:lnTo>
                <a:cubicBezTo>
                  <a:pt x="1495165" y="290152"/>
                  <a:pt x="1495165" y="290152"/>
                  <a:pt x="1495165" y="290152"/>
                </a:cubicBezTo>
                <a:cubicBezTo>
                  <a:pt x="1230368" y="290152"/>
                  <a:pt x="1230368" y="290152"/>
                  <a:pt x="1230368" y="290152"/>
                </a:cubicBezTo>
                <a:cubicBezTo>
                  <a:pt x="824420" y="290152"/>
                  <a:pt x="824420" y="290152"/>
                  <a:pt x="824420" y="290152"/>
                </a:cubicBezTo>
                <a:cubicBezTo>
                  <a:pt x="438587" y="290152"/>
                  <a:pt x="255057" y="478377"/>
                  <a:pt x="215203" y="734654"/>
                </a:cubicBezTo>
                <a:lnTo>
                  <a:pt x="212696" y="768357"/>
                </a:lnTo>
                <a:lnTo>
                  <a:pt x="0" y="768357"/>
                </a:lnTo>
                <a:close/>
              </a:path>
            </a:pathLst>
          </a:custGeom>
          <a:solidFill>
            <a:srgbClr val="404A50"/>
          </a:solidFill>
          <a:ln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任意多边形 70">
            <a:extLst>
              <a:ext uri="{FF2B5EF4-FFF2-40B4-BE49-F238E27FC236}">
                <a16:creationId xmlns:a16="http://schemas.microsoft.com/office/drawing/2014/main" id="{9613D4B1-A181-33BA-6B5B-FD986BB1E3C6}"/>
              </a:ext>
            </a:extLst>
          </p:cNvPr>
          <p:cNvSpPr/>
          <p:nvPr/>
        </p:nvSpPr>
        <p:spPr bwMode="auto">
          <a:xfrm rot="5400000">
            <a:off x="5219364" y="3441204"/>
            <a:ext cx="1976437" cy="936625"/>
          </a:xfrm>
          <a:custGeom>
            <a:avLst/>
            <a:gdLst/>
            <a:ahLst/>
            <a:cxnLst>
              <a:cxn ang="0">
                <a:pos x="0" y="307077"/>
              </a:cxn>
              <a:cxn ang="0">
                <a:pos x="0" y="0"/>
              </a:cxn>
              <a:cxn ang="0">
                <a:pos x="1166431" y="0"/>
              </a:cxn>
              <a:cxn ang="0">
                <a:pos x="1979308" y="835303"/>
              </a:cxn>
              <a:cxn ang="0">
                <a:pos x="1973609" y="924566"/>
              </a:cxn>
              <a:cxn ang="0">
                <a:pos x="1780403" y="924566"/>
              </a:cxn>
              <a:cxn ang="0">
                <a:pos x="1785284" y="857841"/>
              </a:cxn>
              <a:cxn ang="0">
                <a:pos x="1166431" y="307077"/>
              </a:cxn>
              <a:cxn ang="0">
                <a:pos x="1007474" y="307077"/>
              </a:cxn>
              <a:cxn ang="0">
                <a:pos x="0" y="307077"/>
              </a:cxn>
            </a:cxnLst>
            <a:rect l="l" t="t" r="r" b="b"/>
            <a:pathLst>
              <a:path w="1976176" h="937729">
                <a:moveTo>
                  <a:pt x="0" y="311449"/>
                </a:moveTo>
                <a:cubicBezTo>
                  <a:pt x="0" y="0"/>
                  <a:pt x="0" y="0"/>
                  <a:pt x="0" y="0"/>
                </a:cubicBezTo>
                <a:lnTo>
                  <a:pt x="1164583" y="0"/>
                </a:lnTo>
                <a:cubicBezTo>
                  <a:pt x="1746874" y="0"/>
                  <a:pt x="1976176" y="378596"/>
                  <a:pt x="1976176" y="847195"/>
                </a:cubicBezTo>
                <a:lnTo>
                  <a:pt x="1970485" y="937729"/>
                </a:lnTo>
                <a:lnTo>
                  <a:pt x="1777583" y="937729"/>
                </a:lnTo>
                <a:lnTo>
                  <a:pt x="1782455" y="870054"/>
                </a:lnTo>
                <a:cubicBezTo>
                  <a:pt x="1782455" y="557178"/>
                  <a:pt x="1588170" y="311449"/>
                  <a:pt x="1164583" y="311449"/>
                </a:cubicBezTo>
                <a:cubicBezTo>
                  <a:pt x="1005878" y="311449"/>
                  <a:pt x="1005878" y="311449"/>
                  <a:pt x="1005878" y="311449"/>
                </a:cubicBezTo>
                <a:cubicBezTo>
                  <a:pt x="0" y="311449"/>
                  <a:pt x="0" y="311449"/>
                  <a:pt x="0" y="311449"/>
                </a:cubicBezTo>
                <a:close/>
              </a:path>
            </a:pathLst>
          </a:custGeom>
          <a:solidFill>
            <a:srgbClr val="404A50"/>
          </a:solidFill>
          <a:ln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任意多边形 69">
            <a:extLst>
              <a:ext uri="{FF2B5EF4-FFF2-40B4-BE49-F238E27FC236}">
                <a16:creationId xmlns:a16="http://schemas.microsoft.com/office/drawing/2014/main" id="{B61492B6-8417-5EAF-E4E7-A1002052984B}"/>
              </a:ext>
            </a:extLst>
          </p:cNvPr>
          <p:cNvSpPr/>
          <p:nvPr/>
        </p:nvSpPr>
        <p:spPr bwMode="auto">
          <a:xfrm rot="5400000">
            <a:off x="4814551" y="4026992"/>
            <a:ext cx="960437" cy="762000"/>
          </a:xfrm>
          <a:custGeom>
            <a:avLst/>
            <a:gdLst/>
            <a:ahLst/>
            <a:cxnLst>
              <a:cxn ang="0">
                <a:pos x="0" y="763309"/>
              </a:cxn>
              <a:cxn ang="0">
                <a:pos x="0" y="449845"/>
              </a:cxn>
              <a:cxn ang="0">
                <a:pos x="158333" y="449845"/>
              </a:cxn>
              <a:cxn ang="0">
                <a:pos x="737864" y="110483"/>
              </a:cxn>
              <a:cxn ang="0">
                <a:pos x="764731" y="0"/>
              </a:cxn>
              <a:cxn ang="0">
                <a:pos x="958369" y="0"/>
              </a:cxn>
              <a:cxn ang="0">
                <a:pos x="956309" y="32981"/>
              </a:cxn>
              <a:cxn ang="0">
                <a:pos x="140860" y="763309"/>
              </a:cxn>
              <a:cxn ang="0">
                <a:pos x="0" y="763309"/>
              </a:cxn>
            </a:cxnLst>
            <a:rect l="l" t="t" r="r" b="b"/>
            <a:pathLst>
              <a:path w="960625" h="761881">
                <a:moveTo>
                  <a:pt x="0" y="761881"/>
                </a:moveTo>
                <a:cubicBezTo>
                  <a:pt x="0" y="449005"/>
                  <a:pt x="0" y="449005"/>
                  <a:pt x="0" y="449005"/>
                </a:cubicBezTo>
                <a:cubicBezTo>
                  <a:pt x="158705" y="449005"/>
                  <a:pt x="158705" y="449005"/>
                  <a:pt x="158705" y="449005"/>
                </a:cubicBezTo>
                <a:cubicBezTo>
                  <a:pt x="476395" y="449005"/>
                  <a:pt x="665103" y="323640"/>
                  <a:pt x="739601" y="110279"/>
                </a:cubicBezTo>
                <a:lnTo>
                  <a:pt x="766531" y="0"/>
                </a:lnTo>
                <a:lnTo>
                  <a:pt x="960625" y="0"/>
                </a:lnTo>
                <a:lnTo>
                  <a:pt x="958556" y="32921"/>
                </a:lnTo>
                <a:cubicBezTo>
                  <a:pt x="903353" y="453972"/>
                  <a:pt x="650701" y="761881"/>
                  <a:pt x="141196" y="761881"/>
                </a:cubicBezTo>
                <a:lnTo>
                  <a:pt x="0" y="761881"/>
                </a:lnTo>
                <a:close/>
              </a:path>
            </a:pathLst>
          </a:custGeom>
          <a:solidFill>
            <a:srgbClr val="69727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任意多边形 62">
            <a:extLst>
              <a:ext uri="{FF2B5EF4-FFF2-40B4-BE49-F238E27FC236}">
                <a16:creationId xmlns:a16="http://schemas.microsoft.com/office/drawing/2014/main" id="{EA96C8C6-811D-C9BF-6D43-D3BF111EEAF5}"/>
              </a:ext>
            </a:extLst>
          </p:cNvPr>
          <p:cNvSpPr/>
          <p:nvPr/>
        </p:nvSpPr>
        <p:spPr bwMode="auto">
          <a:xfrm rot="5400000">
            <a:off x="3802520" y="2500610"/>
            <a:ext cx="1992312" cy="858838"/>
          </a:xfrm>
          <a:custGeom>
            <a:avLst/>
            <a:gdLst/>
            <a:ahLst/>
            <a:cxnLst>
              <a:cxn ang="0">
                <a:pos x="0" y="854856"/>
              </a:cxn>
              <a:cxn ang="0">
                <a:pos x="826988" y="0"/>
              </a:cxn>
              <a:cxn ang="0">
                <a:pos x="1987808" y="0"/>
              </a:cxn>
              <a:cxn ang="0">
                <a:pos x="1987808" y="315173"/>
              </a:cxn>
              <a:cxn ang="0">
                <a:pos x="985178" y="315173"/>
              </a:cxn>
              <a:cxn ang="0">
                <a:pos x="826988" y="315173"/>
              </a:cxn>
              <a:cxn ang="0">
                <a:pos x="211111" y="854856"/>
              </a:cxn>
              <a:cxn ang="0">
                <a:pos x="211821" y="864900"/>
              </a:cxn>
              <a:cxn ang="0">
                <a:pos x="633" y="864900"/>
              </a:cxn>
              <a:cxn ang="0">
                <a:pos x="0" y="854856"/>
              </a:cxn>
            </a:cxnLst>
            <a:rect l="l" t="t" r="r" b="b"/>
            <a:pathLst>
              <a:path w="1992722" h="858289">
                <a:moveTo>
                  <a:pt x="0" y="848322"/>
                </a:moveTo>
                <a:cubicBezTo>
                  <a:pt x="0" y="357038"/>
                  <a:pt x="229691" y="0"/>
                  <a:pt x="829031" y="0"/>
                </a:cubicBezTo>
                <a:cubicBezTo>
                  <a:pt x="829031" y="0"/>
                  <a:pt x="829031" y="0"/>
                  <a:pt x="1992722" y="0"/>
                </a:cubicBezTo>
                <a:cubicBezTo>
                  <a:pt x="1992722" y="0"/>
                  <a:pt x="1992722" y="0"/>
                  <a:pt x="1992722" y="312765"/>
                </a:cubicBezTo>
                <a:cubicBezTo>
                  <a:pt x="1992722" y="312765"/>
                  <a:pt x="1992722" y="312765"/>
                  <a:pt x="987614" y="312765"/>
                </a:cubicBezTo>
                <a:cubicBezTo>
                  <a:pt x="987614" y="312765"/>
                  <a:pt x="987614" y="312765"/>
                  <a:pt x="829031" y="312765"/>
                </a:cubicBezTo>
                <a:cubicBezTo>
                  <a:pt x="388273" y="312765"/>
                  <a:pt x="211632" y="535557"/>
                  <a:pt x="211632" y="848322"/>
                </a:cubicBezTo>
                <a:lnTo>
                  <a:pt x="212349" y="858289"/>
                </a:lnTo>
                <a:lnTo>
                  <a:pt x="633" y="858289"/>
                </a:lnTo>
                <a:lnTo>
                  <a:pt x="0" y="848322"/>
                </a:lnTo>
                <a:close/>
              </a:path>
            </a:pathLst>
          </a:custGeom>
          <a:solidFill>
            <a:srgbClr val="404A50"/>
          </a:solidFill>
          <a:ln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任意多边形 61">
            <a:extLst>
              <a:ext uri="{FF2B5EF4-FFF2-40B4-BE49-F238E27FC236}">
                <a16:creationId xmlns:a16="http://schemas.microsoft.com/office/drawing/2014/main" id="{F969DC32-6370-565F-AF13-D2C902CA5750}"/>
              </a:ext>
            </a:extLst>
          </p:cNvPr>
          <p:cNvSpPr/>
          <p:nvPr/>
        </p:nvSpPr>
        <p:spPr bwMode="auto">
          <a:xfrm rot="5400000">
            <a:off x="3412789" y="2010866"/>
            <a:ext cx="984250" cy="836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2556" y="0"/>
              </a:cxn>
              <a:cxn ang="0">
                <a:pos x="217729" y="71438"/>
              </a:cxn>
              <a:cxn ang="0">
                <a:pos x="827256" y="521924"/>
              </a:cxn>
              <a:cxn ang="0">
                <a:pos x="986175" y="521924"/>
              </a:cxn>
              <a:cxn ang="0">
                <a:pos x="986175" y="833364"/>
              </a:cxn>
              <a:cxn ang="0">
                <a:pos x="844787" y="833364"/>
              </a:cxn>
              <a:cxn ang="0">
                <a:pos x="8265" y="129318"/>
              </a:cxn>
              <a:cxn ang="0">
                <a:pos x="0" y="0"/>
              </a:cxn>
            </a:cxnLst>
            <a:rect l="l" t="t" r="r" b="b"/>
            <a:pathLst>
              <a:path w="984075" h="836909">
                <a:moveTo>
                  <a:pt x="0" y="0"/>
                </a:moveTo>
                <a:lnTo>
                  <a:pt x="212100" y="0"/>
                </a:lnTo>
                <a:lnTo>
                  <a:pt x="217261" y="71738"/>
                </a:lnTo>
                <a:cubicBezTo>
                  <a:pt x="260207" y="353569"/>
                  <a:pt x="455137" y="524144"/>
                  <a:pt x="825492" y="524144"/>
                </a:cubicBezTo>
                <a:cubicBezTo>
                  <a:pt x="825492" y="524144"/>
                  <a:pt x="825492" y="524144"/>
                  <a:pt x="984075" y="524144"/>
                </a:cubicBezTo>
                <a:cubicBezTo>
                  <a:pt x="984075" y="524144"/>
                  <a:pt x="984075" y="524144"/>
                  <a:pt x="984075" y="836909"/>
                </a:cubicBezTo>
                <a:lnTo>
                  <a:pt x="842987" y="836909"/>
                </a:lnTo>
                <a:cubicBezTo>
                  <a:pt x="318565" y="836909"/>
                  <a:pt x="63760" y="546057"/>
                  <a:pt x="8253" y="129870"/>
                </a:cubicBezTo>
                <a:lnTo>
                  <a:pt x="0" y="0"/>
                </a:lnTo>
                <a:close/>
              </a:path>
            </a:pathLst>
          </a:custGeom>
          <a:solidFill>
            <a:srgbClr val="69727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任意多边形 59">
            <a:extLst>
              <a:ext uri="{FF2B5EF4-FFF2-40B4-BE49-F238E27FC236}">
                <a16:creationId xmlns:a16="http://schemas.microsoft.com/office/drawing/2014/main" id="{EB300818-F7DC-E116-6101-283E0EA47F82}"/>
              </a:ext>
            </a:extLst>
          </p:cNvPr>
          <p:cNvSpPr/>
          <p:nvPr/>
        </p:nvSpPr>
        <p:spPr bwMode="auto">
          <a:xfrm rot="5400000">
            <a:off x="2920663" y="5498605"/>
            <a:ext cx="212725" cy="17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7591" y="0"/>
              </a:cxn>
              <a:cxn ang="0">
                <a:pos x="198600" y="16668"/>
              </a:cxn>
              <a:cxn ang="0">
                <a:pos x="1207" y="16668"/>
              </a:cxn>
              <a:cxn ang="0">
                <a:pos x="0" y="0"/>
              </a:cxn>
            </a:cxnLst>
            <a:rect l="l" t="t" r="r" b="b"/>
            <a:pathLst>
              <a:path w="214058" h="17536">
                <a:moveTo>
                  <a:pt x="0" y="0"/>
                </a:moveTo>
                <a:lnTo>
                  <a:pt x="212973" y="0"/>
                </a:lnTo>
                <a:lnTo>
                  <a:pt x="214058" y="17536"/>
                </a:lnTo>
                <a:lnTo>
                  <a:pt x="1303" y="17536"/>
                </a:lnTo>
                <a:lnTo>
                  <a:pt x="0" y="0"/>
                </a:lnTo>
                <a:close/>
              </a:path>
            </a:pathLst>
          </a:custGeom>
          <a:solidFill>
            <a:srgbClr val="FF6161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任意多边形 57">
            <a:extLst>
              <a:ext uri="{FF2B5EF4-FFF2-40B4-BE49-F238E27FC236}">
                <a16:creationId xmlns:a16="http://schemas.microsoft.com/office/drawing/2014/main" id="{10459F00-0603-7D09-E334-FA92DBAEAA50}"/>
              </a:ext>
            </a:extLst>
          </p:cNvPr>
          <p:cNvSpPr/>
          <p:nvPr/>
        </p:nvSpPr>
        <p:spPr bwMode="auto">
          <a:xfrm rot="5400000">
            <a:off x="641807" y="3330873"/>
            <a:ext cx="3686175" cy="892175"/>
          </a:xfrm>
          <a:custGeom>
            <a:avLst/>
            <a:gdLst/>
            <a:ahLst/>
            <a:cxnLst>
              <a:cxn ang="0">
                <a:pos x="0" y="893715"/>
              </a:cxn>
              <a:cxn ang="0">
                <a:pos x="0" y="580378"/>
              </a:cxn>
              <a:cxn ang="0">
                <a:pos x="2854329" y="580378"/>
              </a:cxn>
              <a:cxn ang="0">
                <a:pos x="3462758" y="127143"/>
              </a:cxn>
              <a:cxn ang="0">
                <a:pos x="3471174" y="0"/>
              </a:cxn>
              <a:cxn ang="0">
                <a:pos x="3682622" y="0"/>
              </a:cxn>
              <a:cxn ang="0">
                <a:pos x="3670907" y="185381"/>
              </a:cxn>
              <a:cxn ang="0">
                <a:pos x="2854329" y="893715"/>
              </a:cxn>
              <a:cxn ang="0">
                <a:pos x="0" y="893715"/>
              </a:cxn>
            </a:cxnLst>
            <a:rect l="l" t="t" r="r" b="b"/>
            <a:pathLst>
              <a:path w="3686498" h="892035">
                <a:moveTo>
                  <a:pt x="0" y="892035"/>
                </a:moveTo>
                <a:cubicBezTo>
                  <a:pt x="0" y="579286"/>
                  <a:pt x="0" y="579286"/>
                  <a:pt x="0" y="579286"/>
                </a:cubicBezTo>
                <a:cubicBezTo>
                  <a:pt x="2857329" y="579286"/>
                  <a:pt x="2857329" y="579286"/>
                  <a:pt x="2857329" y="579286"/>
                </a:cubicBezTo>
                <a:cubicBezTo>
                  <a:pt x="3243072" y="579286"/>
                  <a:pt x="3426559" y="408719"/>
                  <a:pt x="3466403" y="126903"/>
                </a:cubicBezTo>
                <a:lnTo>
                  <a:pt x="3474822" y="0"/>
                </a:lnTo>
                <a:lnTo>
                  <a:pt x="3686498" y="0"/>
                </a:lnTo>
                <a:lnTo>
                  <a:pt x="3674771" y="185033"/>
                </a:lnTo>
                <a:cubicBezTo>
                  <a:pt x="3619492" y="601198"/>
                  <a:pt x="3366549" y="892035"/>
                  <a:pt x="2857329" y="892035"/>
                </a:cubicBezTo>
                <a:cubicBezTo>
                  <a:pt x="0" y="892035"/>
                  <a:pt x="0" y="892035"/>
                  <a:pt x="0" y="892035"/>
                </a:cubicBezTo>
                <a:close/>
              </a:path>
            </a:pathLst>
          </a:custGeom>
          <a:solidFill>
            <a:srgbClr val="404A50"/>
          </a:solidFill>
          <a:ln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任意多边形 56">
            <a:extLst>
              <a:ext uri="{FF2B5EF4-FFF2-40B4-BE49-F238E27FC236}">
                <a16:creationId xmlns:a16="http://schemas.microsoft.com/office/drawing/2014/main" id="{765A0E8A-44ED-560D-93A4-FD56B74A183A}"/>
              </a:ext>
            </a:extLst>
          </p:cNvPr>
          <p:cNvSpPr/>
          <p:nvPr/>
        </p:nvSpPr>
        <p:spPr bwMode="auto">
          <a:xfrm rot="5400000">
            <a:off x="2072145" y="3884910"/>
            <a:ext cx="2692400" cy="765175"/>
          </a:xfrm>
          <a:custGeom>
            <a:avLst/>
            <a:gdLst/>
            <a:ahLst/>
            <a:cxnLst>
              <a:cxn ang="0">
                <a:pos x="0" y="308809"/>
              </a:cxn>
              <a:cxn ang="0">
                <a:pos x="0" y="0"/>
              </a:cxn>
              <a:cxn ang="0">
                <a:pos x="1870737" y="0"/>
              </a:cxn>
              <a:cxn ang="0">
                <a:pos x="2689436" y="683250"/>
              </a:cxn>
              <a:cxn ang="0">
                <a:pos x="2694017" y="756333"/>
              </a:cxn>
              <a:cxn ang="0">
                <a:pos x="2480900" y="756333"/>
              </a:cxn>
              <a:cxn ang="0">
                <a:pos x="2480207" y="747125"/>
              </a:cxn>
              <a:cxn ang="0">
                <a:pos x="1870737" y="308809"/>
              </a:cxn>
              <a:cxn ang="0">
                <a:pos x="1712014" y="308809"/>
              </a:cxn>
              <a:cxn ang="0">
                <a:pos x="0" y="308809"/>
              </a:cxn>
            </a:cxnLst>
            <a:rect l="l" t="t" r="r" b="b"/>
            <a:pathLst>
              <a:path w="2692253" h="765984">
                <a:moveTo>
                  <a:pt x="0" y="312750"/>
                </a:moveTo>
                <a:cubicBezTo>
                  <a:pt x="0" y="0"/>
                  <a:pt x="0" y="0"/>
                  <a:pt x="0" y="0"/>
                </a:cubicBezTo>
                <a:lnTo>
                  <a:pt x="1869513" y="0"/>
                </a:lnTo>
                <a:cubicBezTo>
                  <a:pt x="2394044" y="0"/>
                  <a:pt x="2635503" y="290291"/>
                  <a:pt x="2687672" y="691969"/>
                </a:cubicBezTo>
                <a:lnTo>
                  <a:pt x="2692253" y="765984"/>
                </a:lnTo>
                <a:lnTo>
                  <a:pt x="2479280" y="765984"/>
                </a:lnTo>
                <a:lnTo>
                  <a:pt x="2478587" y="756659"/>
                </a:lnTo>
                <a:cubicBezTo>
                  <a:pt x="2438743" y="500263"/>
                  <a:pt x="2255256" y="312750"/>
                  <a:pt x="1869513" y="312750"/>
                </a:cubicBezTo>
                <a:cubicBezTo>
                  <a:pt x="1710898" y="312750"/>
                  <a:pt x="1710898" y="312750"/>
                  <a:pt x="1710898" y="312750"/>
                </a:cubicBezTo>
                <a:cubicBezTo>
                  <a:pt x="0" y="312750"/>
                  <a:pt x="0" y="312750"/>
                  <a:pt x="0" y="312750"/>
                </a:cubicBezTo>
                <a:close/>
              </a:path>
            </a:pathLst>
          </a:custGeom>
          <a:solidFill>
            <a:srgbClr val="69727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Oval 12">
            <a:extLst>
              <a:ext uri="{FF2B5EF4-FFF2-40B4-BE49-F238E27FC236}">
                <a16:creationId xmlns:a16="http://schemas.microsoft.com/office/drawing/2014/main" id="{BAD88772-7AE0-3A37-7F2C-1C69E95CA908}"/>
              </a:ext>
            </a:extLst>
          </p:cNvPr>
          <p:cNvSpPr/>
          <p:nvPr/>
        </p:nvSpPr>
        <p:spPr>
          <a:xfrm>
            <a:off x="2542045" y="4343698"/>
            <a:ext cx="844550" cy="844550"/>
          </a:xfrm>
          <a:prstGeom prst="ellipse">
            <a:avLst/>
          </a:prstGeom>
          <a:solidFill>
            <a:srgbClr val="404A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03" tIns="91400" rIns="182803" bIns="9140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9" name="Oval 15">
            <a:extLst>
              <a:ext uri="{FF2B5EF4-FFF2-40B4-BE49-F238E27FC236}">
                <a16:creationId xmlns:a16="http://schemas.microsoft.com/office/drawing/2014/main" id="{50CCBDC6-9FBD-6993-69E1-D4E83100E433}"/>
              </a:ext>
            </a:extLst>
          </p:cNvPr>
          <p:cNvSpPr/>
          <p:nvPr/>
        </p:nvSpPr>
        <p:spPr>
          <a:xfrm>
            <a:off x="3983495" y="2387898"/>
            <a:ext cx="844550" cy="844550"/>
          </a:xfrm>
          <a:prstGeom prst="ellipse">
            <a:avLst/>
          </a:prstGeom>
          <a:solidFill>
            <a:srgbClr val="6972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03" tIns="91400" rIns="182803" bIns="9140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0" name="Oval 18">
            <a:extLst>
              <a:ext uri="{FF2B5EF4-FFF2-40B4-BE49-F238E27FC236}">
                <a16:creationId xmlns:a16="http://schemas.microsoft.com/office/drawing/2014/main" id="{70D88CDB-E95D-C8F9-26F8-A34C2081C8EB}"/>
              </a:ext>
            </a:extLst>
          </p:cNvPr>
          <p:cNvSpPr/>
          <p:nvPr/>
        </p:nvSpPr>
        <p:spPr>
          <a:xfrm>
            <a:off x="5437645" y="3691235"/>
            <a:ext cx="844550" cy="844550"/>
          </a:xfrm>
          <a:prstGeom prst="ellipse">
            <a:avLst/>
          </a:prstGeom>
          <a:solidFill>
            <a:srgbClr val="404A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03" tIns="91400" rIns="182803" bIns="9140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1" name="Oval 24">
            <a:extLst>
              <a:ext uri="{FF2B5EF4-FFF2-40B4-BE49-F238E27FC236}">
                <a16:creationId xmlns:a16="http://schemas.microsoft.com/office/drawing/2014/main" id="{796055E5-5687-CEDF-EF0A-72D8DE588E7C}"/>
              </a:ext>
            </a:extLst>
          </p:cNvPr>
          <p:cNvSpPr/>
          <p:nvPr/>
        </p:nvSpPr>
        <p:spPr>
          <a:xfrm>
            <a:off x="9744532" y="2387898"/>
            <a:ext cx="842963" cy="844550"/>
          </a:xfrm>
          <a:prstGeom prst="ellipse">
            <a:avLst/>
          </a:prstGeom>
          <a:solidFill>
            <a:srgbClr val="6972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03" tIns="91400" rIns="182803" bIns="9140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2" name="Oval 27">
            <a:extLst>
              <a:ext uri="{FF2B5EF4-FFF2-40B4-BE49-F238E27FC236}">
                <a16:creationId xmlns:a16="http://schemas.microsoft.com/office/drawing/2014/main" id="{70FFA7B3-B998-D99F-3E29-9D43195893EC}"/>
              </a:ext>
            </a:extLst>
          </p:cNvPr>
          <p:cNvSpPr/>
          <p:nvPr/>
        </p:nvSpPr>
        <p:spPr>
          <a:xfrm>
            <a:off x="8325307" y="3221335"/>
            <a:ext cx="842963" cy="844550"/>
          </a:xfrm>
          <a:prstGeom prst="ellipse">
            <a:avLst/>
          </a:prstGeom>
          <a:solidFill>
            <a:srgbClr val="404A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03" tIns="91400" rIns="182803" bIns="9140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3" name="Oval 30">
            <a:extLst>
              <a:ext uri="{FF2B5EF4-FFF2-40B4-BE49-F238E27FC236}">
                <a16:creationId xmlns:a16="http://schemas.microsoft.com/office/drawing/2014/main" id="{F68DFE1F-5810-82C5-4873-7A54D3318089}"/>
              </a:ext>
            </a:extLst>
          </p:cNvPr>
          <p:cNvSpPr/>
          <p:nvPr/>
        </p:nvSpPr>
        <p:spPr>
          <a:xfrm>
            <a:off x="1087895" y="1967210"/>
            <a:ext cx="842962" cy="844550"/>
          </a:xfrm>
          <a:prstGeom prst="ellipse">
            <a:avLst/>
          </a:prstGeom>
          <a:solidFill>
            <a:srgbClr val="6972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03" tIns="91400" rIns="182803" bIns="91400"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4" name="AutoShape 82">
            <a:extLst>
              <a:ext uri="{FF2B5EF4-FFF2-40B4-BE49-F238E27FC236}">
                <a16:creationId xmlns:a16="http://schemas.microsoft.com/office/drawing/2014/main" id="{87BE940B-F1AA-71E8-6389-F0F76E2F7337}"/>
              </a:ext>
            </a:extLst>
          </p:cNvPr>
          <p:cNvSpPr/>
          <p:nvPr/>
        </p:nvSpPr>
        <p:spPr bwMode="auto">
          <a:xfrm>
            <a:off x="7120395" y="2649835"/>
            <a:ext cx="320675" cy="320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marL="0" marR="0" lvl="0" indent="0" algn="l" defTabSz="9141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5800" b="0" i="0" u="none" strike="noStrike" kern="1200" cap="none" spc="0" normalizeH="0" baseline="0" noProof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65" name="AutoShape 29">
            <a:extLst>
              <a:ext uri="{FF2B5EF4-FFF2-40B4-BE49-F238E27FC236}">
                <a16:creationId xmlns:a16="http://schemas.microsoft.com/office/drawing/2014/main" id="{2BA00241-5D55-5EED-B9B0-05173F4D893B}"/>
              </a:ext>
            </a:extLst>
          </p:cNvPr>
          <p:cNvSpPr/>
          <p:nvPr/>
        </p:nvSpPr>
        <p:spPr bwMode="auto">
          <a:xfrm>
            <a:off x="1340307" y="2198985"/>
            <a:ext cx="388938" cy="3889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marL="0" marR="0" lvl="0" indent="0" algn="l" defTabSz="9141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5800" b="0" i="0" u="none" strike="noStrike" kern="1200" cap="none" spc="0" normalizeH="0" baseline="0" noProof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66" name="AutoShape 115">
            <a:extLst>
              <a:ext uri="{FF2B5EF4-FFF2-40B4-BE49-F238E27FC236}">
                <a16:creationId xmlns:a16="http://schemas.microsoft.com/office/drawing/2014/main" id="{2C42D294-F2E0-7D21-AA6B-548934F3F90C}"/>
              </a:ext>
            </a:extLst>
          </p:cNvPr>
          <p:cNvSpPr/>
          <p:nvPr/>
        </p:nvSpPr>
        <p:spPr bwMode="auto">
          <a:xfrm>
            <a:off x="2783345" y="4523085"/>
            <a:ext cx="376237" cy="4143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marL="0" marR="0" lvl="0" indent="0" algn="l" defTabSz="9141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5800" b="0" i="0" u="none" strike="noStrike" kern="1200" cap="none" spc="0" normalizeH="0" baseline="0" noProof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67" name="AutoShape 66">
            <a:extLst>
              <a:ext uri="{FF2B5EF4-FFF2-40B4-BE49-F238E27FC236}">
                <a16:creationId xmlns:a16="http://schemas.microsoft.com/office/drawing/2014/main" id="{E1E5B262-AE3B-9A08-64F0-5B284EA31CF8}"/>
              </a:ext>
            </a:extLst>
          </p:cNvPr>
          <p:cNvSpPr/>
          <p:nvPr/>
        </p:nvSpPr>
        <p:spPr bwMode="auto">
          <a:xfrm>
            <a:off x="10011232" y="2637135"/>
            <a:ext cx="320675" cy="322263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17537" y="12697"/>
                </a:moveTo>
                <a:lnTo>
                  <a:pt x="19798" y="9997"/>
                </a:lnTo>
                <a:lnTo>
                  <a:pt x="19798" y="17284"/>
                </a:lnTo>
                <a:cubicBezTo>
                  <a:pt x="19798" y="17874"/>
                  <a:pt x="19700" y="18429"/>
                  <a:pt x="19505" y="18949"/>
                </a:cubicBezTo>
                <a:cubicBezTo>
                  <a:pt x="19309" y="19469"/>
                  <a:pt x="19049" y="19928"/>
                  <a:pt x="18721" y="20321"/>
                </a:cubicBezTo>
                <a:cubicBezTo>
                  <a:pt x="18394" y="20715"/>
                  <a:pt x="18014" y="21027"/>
                  <a:pt x="17583" y="21256"/>
                </a:cubicBezTo>
                <a:cubicBezTo>
                  <a:pt x="17153" y="21485"/>
                  <a:pt x="16690" y="21599"/>
                  <a:pt x="16188" y="21599"/>
                </a:cubicBezTo>
                <a:lnTo>
                  <a:pt x="3595" y="21599"/>
                </a:lnTo>
                <a:cubicBezTo>
                  <a:pt x="3103" y="21599"/>
                  <a:pt x="2635" y="21485"/>
                  <a:pt x="2195" y="21256"/>
                </a:cubicBezTo>
                <a:cubicBezTo>
                  <a:pt x="1754" y="21027"/>
                  <a:pt x="1372" y="20715"/>
                  <a:pt x="1052" y="20321"/>
                </a:cubicBezTo>
                <a:cubicBezTo>
                  <a:pt x="734" y="19928"/>
                  <a:pt x="477" y="19469"/>
                  <a:pt x="286" y="18949"/>
                </a:cubicBezTo>
                <a:cubicBezTo>
                  <a:pt x="95" y="18429"/>
                  <a:pt x="0" y="17874"/>
                  <a:pt x="0" y="17284"/>
                </a:cubicBezTo>
                <a:lnTo>
                  <a:pt x="0" y="4315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6"/>
                  <a:pt x="734" y="1645"/>
                  <a:pt x="1052" y="1263"/>
                </a:cubicBezTo>
                <a:cubicBezTo>
                  <a:pt x="1372" y="878"/>
                  <a:pt x="1754" y="572"/>
                  <a:pt x="2195" y="343"/>
                </a:cubicBezTo>
                <a:cubicBezTo>
                  <a:pt x="2635" y="114"/>
                  <a:pt x="3103" y="0"/>
                  <a:pt x="3595" y="0"/>
                </a:cubicBezTo>
                <a:lnTo>
                  <a:pt x="16188" y="0"/>
                </a:lnTo>
                <a:cubicBezTo>
                  <a:pt x="16401" y="0"/>
                  <a:pt x="16605" y="26"/>
                  <a:pt x="16798" y="82"/>
                </a:cubicBezTo>
                <a:lnTo>
                  <a:pt x="14608" y="2714"/>
                </a:lnTo>
                <a:lnTo>
                  <a:pt x="3595" y="2714"/>
                </a:lnTo>
                <a:cubicBezTo>
                  <a:pt x="3228" y="2714"/>
                  <a:pt x="2914" y="2867"/>
                  <a:pt x="2652" y="3184"/>
                </a:cubicBezTo>
                <a:cubicBezTo>
                  <a:pt x="2391" y="3496"/>
                  <a:pt x="2261" y="3875"/>
                  <a:pt x="2261" y="4315"/>
                </a:cubicBezTo>
                <a:lnTo>
                  <a:pt x="2261" y="17284"/>
                </a:lnTo>
                <a:cubicBezTo>
                  <a:pt x="2261" y="17724"/>
                  <a:pt x="2391" y="18101"/>
                  <a:pt x="2652" y="18412"/>
                </a:cubicBezTo>
                <a:cubicBezTo>
                  <a:pt x="2914" y="18729"/>
                  <a:pt x="3228" y="18888"/>
                  <a:pt x="3595" y="18888"/>
                </a:cubicBezTo>
                <a:lnTo>
                  <a:pt x="16188" y="18888"/>
                </a:lnTo>
                <a:cubicBezTo>
                  <a:pt x="16556" y="18888"/>
                  <a:pt x="16874" y="18729"/>
                  <a:pt x="17138" y="18412"/>
                </a:cubicBezTo>
                <a:cubicBezTo>
                  <a:pt x="17405" y="18101"/>
                  <a:pt x="17537" y="17724"/>
                  <a:pt x="17537" y="17284"/>
                </a:cubicBezTo>
                <a:lnTo>
                  <a:pt x="17537" y="12697"/>
                </a:lnTo>
                <a:close/>
                <a:moveTo>
                  <a:pt x="21333" y="2796"/>
                </a:moveTo>
                <a:cubicBezTo>
                  <a:pt x="21514" y="3011"/>
                  <a:pt x="21599" y="3272"/>
                  <a:pt x="21597" y="3578"/>
                </a:cubicBezTo>
                <a:cubicBezTo>
                  <a:pt x="21592" y="3881"/>
                  <a:pt x="21504" y="4136"/>
                  <a:pt x="21333" y="4342"/>
                </a:cubicBezTo>
                <a:lnTo>
                  <a:pt x="13005" y="14346"/>
                </a:lnTo>
                <a:lnTo>
                  <a:pt x="11854" y="15721"/>
                </a:lnTo>
                <a:cubicBezTo>
                  <a:pt x="11676" y="15938"/>
                  <a:pt x="11458" y="16044"/>
                  <a:pt x="11206" y="16044"/>
                </a:cubicBezTo>
                <a:cubicBezTo>
                  <a:pt x="10951" y="16044"/>
                  <a:pt x="10733" y="15938"/>
                  <a:pt x="10555" y="15721"/>
                </a:cubicBezTo>
                <a:lnTo>
                  <a:pt x="9383" y="14346"/>
                </a:lnTo>
                <a:lnTo>
                  <a:pt x="4779" y="8787"/>
                </a:lnTo>
                <a:cubicBezTo>
                  <a:pt x="4600" y="8573"/>
                  <a:pt x="4507" y="8314"/>
                  <a:pt x="4507" y="8006"/>
                </a:cubicBezTo>
                <a:cubicBezTo>
                  <a:pt x="4507" y="7703"/>
                  <a:pt x="4600" y="7441"/>
                  <a:pt x="4779" y="7227"/>
                </a:cubicBezTo>
                <a:lnTo>
                  <a:pt x="5927" y="5846"/>
                </a:lnTo>
                <a:cubicBezTo>
                  <a:pt x="6106" y="5635"/>
                  <a:pt x="6323" y="5526"/>
                  <a:pt x="6578" y="5526"/>
                </a:cubicBezTo>
                <a:cubicBezTo>
                  <a:pt x="6830" y="5526"/>
                  <a:pt x="7043" y="5634"/>
                  <a:pt x="7214" y="5846"/>
                </a:cubicBezTo>
                <a:lnTo>
                  <a:pt x="11198" y="10632"/>
                </a:lnTo>
                <a:lnTo>
                  <a:pt x="18861" y="1404"/>
                </a:lnTo>
                <a:cubicBezTo>
                  <a:pt x="19040" y="1186"/>
                  <a:pt x="19262" y="1084"/>
                  <a:pt x="19524" y="1087"/>
                </a:cubicBezTo>
                <a:cubicBezTo>
                  <a:pt x="19786" y="1092"/>
                  <a:pt x="20001" y="1198"/>
                  <a:pt x="20173" y="1404"/>
                </a:cubicBezTo>
                <a:lnTo>
                  <a:pt x="21333" y="27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marL="0" marR="0" lvl="0" indent="0" algn="l" defTabSz="9141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5800" b="0" i="0" u="none" strike="noStrike" kern="1200" cap="none" spc="0" normalizeH="0" baseline="0" noProof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pic>
        <p:nvPicPr>
          <p:cNvPr id="68" name="Group 44">
            <a:extLst>
              <a:ext uri="{FF2B5EF4-FFF2-40B4-BE49-F238E27FC236}">
                <a16:creationId xmlns:a16="http://schemas.microsoft.com/office/drawing/2014/main" id="{0BBB4CFB-1BAF-AF5F-50D0-C371610BDE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06295" y="3411835"/>
            <a:ext cx="292100" cy="427038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69" name="Freeform 78">
            <a:extLst>
              <a:ext uri="{FF2B5EF4-FFF2-40B4-BE49-F238E27FC236}">
                <a16:creationId xmlns:a16="http://schemas.microsoft.com/office/drawing/2014/main" id="{33EAC6DF-97F8-CE65-B0E7-AE05C9C9C186}"/>
              </a:ext>
            </a:extLst>
          </p:cNvPr>
          <p:cNvSpPr>
            <a:spLocks noEditPoints="1"/>
          </p:cNvSpPr>
          <p:nvPr/>
        </p:nvSpPr>
        <p:spPr bwMode="auto">
          <a:xfrm>
            <a:off x="4191457" y="2576810"/>
            <a:ext cx="441325" cy="42862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l" t="t" r="r" b="b"/>
            <a:pathLst>
              <a:path w="241" h="234">
                <a:moveTo>
                  <a:pt x="215" y="19"/>
                </a:moveTo>
                <a:cubicBezTo>
                  <a:pt x="203" y="7"/>
                  <a:pt x="187" y="0"/>
                  <a:pt x="172" y="0"/>
                </a:cubicBezTo>
                <a:cubicBezTo>
                  <a:pt x="159" y="0"/>
                  <a:pt x="146" y="5"/>
                  <a:pt x="138" y="14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3" y="130"/>
                  <a:pt x="20" y="134"/>
                  <a:pt x="19" y="139"/>
                </a:cubicBezTo>
                <a:cubicBezTo>
                  <a:pt x="2" y="201"/>
                  <a:pt x="2" y="201"/>
                  <a:pt x="2" y="201"/>
                </a:cubicBezTo>
                <a:cubicBezTo>
                  <a:pt x="2" y="201"/>
                  <a:pt x="0" y="206"/>
                  <a:pt x="0" y="209"/>
                </a:cubicBezTo>
                <a:cubicBezTo>
                  <a:pt x="0" y="223"/>
                  <a:pt x="12" y="234"/>
                  <a:pt x="26" y="234"/>
                </a:cubicBezTo>
                <a:cubicBezTo>
                  <a:pt x="29" y="234"/>
                  <a:pt x="34" y="233"/>
                  <a:pt x="34" y="233"/>
                </a:cubicBezTo>
                <a:cubicBezTo>
                  <a:pt x="96" y="216"/>
                  <a:pt x="96" y="216"/>
                  <a:pt x="96" y="216"/>
                </a:cubicBezTo>
                <a:cubicBezTo>
                  <a:pt x="101" y="215"/>
                  <a:pt x="105" y="213"/>
                  <a:pt x="109" y="209"/>
                </a:cubicBezTo>
                <a:cubicBezTo>
                  <a:pt x="220" y="97"/>
                  <a:pt x="220" y="97"/>
                  <a:pt x="220" y="97"/>
                </a:cubicBezTo>
                <a:cubicBezTo>
                  <a:pt x="241" y="76"/>
                  <a:pt x="238" y="42"/>
                  <a:pt x="215" y="19"/>
                </a:cubicBezTo>
                <a:close/>
                <a:moveTo>
                  <a:pt x="117" y="174"/>
                </a:moveTo>
                <a:cubicBezTo>
                  <a:pt x="117" y="168"/>
                  <a:pt x="115" y="161"/>
                  <a:pt x="112" y="155"/>
                </a:cubicBezTo>
                <a:cubicBezTo>
                  <a:pt x="181" y="86"/>
                  <a:pt x="181" y="86"/>
                  <a:pt x="181" y="86"/>
                </a:cubicBezTo>
                <a:cubicBezTo>
                  <a:pt x="185" y="99"/>
                  <a:pt x="183" y="11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17" y="178"/>
                  <a:pt x="118" y="176"/>
                  <a:pt x="117" y="174"/>
                </a:cubicBezTo>
                <a:close/>
                <a:moveTo>
                  <a:pt x="108" y="148"/>
                </a:moveTo>
                <a:cubicBezTo>
                  <a:pt x="106" y="144"/>
                  <a:pt x="103" y="140"/>
                  <a:pt x="99" y="136"/>
                </a:cubicBezTo>
                <a:cubicBezTo>
                  <a:pt x="94" y="131"/>
                  <a:pt x="89" y="128"/>
                  <a:pt x="84" y="125"/>
                </a:cubicBezTo>
                <a:cubicBezTo>
                  <a:pt x="154" y="55"/>
                  <a:pt x="154" y="55"/>
                  <a:pt x="154" y="55"/>
                </a:cubicBezTo>
                <a:cubicBezTo>
                  <a:pt x="159" y="58"/>
                  <a:pt x="164" y="61"/>
                  <a:pt x="169" y="66"/>
                </a:cubicBezTo>
                <a:cubicBezTo>
                  <a:pt x="173" y="70"/>
                  <a:pt x="176" y="74"/>
                  <a:pt x="178" y="79"/>
                </a:cubicBezTo>
                <a:lnTo>
                  <a:pt x="108" y="148"/>
                </a:lnTo>
                <a:close/>
                <a:moveTo>
                  <a:pt x="77" y="121"/>
                </a:moveTo>
                <a:cubicBezTo>
                  <a:pt x="70" y="119"/>
                  <a:pt x="63" y="117"/>
                  <a:pt x="56" y="117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21" y="52"/>
                  <a:pt x="133" y="50"/>
                  <a:pt x="146" y="53"/>
                </a:cubicBezTo>
                <a:lnTo>
                  <a:pt x="77" y="121"/>
                </a:lnTo>
                <a:close/>
                <a:moveTo>
                  <a:pt x="31" y="219"/>
                </a:moveTo>
                <a:cubicBezTo>
                  <a:pt x="30" y="219"/>
                  <a:pt x="28" y="219"/>
                  <a:pt x="26" y="220"/>
                </a:cubicBezTo>
                <a:cubicBezTo>
                  <a:pt x="20" y="219"/>
                  <a:pt x="15" y="215"/>
                  <a:pt x="15" y="209"/>
                </a:cubicBezTo>
                <a:cubicBezTo>
                  <a:pt x="15" y="207"/>
                  <a:pt x="16" y="205"/>
                  <a:pt x="16" y="204"/>
                </a:cubicBezTo>
                <a:cubicBezTo>
                  <a:pt x="23" y="177"/>
                  <a:pt x="23" y="177"/>
                  <a:pt x="23" y="177"/>
                </a:cubicBezTo>
                <a:cubicBezTo>
                  <a:pt x="32" y="176"/>
                  <a:pt x="41" y="180"/>
                  <a:pt x="48" y="187"/>
                </a:cubicBezTo>
                <a:cubicBezTo>
                  <a:pt x="55" y="194"/>
                  <a:pt x="58" y="203"/>
                  <a:pt x="58" y="211"/>
                </a:cubicBezTo>
                <a:lnTo>
                  <a:pt x="31" y="219"/>
                </a:lnTo>
                <a:close/>
                <a:moveTo>
                  <a:pt x="65" y="210"/>
                </a:moveTo>
                <a:cubicBezTo>
                  <a:pt x="65" y="200"/>
                  <a:pt x="61" y="190"/>
                  <a:pt x="53" y="182"/>
                </a:cubicBezTo>
                <a:cubicBezTo>
                  <a:pt x="45" y="174"/>
                  <a:pt x="35" y="170"/>
                  <a:pt x="26" y="169"/>
                </a:cubicBezTo>
                <a:cubicBezTo>
                  <a:pt x="33" y="143"/>
                  <a:pt x="33" y="143"/>
                  <a:pt x="33" y="143"/>
                </a:cubicBezTo>
                <a:cubicBezTo>
                  <a:pt x="33" y="141"/>
                  <a:pt x="34" y="139"/>
                  <a:pt x="36" y="138"/>
                </a:cubicBezTo>
                <a:cubicBezTo>
                  <a:pt x="50" y="127"/>
                  <a:pt x="73" y="130"/>
                  <a:pt x="88" y="146"/>
                </a:cubicBezTo>
                <a:cubicBezTo>
                  <a:pt x="105" y="163"/>
                  <a:pt x="108" y="187"/>
                  <a:pt x="95" y="201"/>
                </a:cubicBezTo>
                <a:cubicBezTo>
                  <a:pt x="94" y="202"/>
                  <a:pt x="93" y="202"/>
                  <a:pt x="92" y="202"/>
                </a:cubicBezTo>
                <a:lnTo>
                  <a:pt x="65" y="210"/>
                </a:lnTo>
                <a:close/>
                <a:moveTo>
                  <a:pt x="210" y="86"/>
                </a:moveTo>
                <a:cubicBezTo>
                  <a:pt x="198" y="99"/>
                  <a:pt x="198" y="99"/>
                  <a:pt x="198" y="99"/>
                </a:cubicBezTo>
                <a:cubicBezTo>
                  <a:pt x="198" y="97"/>
                  <a:pt x="198" y="96"/>
                  <a:pt x="198" y="94"/>
                </a:cubicBezTo>
                <a:cubicBezTo>
                  <a:pt x="196" y="80"/>
                  <a:pt x="190" y="66"/>
                  <a:pt x="179" y="55"/>
                </a:cubicBezTo>
                <a:cubicBezTo>
                  <a:pt x="167" y="44"/>
                  <a:pt x="151" y="37"/>
                  <a:pt x="136" y="37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4" y="18"/>
                  <a:pt x="162" y="15"/>
                  <a:pt x="172" y="15"/>
                </a:cubicBezTo>
                <a:cubicBezTo>
                  <a:pt x="183" y="15"/>
                  <a:pt x="196" y="20"/>
                  <a:pt x="205" y="30"/>
                </a:cubicBezTo>
                <a:cubicBezTo>
                  <a:pt x="214" y="38"/>
                  <a:pt x="219" y="49"/>
                  <a:pt x="219" y="60"/>
                </a:cubicBezTo>
                <a:cubicBezTo>
                  <a:pt x="220" y="70"/>
                  <a:pt x="217" y="80"/>
                  <a:pt x="210" y="8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70" name="Group 55">
            <a:extLst>
              <a:ext uri="{FF2B5EF4-FFF2-40B4-BE49-F238E27FC236}">
                <a16:creationId xmlns:a16="http://schemas.microsoft.com/office/drawing/2014/main" id="{241C0F44-349E-A6B6-2B32-A2F88FED11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44020" y="3911898"/>
            <a:ext cx="427037" cy="401637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71" name="文本框 46">
            <a:extLst>
              <a:ext uri="{FF2B5EF4-FFF2-40B4-BE49-F238E27FC236}">
                <a16:creationId xmlns:a16="http://schemas.microsoft.com/office/drawing/2014/main" id="{94AFFD8F-91D6-4196-E9A6-E2C7F367CFBD}"/>
              </a:ext>
            </a:extLst>
          </p:cNvPr>
          <p:cNvSpPr txBox="1"/>
          <p:nvPr/>
        </p:nvSpPr>
        <p:spPr>
          <a:xfrm>
            <a:off x="188864" y="2936547"/>
            <a:ext cx="1829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eaLnBrk="1" hangingPunct="1"/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设计前端页面</a:t>
            </a:r>
          </a:p>
        </p:txBody>
      </p:sp>
      <p:sp>
        <p:nvSpPr>
          <p:cNvPr id="72" name="文本框 47">
            <a:extLst>
              <a:ext uri="{FF2B5EF4-FFF2-40B4-BE49-F238E27FC236}">
                <a16:creationId xmlns:a16="http://schemas.microsoft.com/office/drawing/2014/main" id="{F50A9809-E4EE-47D6-4C78-B8D34D0E8AF5}"/>
              </a:ext>
            </a:extLst>
          </p:cNvPr>
          <p:cNvSpPr txBox="1"/>
          <p:nvPr/>
        </p:nvSpPr>
        <p:spPr>
          <a:xfrm>
            <a:off x="216618" y="3398510"/>
            <a:ext cx="17844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eaLnBrk="1" hangingPunct="1"/>
            <a:r>
              <a:rPr lang="zh-CN" altLang="en-US" sz="16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包括用户的注册、登录，以及客服工单的表单设计</a:t>
            </a:r>
          </a:p>
        </p:txBody>
      </p:sp>
      <p:sp>
        <p:nvSpPr>
          <p:cNvPr id="73" name="文本框 50">
            <a:extLst>
              <a:ext uri="{FF2B5EF4-FFF2-40B4-BE49-F238E27FC236}">
                <a16:creationId xmlns:a16="http://schemas.microsoft.com/office/drawing/2014/main" id="{45FFC8F1-9823-0F1B-B754-8A3721484436}"/>
              </a:ext>
            </a:extLst>
          </p:cNvPr>
          <p:cNvSpPr txBox="1"/>
          <p:nvPr/>
        </p:nvSpPr>
        <p:spPr>
          <a:xfrm>
            <a:off x="2196377" y="5622704"/>
            <a:ext cx="1516447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eaLnBrk="1" hangingPunct="1"/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设计数据库</a:t>
            </a:r>
          </a:p>
        </p:txBody>
      </p:sp>
      <p:sp>
        <p:nvSpPr>
          <p:cNvPr id="74" name="文本框 51">
            <a:extLst>
              <a:ext uri="{FF2B5EF4-FFF2-40B4-BE49-F238E27FC236}">
                <a16:creationId xmlns:a16="http://schemas.microsoft.com/office/drawing/2014/main" id="{1AABEAF6-847E-992C-99EA-EC00F47FDB99}"/>
              </a:ext>
            </a:extLst>
          </p:cNvPr>
          <p:cNvSpPr txBox="1"/>
          <p:nvPr/>
        </p:nvSpPr>
        <p:spPr>
          <a:xfrm>
            <a:off x="1671407" y="5976597"/>
            <a:ext cx="2058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eaLnBrk="1" hangingPunct="1"/>
            <a:r>
              <a:rPr lang="zh-CN" altLang="en-US" sz="16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设计“用户”模型与“工单”模型，以及对应的数据库接口</a:t>
            </a:r>
          </a:p>
        </p:txBody>
      </p:sp>
      <p:sp>
        <p:nvSpPr>
          <p:cNvPr id="75" name="文本框 52">
            <a:extLst>
              <a:ext uri="{FF2B5EF4-FFF2-40B4-BE49-F238E27FC236}">
                <a16:creationId xmlns:a16="http://schemas.microsoft.com/office/drawing/2014/main" id="{99C6DF4B-7BA4-4600-84CB-1A539ABE5409}"/>
              </a:ext>
            </a:extLst>
          </p:cNvPr>
          <p:cNvSpPr txBox="1"/>
          <p:nvPr/>
        </p:nvSpPr>
        <p:spPr>
          <a:xfrm>
            <a:off x="3218762" y="799271"/>
            <a:ext cx="2238073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eaLnBrk="1" hangingPunct="1"/>
            <a:r>
              <a:rPr lang="zh-CN" altLang="en-US" sz="2000" b="1" spc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设计业务逻辑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框 53">
            <a:extLst>
              <a:ext uri="{FF2B5EF4-FFF2-40B4-BE49-F238E27FC236}">
                <a16:creationId xmlns:a16="http://schemas.microsoft.com/office/drawing/2014/main" id="{A88BA728-8531-D0AE-1F3E-A1609E4CB183}"/>
              </a:ext>
            </a:extLst>
          </p:cNvPr>
          <p:cNvSpPr txBox="1"/>
          <p:nvPr/>
        </p:nvSpPr>
        <p:spPr>
          <a:xfrm>
            <a:off x="3178772" y="1130280"/>
            <a:ext cx="25222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algn="ctr">
              <a:defRPr/>
            </a:pPr>
            <a:r>
              <a:rPr lang="zh-CN" altLang="en-US" sz="16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服务器处理前端的</a:t>
            </a:r>
            <a:r>
              <a:rPr lang="en-US" altLang="zh-CN" sz="16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6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6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请求，完成数据获取、发送消息等业务</a:t>
            </a:r>
          </a:p>
        </p:txBody>
      </p:sp>
      <p:sp>
        <p:nvSpPr>
          <p:cNvPr id="77" name="文本框 52">
            <a:extLst>
              <a:ext uri="{FF2B5EF4-FFF2-40B4-BE49-F238E27FC236}">
                <a16:creationId xmlns:a16="http://schemas.microsoft.com/office/drawing/2014/main" id="{CAD9F3B2-698F-5E1B-A70C-77C021750A0E}"/>
              </a:ext>
            </a:extLst>
          </p:cNvPr>
          <p:cNvSpPr txBox="1"/>
          <p:nvPr/>
        </p:nvSpPr>
        <p:spPr>
          <a:xfrm>
            <a:off x="6151857" y="774733"/>
            <a:ext cx="198437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eaLnBrk="1" hangingPunct="1"/>
            <a:r>
              <a:rPr lang="zh-CN" altLang="en-US" sz="2000" b="1" spc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后台管理系统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文本框 53">
            <a:extLst>
              <a:ext uri="{FF2B5EF4-FFF2-40B4-BE49-F238E27FC236}">
                <a16:creationId xmlns:a16="http://schemas.microsoft.com/office/drawing/2014/main" id="{1E0671FD-7173-2050-39C6-90EBC6F4D263}"/>
              </a:ext>
            </a:extLst>
          </p:cNvPr>
          <p:cNvSpPr txBox="1"/>
          <p:nvPr/>
        </p:nvSpPr>
        <p:spPr>
          <a:xfrm>
            <a:off x="6101057" y="1118129"/>
            <a:ext cx="22994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algn="ctr">
              <a:defRPr/>
            </a:pPr>
            <a:r>
              <a:rPr lang="zh-CN" altLang="en-US" sz="16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制作后台管理系统，能够对所有数据管理，进行导入导出等操作</a:t>
            </a:r>
          </a:p>
        </p:txBody>
      </p:sp>
      <p:sp>
        <p:nvSpPr>
          <p:cNvPr id="79" name="文本框 52">
            <a:extLst>
              <a:ext uri="{FF2B5EF4-FFF2-40B4-BE49-F238E27FC236}">
                <a16:creationId xmlns:a16="http://schemas.microsoft.com/office/drawing/2014/main" id="{0B1A0465-13B6-8472-B6D8-458671EEE3B8}"/>
              </a:ext>
            </a:extLst>
          </p:cNvPr>
          <p:cNvSpPr txBox="1"/>
          <p:nvPr/>
        </p:nvSpPr>
        <p:spPr>
          <a:xfrm>
            <a:off x="5180275" y="4990207"/>
            <a:ext cx="1326977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eaLnBrk="1" hangingPunct="1"/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数据存储</a:t>
            </a:r>
          </a:p>
        </p:txBody>
      </p:sp>
      <p:sp>
        <p:nvSpPr>
          <p:cNvPr id="80" name="文本框 53">
            <a:extLst>
              <a:ext uri="{FF2B5EF4-FFF2-40B4-BE49-F238E27FC236}">
                <a16:creationId xmlns:a16="http://schemas.microsoft.com/office/drawing/2014/main" id="{00EB2218-018B-A115-0AB6-8908CA2C7DC4}"/>
              </a:ext>
            </a:extLst>
          </p:cNvPr>
          <p:cNvSpPr txBox="1"/>
          <p:nvPr/>
        </p:nvSpPr>
        <p:spPr>
          <a:xfrm>
            <a:off x="5037098" y="5432875"/>
            <a:ext cx="17892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algn="ctr">
              <a:defRPr/>
            </a:pPr>
            <a:r>
              <a:rPr lang="zh-CN" altLang="en-US" sz="16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将传输的数据，包括工单信息以及包含的测试图片、文件报告等保存在本地</a:t>
            </a:r>
          </a:p>
        </p:txBody>
      </p:sp>
      <p:sp>
        <p:nvSpPr>
          <p:cNvPr id="81" name="文本框 52">
            <a:extLst>
              <a:ext uri="{FF2B5EF4-FFF2-40B4-BE49-F238E27FC236}">
                <a16:creationId xmlns:a16="http://schemas.microsoft.com/office/drawing/2014/main" id="{705F6F91-A245-B96E-746C-9745D56047F8}"/>
              </a:ext>
            </a:extLst>
          </p:cNvPr>
          <p:cNvSpPr txBox="1"/>
          <p:nvPr/>
        </p:nvSpPr>
        <p:spPr>
          <a:xfrm>
            <a:off x="8106232" y="4527705"/>
            <a:ext cx="13269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eaLnBrk="1" hangingPunct="1"/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数据分析</a:t>
            </a:r>
          </a:p>
        </p:txBody>
      </p:sp>
      <p:sp>
        <p:nvSpPr>
          <p:cNvPr id="82" name="文本框 53">
            <a:extLst>
              <a:ext uri="{FF2B5EF4-FFF2-40B4-BE49-F238E27FC236}">
                <a16:creationId xmlns:a16="http://schemas.microsoft.com/office/drawing/2014/main" id="{85F7242D-A4BE-4736-B66E-BA0F57C1D46D}"/>
              </a:ext>
            </a:extLst>
          </p:cNvPr>
          <p:cNvSpPr txBox="1"/>
          <p:nvPr/>
        </p:nvSpPr>
        <p:spPr>
          <a:xfrm>
            <a:off x="7957985" y="4980041"/>
            <a:ext cx="17892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algn="ctr">
              <a:defRPr/>
            </a:pPr>
            <a:r>
              <a:rPr lang="zh-CN" altLang="en-US" sz="16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对每个月搜集的数据进行汇总分析，形成可视化大屏</a:t>
            </a:r>
          </a:p>
        </p:txBody>
      </p:sp>
      <p:sp>
        <p:nvSpPr>
          <p:cNvPr id="83" name="文本框 52">
            <a:extLst>
              <a:ext uri="{FF2B5EF4-FFF2-40B4-BE49-F238E27FC236}">
                <a16:creationId xmlns:a16="http://schemas.microsoft.com/office/drawing/2014/main" id="{91F36911-5E18-8BD5-0E31-5A4CE9680748}"/>
              </a:ext>
            </a:extLst>
          </p:cNvPr>
          <p:cNvSpPr txBox="1"/>
          <p:nvPr/>
        </p:nvSpPr>
        <p:spPr>
          <a:xfrm>
            <a:off x="10296983" y="3261955"/>
            <a:ext cx="16867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marL="0" marR="0" lvl="0" indent="0" eaLnBrk="1" hangingPunct="1"/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自动化任务</a:t>
            </a:r>
          </a:p>
        </p:txBody>
      </p:sp>
      <p:sp>
        <p:nvSpPr>
          <p:cNvPr id="84" name="文本框 53">
            <a:extLst>
              <a:ext uri="{FF2B5EF4-FFF2-40B4-BE49-F238E27FC236}">
                <a16:creationId xmlns:a16="http://schemas.microsoft.com/office/drawing/2014/main" id="{B82C30EE-5433-C499-C6C1-8B21C49B802D}"/>
              </a:ext>
            </a:extLst>
          </p:cNvPr>
          <p:cNvSpPr txBox="1"/>
          <p:nvPr/>
        </p:nvSpPr>
        <p:spPr>
          <a:xfrm>
            <a:off x="10148736" y="3714291"/>
            <a:ext cx="17892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algn="ctr">
              <a:defRPr/>
            </a:pPr>
            <a:r>
              <a:rPr lang="zh-CN" altLang="en-US" sz="16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定时，自动的进行数据导出以及数据分析的任务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946806" y="1310230"/>
            <a:ext cx="532537" cy="532606"/>
            <a:chOff x="3743325" y="3762695"/>
            <a:chExt cx="399455" cy="399578"/>
          </a:xfrm>
        </p:grpSpPr>
        <p:sp>
          <p:nvSpPr>
            <p:cNvPr id="41996" name="AutoShape 12"/>
            <p:cNvSpPr/>
            <p:nvPr/>
          </p:nvSpPr>
          <p:spPr bwMode="auto">
            <a:xfrm>
              <a:off x="3743325" y="3762695"/>
              <a:ext cx="399455" cy="399578"/>
            </a:xfrm>
            <a:custGeom>
              <a:avLst/>
              <a:gdLst>
                <a:gd name="T0" fmla="*/ 532579 w 19679"/>
                <a:gd name="T1" fmla="*/ 584598 h 19679"/>
                <a:gd name="T2" fmla="*/ 532579 w 19679"/>
                <a:gd name="T3" fmla="*/ 584598 h 19679"/>
                <a:gd name="T4" fmla="*/ 532579 w 19679"/>
                <a:gd name="T5" fmla="*/ 584598 h 19679"/>
                <a:gd name="T6" fmla="*/ 532579 w 19679"/>
                <a:gd name="T7" fmla="*/ 58459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3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997" name="AutoShape 13"/>
            <p:cNvSpPr/>
            <p:nvPr/>
          </p:nvSpPr>
          <p:spPr bwMode="auto">
            <a:xfrm>
              <a:off x="3868341" y="3878816"/>
              <a:ext cx="156567" cy="156615"/>
            </a:xfrm>
            <a:custGeom>
              <a:avLst/>
              <a:gdLst>
                <a:gd name="T0" fmla="*/ 208757 w 21600"/>
                <a:gd name="T1" fmla="*/ 208756 h 21600"/>
                <a:gd name="T2" fmla="*/ 208757 w 21600"/>
                <a:gd name="T3" fmla="*/ 208756 h 21600"/>
                <a:gd name="T4" fmla="*/ 208757 w 21600"/>
                <a:gd name="T5" fmla="*/ 208756 h 21600"/>
                <a:gd name="T6" fmla="*/ 208757 w 21600"/>
                <a:gd name="T7" fmla="*/ 20875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7080" y="5513"/>
                  </a:moveTo>
                  <a:cubicBezTo>
                    <a:pt x="17129" y="6606"/>
                    <a:pt x="17242" y="7684"/>
                    <a:pt x="17416" y="8751"/>
                  </a:cubicBezTo>
                  <a:cubicBezTo>
                    <a:pt x="17593" y="9818"/>
                    <a:pt x="17852" y="10843"/>
                    <a:pt x="18196" y="11820"/>
                  </a:cubicBezTo>
                  <a:cubicBezTo>
                    <a:pt x="18539" y="12800"/>
                    <a:pt x="18988" y="13717"/>
                    <a:pt x="19540" y="14575"/>
                  </a:cubicBezTo>
                  <a:cubicBezTo>
                    <a:pt x="20094" y="15436"/>
                    <a:pt x="20779" y="16210"/>
                    <a:pt x="21599" y="16896"/>
                  </a:cubicBezTo>
                  <a:cubicBezTo>
                    <a:pt x="21564" y="17526"/>
                    <a:pt x="21335" y="18042"/>
                    <a:pt x="20910" y="18443"/>
                  </a:cubicBezTo>
                  <a:cubicBezTo>
                    <a:pt x="20486" y="18844"/>
                    <a:pt x="19994" y="19042"/>
                    <a:pt x="19437" y="19042"/>
                  </a:cubicBezTo>
                  <a:lnTo>
                    <a:pt x="13679" y="19042"/>
                  </a:lnTo>
                  <a:cubicBezTo>
                    <a:pt x="13530" y="19781"/>
                    <a:pt x="13194" y="20394"/>
                    <a:pt x="12666" y="20874"/>
                  </a:cubicBezTo>
                  <a:cubicBezTo>
                    <a:pt x="12137" y="21357"/>
                    <a:pt x="11519" y="21600"/>
                    <a:pt x="10816" y="21600"/>
                  </a:cubicBezTo>
                  <a:cubicBezTo>
                    <a:pt x="10113" y="21600"/>
                    <a:pt x="9493" y="21357"/>
                    <a:pt x="8957" y="20874"/>
                  </a:cubicBezTo>
                  <a:cubicBezTo>
                    <a:pt x="8420" y="20394"/>
                    <a:pt x="8074" y="19781"/>
                    <a:pt x="7920" y="19042"/>
                  </a:cubicBezTo>
                  <a:lnTo>
                    <a:pt x="2159" y="19042"/>
                  </a:lnTo>
                  <a:cubicBezTo>
                    <a:pt x="1603" y="19042"/>
                    <a:pt x="1113" y="18841"/>
                    <a:pt x="687" y="18438"/>
                  </a:cubicBezTo>
                  <a:cubicBezTo>
                    <a:pt x="261" y="18031"/>
                    <a:pt x="30" y="17514"/>
                    <a:pt x="0" y="16896"/>
                  </a:cubicBezTo>
                  <a:cubicBezTo>
                    <a:pt x="851" y="16193"/>
                    <a:pt x="1554" y="15414"/>
                    <a:pt x="2111" y="14564"/>
                  </a:cubicBezTo>
                  <a:cubicBezTo>
                    <a:pt x="2667" y="13712"/>
                    <a:pt x="3113" y="12805"/>
                    <a:pt x="3449" y="11848"/>
                  </a:cubicBezTo>
                  <a:cubicBezTo>
                    <a:pt x="3785" y="10888"/>
                    <a:pt x="4029" y="9878"/>
                    <a:pt x="4186" y="8819"/>
                  </a:cubicBezTo>
                  <a:cubicBezTo>
                    <a:pt x="4342" y="7760"/>
                    <a:pt x="4457" y="6679"/>
                    <a:pt x="4529" y="5570"/>
                  </a:cubicBezTo>
                  <a:cubicBezTo>
                    <a:pt x="4578" y="4810"/>
                    <a:pt x="4809" y="4096"/>
                    <a:pt x="5217" y="3418"/>
                  </a:cubicBezTo>
                  <a:cubicBezTo>
                    <a:pt x="5627" y="2744"/>
                    <a:pt x="6143" y="2154"/>
                    <a:pt x="6763" y="1648"/>
                  </a:cubicBezTo>
                  <a:cubicBezTo>
                    <a:pt x="7387" y="1146"/>
                    <a:pt x="8054" y="745"/>
                    <a:pt x="8767" y="448"/>
                  </a:cubicBezTo>
                  <a:cubicBezTo>
                    <a:pt x="9480" y="149"/>
                    <a:pt x="10162" y="0"/>
                    <a:pt x="10816" y="0"/>
                  </a:cubicBezTo>
                  <a:cubicBezTo>
                    <a:pt x="11422" y="0"/>
                    <a:pt x="12091" y="149"/>
                    <a:pt x="12817" y="448"/>
                  </a:cubicBezTo>
                  <a:cubicBezTo>
                    <a:pt x="13545" y="745"/>
                    <a:pt x="14225" y="1143"/>
                    <a:pt x="14851" y="1634"/>
                  </a:cubicBezTo>
                  <a:cubicBezTo>
                    <a:pt x="15477" y="2131"/>
                    <a:pt x="16005" y="2713"/>
                    <a:pt x="16434" y="3382"/>
                  </a:cubicBezTo>
                  <a:cubicBezTo>
                    <a:pt x="16864" y="4045"/>
                    <a:pt x="17080" y="4759"/>
                    <a:pt x="17080" y="5513"/>
                  </a:cubicBezTo>
                  <a:moveTo>
                    <a:pt x="18688" y="16899"/>
                  </a:moveTo>
                  <a:cubicBezTo>
                    <a:pt x="18050" y="16123"/>
                    <a:pt x="17519" y="15295"/>
                    <a:pt x="17098" y="14417"/>
                  </a:cubicBezTo>
                  <a:cubicBezTo>
                    <a:pt x="16677" y="13537"/>
                    <a:pt x="16331" y="12630"/>
                    <a:pt x="16067" y="11687"/>
                  </a:cubicBezTo>
                  <a:cubicBezTo>
                    <a:pt x="15800" y="10747"/>
                    <a:pt x="15595" y="9782"/>
                    <a:pt x="15451" y="8796"/>
                  </a:cubicBezTo>
                  <a:cubicBezTo>
                    <a:pt x="15308" y="7808"/>
                    <a:pt x="15205" y="6806"/>
                    <a:pt x="15138" y="5787"/>
                  </a:cubicBezTo>
                  <a:cubicBezTo>
                    <a:pt x="15105" y="5293"/>
                    <a:pt x="14938" y="4824"/>
                    <a:pt x="14635" y="4381"/>
                  </a:cubicBezTo>
                  <a:cubicBezTo>
                    <a:pt x="14333" y="3941"/>
                    <a:pt x="13969" y="3554"/>
                    <a:pt x="13543" y="3221"/>
                  </a:cubicBezTo>
                  <a:cubicBezTo>
                    <a:pt x="13117" y="2888"/>
                    <a:pt x="12660" y="2628"/>
                    <a:pt x="12173" y="2444"/>
                  </a:cubicBezTo>
                  <a:cubicBezTo>
                    <a:pt x="11686" y="2258"/>
                    <a:pt x="11234" y="2168"/>
                    <a:pt x="10816" y="2168"/>
                  </a:cubicBezTo>
                  <a:cubicBezTo>
                    <a:pt x="10431" y="2168"/>
                    <a:pt x="9993" y="2264"/>
                    <a:pt x="9495" y="2456"/>
                  </a:cubicBezTo>
                  <a:cubicBezTo>
                    <a:pt x="9000" y="2650"/>
                    <a:pt x="8533" y="2907"/>
                    <a:pt x="8097" y="3221"/>
                  </a:cubicBezTo>
                  <a:cubicBezTo>
                    <a:pt x="7659" y="3534"/>
                    <a:pt x="7284" y="3910"/>
                    <a:pt x="6974" y="4342"/>
                  </a:cubicBezTo>
                  <a:cubicBezTo>
                    <a:pt x="6661" y="4776"/>
                    <a:pt x="6499" y="5220"/>
                    <a:pt x="6481" y="5680"/>
                  </a:cubicBezTo>
                  <a:cubicBezTo>
                    <a:pt x="6433" y="6682"/>
                    <a:pt x="6335" y="7681"/>
                    <a:pt x="6194" y="8689"/>
                  </a:cubicBezTo>
                  <a:cubicBezTo>
                    <a:pt x="6050" y="9691"/>
                    <a:pt x="5843" y="10674"/>
                    <a:pt x="5568" y="11631"/>
                  </a:cubicBezTo>
                  <a:cubicBezTo>
                    <a:pt x="5294" y="12594"/>
                    <a:pt x="4937" y="13514"/>
                    <a:pt x="4499" y="14403"/>
                  </a:cubicBezTo>
                  <a:cubicBezTo>
                    <a:pt x="4060" y="15290"/>
                    <a:pt x="3534" y="16123"/>
                    <a:pt x="2921" y="16899"/>
                  </a:cubicBezTo>
                  <a:lnTo>
                    <a:pt x="18688" y="16899"/>
                  </a:lnTo>
                  <a:close/>
                  <a:moveTo>
                    <a:pt x="10816" y="20625"/>
                  </a:moveTo>
                  <a:cubicBezTo>
                    <a:pt x="10965" y="20625"/>
                    <a:pt x="11037" y="20535"/>
                    <a:pt x="11037" y="20354"/>
                  </a:cubicBezTo>
                  <a:cubicBezTo>
                    <a:pt x="11037" y="20174"/>
                    <a:pt x="10965" y="20081"/>
                    <a:pt x="10816" y="20072"/>
                  </a:cubicBezTo>
                  <a:cubicBezTo>
                    <a:pt x="10383" y="20072"/>
                    <a:pt x="10011" y="19903"/>
                    <a:pt x="9698" y="19570"/>
                  </a:cubicBezTo>
                  <a:cubicBezTo>
                    <a:pt x="9387" y="19236"/>
                    <a:pt x="9234" y="18833"/>
                    <a:pt x="9234" y="18353"/>
                  </a:cubicBezTo>
                  <a:cubicBezTo>
                    <a:pt x="9234" y="18175"/>
                    <a:pt x="9154" y="18085"/>
                    <a:pt x="9000" y="18085"/>
                  </a:cubicBezTo>
                  <a:cubicBezTo>
                    <a:pt x="8836" y="18085"/>
                    <a:pt x="8754" y="18175"/>
                    <a:pt x="8754" y="18353"/>
                  </a:cubicBezTo>
                  <a:cubicBezTo>
                    <a:pt x="8754" y="18985"/>
                    <a:pt x="8954" y="19522"/>
                    <a:pt x="9357" y="19965"/>
                  </a:cubicBezTo>
                  <a:cubicBezTo>
                    <a:pt x="9757" y="20405"/>
                    <a:pt x="10244" y="20625"/>
                    <a:pt x="10816" y="206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5824" y="1303084"/>
            <a:ext cx="532537" cy="532606"/>
            <a:chOff x="1019175" y="3762695"/>
            <a:chExt cx="399455" cy="399578"/>
          </a:xfrm>
        </p:grpSpPr>
        <p:sp>
          <p:nvSpPr>
            <p:cNvPr id="41994" name="AutoShape 10"/>
            <p:cNvSpPr/>
            <p:nvPr/>
          </p:nvSpPr>
          <p:spPr bwMode="auto">
            <a:xfrm>
              <a:off x="1019175" y="3762695"/>
              <a:ext cx="399455" cy="399578"/>
            </a:xfrm>
            <a:custGeom>
              <a:avLst/>
              <a:gdLst>
                <a:gd name="T0" fmla="*/ 532579 w 19679"/>
                <a:gd name="T1" fmla="*/ 584598 h 19679"/>
                <a:gd name="T2" fmla="*/ 532579 w 19679"/>
                <a:gd name="T3" fmla="*/ 584598 h 19679"/>
                <a:gd name="T4" fmla="*/ 532579 w 19679"/>
                <a:gd name="T5" fmla="*/ 584598 h 19679"/>
                <a:gd name="T6" fmla="*/ 532579 w 19679"/>
                <a:gd name="T7" fmla="*/ 58459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998" name="AutoShape 14"/>
            <p:cNvSpPr/>
            <p:nvPr/>
          </p:nvSpPr>
          <p:spPr bwMode="auto">
            <a:xfrm>
              <a:off x="1145977" y="3871670"/>
              <a:ext cx="156567" cy="156615"/>
            </a:xfrm>
            <a:custGeom>
              <a:avLst/>
              <a:gdLst>
                <a:gd name="T0" fmla="*/ 208756 w 21600"/>
                <a:gd name="T1" fmla="*/ 209569 h 21558"/>
                <a:gd name="T2" fmla="*/ 208756 w 21600"/>
                <a:gd name="T3" fmla="*/ 209569 h 21558"/>
                <a:gd name="T4" fmla="*/ 208756 w 21600"/>
                <a:gd name="T5" fmla="*/ 209569 h 21558"/>
                <a:gd name="T6" fmla="*/ 208756 w 21600"/>
                <a:gd name="T7" fmla="*/ 209569 h 215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58">
                  <a:moveTo>
                    <a:pt x="18076" y="8547"/>
                  </a:moveTo>
                  <a:cubicBezTo>
                    <a:pt x="19181" y="9499"/>
                    <a:pt x="20046" y="10569"/>
                    <a:pt x="20670" y="11749"/>
                  </a:cubicBezTo>
                  <a:cubicBezTo>
                    <a:pt x="21291" y="12932"/>
                    <a:pt x="21599" y="14075"/>
                    <a:pt x="21599" y="15179"/>
                  </a:cubicBezTo>
                  <a:cubicBezTo>
                    <a:pt x="21599" y="16159"/>
                    <a:pt x="21344" y="17040"/>
                    <a:pt x="20832" y="17815"/>
                  </a:cubicBezTo>
                  <a:cubicBezTo>
                    <a:pt x="20320" y="18592"/>
                    <a:pt x="19593" y="19260"/>
                    <a:pt x="18660" y="19812"/>
                  </a:cubicBezTo>
                  <a:cubicBezTo>
                    <a:pt x="17724" y="20363"/>
                    <a:pt x="16585" y="20794"/>
                    <a:pt x="15252" y="21098"/>
                  </a:cubicBezTo>
                  <a:cubicBezTo>
                    <a:pt x="13917" y="21403"/>
                    <a:pt x="12435" y="21557"/>
                    <a:pt x="10800" y="21557"/>
                  </a:cubicBezTo>
                  <a:cubicBezTo>
                    <a:pt x="9168" y="21557"/>
                    <a:pt x="7682" y="21403"/>
                    <a:pt x="6350" y="21098"/>
                  </a:cubicBezTo>
                  <a:cubicBezTo>
                    <a:pt x="5014" y="20794"/>
                    <a:pt x="3878" y="20363"/>
                    <a:pt x="2936" y="19812"/>
                  </a:cubicBezTo>
                  <a:cubicBezTo>
                    <a:pt x="1993" y="19260"/>
                    <a:pt x="1270" y="18589"/>
                    <a:pt x="761" y="17809"/>
                  </a:cubicBezTo>
                  <a:cubicBezTo>
                    <a:pt x="255" y="17029"/>
                    <a:pt x="0" y="16150"/>
                    <a:pt x="0" y="15179"/>
                  </a:cubicBezTo>
                  <a:cubicBezTo>
                    <a:pt x="0" y="14075"/>
                    <a:pt x="318" y="12934"/>
                    <a:pt x="948" y="11757"/>
                  </a:cubicBezTo>
                  <a:cubicBezTo>
                    <a:pt x="1582" y="10580"/>
                    <a:pt x="2449" y="9510"/>
                    <a:pt x="3557" y="8547"/>
                  </a:cubicBezTo>
                  <a:cubicBezTo>
                    <a:pt x="3654" y="8403"/>
                    <a:pt x="3822" y="8344"/>
                    <a:pt x="4056" y="8369"/>
                  </a:cubicBezTo>
                  <a:cubicBezTo>
                    <a:pt x="4290" y="8398"/>
                    <a:pt x="4446" y="8491"/>
                    <a:pt x="4527" y="8654"/>
                  </a:cubicBezTo>
                  <a:cubicBezTo>
                    <a:pt x="4565" y="8800"/>
                    <a:pt x="4565" y="8930"/>
                    <a:pt x="4527" y="9045"/>
                  </a:cubicBezTo>
                  <a:cubicBezTo>
                    <a:pt x="4446" y="9361"/>
                    <a:pt x="4378" y="9738"/>
                    <a:pt x="4318" y="10177"/>
                  </a:cubicBezTo>
                  <a:cubicBezTo>
                    <a:pt x="4259" y="10617"/>
                    <a:pt x="4237" y="11073"/>
                    <a:pt x="4259" y="11546"/>
                  </a:cubicBezTo>
                  <a:cubicBezTo>
                    <a:pt x="4278" y="12016"/>
                    <a:pt x="4343" y="12475"/>
                    <a:pt x="4452" y="12915"/>
                  </a:cubicBezTo>
                  <a:cubicBezTo>
                    <a:pt x="4562" y="13354"/>
                    <a:pt x="4749" y="13734"/>
                    <a:pt x="5020" y="14047"/>
                  </a:cubicBezTo>
                  <a:cubicBezTo>
                    <a:pt x="5329" y="14379"/>
                    <a:pt x="5716" y="14599"/>
                    <a:pt x="6184" y="14709"/>
                  </a:cubicBezTo>
                  <a:cubicBezTo>
                    <a:pt x="5698" y="13323"/>
                    <a:pt x="5498" y="12008"/>
                    <a:pt x="5588" y="10757"/>
                  </a:cubicBezTo>
                  <a:cubicBezTo>
                    <a:pt x="5676" y="9510"/>
                    <a:pt x="5919" y="8344"/>
                    <a:pt x="6318" y="7265"/>
                  </a:cubicBezTo>
                  <a:cubicBezTo>
                    <a:pt x="6718" y="6187"/>
                    <a:pt x="7223" y="5212"/>
                    <a:pt x="7835" y="4339"/>
                  </a:cubicBezTo>
                  <a:cubicBezTo>
                    <a:pt x="8450" y="3469"/>
                    <a:pt x="9040" y="2720"/>
                    <a:pt x="9607" y="2089"/>
                  </a:cubicBezTo>
                  <a:cubicBezTo>
                    <a:pt x="10172" y="1459"/>
                    <a:pt x="10662" y="980"/>
                    <a:pt x="11068" y="653"/>
                  </a:cubicBezTo>
                  <a:cubicBezTo>
                    <a:pt x="11477" y="326"/>
                    <a:pt x="11692" y="149"/>
                    <a:pt x="11711" y="124"/>
                  </a:cubicBezTo>
                  <a:cubicBezTo>
                    <a:pt x="11960" y="-42"/>
                    <a:pt x="12194" y="-42"/>
                    <a:pt x="12416" y="124"/>
                  </a:cubicBezTo>
                  <a:cubicBezTo>
                    <a:pt x="12513" y="191"/>
                    <a:pt x="12581" y="293"/>
                    <a:pt x="12616" y="414"/>
                  </a:cubicBezTo>
                  <a:cubicBezTo>
                    <a:pt x="12650" y="535"/>
                    <a:pt x="12647" y="645"/>
                    <a:pt x="12609" y="746"/>
                  </a:cubicBezTo>
                  <a:cubicBezTo>
                    <a:pt x="12609" y="760"/>
                    <a:pt x="12531" y="954"/>
                    <a:pt x="12375" y="1318"/>
                  </a:cubicBezTo>
                  <a:cubicBezTo>
                    <a:pt x="12222" y="1681"/>
                    <a:pt x="12116" y="2140"/>
                    <a:pt x="12057" y="2692"/>
                  </a:cubicBezTo>
                  <a:cubicBezTo>
                    <a:pt x="11995" y="3244"/>
                    <a:pt x="12029" y="3849"/>
                    <a:pt x="12160" y="4503"/>
                  </a:cubicBezTo>
                  <a:cubicBezTo>
                    <a:pt x="12291" y="5162"/>
                    <a:pt x="12644" y="5773"/>
                    <a:pt x="13221" y="6339"/>
                  </a:cubicBezTo>
                  <a:cubicBezTo>
                    <a:pt x="13589" y="6728"/>
                    <a:pt x="13926" y="7108"/>
                    <a:pt x="14229" y="7485"/>
                  </a:cubicBezTo>
                  <a:cubicBezTo>
                    <a:pt x="14532" y="7862"/>
                    <a:pt x="14791" y="8282"/>
                    <a:pt x="15006" y="8744"/>
                  </a:cubicBezTo>
                  <a:cubicBezTo>
                    <a:pt x="15218" y="9209"/>
                    <a:pt x="15390" y="9749"/>
                    <a:pt x="15515" y="10363"/>
                  </a:cubicBezTo>
                  <a:cubicBezTo>
                    <a:pt x="15639" y="10977"/>
                    <a:pt x="15702" y="11709"/>
                    <a:pt x="15702" y="12554"/>
                  </a:cubicBezTo>
                  <a:cubicBezTo>
                    <a:pt x="15702" y="12850"/>
                    <a:pt x="15546" y="13027"/>
                    <a:pt x="15237" y="13078"/>
                  </a:cubicBezTo>
                  <a:cubicBezTo>
                    <a:pt x="15118" y="13098"/>
                    <a:pt x="14997" y="13078"/>
                    <a:pt x="14872" y="13027"/>
                  </a:cubicBezTo>
                  <a:cubicBezTo>
                    <a:pt x="14747" y="12971"/>
                    <a:pt x="14666" y="12886"/>
                    <a:pt x="14625" y="12768"/>
                  </a:cubicBezTo>
                  <a:cubicBezTo>
                    <a:pt x="14485" y="12489"/>
                    <a:pt x="14276" y="12270"/>
                    <a:pt x="13998" y="12109"/>
                  </a:cubicBezTo>
                  <a:cubicBezTo>
                    <a:pt x="13720" y="11946"/>
                    <a:pt x="13405" y="11867"/>
                    <a:pt x="13056" y="11867"/>
                  </a:cubicBezTo>
                  <a:cubicBezTo>
                    <a:pt x="12588" y="11867"/>
                    <a:pt x="12191" y="12016"/>
                    <a:pt x="11870" y="12318"/>
                  </a:cubicBezTo>
                  <a:cubicBezTo>
                    <a:pt x="11545" y="12619"/>
                    <a:pt x="11383" y="12985"/>
                    <a:pt x="11383" y="13419"/>
                  </a:cubicBezTo>
                  <a:cubicBezTo>
                    <a:pt x="11383" y="14503"/>
                    <a:pt x="12160" y="15044"/>
                    <a:pt x="13714" y="15035"/>
                  </a:cubicBezTo>
                  <a:cubicBezTo>
                    <a:pt x="14691" y="15035"/>
                    <a:pt x="15452" y="14751"/>
                    <a:pt x="15998" y="14185"/>
                  </a:cubicBezTo>
                  <a:cubicBezTo>
                    <a:pt x="16370" y="13799"/>
                    <a:pt x="16635" y="13343"/>
                    <a:pt x="16797" y="12819"/>
                  </a:cubicBezTo>
                  <a:cubicBezTo>
                    <a:pt x="16963" y="12290"/>
                    <a:pt x="17065" y="11777"/>
                    <a:pt x="17103" y="11273"/>
                  </a:cubicBezTo>
                  <a:cubicBezTo>
                    <a:pt x="17143" y="10769"/>
                    <a:pt x="17156" y="10310"/>
                    <a:pt x="17134" y="9893"/>
                  </a:cubicBezTo>
                  <a:cubicBezTo>
                    <a:pt x="17115" y="9473"/>
                    <a:pt x="17097" y="9195"/>
                    <a:pt x="17075" y="9048"/>
                  </a:cubicBezTo>
                  <a:cubicBezTo>
                    <a:pt x="17016" y="8941"/>
                    <a:pt x="17016" y="8812"/>
                    <a:pt x="17075" y="8657"/>
                  </a:cubicBezTo>
                  <a:cubicBezTo>
                    <a:pt x="17156" y="8493"/>
                    <a:pt x="17312" y="8400"/>
                    <a:pt x="17546" y="8372"/>
                  </a:cubicBezTo>
                  <a:cubicBezTo>
                    <a:pt x="17780" y="8347"/>
                    <a:pt x="17955" y="8403"/>
                    <a:pt x="18076" y="85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55442" y="1310230"/>
            <a:ext cx="532537" cy="532606"/>
            <a:chOff x="2390775" y="3762695"/>
            <a:chExt cx="399455" cy="399578"/>
          </a:xfrm>
        </p:grpSpPr>
        <p:sp>
          <p:nvSpPr>
            <p:cNvPr id="41995" name="AutoShape 11"/>
            <p:cNvSpPr/>
            <p:nvPr/>
          </p:nvSpPr>
          <p:spPr bwMode="auto">
            <a:xfrm>
              <a:off x="2390775" y="3762695"/>
              <a:ext cx="399455" cy="399578"/>
            </a:xfrm>
            <a:custGeom>
              <a:avLst/>
              <a:gdLst>
                <a:gd name="T0" fmla="*/ 532579 w 19679"/>
                <a:gd name="T1" fmla="*/ 584598 h 19679"/>
                <a:gd name="T2" fmla="*/ 532579 w 19679"/>
                <a:gd name="T3" fmla="*/ 584598 h 19679"/>
                <a:gd name="T4" fmla="*/ 532579 w 19679"/>
                <a:gd name="T5" fmla="*/ 584598 h 19679"/>
                <a:gd name="T6" fmla="*/ 532579 w 19679"/>
                <a:gd name="T7" fmla="*/ 584598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999" name="AutoShape 15"/>
            <p:cNvSpPr/>
            <p:nvPr/>
          </p:nvSpPr>
          <p:spPr bwMode="auto">
            <a:xfrm>
              <a:off x="2514600" y="3881794"/>
              <a:ext cx="156567" cy="156616"/>
            </a:xfrm>
            <a:custGeom>
              <a:avLst/>
              <a:gdLst>
                <a:gd name="T0" fmla="*/ 208757 w 21600"/>
                <a:gd name="T1" fmla="*/ 208757 h 21588"/>
                <a:gd name="T2" fmla="*/ 208757 w 21600"/>
                <a:gd name="T3" fmla="*/ 208757 h 21588"/>
                <a:gd name="T4" fmla="*/ 208757 w 21600"/>
                <a:gd name="T5" fmla="*/ 208757 h 21588"/>
                <a:gd name="T6" fmla="*/ 208757 w 21600"/>
                <a:gd name="T7" fmla="*/ 208757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599" y="8156"/>
                    <a:pt x="21599" y="9468"/>
                  </a:cubicBezTo>
                  <a:cubicBezTo>
                    <a:pt x="21599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600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2001" name="AutoShape 17"/>
          <p:cNvSpPr/>
          <p:nvPr/>
        </p:nvSpPr>
        <p:spPr bwMode="auto">
          <a:xfrm>
            <a:off x="1211693" y="1440147"/>
            <a:ext cx="1129360" cy="3048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6" tIns="19046" rIns="19046" bIns="19046" anchor="ctr"/>
          <a:lstStyle/>
          <a:p>
            <a:pPr defTabSz="608965"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Arial"/>
                <a:cs typeface="Arial"/>
              </a:rPr>
              <a:t>注册页面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Arial"/>
              <a:cs typeface="Arial"/>
            </a:endParaRPr>
          </a:p>
        </p:txBody>
      </p:sp>
      <p:sp>
        <p:nvSpPr>
          <p:cNvPr id="42002" name="AutoShape 18"/>
          <p:cNvSpPr/>
          <p:nvPr/>
        </p:nvSpPr>
        <p:spPr bwMode="auto">
          <a:xfrm>
            <a:off x="4903057" y="1421354"/>
            <a:ext cx="1129360" cy="3048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6" tIns="19046" rIns="19046" bIns="19046" anchor="ctr"/>
          <a:lstStyle/>
          <a:p>
            <a:pPr defTabSz="608965"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微软雅黑" pitchFamily="34" charset="-122"/>
                <a:cs typeface="Arial"/>
              </a:rPr>
              <a:t>登录页面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Arial"/>
              <a:cs typeface="Arial"/>
            </a:endParaRPr>
          </a:p>
        </p:txBody>
      </p:sp>
      <p:sp>
        <p:nvSpPr>
          <p:cNvPr id="42003" name="AutoShape 19"/>
          <p:cNvSpPr/>
          <p:nvPr/>
        </p:nvSpPr>
        <p:spPr bwMode="auto">
          <a:xfrm>
            <a:off x="8603945" y="1421354"/>
            <a:ext cx="1128565" cy="3048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6" tIns="19046" rIns="19046" bIns="19046" anchor="ctr"/>
          <a:lstStyle/>
          <a:p>
            <a:pPr defTabSz="608965"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微软雅黑" pitchFamily="34" charset="-122"/>
                <a:cs typeface="Arial"/>
              </a:rPr>
              <a:t>表单页面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Arial"/>
              <a:cs typeface="Arial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  </a:t>
            </a:r>
            <a:r>
              <a:rPr lang="zh-CN" altLang="en-US" dirty="0"/>
              <a:t>客服优化小程序：前端页面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95A2E85-6069-4AFC-06C0-9A01AF2162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842" y="2024685"/>
            <a:ext cx="2304000" cy="360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AA95CE4-47BC-F947-70E1-A0A22FBEB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09" y="2035916"/>
            <a:ext cx="2304000" cy="360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4DCC038-BFB5-8E51-8C67-6F047048A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32" y="2094128"/>
            <a:ext cx="2304000" cy="36000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74C2766-993D-282E-2FAB-18644C77C7AD}"/>
              </a:ext>
            </a:extLst>
          </p:cNvPr>
          <p:cNvSpPr txBox="1"/>
          <p:nvPr/>
        </p:nvSpPr>
        <p:spPr>
          <a:xfrm>
            <a:off x="557370" y="594567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输入完信息后点击</a:t>
            </a:r>
            <a:endParaRPr lang="en-US" altLang="zh-CN" dirty="0"/>
          </a:p>
          <a:p>
            <a:r>
              <a:rPr lang="zh-CN" altLang="en-US" dirty="0"/>
              <a:t>按钮即可注册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6541125-7480-69C9-DCAF-1AF541263137}"/>
              </a:ext>
            </a:extLst>
          </p:cNvPr>
          <p:cNvSpPr txBox="1"/>
          <p:nvPr/>
        </p:nvSpPr>
        <p:spPr>
          <a:xfrm>
            <a:off x="3990409" y="59456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在注册后输入信息点击登录</a:t>
            </a:r>
            <a:endParaRPr lang="en-US" altLang="zh-CN" dirty="0"/>
          </a:p>
          <a:p>
            <a:r>
              <a:rPr lang="zh-CN" altLang="en-US" dirty="0"/>
              <a:t>按钮即可进入到表单页面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2365291-7093-1A0F-7A80-19C77473C25A}"/>
              </a:ext>
            </a:extLst>
          </p:cNvPr>
          <p:cNvSpPr txBox="1"/>
          <p:nvPr/>
        </p:nvSpPr>
        <p:spPr>
          <a:xfrm>
            <a:off x="7590972" y="594567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填写完表单信息后点击提交按钮</a:t>
            </a:r>
            <a:endParaRPr lang="en-US" altLang="zh-CN" dirty="0"/>
          </a:p>
          <a:p>
            <a:r>
              <a:rPr lang="zh-CN" altLang="en-US" dirty="0"/>
              <a:t>即可将信息保存到后端数据库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6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 </a:t>
            </a:r>
            <a:r>
              <a:rPr lang="zh-CN" altLang="en-US" dirty="0"/>
              <a:t>客服优化小程序：数据库模型设计</a:t>
            </a:r>
          </a:p>
        </p:txBody>
      </p:sp>
      <p:pic>
        <p:nvPicPr>
          <p:cNvPr id="9" name="图片 8" descr="电脑屏幕的照片上有文字&#10;&#10;描述已自动生成">
            <a:extLst>
              <a:ext uri="{FF2B5EF4-FFF2-40B4-BE49-F238E27FC236}">
                <a16:creationId xmlns:a16="http://schemas.microsoft.com/office/drawing/2014/main" id="{B9B178DC-BC31-7DD4-9837-A399D8AA9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878890"/>
            <a:ext cx="3048425" cy="4458322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F1F1CFB3-C428-799A-F226-375628D96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43" y="2214674"/>
            <a:ext cx="2410161" cy="1676634"/>
          </a:xfrm>
          <a:prstGeom prst="rect">
            <a:avLst/>
          </a:prstGeom>
        </p:spPr>
      </p:pic>
      <p:pic>
        <p:nvPicPr>
          <p:cNvPr id="11" name="图片 10" descr="图形用户界面, 网站&#10;&#10;描述已自动生成">
            <a:extLst>
              <a:ext uri="{FF2B5EF4-FFF2-40B4-BE49-F238E27FC236}">
                <a16:creationId xmlns:a16="http://schemas.microsoft.com/office/drawing/2014/main" id="{DCFCAE6E-4037-2CA7-BD44-D48D69568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1" y="1674186"/>
            <a:ext cx="3625638" cy="4628960"/>
          </a:xfrm>
          <a:prstGeom prst="rect">
            <a:avLst/>
          </a:prstGeom>
        </p:spPr>
      </p:pic>
      <p:pic>
        <p:nvPicPr>
          <p:cNvPr id="63" name="图片 62" descr="图形用户界面, 文本, 应用程序&#10;&#10;描述已自动生成">
            <a:extLst>
              <a:ext uri="{FF2B5EF4-FFF2-40B4-BE49-F238E27FC236}">
                <a16:creationId xmlns:a16="http://schemas.microsoft.com/office/drawing/2014/main" id="{7186B56A-CDD5-8BA3-04B7-8F5AE4D8B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43" y="4509120"/>
            <a:ext cx="4084036" cy="168317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1B176205-4E43-19E7-BFFE-0C8587C22F44}"/>
              </a:ext>
            </a:extLst>
          </p:cNvPr>
          <p:cNvSpPr txBox="1"/>
          <p:nvPr/>
        </p:nvSpPr>
        <p:spPr>
          <a:xfrm>
            <a:off x="7680176" y="168014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用户信息 模型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60EA2EC-1FA1-585C-8CB6-BE5F20DF7823}"/>
              </a:ext>
            </a:extLst>
          </p:cNvPr>
          <p:cNvSpPr txBox="1"/>
          <p:nvPr/>
        </p:nvSpPr>
        <p:spPr>
          <a:xfrm>
            <a:off x="310121" y="119700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客服工单 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6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 </a:t>
            </a:r>
            <a:r>
              <a:rPr lang="zh-CN" altLang="en-US" dirty="0"/>
              <a:t>客服优化小程序：数据存储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018ACC-C57B-90ED-4B1E-43BB6510E0F5}"/>
              </a:ext>
            </a:extLst>
          </p:cNvPr>
          <p:cNvSpPr txBox="1"/>
          <p:nvPr/>
        </p:nvSpPr>
        <p:spPr>
          <a:xfrm>
            <a:off x="752945" y="4192531"/>
            <a:ext cx="44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将工单包含的图片、文件存储在本地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47608D36-E686-1777-1C93-A791CA875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68" y="4785726"/>
            <a:ext cx="2743583" cy="1752845"/>
          </a:xfrm>
          <a:prstGeom prst="rect">
            <a:avLst/>
          </a:prstGeom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5D0CB84-ABEB-D306-F0FD-670A60C29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68" y="1539455"/>
            <a:ext cx="3305636" cy="2429214"/>
          </a:xfrm>
          <a:prstGeom prst="rect">
            <a:avLst/>
          </a:prstGeom>
        </p:spPr>
      </p:pic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DEA1C354-2933-3C6F-079E-08F36608F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98" y="1629000"/>
            <a:ext cx="5515745" cy="17242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12C607-989A-6479-9CEB-FF244A005566}"/>
              </a:ext>
            </a:extLst>
          </p:cNvPr>
          <p:cNvSpPr txBox="1"/>
          <p:nvPr/>
        </p:nvSpPr>
        <p:spPr>
          <a:xfrm>
            <a:off x="5312038" y="893124"/>
            <a:ext cx="477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定时任务：下个月的第一天将上个月工单信息导出为</a:t>
            </a:r>
            <a:r>
              <a:rPr lang="en-US" altLang="zh-CN" dirty="0"/>
              <a:t>excel</a:t>
            </a:r>
            <a:r>
              <a:rPr lang="zh-CN" altLang="en-US" dirty="0"/>
              <a:t>表格</a:t>
            </a:r>
          </a:p>
        </p:txBody>
      </p:sp>
      <p:pic>
        <p:nvPicPr>
          <p:cNvPr id="7" name="图片 6" descr="图形用户界面, 应用程序, Word&#10;&#10;描述已自动生成">
            <a:extLst>
              <a:ext uri="{FF2B5EF4-FFF2-40B4-BE49-F238E27FC236}">
                <a16:creationId xmlns:a16="http://schemas.microsoft.com/office/drawing/2014/main" id="{3B68102B-BFFC-BD71-46F2-15BA3C8F9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038" y="4302938"/>
            <a:ext cx="6125430" cy="21243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1593F16-124E-A2AB-8129-352C0615AEC4}"/>
              </a:ext>
            </a:extLst>
          </p:cNvPr>
          <p:cNvSpPr txBox="1"/>
          <p:nvPr/>
        </p:nvSpPr>
        <p:spPr>
          <a:xfrm>
            <a:off x="5330598" y="3785393"/>
            <a:ext cx="477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导入导出：后台支持导出数据</a:t>
            </a:r>
          </a:p>
        </p:txBody>
      </p:sp>
    </p:spTree>
    <p:extLst>
      <p:ext uri="{BB962C8B-B14F-4D97-AF65-F5344CB8AC3E}">
        <p14:creationId xmlns:p14="http://schemas.microsoft.com/office/powerpoint/2010/main" val="263357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392">
      <a:dk1>
        <a:sysClr val="windowText" lastClr="000000"/>
      </a:dk1>
      <a:lt1>
        <a:sysClr val="window" lastClr="FFFFFF"/>
      </a:lt1>
      <a:dk2>
        <a:srgbClr val="03385D"/>
      </a:dk2>
      <a:lt2>
        <a:srgbClr val="06517B"/>
      </a:lt2>
      <a:accent1>
        <a:srgbClr val="06517B"/>
      </a:accent1>
      <a:accent2>
        <a:srgbClr val="03385D"/>
      </a:accent2>
      <a:accent3>
        <a:srgbClr val="06517B"/>
      </a:accent3>
      <a:accent4>
        <a:srgbClr val="03385D"/>
      </a:accent4>
      <a:accent5>
        <a:srgbClr val="06517B"/>
      </a:accent5>
      <a:accent6>
        <a:srgbClr val="03385D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1372</Words>
  <Application>Microsoft Office PowerPoint</Application>
  <PresentationFormat>自定义</PresentationFormat>
  <Paragraphs>189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-apple-system</vt:lpstr>
      <vt:lpstr>Arial Unicode MS</vt:lpstr>
      <vt:lpstr>Gill Sans</vt:lpstr>
      <vt:lpstr>等线</vt:lpstr>
      <vt:lpstr>方正兰亭黑简体</vt:lpstr>
      <vt:lpstr>微软雅黑</vt:lpstr>
      <vt:lpstr>Arial</vt:lpstr>
      <vt:lpstr>Calibri</vt:lpstr>
      <vt:lpstr>Roboto Condensed</vt:lpstr>
      <vt:lpstr>Times New Roman</vt:lpstr>
      <vt:lpstr>Office 主题</vt:lpstr>
      <vt:lpstr>PowerPoint 演示文稿</vt:lpstr>
      <vt:lpstr>PowerPoint 演示文稿</vt:lpstr>
      <vt:lpstr>PowerPoint 演示文稿</vt:lpstr>
      <vt:lpstr>3 客服优化小程序： 去除耦合操作，简化业务流程</vt:lpstr>
      <vt:lpstr>4  客服优化小程序：需求分析</vt:lpstr>
      <vt:lpstr>5  客服优化小程序：整体开发流程</vt:lpstr>
      <vt:lpstr>6  客服优化小程序：前端页面</vt:lpstr>
      <vt:lpstr>7 客服优化小程序：数据库模型设计</vt:lpstr>
      <vt:lpstr>8 客服优化小程序：数据存储</vt:lpstr>
      <vt:lpstr>9 客服优化小程序：数据分析</vt:lpstr>
      <vt:lpstr>10 客服优化小程序：问题分析</vt:lpstr>
      <vt:lpstr>1 问题分析： 页面兼容性问题</vt:lpstr>
      <vt:lpstr>2 问题分析： 安全性问题</vt:lpstr>
      <vt:lpstr>12 小程序开发：团队分工</vt:lpstr>
      <vt:lpstr>PowerPoint 演示文稿</vt:lpstr>
      <vt:lpstr>1 小程序页面  （陈玄+张荣杰）</vt:lpstr>
      <vt:lpstr>2 后台管理系统： （王海鹏）</vt:lpstr>
      <vt:lpstr>3 后台管理系统：主页</vt:lpstr>
      <vt:lpstr>4 后台管理系统：查看数据统计</vt:lpstr>
      <vt:lpstr>5 后台管理系统：数据分析大屏 </vt:lpstr>
      <vt:lpstr>6 后台管理系统：本地化数据存储</vt:lpstr>
      <vt:lpstr>7 成果总结</vt:lpstr>
      <vt:lpstr>PowerPoint 演示文稿</vt:lpstr>
      <vt:lpstr> 实习收获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haipeng wang</cp:lastModifiedBy>
  <cp:revision>140</cp:revision>
  <dcterms:created xsi:type="dcterms:W3CDTF">2016-05-08T11:31:00Z</dcterms:created>
  <dcterms:modified xsi:type="dcterms:W3CDTF">2023-09-09T10:38:07Z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3076-10.1.0.5657</vt:lpwstr>
  </property>
</Properties>
</file>