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sldIdLst>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Lst>
  <p:sldSz cx="9144000" cy="6858000" type="screen4x3"/>
  <p:notesSz cx="9144000" cy="6858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852" y="78"/>
      </p:cViewPr>
      <p:guideLst>
        <p:guide orient="horz" pos="2983"/>
        <p:guide pos="215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230.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95908" y="785876"/>
            <a:ext cx="7352182" cy="513715"/>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04040"/>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04040"/>
                </a:solidFill>
                <a:latin typeface="微软雅黑" panose="020B0503020204020204" charset="-122"/>
                <a:cs typeface="微软雅黑" panose="020B0503020204020204" charset="-122"/>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04040"/>
                </a:solidFill>
                <a:latin typeface="微软雅黑" panose="020B0503020204020204" charset="-122"/>
                <a:cs typeface="微软雅黑" panose="020B0503020204020204" charset="-122"/>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3715"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662732" y="3128804"/>
            <a:ext cx="6858000" cy="667703"/>
          </a:xfrm>
        </p:spPr>
        <p:txBody>
          <a:bodyPr lIns="91440" tIns="0" rIns="91440" bIns="45720">
            <a:normAutofit/>
          </a:bodyPr>
          <a:lstStyle>
            <a:lvl1pPr marL="0" indent="0" algn="l" eaLnBrk="1" fontAlgn="auto" latinLnBrk="0" hangingPunct="1">
              <a:lnSpc>
                <a:spcPct val="100000"/>
              </a:lnSpc>
              <a:buNone/>
              <a:defRPr sz="1350" u="none" strike="noStrike" kern="1200" cap="none" spc="200" normalizeH="0" baseline="0">
                <a:solidFill>
                  <a:schemeClr val="tx1">
                    <a:lumMod val="75000"/>
                    <a:lumOff val="25000"/>
                  </a:schemeClr>
                </a:solidFill>
                <a:uFillTx/>
                <a:latin typeface="Arial" panose="020B0604020202020204" pitchFamily="34" charset="0"/>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662733" y="5122890"/>
            <a:ext cx="2524073" cy="434743"/>
          </a:xfrm>
        </p:spPr>
        <p:txBody>
          <a:bodyPr lIns="91440" tIns="45720" rIns="91440" bIns="45720">
            <a:normAutofit/>
          </a:bodyPr>
          <a:lstStyle>
            <a:lvl1pPr marL="0" indent="0">
              <a:buNone/>
              <a:defRPr sz="135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7.xml"/><Relationship Id="rId19" Type="http://schemas.openxmlformats.org/officeDocument/2006/relationships/tags" Target="../tags/tag123.xml"/><Relationship Id="rId18" Type="http://schemas.openxmlformats.org/officeDocument/2006/relationships/slideLayout" Target="../slideLayouts/slideLayout23.xml"/><Relationship Id="rId17" Type="http://schemas.openxmlformats.org/officeDocument/2006/relationships/slideLayout" Target="../slideLayouts/slideLayout22.xml"/><Relationship Id="rId16" Type="http://schemas.openxmlformats.org/officeDocument/2006/relationships/slideLayout" Target="../slideLayouts/slideLayout21.xml"/><Relationship Id="rId15" Type="http://schemas.openxmlformats.org/officeDocument/2006/relationships/slideLayout" Target="../slideLayouts/slideLayout20.xml"/><Relationship Id="rId14" Type="http://schemas.openxmlformats.org/officeDocument/2006/relationships/slideLayout" Target="../slideLayouts/slideLayout19.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685207"/>
          </a:xfrm>
          <a:prstGeom prst="rect">
            <a:avLst/>
          </a:prstGeom>
          <a:blipFill>
            <a:blip r:embed="rId6" cstate="print"/>
            <a:stretch>
              <a:fillRect/>
            </a:stretch>
          </a:blipFill>
        </p:spPr>
        <p:txBody>
          <a:bodyPr wrap="square" lIns="0" tIns="0" rIns="0" bIns="0" rtlCol="0"/>
          <a:lstStyle/>
          <a:p/>
        </p:txBody>
      </p:sp>
      <p:sp>
        <p:nvSpPr>
          <p:cNvPr id="2" name="Holder 2"/>
          <p:cNvSpPr>
            <a:spLocks noGrp="1"/>
          </p:cNvSpPr>
          <p:nvPr>
            <p:ph type="title"/>
          </p:nvPr>
        </p:nvSpPr>
        <p:spPr>
          <a:xfrm>
            <a:off x="895908" y="785876"/>
            <a:ext cx="7352182" cy="513715"/>
          </a:xfrm>
          <a:prstGeom prst="rect">
            <a:avLst/>
          </a:prstGeom>
        </p:spPr>
        <p:txBody>
          <a:bodyPr wrap="square" lIns="0" tIns="0" rIns="0" bIns="0">
            <a:spAutoFit/>
          </a:bodyPr>
          <a:lstStyle>
            <a:lvl1pPr>
              <a:defRPr sz="3200" b="0" i="0">
                <a:solidFill>
                  <a:srgbClr val="404040"/>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a:xfrm>
            <a:off x="1181277" y="1838451"/>
            <a:ext cx="6763384" cy="3710304"/>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Lst>
  <p:txStyles>
    <p:titleStyle>
      <a:lvl1pPr algn="l" defTabSz="514350" rtl="0" eaLnBrk="1" fontAlgn="auto" latinLnBrk="0" hangingPunct="1">
        <a:lnSpc>
          <a:spcPct val="100000"/>
        </a:lnSpc>
        <a:spcBef>
          <a:spcPct val="0"/>
        </a:spcBef>
        <a:buNone/>
        <a:defRPr sz="135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1289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386080" indent="-128270" algn="l" defTabSz="514350" rtl="0" eaLnBrk="1" fontAlgn="auto" latinLnBrk="0" hangingPunct="1">
        <a:lnSpc>
          <a:spcPct val="130000"/>
        </a:lnSpc>
        <a:spcBef>
          <a:spcPts val="0"/>
        </a:spcBef>
        <a:spcAft>
          <a:spcPts val="1000"/>
        </a:spcAft>
        <a:buFont typeface="Arial" panose="020B0604020202020204" pitchFamily="34" charset="0"/>
        <a:buChar char="•"/>
        <a:tabLst>
          <a:tab pos="905510" algn="l"/>
        </a:tabLst>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64325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900430"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11576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0.xml"/><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0" Type="http://schemas.openxmlformats.org/officeDocument/2006/relationships/slideLayout" Target="../slideLayouts/slideLayout12.xml"/><Relationship Id="rId2" Type="http://schemas.openxmlformats.org/officeDocument/2006/relationships/tags" Target="../tags/tag172.xml"/><Relationship Id="rId19" Type="http://schemas.openxmlformats.org/officeDocument/2006/relationships/tags" Target="../tags/tag189.xml"/><Relationship Id="rId18" Type="http://schemas.openxmlformats.org/officeDocument/2006/relationships/tags" Target="../tags/tag188.xml"/><Relationship Id="rId17" Type="http://schemas.openxmlformats.org/officeDocument/2006/relationships/tags" Target="../tags/tag187.xml"/><Relationship Id="rId16" Type="http://schemas.openxmlformats.org/officeDocument/2006/relationships/tags" Target="../tags/tag186.xml"/><Relationship Id="rId15" Type="http://schemas.openxmlformats.org/officeDocument/2006/relationships/tags" Target="../tags/tag185.xml"/><Relationship Id="rId14" Type="http://schemas.openxmlformats.org/officeDocument/2006/relationships/tags" Target="../tags/tag184.xml"/><Relationship Id="rId13" Type="http://schemas.openxmlformats.org/officeDocument/2006/relationships/tags" Target="../tags/tag183.xml"/><Relationship Id="rId12" Type="http://schemas.openxmlformats.org/officeDocument/2006/relationships/tags" Target="../tags/tag182.xml"/><Relationship Id="rId11" Type="http://schemas.openxmlformats.org/officeDocument/2006/relationships/tags" Target="../tags/tag181.xml"/><Relationship Id="rId10" Type="http://schemas.openxmlformats.org/officeDocument/2006/relationships/tags" Target="../tags/tag180.xml"/><Relationship Id="rId1" Type="http://schemas.openxmlformats.org/officeDocument/2006/relationships/tags" Target="../tags/tag171.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12.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9" Type="http://schemas.openxmlformats.org/officeDocument/2006/relationships/slideLayout" Target="../slideLayouts/slideLayout12.xml"/><Relationship Id="rId18" Type="http://schemas.openxmlformats.org/officeDocument/2006/relationships/tags" Target="../tags/tag211.xml"/><Relationship Id="rId17" Type="http://schemas.openxmlformats.org/officeDocument/2006/relationships/tags" Target="../tags/tag210.xml"/><Relationship Id="rId16" Type="http://schemas.openxmlformats.org/officeDocument/2006/relationships/tags" Target="../tags/tag209.xml"/><Relationship Id="rId15" Type="http://schemas.openxmlformats.org/officeDocument/2006/relationships/tags" Target="../tags/tag208.xml"/><Relationship Id="rId14" Type="http://schemas.openxmlformats.org/officeDocument/2006/relationships/tags" Target="../tags/tag207.xml"/><Relationship Id="rId13" Type="http://schemas.openxmlformats.org/officeDocument/2006/relationships/tags" Target="../tags/tag206.xml"/><Relationship Id="rId12" Type="http://schemas.openxmlformats.org/officeDocument/2006/relationships/tags" Target="../tags/tag205.xml"/><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tags" Target="../tags/tag194.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s>
</file>

<file path=ppt/slides/_rels/slide16.x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oleObject" Target="../embeddings/oleObject3.bin"/><Relationship Id="rId7" Type="http://schemas.openxmlformats.org/officeDocument/2006/relationships/image" Target="../media/image10.wmf"/><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 Id="rId3" Type="http://schemas.openxmlformats.org/officeDocument/2006/relationships/tags" Target="../tags/tag226.xml"/><Relationship Id="rId2" Type="http://schemas.openxmlformats.org/officeDocument/2006/relationships/tags" Target="../tags/tag225.xml"/><Relationship Id="rId12" Type="http://schemas.openxmlformats.org/officeDocument/2006/relationships/vmlDrawing" Target="../drawings/vmlDrawing1.vml"/><Relationship Id="rId11" Type="http://schemas.openxmlformats.org/officeDocument/2006/relationships/slideLayout" Target="../slideLayouts/slideLayout12.xml"/><Relationship Id="rId10" Type="http://schemas.openxmlformats.org/officeDocument/2006/relationships/tags" Target="../tags/tag227.xml"/><Relationship Id="rId1" Type="http://schemas.openxmlformats.org/officeDocument/2006/relationships/tags" Target="../tags/tag22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29.xml"/><Relationship Id="rId1" Type="http://schemas.openxmlformats.org/officeDocument/2006/relationships/tags" Target="../tags/tag228.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5.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image" Target="../media/image2.png"/><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2" Type="http://schemas.openxmlformats.org/officeDocument/2006/relationships/slideLayout" Target="../slideLayouts/slideLayout12.xml"/><Relationship Id="rId11" Type="http://schemas.openxmlformats.org/officeDocument/2006/relationships/tags" Target="../tags/tag150.xml"/><Relationship Id="rId10" Type="http://schemas.openxmlformats.org/officeDocument/2006/relationships/image" Target="../media/image3.png"/><Relationship Id="rId1" Type="http://schemas.openxmlformats.org/officeDocument/2006/relationships/tags" Target="../tags/tag14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5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156.xml"/><Relationship Id="rId1" Type="http://schemas.openxmlformats.org/officeDocument/2006/relationships/tags" Target="../tags/tag155.xml"/></Relationships>
</file>

<file path=ppt/slides/_rels/slide8.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media/image7.png"/><Relationship Id="rId7" Type="http://schemas.openxmlformats.org/officeDocument/2006/relationships/tags" Target="../tags/tag163.xml"/><Relationship Id="rId6" Type="http://schemas.openxmlformats.org/officeDocument/2006/relationships/tags" Target="../tags/tag162.xml"/><Relationship Id="rId5" Type="http://schemas.openxmlformats.org/officeDocument/2006/relationships/image" Target="../media/image6.png"/><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3" Type="http://schemas.openxmlformats.org/officeDocument/2006/relationships/slideLayout" Target="../slideLayouts/slideLayout12.xml"/><Relationship Id="rId12" Type="http://schemas.openxmlformats.org/officeDocument/2006/relationships/tags" Target="../tags/tag166.xml"/><Relationship Id="rId11" Type="http://schemas.openxmlformats.org/officeDocument/2006/relationships/image" Target="../media/image8.png"/><Relationship Id="rId10" Type="http://schemas.openxmlformats.org/officeDocument/2006/relationships/tags" Target="../tags/tag165.xml"/><Relationship Id="rId1" Type="http://schemas.openxmlformats.org/officeDocument/2006/relationships/tags" Target="../tags/tag158.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custDataLst>
              <p:tags r:id="rId1"/>
            </p:custDataLst>
          </p:nvPr>
        </p:nvSpPr>
        <p:spPr>
          <a:xfrm>
            <a:off x="662940" y="2286000"/>
            <a:ext cx="6009005" cy="426720"/>
          </a:xfrm>
        </p:spPr>
        <p:txBody>
          <a:bodyPr>
            <a:normAutofit fontScale="90000"/>
          </a:bodyPr>
          <a:p>
            <a:pPr marL="0" lvl="0" indent="0" algn="l" fontAlgn="ctr">
              <a:lnSpc>
                <a:spcPct val="130000"/>
              </a:lnSpc>
              <a:spcBef>
                <a:spcPts val="1000"/>
              </a:spcBef>
              <a:spcAft>
                <a:spcPts val="0"/>
              </a:spcAft>
              <a:buSzPct val="100000"/>
              <a:buFont typeface="Wingdings" panose="05000000000000000000" charset="0"/>
            </a:pPr>
            <a:r>
              <a:rPr lang="zh-CN" altLang="en-US" sz="2665" spc="0" dirty="0">
                <a:solidFill>
                  <a:schemeClr val="accent1"/>
                </a:solidFill>
                <a:uFillTx/>
                <a:latin typeface="Times New Roman" panose="02020603050405020304" pitchFamily="18" charset="0"/>
                <a:sym typeface="+mn-ea"/>
              </a:rPr>
              <a:t>Recommendation based on </a:t>
            </a:r>
            <a:br>
              <a:rPr lang="zh-CN" altLang="en-US" sz="2665" spc="0" dirty="0">
                <a:solidFill>
                  <a:schemeClr val="accent1"/>
                </a:solidFill>
                <a:uFillTx/>
                <a:latin typeface="Times New Roman" panose="02020603050405020304" pitchFamily="18" charset="0"/>
                <a:sym typeface="+mn-ea"/>
              </a:rPr>
            </a:br>
            <a:r>
              <a:rPr lang="zh-CN" altLang="en-US" sz="2665" spc="0" dirty="0">
                <a:solidFill>
                  <a:schemeClr val="accent1"/>
                </a:solidFill>
                <a:uFillTx/>
                <a:latin typeface="Times New Roman" panose="02020603050405020304" pitchFamily="18" charset="0"/>
                <a:sym typeface="+mn-ea"/>
              </a:rPr>
              <a:t>collaborative filtering and user tags</a:t>
            </a:r>
            <a:br>
              <a:rPr lang="zh-CN" altLang="en-US" sz="2665" spc="0" dirty="0">
                <a:solidFill>
                  <a:schemeClr val="accent1"/>
                </a:solidFill>
                <a:uFillTx/>
                <a:latin typeface="Times New Roman" panose="02020603050405020304" pitchFamily="18" charset="0"/>
                <a:sym typeface="+mn-ea"/>
              </a:rPr>
            </a:br>
            <a:endParaRPr lang="zh-CN" altLang="en-US" sz="2665" spc="0" dirty="0">
              <a:solidFill>
                <a:schemeClr val="accent1"/>
              </a:solidFill>
              <a:uFillTx/>
              <a:latin typeface="Times New Roman" panose="02020603050405020304" pitchFamily="18" charset="0"/>
              <a:sym typeface="+mn-ea"/>
            </a:endParaRPr>
          </a:p>
        </p:txBody>
      </p:sp>
      <p:sp>
        <p:nvSpPr>
          <p:cNvPr id="7" name="文本框 6"/>
          <p:cNvSpPr txBox="1"/>
          <p:nvPr/>
        </p:nvSpPr>
        <p:spPr>
          <a:xfrm>
            <a:off x="6553200" y="4800600"/>
            <a:ext cx="2124075" cy="2306955"/>
          </a:xfrm>
          <a:prstGeom prst="rect">
            <a:avLst/>
          </a:prstGeom>
          <a:noFill/>
        </p:spPr>
        <p:txBody>
          <a:bodyPr wrap="square" rtlCol="0">
            <a:spAutoFit/>
          </a:bodyPr>
          <a:p>
            <a:r>
              <a:rPr lang="zh-CN" altLang="en-US"/>
              <a:t>小组成员</a:t>
            </a:r>
            <a:r>
              <a:rPr lang="en-US" altLang="zh-CN"/>
              <a:t>:  </a:t>
            </a:r>
            <a:r>
              <a:rPr lang="zh-CN" altLang="en-US">
                <a:sym typeface="+mn-ea"/>
              </a:rPr>
              <a:t>周煌</a:t>
            </a:r>
            <a:endParaRPr lang="zh-CN" altLang="en-US">
              <a:sym typeface="+mn-ea"/>
            </a:endParaRPr>
          </a:p>
          <a:p>
            <a:r>
              <a:rPr lang="en-US" altLang="zh-CN">
                <a:sym typeface="+mn-ea"/>
              </a:rPr>
              <a:t>	   </a:t>
            </a:r>
            <a:r>
              <a:rPr lang="zh-CN" altLang="en-US">
                <a:sym typeface="+mn-ea"/>
              </a:rPr>
              <a:t>周思杰</a:t>
            </a:r>
            <a:endParaRPr lang="zh-CN" altLang="en-US">
              <a:sym typeface="+mn-ea"/>
            </a:endParaRPr>
          </a:p>
          <a:p>
            <a:r>
              <a:rPr lang="en-US" altLang="zh-CN">
                <a:sym typeface="+mn-ea"/>
              </a:rPr>
              <a:t>	   </a:t>
            </a:r>
            <a:r>
              <a:rPr lang="zh-CN" altLang="en-US">
                <a:sym typeface="+mn-ea"/>
              </a:rPr>
              <a:t>王成</a:t>
            </a:r>
            <a:endParaRPr lang="zh-CN" altLang="en-US">
              <a:sym typeface="+mn-ea"/>
            </a:endParaRPr>
          </a:p>
          <a:p>
            <a:r>
              <a:rPr lang="en-US" altLang="zh-CN">
                <a:sym typeface="+mn-ea"/>
              </a:rPr>
              <a:t>	   </a:t>
            </a:r>
            <a:r>
              <a:rPr lang="zh-CN" altLang="en-US">
                <a:sym typeface="+mn-ea"/>
              </a:rPr>
              <a:t>王海鹏</a:t>
            </a:r>
            <a:endParaRPr lang="zh-CN" altLang="en-US">
              <a:sym typeface="+mn-ea"/>
            </a:endParaRPr>
          </a:p>
          <a:p>
            <a:r>
              <a:rPr lang="zh-CN" altLang="en-US">
                <a:sym typeface="+mn-ea"/>
              </a:rPr>
              <a:t>指导老师</a:t>
            </a:r>
            <a:r>
              <a:rPr lang="en-US" altLang="zh-CN">
                <a:sym typeface="+mn-ea"/>
              </a:rPr>
              <a:t>:  </a:t>
            </a:r>
            <a:r>
              <a:rPr lang="zh-CN" altLang="en-US">
                <a:sym typeface="+mn-ea"/>
              </a:rPr>
              <a:t>钱一鸣</a:t>
            </a:r>
            <a:endParaRPr lang="zh-CN" altLang="en-US"/>
          </a:p>
          <a:p>
            <a:endParaRPr lang="zh-CN" altLang="en-US"/>
          </a:p>
          <a:p>
            <a:endParaRPr lang="zh-CN" altLang="en-US"/>
          </a:p>
          <a:p>
            <a:endParaRPr lang="zh-CN" altLang="en-US"/>
          </a:p>
        </p:txBody>
      </p:sp>
      <p:sp>
        <p:nvSpPr>
          <p:cNvPr id="2" name="文本框 1"/>
          <p:cNvSpPr txBox="1"/>
          <p:nvPr/>
        </p:nvSpPr>
        <p:spPr>
          <a:xfrm>
            <a:off x="662940" y="2286000"/>
            <a:ext cx="3830320" cy="645160"/>
          </a:xfrm>
          <a:prstGeom prst="rect">
            <a:avLst/>
          </a:prstGeom>
          <a:noFill/>
        </p:spPr>
        <p:txBody>
          <a:bodyPr wrap="none" rtlCol="0">
            <a:spAutoFit/>
          </a:bodyPr>
          <a:p>
            <a:pPr algn="l"/>
            <a:r>
              <a:rPr lang="zh-CN" altLang="en-US" spc="-5" dirty="0">
                <a:latin typeface="微软雅黑" panose="020B0503020204020204" charset="-122"/>
                <a:cs typeface="微软雅黑" panose="020B0503020204020204" charset="-122"/>
                <a:sym typeface="+mn-ea"/>
              </a:rPr>
              <a:t>基于协同过滤和用户标签的推荐系统
</a:t>
            </a: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11"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object 2"/>
          <p:cNvSpPr txBox="1">
            <a:spLocks noGrp="1"/>
          </p:cNvSpPr>
          <p:nvPr>
            <p:ph type="title" idx="4294967295"/>
          </p:nvPr>
        </p:nvSpPr>
        <p:spPr>
          <a:xfrm>
            <a:off x="895985" y="786130"/>
            <a:ext cx="6628765" cy="505460"/>
          </a:xfrm>
          <a:prstGeom prst="rect">
            <a:avLst/>
          </a:prstGeom>
        </p:spPr>
        <p:txBody>
          <a:bodyPr vert="horz" wrap="square" lIns="0" tIns="13335" rIns="0" bIns="0" rtlCol="0">
            <a:spAutoFit/>
          </a:bodyPr>
          <a:lstStyle>
            <a:lvl1pPr>
              <a:defRPr sz="3200" b="0" i="0">
                <a:solidFill>
                  <a:srgbClr val="404040"/>
                </a:solidFill>
                <a:latin typeface="微软雅黑" panose="020B0503020204020204" charset="-122"/>
                <a:ea typeface="+mj-ea"/>
                <a:cs typeface="微软雅黑" panose="020B0503020204020204" charset="-122"/>
              </a:defRPr>
            </a:lvl1pPr>
          </a:lstStyle>
          <a:p>
            <a:pPr marL="12700" lvl="0" algn="l" defTabSz="914400">
              <a:spcBef>
                <a:spcPts val="105"/>
              </a:spcBef>
              <a:buClrTx/>
              <a:buSzTx/>
              <a:buFontTx/>
            </a:pPr>
            <a:r>
              <a:rPr kern="1200" dirty="0">
                <a:solidFill>
                  <a:schemeClr val="accent1"/>
                </a:solidFill>
                <a:ea typeface="微软雅黑" panose="020B0503020204020204" charset="-122"/>
                <a:sym typeface="+mn-ea"/>
              </a:rPr>
              <a:t>基</a:t>
            </a:r>
            <a:r>
              <a:rPr kern="1200" dirty="0">
                <a:solidFill>
                  <a:schemeClr val="accent1"/>
                </a:solidFill>
                <a:ea typeface="微软雅黑" panose="020B0503020204020204" charset="-122"/>
                <a:sym typeface="+mn-ea"/>
              </a:rPr>
              <a:t>于</a:t>
            </a:r>
            <a:r>
              <a:rPr kern="1200" dirty="0">
                <a:solidFill>
                  <a:schemeClr val="accent1"/>
                </a:solidFill>
                <a:ea typeface="微软雅黑" panose="020B0503020204020204" charset="-122"/>
                <a:sym typeface="+mn-ea"/>
              </a:rPr>
              <a:t>用户的协同过滤</a:t>
            </a:r>
            <a:endParaRPr kern="1200" dirty="0">
              <a:solidFill>
                <a:schemeClr val="accent1"/>
              </a:solidFill>
              <a:ea typeface="微软雅黑" panose="020B0503020204020204" charset="-122"/>
              <a:sym typeface="+mn-ea"/>
            </a:endParaRPr>
          </a:p>
        </p:txBody>
      </p:sp>
      <p:sp>
        <p:nvSpPr>
          <p:cNvPr id="4" name="object 4"/>
          <p:cNvSpPr/>
          <p:nvPr>
            <p:custDataLst>
              <p:tags r:id="rId3"/>
            </p:custDataLst>
          </p:nvPr>
        </p:nvSpPr>
        <p:spPr>
          <a:xfrm>
            <a:off x="3341370" y="1701800"/>
            <a:ext cx="271780" cy="264160"/>
          </a:xfrm>
          <a:custGeom>
            <a:avLst/>
            <a:gdLst/>
            <a:ahLst/>
            <a:cxnLst/>
            <a:rect l="l" t="t" r="r" b="b"/>
            <a:pathLst>
              <a:path w="271779" h="264160">
                <a:moveTo>
                  <a:pt x="0" y="131825"/>
                </a:moveTo>
                <a:lnTo>
                  <a:pt x="6912" y="90172"/>
                </a:lnTo>
                <a:lnTo>
                  <a:pt x="26164" y="53986"/>
                </a:lnTo>
                <a:lnTo>
                  <a:pt x="55522" y="25444"/>
                </a:lnTo>
                <a:lnTo>
                  <a:pt x="92756" y="6723"/>
                </a:lnTo>
                <a:lnTo>
                  <a:pt x="135635" y="0"/>
                </a:lnTo>
                <a:lnTo>
                  <a:pt x="178515" y="6723"/>
                </a:lnTo>
                <a:lnTo>
                  <a:pt x="215749" y="25444"/>
                </a:lnTo>
                <a:lnTo>
                  <a:pt x="245107" y="53986"/>
                </a:lnTo>
                <a:lnTo>
                  <a:pt x="264359" y="90172"/>
                </a:lnTo>
                <a:lnTo>
                  <a:pt x="271271" y="131825"/>
                </a:lnTo>
                <a:lnTo>
                  <a:pt x="264359" y="173479"/>
                </a:lnTo>
                <a:lnTo>
                  <a:pt x="245107" y="209665"/>
                </a:lnTo>
                <a:lnTo>
                  <a:pt x="215749" y="238207"/>
                </a:lnTo>
                <a:lnTo>
                  <a:pt x="178515" y="256928"/>
                </a:lnTo>
                <a:lnTo>
                  <a:pt x="135635" y="263651"/>
                </a:lnTo>
                <a:lnTo>
                  <a:pt x="92756" y="256928"/>
                </a:lnTo>
                <a:lnTo>
                  <a:pt x="55522" y="238207"/>
                </a:lnTo>
                <a:lnTo>
                  <a:pt x="26164" y="209665"/>
                </a:lnTo>
                <a:lnTo>
                  <a:pt x="6912" y="173479"/>
                </a:lnTo>
                <a:lnTo>
                  <a:pt x="0" y="131825"/>
                </a:lnTo>
                <a:close/>
              </a:path>
            </a:pathLst>
          </a:custGeom>
          <a:ln w="25908">
            <a:solidFill>
              <a:schemeClr val="accent3"/>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5" name="object 5"/>
          <p:cNvSpPr/>
          <p:nvPr>
            <p:custDataLst>
              <p:tags r:id="rId4"/>
            </p:custDataLst>
          </p:nvPr>
        </p:nvSpPr>
        <p:spPr>
          <a:xfrm>
            <a:off x="3275965" y="1965325"/>
            <a:ext cx="396875" cy="604520"/>
          </a:xfrm>
          <a:custGeom>
            <a:avLst/>
            <a:gdLst/>
            <a:ahLst/>
            <a:cxnLst/>
            <a:rect l="l" t="t" r="r" b="b"/>
            <a:pathLst>
              <a:path w="396875" h="604519">
                <a:moveTo>
                  <a:pt x="199644" y="0"/>
                </a:moveTo>
                <a:lnTo>
                  <a:pt x="199644" y="365632"/>
                </a:lnTo>
              </a:path>
              <a:path w="396875" h="604519">
                <a:moveTo>
                  <a:pt x="198374" y="109727"/>
                </a:moveTo>
                <a:lnTo>
                  <a:pt x="0" y="180848"/>
                </a:lnTo>
              </a:path>
              <a:path w="396875" h="604519">
                <a:moveTo>
                  <a:pt x="191642" y="364236"/>
                </a:moveTo>
                <a:lnTo>
                  <a:pt x="35051" y="604392"/>
                </a:lnTo>
              </a:path>
              <a:path w="396875" h="604519">
                <a:moveTo>
                  <a:pt x="198120" y="114300"/>
                </a:moveTo>
                <a:lnTo>
                  <a:pt x="396494" y="185419"/>
                </a:lnTo>
              </a:path>
              <a:path w="396875" h="604519">
                <a:moveTo>
                  <a:pt x="205739" y="359663"/>
                </a:moveTo>
                <a:lnTo>
                  <a:pt x="362331" y="599821"/>
                </a:lnTo>
              </a:path>
            </a:pathLst>
          </a:custGeom>
          <a:ln w="28956">
            <a:solidFill>
              <a:schemeClr val="accent3"/>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6" name="object 6"/>
          <p:cNvSpPr txBox="1"/>
          <p:nvPr/>
        </p:nvSpPr>
        <p:spPr>
          <a:xfrm>
            <a:off x="3195954" y="2619501"/>
            <a:ext cx="513080" cy="50419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0000"/>
                </a:solidFill>
                <a:latin typeface="微软雅黑" panose="020B0503020204020204" charset="-122"/>
                <a:ea typeface="微软雅黑" panose="020B0503020204020204" charset="-122"/>
                <a:cs typeface="微软雅黑" panose="020B0503020204020204" charset="-122"/>
              </a:rPr>
              <a:t>用户a</a:t>
            </a:r>
            <a:endParaRPr sz="1600" spc="-5"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 name="object 8"/>
          <p:cNvSpPr/>
          <p:nvPr>
            <p:custDataLst>
              <p:tags r:id="rId5"/>
            </p:custDataLst>
          </p:nvPr>
        </p:nvSpPr>
        <p:spPr>
          <a:xfrm>
            <a:off x="3341370" y="3361055"/>
            <a:ext cx="271780" cy="264160"/>
          </a:xfrm>
          <a:custGeom>
            <a:avLst/>
            <a:gdLst/>
            <a:ahLst/>
            <a:cxnLst/>
            <a:rect l="l" t="t" r="r" b="b"/>
            <a:pathLst>
              <a:path w="271779" h="264160">
                <a:moveTo>
                  <a:pt x="0" y="131825"/>
                </a:moveTo>
                <a:lnTo>
                  <a:pt x="6912" y="90172"/>
                </a:lnTo>
                <a:lnTo>
                  <a:pt x="26164" y="53986"/>
                </a:lnTo>
                <a:lnTo>
                  <a:pt x="55522" y="25444"/>
                </a:lnTo>
                <a:lnTo>
                  <a:pt x="92756" y="6723"/>
                </a:lnTo>
                <a:lnTo>
                  <a:pt x="135635" y="0"/>
                </a:lnTo>
                <a:lnTo>
                  <a:pt x="178515" y="6723"/>
                </a:lnTo>
                <a:lnTo>
                  <a:pt x="215749" y="25444"/>
                </a:lnTo>
                <a:lnTo>
                  <a:pt x="245107" y="53986"/>
                </a:lnTo>
                <a:lnTo>
                  <a:pt x="264359" y="90172"/>
                </a:lnTo>
                <a:lnTo>
                  <a:pt x="271271" y="131825"/>
                </a:lnTo>
                <a:lnTo>
                  <a:pt x="264359" y="173479"/>
                </a:lnTo>
                <a:lnTo>
                  <a:pt x="245107" y="209665"/>
                </a:lnTo>
                <a:lnTo>
                  <a:pt x="215749" y="238207"/>
                </a:lnTo>
                <a:lnTo>
                  <a:pt x="178515" y="256928"/>
                </a:lnTo>
                <a:lnTo>
                  <a:pt x="135635" y="263651"/>
                </a:lnTo>
                <a:lnTo>
                  <a:pt x="92756" y="256928"/>
                </a:lnTo>
                <a:lnTo>
                  <a:pt x="55522" y="238207"/>
                </a:lnTo>
                <a:lnTo>
                  <a:pt x="26164" y="209665"/>
                </a:lnTo>
                <a:lnTo>
                  <a:pt x="6912" y="173479"/>
                </a:lnTo>
                <a:lnTo>
                  <a:pt x="0" y="131825"/>
                </a:lnTo>
                <a:close/>
              </a:path>
            </a:pathLst>
          </a:custGeom>
          <a:ln w="25908">
            <a:solidFill>
              <a:schemeClr val="accent3"/>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9" name="object 9"/>
          <p:cNvSpPr/>
          <p:nvPr>
            <p:custDataLst>
              <p:tags r:id="rId6"/>
            </p:custDataLst>
          </p:nvPr>
        </p:nvSpPr>
        <p:spPr>
          <a:xfrm>
            <a:off x="3275965" y="3624580"/>
            <a:ext cx="396875" cy="603250"/>
          </a:xfrm>
          <a:custGeom>
            <a:avLst/>
            <a:gdLst/>
            <a:ahLst/>
            <a:cxnLst/>
            <a:rect l="l" t="t" r="r" b="b"/>
            <a:pathLst>
              <a:path w="396875" h="603250">
                <a:moveTo>
                  <a:pt x="199644" y="0"/>
                </a:moveTo>
                <a:lnTo>
                  <a:pt x="199644" y="365633"/>
                </a:lnTo>
              </a:path>
              <a:path w="396875" h="603250">
                <a:moveTo>
                  <a:pt x="198374" y="108204"/>
                </a:moveTo>
                <a:lnTo>
                  <a:pt x="0" y="179324"/>
                </a:lnTo>
              </a:path>
              <a:path w="396875" h="603250">
                <a:moveTo>
                  <a:pt x="191642" y="362712"/>
                </a:moveTo>
                <a:lnTo>
                  <a:pt x="35051" y="602869"/>
                </a:lnTo>
              </a:path>
              <a:path w="396875" h="603250">
                <a:moveTo>
                  <a:pt x="198120" y="112776"/>
                </a:moveTo>
                <a:lnTo>
                  <a:pt x="396494" y="183896"/>
                </a:lnTo>
              </a:path>
              <a:path w="396875" h="603250">
                <a:moveTo>
                  <a:pt x="205739" y="359664"/>
                </a:moveTo>
                <a:lnTo>
                  <a:pt x="362331" y="599821"/>
                </a:lnTo>
              </a:path>
            </a:pathLst>
          </a:custGeom>
          <a:ln w="28956">
            <a:solidFill>
              <a:schemeClr val="accent3"/>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10" name="object 10"/>
          <p:cNvSpPr txBox="1"/>
          <p:nvPr/>
        </p:nvSpPr>
        <p:spPr>
          <a:xfrm>
            <a:off x="3195954" y="4278884"/>
            <a:ext cx="534670" cy="50419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0000"/>
                </a:solidFill>
                <a:latin typeface="微软雅黑" panose="020B0503020204020204" charset="-122"/>
                <a:ea typeface="微软雅黑" panose="020B0503020204020204" charset="-122"/>
                <a:cs typeface="微软雅黑" panose="020B0503020204020204" charset="-122"/>
              </a:rPr>
              <a:t>用户b</a:t>
            </a:r>
            <a:endParaRPr sz="1600" spc="-5"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2" name="object 12"/>
          <p:cNvSpPr/>
          <p:nvPr>
            <p:custDataLst>
              <p:tags r:id="rId7"/>
            </p:custDataLst>
          </p:nvPr>
        </p:nvSpPr>
        <p:spPr>
          <a:xfrm>
            <a:off x="3341370" y="5019040"/>
            <a:ext cx="271780" cy="264160"/>
          </a:xfrm>
          <a:custGeom>
            <a:avLst/>
            <a:gdLst/>
            <a:ahLst/>
            <a:cxnLst/>
            <a:rect l="l" t="t" r="r" b="b"/>
            <a:pathLst>
              <a:path w="271779" h="264160">
                <a:moveTo>
                  <a:pt x="0" y="131825"/>
                </a:moveTo>
                <a:lnTo>
                  <a:pt x="6912" y="90172"/>
                </a:lnTo>
                <a:lnTo>
                  <a:pt x="26164" y="53986"/>
                </a:lnTo>
                <a:lnTo>
                  <a:pt x="55522" y="25444"/>
                </a:lnTo>
                <a:lnTo>
                  <a:pt x="92756" y="6723"/>
                </a:lnTo>
                <a:lnTo>
                  <a:pt x="135635" y="0"/>
                </a:lnTo>
                <a:lnTo>
                  <a:pt x="178515" y="6723"/>
                </a:lnTo>
                <a:lnTo>
                  <a:pt x="215749" y="25444"/>
                </a:lnTo>
                <a:lnTo>
                  <a:pt x="245107" y="53986"/>
                </a:lnTo>
                <a:lnTo>
                  <a:pt x="264359" y="90172"/>
                </a:lnTo>
                <a:lnTo>
                  <a:pt x="271271" y="131825"/>
                </a:lnTo>
                <a:lnTo>
                  <a:pt x="264359" y="173479"/>
                </a:lnTo>
                <a:lnTo>
                  <a:pt x="245107" y="209665"/>
                </a:lnTo>
                <a:lnTo>
                  <a:pt x="215749" y="238207"/>
                </a:lnTo>
                <a:lnTo>
                  <a:pt x="178515" y="256928"/>
                </a:lnTo>
                <a:lnTo>
                  <a:pt x="135635" y="263651"/>
                </a:lnTo>
                <a:lnTo>
                  <a:pt x="92756" y="256928"/>
                </a:lnTo>
                <a:lnTo>
                  <a:pt x="55522" y="238207"/>
                </a:lnTo>
                <a:lnTo>
                  <a:pt x="26164" y="209665"/>
                </a:lnTo>
                <a:lnTo>
                  <a:pt x="6912" y="173479"/>
                </a:lnTo>
                <a:lnTo>
                  <a:pt x="0" y="131825"/>
                </a:lnTo>
                <a:close/>
              </a:path>
            </a:pathLst>
          </a:custGeom>
          <a:ln w="25908">
            <a:solidFill>
              <a:schemeClr val="accent3"/>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13" name="object 13"/>
          <p:cNvSpPr/>
          <p:nvPr>
            <p:custDataLst>
              <p:tags r:id="rId8"/>
            </p:custDataLst>
          </p:nvPr>
        </p:nvSpPr>
        <p:spPr>
          <a:xfrm>
            <a:off x="3275965" y="5283200"/>
            <a:ext cx="396875" cy="604520"/>
          </a:xfrm>
          <a:custGeom>
            <a:avLst/>
            <a:gdLst/>
            <a:ahLst/>
            <a:cxnLst/>
            <a:rect l="l" t="t" r="r" b="b"/>
            <a:pathLst>
              <a:path w="396875" h="604520">
                <a:moveTo>
                  <a:pt x="199644" y="0"/>
                </a:moveTo>
                <a:lnTo>
                  <a:pt x="199644" y="365582"/>
                </a:lnTo>
              </a:path>
              <a:path w="396875" h="604520">
                <a:moveTo>
                  <a:pt x="198374" y="109727"/>
                </a:moveTo>
                <a:lnTo>
                  <a:pt x="0" y="180847"/>
                </a:lnTo>
              </a:path>
              <a:path w="396875" h="604520">
                <a:moveTo>
                  <a:pt x="191642" y="364235"/>
                </a:moveTo>
                <a:lnTo>
                  <a:pt x="35051" y="604431"/>
                </a:lnTo>
              </a:path>
              <a:path w="396875" h="604520">
                <a:moveTo>
                  <a:pt x="198120" y="114299"/>
                </a:moveTo>
                <a:lnTo>
                  <a:pt x="396494" y="185419"/>
                </a:lnTo>
              </a:path>
              <a:path w="396875" h="604520">
                <a:moveTo>
                  <a:pt x="205739" y="359663"/>
                </a:moveTo>
                <a:lnTo>
                  <a:pt x="362331" y="599859"/>
                </a:lnTo>
              </a:path>
            </a:pathLst>
          </a:custGeom>
          <a:ln w="28956">
            <a:solidFill>
              <a:schemeClr val="accent3"/>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14" name="object 14"/>
          <p:cNvSpPr txBox="1"/>
          <p:nvPr/>
        </p:nvSpPr>
        <p:spPr>
          <a:xfrm>
            <a:off x="3195954" y="5938215"/>
            <a:ext cx="515620" cy="50419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0000"/>
                </a:solidFill>
                <a:latin typeface="微软雅黑" panose="020B0503020204020204" charset="-122"/>
                <a:ea typeface="微软雅黑" panose="020B0503020204020204" charset="-122"/>
                <a:cs typeface="微软雅黑" panose="020B0503020204020204" charset="-122"/>
              </a:rPr>
              <a:t>用户c</a:t>
            </a:r>
            <a:endParaRPr sz="1600" spc="-5"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5" name="object 15"/>
          <p:cNvSpPr/>
          <p:nvPr>
            <p:custDataLst>
              <p:tags r:id="rId9"/>
            </p:custDataLst>
          </p:nvPr>
        </p:nvSpPr>
        <p:spPr>
          <a:xfrm>
            <a:off x="5991605" y="1834133"/>
            <a:ext cx="1461770" cy="615950"/>
          </a:xfrm>
          <a:custGeom>
            <a:avLst/>
            <a:gdLst/>
            <a:ahLst/>
            <a:cxnLst/>
            <a:rect l="l" t="t" r="r" b="b"/>
            <a:pathLst>
              <a:path w="1461770" h="615950">
                <a:moveTo>
                  <a:pt x="0" y="102615"/>
                </a:moveTo>
                <a:lnTo>
                  <a:pt x="8068" y="62686"/>
                </a:lnTo>
                <a:lnTo>
                  <a:pt x="30067" y="30067"/>
                </a:lnTo>
                <a:lnTo>
                  <a:pt x="62686" y="8068"/>
                </a:lnTo>
                <a:lnTo>
                  <a:pt x="102616" y="0"/>
                </a:lnTo>
                <a:lnTo>
                  <a:pt x="1358900" y="0"/>
                </a:lnTo>
                <a:lnTo>
                  <a:pt x="1398829" y="8068"/>
                </a:lnTo>
                <a:lnTo>
                  <a:pt x="1431448" y="30067"/>
                </a:lnTo>
                <a:lnTo>
                  <a:pt x="1453447" y="62686"/>
                </a:lnTo>
                <a:lnTo>
                  <a:pt x="1461516" y="102615"/>
                </a:lnTo>
                <a:lnTo>
                  <a:pt x="1461516" y="513079"/>
                </a:lnTo>
                <a:lnTo>
                  <a:pt x="1453447" y="553009"/>
                </a:lnTo>
                <a:lnTo>
                  <a:pt x="1431448" y="585628"/>
                </a:lnTo>
                <a:lnTo>
                  <a:pt x="1398829" y="607627"/>
                </a:lnTo>
                <a:lnTo>
                  <a:pt x="1358900" y="615695"/>
                </a:lnTo>
                <a:lnTo>
                  <a:pt x="102616" y="615695"/>
                </a:lnTo>
                <a:lnTo>
                  <a:pt x="62686" y="607627"/>
                </a:lnTo>
                <a:lnTo>
                  <a:pt x="30067" y="585628"/>
                </a:lnTo>
                <a:lnTo>
                  <a:pt x="8068" y="553009"/>
                </a:lnTo>
                <a:lnTo>
                  <a:pt x="0" y="513079"/>
                </a:lnTo>
                <a:lnTo>
                  <a:pt x="0" y="102615"/>
                </a:lnTo>
                <a:close/>
              </a:path>
            </a:pathLst>
          </a:custGeom>
          <a:ln w="25908">
            <a:solidFill>
              <a:srgbClr val="B8CDE4"/>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16" name="object 16"/>
          <p:cNvSpPr txBox="1"/>
          <p:nvPr/>
        </p:nvSpPr>
        <p:spPr>
          <a:xfrm>
            <a:off x="6402704" y="1973071"/>
            <a:ext cx="637540" cy="28956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0000"/>
                </a:solidFill>
                <a:latin typeface="微软雅黑" panose="020B0503020204020204" charset="-122"/>
                <a:ea typeface="微软雅黑" panose="020B0503020204020204" charset="-122"/>
                <a:cs typeface="微软雅黑" panose="020B0503020204020204" charset="-122"/>
              </a:rPr>
              <a:t>物品A</a:t>
            </a:r>
            <a:endParaRPr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7" name="object 17"/>
          <p:cNvSpPr/>
          <p:nvPr>
            <p:custDataLst>
              <p:tags r:id="rId10"/>
            </p:custDataLst>
          </p:nvPr>
        </p:nvSpPr>
        <p:spPr>
          <a:xfrm>
            <a:off x="5991605" y="2990850"/>
            <a:ext cx="1461770" cy="615950"/>
          </a:xfrm>
          <a:custGeom>
            <a:avLst/>
            <a:gdLst/>
            <a:ahLst/>
            <a:cxnLst/>
            <a:rect l="l" t="t" r="r" b="b"/>
            <a:pathLst>
              <a:path w="1461770" h="615950">
                <a:moveTo>
                  <a:pt x="0" y="102615"/>
                </a:moveTo>
                <a:lnTo>
                  <a:pt x="8068" y="62686"/>
                </a:lnTo>
                <a:lnTo>
                  <a:pt x="30067" y="30067"/>
                </a:lnTo>
                <a:lnTo>
                  <a:pt x="62686" y="8068"/>
                </a:lnTo>
                <a:lnTo>
                  <a:pt x="102616" y="0"/>
                </a:lnTo>
                <a:lnTo>
                  <a:pt x="1358900" y="0"/>
                </a:lnTo>
                <a:lnTo>
                  <a:pt x="1398829" y="8068"/>
                </a:lnTo>
                <a:lnTo>
                  <a:pt x="1431448" y="30067"/>
                </a:lnTo>
                <a:lnTo>
                  <a:pt x="1453447" y="62686"/>
                </a:lnTo>
                <a:lnTo>
                  <a:pt x="1461516" y="102615"/>
                </a:lnTo>
                <a:lnTo>
                  <a:pt x="1461516" y="513079"/>
                </a:lnTo>
                <a:lnTo>
                  <a:pt x="1453447" y="553009"/>
                </a:lnTo>
                <a:lnTo>
                  <a:pt x="1431448" y="585628"/>
                </a:lnTo>
                <a:lnTo>
                  <a:pt x="1398829" y="607627"/>
                </a:lnTo>
                <a:lnTo>
                  <a:pt x="1358900" y="615696"/>
                </a:lnTo>
                <a:lnTo>
                  <a:pt x="102616" y="615696"/>
                </a:lnTo>
                <a:lnTo>
                  <a:pt x="62686" y="607627"/>
                </a:lnTo>
                <a:lnTo>
                  <a:pt x="30067" y="585628"/>
                </a:lnTo>
                <a:lnTo>
                  <a:pt x="8068" y="553009"/>
                </a:lnTo>
                <a:lnTo>
                  <a:pt x="0" y="513079"/>
                </a:lnTo>
                <a:lnTo>
                  <a:pt x="0" y="102615"/>
                </a:lnTo>
                <a:close/>
              </a:path>
            </a:pathLst>
          </a:custGeom>
          <a:ln w="25908">
            <a:solidFill>
              <a:srgbClr val="B8CDE4"/>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18" name="object 18"/>
          <p:cNvSpPr txBox="1"/>
          <p:nvPr/>
        </p:nvSpPr>
        <p:spPr>
          <a:xfrm>
            <a:off x="6410325" y="3130041"/>
            <a:ext cx="623570" cy="28956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0000"/>
                </a:solidFill>
                <a:latin typeface="微软雅黑" panose="020B0503020204020204" charset="-122"/>
                <a:ea typeface="微软雅黑" panose="020B0503020204020204" charset="-122"/>
                <a:cs typeface="微软雅黑" panose="020B0503020204020204" charset="-122"/>
              </a:rPr>
              <a:t>物品B</a:t>
            </a:r>
            <a:endParaRPr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9" name="object 19"/>
          <p:cNvSpPr/>
          <p:nvPr>
            <p:custDataLst>
              <p:tags r:id="rId11"/>
            </p:custDataLst>
          </p:nvPr>
        </p:nvSpPr>
        <p:spPr>
          <a:xfrm>
            <a:off x="5991605" y="4147565"/>
            <a:ext cx="1461770" cy="615950"/>
          </a:xfrm>
          <a:custGeom>
            <a:avLst/>
            <a:gdLst/>
            <a:ahLst/>
            <a:cxnLst/>
            <a:rect l="l" t="t" r="r" b="b"/>
            <a:pathLst>
              <a:path w="1461770" h="615950">
                <a:moveTo>
                  <a:pt x="0" y="102615"/>
                </a:moveTo>
                <a:lnTo>
                  <a:pt x="8068" y="62686"/>
                </a:lnTo>
                <a:lnTo>
                  <a:pt x="30067" y="30067"/>
                </a:lnTo>
                <a:lnTo>
                  <a:pt x="62686" y="8068"/>
                </a:lnTo>
                <a:lnTo>
                  <a:pt x="102616" y="0"/>
                </a:lnTo>
                <a:lnTo>
                  <a:pt x="1358900" y="0"/>
                </a:lnTo>
                <a:lnTo>
                  <a:pt x="1398829" y="8068"/>
                </a:lnTo>
                <a:lnTo>
                  <a:pt x="1431448" y="30067"/>
                </a:lnTo>
                <a:lnTo>
                  <a:pt x="1453447" y="62686"/>
                </a:lnTo>
                <a:lnTo>
                  <a:pt x="1461516" y="102615"/>
                </a:lnTo>
                <a:lnTo>
                  <a:pt x="1461516" y="513079"/>
                </a:lnTo>
                <a:lnTo>
                  <a:pt x="1453447" y="553009"/>
                </a:lnTo>
                <a:lnTo>
                  <a:pt x="1431448" y="585628"/>
                </a:lnTo>
                <a:lnTo>
                  <a:pt x="1398829" y="607627"/>
                </a:lnTo>
                <a:lnTo>
                  <a:pt x="1358900" y="615695"/>
                </a:lnTo>
                <a:lnTo>
                  <a:pt x="102616" y="615695"/>
                </a:lnTo>
                <a:lnTo>
                  <a:pt x="62686" y="607627"/>
                </a:lnTo>
                <a:lnTo>
                  <a:pt x="30067" y="585628"/>
                </a:lnTo>
                <a:lnTo>
                  <a:pt x="8068" y="553009"/>
                </a:lnTo>
                <a:lnTo>
                  <a:pt x="0" y="513079"/>
                </a:lnTo>
                <a:lnTo>
                  <a:pt x="0" y="102615"/>
                </a:lnTo>
                <a:close/>
              </a:path>
            </a:pathLst>
          </a:custGeom>
          <a:ln w="25908">
            <a:solidFill>
              <a:srgbClr val="B8CDE4"/>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20" name="object 20"/>
          <p:cNvSpPr txBox="1"/>
          <p:nvPr/>
        </p:nvSpPr>
        <p:spPr>
          <a:xfrm>
            <a:off x="6408801" y="4286834"/>
            <a:ext cx="628015" cy="28956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00"/>
                </a:solidFill>
                <a:latin typeface="微软雅黑" panose="020B0503020204020204" charset="-122"/>
                <a:ea typeface="微软雅黑" panose="020B0503020204020204" charset="-122"/>
                <a:cs typeface="微软雅黑" panose="020B0503020204020204" charset="-122"/>
              </a:rPr>
              <a:t>物品</a:t>
            </a:r>
            <a:r>
              <a:rPr sz="1800" dirty="0">
                <a:solidFill>
                  <a:srgbClr val="000000"/>
                </a:solidFill>
                <a:latin typeface="微软雅黑" panose="020B0503020204020204" charset="-122"/>
                <a:ea typeface="微软雅黑" panose="020B0503020204020204" charset="-122"/>
                <a:cs typeface="微软雅黑" panose="020B0503020204020204" charset="-122"/>
              </a:rPr>
              <a:t>C</a:t>
            </a:r>
            <a:endParaRPr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1" name="object 21"/>
          <p:cNvSpPr/>
          <p:nvPr>
            <p:custDataLst>
              <p:tags r:id="rId12"/>
            </p:custDataLst>
          </p:nvPr>
        </p:nvSpPr>
        <p:spPr>
          <a:xfrm>
            <a:off x="5991605" y="5304282"/>
            <a:ext cx="1461770" cy="615950"/>
          </a:xfrm>
          <a:custGeom>
            <a:avLst/>
            <a:gdLst/>
            <a:ahLst/>
            <a:cxnLst/>
            <a:rect l="l" t="t" r="r" b="b"/>
            <a:pathLst>
              <a:path w="1461770" h="615950">
                <a:moveTo>
                  <a:pt x="0" y="102616"/>
                </a:moveTo>
                <a:lnTo>
                  <a:pt x="8068" y="62686"/>
                </a:lnTo>
                <a:lnTo>
                  <a:pt x="30067" y="30067"/>
                </a:lnTo>
                <a:lnTo>
                  <a:pt x="62686" y="8068"/>
                </a:lnTo>
                <a:lnTo>
                  <a:pt x="102616" y="0"/>
                </a:lnTo>
                <a:lnTo>
                  <a:pt x="1358900" y="0"/>
                </a:lnTo>
                <a:lnTo>
                  <a:pt x="1398829" y="8068"/>
                </a:lnTo>
                <a:lnTo>
                  <a:pt x="1431448" y="30067"/>
                </a:lnTo>
                <a:lnTo>
                  <a:pt x="1453447" y="62686"/>
                </a:lnTo>
                <a:lnTo>
                  <a:pt x="1461516" y="102616"/>
                </a:lnTo>
                <a:lnTo>
                  <a:pt x="1461516" y="513080"/>
                </a:lnTo>
                <a:lnTo>
                  <a:pt x="1453447" y="553020"/>
                </a:lnTo>
                <a:lnTo>
                  <a:pt x="1431448" y="585638"/>
                </a:lnTo>
                <a:lnTo>
                  <a:pt x="1398829" y="607631"/>
                </a:lnTo>
                <a:lnTo>
                  <a:pt x="1358900" y="615696"/>
                </a:lnTo>
                <a:lnTo>
                  <a:pt x="102616" y="615696"/>
                </a:lnTo>
                <a:lnTo>
                  <a:pt x="62686" y="607631"/>
                </a:lnTo>
                <a:lnTo>
                  <a:pt x="30067" y="585638"/>
                </a:lnTo>
                <a:lnTo>
                  <a:pt x="8068" y="553020"/>
                </a:lnTo>
                <a:lnTo>
                  <a:pt x="0" y="513080"/>
                </a:lnTo>
                <a:lnTo>
                  <a:pt x="0" y="102616"/>
                </a:lnTo>
                <a:close/>
              </a:path>
            </a:pathLst>
          </a:custGeom>
          <a:ln w="25908">
            <a:solidFill>
              <a:srgbClr val="B8CDE4"/>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22" name="object 22"/>
          <p:cNvSpPr txBox="1"/>
          <p:nvPr/>
        </p:nvSpPr>
        <p:spPr>
          <a:xfrm>
            <a:off x="6392036" y="5444438"/>
            <a:ext cx="659130" cy="28956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0000"/>
                </a:solidFill>
                <a:latin typeface="微软雅黑" panose="020B0503020204020204" charset="-122"/>
                <a:ea typeface="微软雅黑" panose="020B0503020204020204" charset="-122"/>
                <a:cs typeface="微软雅黑" panose="020B0503020204020204" charset="-122"/>
              </a:rPr>
              <a:t>物品D</a:t>
            </a:r>
            <a:endParaRPr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4" name="object 24"/>
          <p:cNvSpPr/>
          <p:nvPr>
            <p:custDataLst>
              <p:tags r:id="rId13"/>
            </p:custDataLst>
          </p:nvPr>
        </p:nvSpPr>
        <p:spPr>
          <a:xfrm>
            <a:off x="2204085" y="2209800"/>
            <a:ext cx="797560" cy="3409950"/>
          </a:xfrm>
          <a:custGeom>
            <a:avLst/>
            <a:gdLst/>
            <a:ahLst/>
            <a:cxnLst/>
            <a:rect l="l" t="t" r="r" b="b"/>
            <a:pathLst>
              <a:path w="797560" h="3409950">
                <a:moveTo>
                  <a:pt x="748519" y="3367632"/>
                </a:moveTo>
                <a:lnTo>
                  <a:pt x="690368" y="3396615"/>
                </a:lnTo>
                <a:lnTo>
                  <a:pt x="687320" y="3398177"/>
                </a:lnTo>
                <a:lnTo>
                  <a:pt x="686050" y="3401987"/>
                </a:lnTo>
                <a:lnTo>
                  <a:pt x="689098" y="3408273"/>
                </a:lnTo>
                <a:lnTo>
                  <a:pt x="692908" y="3409543"/>
                </a:lnTo>
                <a:lnTo>
                  <a:pt x="773791" y="3369182"/>
                </a:lnTo>
                <a:lnTo>
                  <a:pt x="771775" y="3369182"/>
                </a:lnTo>
                <a:lnTo>
                  <a:pt x="748519" y="3367632"/>
                </a:lnTo>
                <a:close/>
              </a:path>
              <a:path w="797560" h="3409950">
                <a:moveTo>
                  <a:pt x="759605" y="3362107"/>
                </a:moveTo>
                <a:lnTo>
                  <a:pt x="748519" y="3367632"/>
                </a:lnTo>
                <a:lnTo>
                  <a:pt x="771775" y="3369182"/>
                </a:lnTo>
                <a:lnTo>
                  <a:pt x="771836" y="3368166"/>
                </a:lnTo>
                <a:lnTo>
                  <a:pt x="768600" y="3368166"/>
                </a:lnTo>
                <a:lnTo>
                  <a:pt x="759605" y="3362107"/>
                </a:lnTo>
                <a:close/>
              </a:path>
              <a:path w="797560" h="3409950">
                <a:moveTo>
                  <a:pt x="699639" y="3306317"/>
                </a:moveTo>
                <a:lnTo>
                  <a:pt x="695702" y="3307079"/>
                </a:lnTo>
                <a:lnTo>
                  <a:pt x="693797" y="3310001"/>
                </a:lnTo>
                <a:lnTo>
                  <a:pt x="691765" y="3312922"/>
                </a:lnTo>
                <a:lnTo>
                  <a:pt x="749081" y="3355018"/>
                </a:lnTo>
                <a:lnTo>
                  <a:pt x="772537" y="3356609"/>
                </a:lnTo>
                <a:lnTo>
                  <a:pt x="771775" y="3369182"/>
                </a:lnTo>
                <a:lnTo>
                  <a:pt x="773791" y="3369182"/>
                </a:lnTo>
                <a:lnTo>
                  <a:pt x="784729" y="3363722"/>
                </a:lnTo>
                <a:lnTo>
                  <a:pt x="702560" y="3308350"/>
                </a:lnTo>
                <a:lnTo>
                  <a:pt x="699639" y="3306317"/>
                </a:lnTo>
                <a:close/>
              </a:path>
              <a:path w="797560" h="3409950">
                <a:moveTo>
                  <a:pt x="769362" y="3357244"/>
                </a:moveTo>
                <a:lnTo>
                  <a:pt x="759605" y="3362107"/>
                </a:lnTo>
                <a:lnTo>
                  <a:pt x="768600" y="3368166"/>
                </a:lnTo>
                <a:lnTo>
                  <a:pt x="769362" y="3357244"/>
                </a:lnTo>
                <a:close/>
              </a:path>
              <a:path w="797560" h="3409950">
                <a:moveTo>
                  <a:pt x="772498" y="3357244"/>
                </a:moveTo>
                <a:lnTo>
                  <a:pt x="769362" y="3357244"/>
                </a:lnTo>
                <a:lnTo>
                  <a:pt x="768600" y="3368166"/>
                </a:lnTo>
                <a:lnTo>
                  <a:pt x="771836" y="3368166"/>
                </a:lnTo>
                <a:lnTo>
                  <a:pt x="772498" y="3357244"/>
                </a:lnTo>
                <a:close/>
              </a:path>
              <a:path w="797560" h="3409950">
                <a:moveTo>
                  <a:pt x="760702" y="41961"/>
                </a:moveTo>
                <a:lnTo>
                  <a:pt x="721864" y="49275"/>
                </a:lnTo>
                <a:lnTo>
                  <a:pt x="684272" y="61087"/>
                </a:lnTo>
                <a:lnTo>
                  <a:pt x="647061" y="77342"/>
                </a:lnTo>
                <a:lnTo>
                  <a:pt x="610104" y="98043"/>
                </a:lnTo>
                <a:lnTo>
                  <a:pt x="573655" y="122681"/>
                </a:lnTo>
                <a:lnTo>
                  <a:pt x="537841" y="151383"/>
                </a:lnTo>
                <a:lnTo>
                  <a:pt x="502408" y="183895"/>
                </a:lnTo>
                <a:lnTo>
                  <a:pt x="467737" y="219963"/>
                </a:lnTo>
                <a:lnTo>
                  <a:pt x="433701" y="259461"/>
                </a:lnTo>
                <a:lnTo>
                  <a:pt x="400427" y="302387"/>
                </a:lnTo>
                <a:lnTo>
                  <a:pt x="367915" y="348488"/>
                </a:lnTo>
                <a:lnTo>
                  <a:pt x="336419" y="397637"/>
                </a:lnTo>
                <a:lnTo>
                  <a:pt x="305812" y="449579"/>
                </a:lnTo>
                <a:lnTo>
                  <a:pt x="276221" y="504189"/>
                </a:lnTo>
                <a:lnTo>
                  <a:pt x="247773" y="561593"/>
                </a:lnTo>
                <a:lnTo>
                  <a:pt x="220468" y="621156"/>
                </a:lnTo>
                <a:lnTo>
                  <a:pt x="194433" y="683259"/>
                </a:lnTo>
                <a:lnTo>
                  <a:pt x="169668" y="747267"/>
                </a:lnTo>
                <a:lnTo>
                  <a:pt x="146300" y="813434"/>
                </a:lnTo>
                <a:lnTo>
                  <a:pt x="124456" y="881252"/>
                </a:lnTo>
                <a:lnTo>
                  <a:pt x="104009" y="950721"/>
                </a:lnTo>
                <a:lnTo>
                  <a:pt x="85213" y="1021841"/>
                </a:lnTo>
                <a:lnTo>
                  <a:pt x="68068" y="1094231"/>
                </a:lnTo>
                <a:lnTo>
                  <a:pt x="52701" y="1168018"/>
                </a:lnTo>
                <a:lnTo>
                  <a:pt x="39112" y="1242567"/>
                </a:lnTo>
                <a:lnTo>
                  <a:pt x="27555" y="1318259"/>
                </a:lnTo>
                <a:lnTo>
                  <a:pt x="17776" y="1394714"/>
                </a:lnTo>
                <a:lnTo>
                  <a:pt x="10156" y="1471676"/>
                </a:lnTo>
                <a:lnTo>
                  <a:pt x="4568" y="1549018"/>
                </a:lnTo>
                <a:lnTo>
                  <a:pt x="1139" y="1626870"/>
                </a:lnTo>
                <a:lnTo>
                  <a:pt x="0" y="1704974"/>
                </a:lnTo>
                <a:lnTo>
                  <a:pt x="1139" y="1782698"/>
                </a:lnTo>
                <a:lnTo>
                  <a:pt x="4441" y="1860422"/>
                </a:lnTo>
                <a:lnTo>
                  <a:pt x="9902" y="1937892"/>
                </a:lnTo>
                <a:lnTo>
                  <a:pt x="17522" y="2014854"/>
                </a:lnTo>
                <a:lnTo>
                  <a:pt x="27047" y="2091308"/>
                </a:lnTo>
                <a:lnTo>
                  <a:pt x="38604" y="2166873"/>
                </a:lnTo>
                <a:lnTo>
                  <a:pt x="51939" y="2241549"/>
                </a:lnTo>
                <a:lnTo>
                  <a:pt x="67052" y="2315210"/>
                </a:lnTo>
                <a:lnTo>
                  <a:pt x="83943" y="2387727"/>
                </a:lnTo>
                <a:lnTo>
                  <a:pt x="102358" y="2458720"/>
                </a:lnTo>
                <a:lnTo>
                  <a:pt x="122297" y="2528189"/>
                </a:lnTo>
                <a:lnTo>
                  <a:pt x="143887" y="2596134"/>
                </a:lnTo>
                <a:lnTo>
                  <a:pt x="167001" y="2662173"/>
                </a:lnTo>
                <a:lnTo>
                  <a:pt x="191258" y="2726309"/>
                </a:lnTo>
                <a:lnTo>
                  <a:pt x="217039" y="2788285"/>
                </a:lnTo>
                <a:lnTo>
                  <a:pt x="243836" y="2847974"/>
                </a:lnTo>
                <a:lnTo>
                  <a:pt x="271776" y="2905252"/>
                </a:lnTo>
                <a:lnTo>
                  <a:pt x="300859" y="2959861"/>
                </a:lnTo>
                <a:lnTo>
                  <a:pt x="330958" y="3011804"/>
                </a:lnTo>
                <a:lnTo>
                  <a:pt x="362073" y="3060954"/>
                </a:lnTo>
                <a:lnTo>
                  <a:pt x="393950" y="3107054"/>
                </a:lnTo>
                <a:lnTo>
                  <a:pt x="426716" y="3149980"/>
                </a:lnTo>
                <a:lnTo>
                  <a:pt x="460117" y="3189478"/>
                </a:lnTo>
                <a:lnTo>
                  <a:pt x="494280" y="3225545"/>
                </a:lnTo>
                <a:lnTo>
                  <a:pt x="529078" y="3257930"/>
                </a:lnTo>
                <a:lnTo>
                  <a:pt x="564384" y="3286632"/>
                </a:lnTo>
                <a:lnTo>
                  <a:pt x="600198" y="3311270"/>
                </a:lnTo>
                <a:lnTo>
                  <a:pt x="636393" y="3331972"/>
                </a:lnTo>
                <a:lnTo>
                  <a:pt x="672969" y="3348354"/>
                </a:lnTo>
                <a:lnTo>
                  <a:pt x="709926" y="3360292"/>
                </a:lnTo>
                <a:lnTo>
                  <a:pt x="748519" y="3367632"/>
                </a:lnTo>
                <a:lnTo>
                  <a:pt x="759605" y="3362107"/>
                </a:lnTo>
                <a:lnTo>
                  <a:pt x="749081" y="3355018"/>
                </a:lnTo>
                <a:lnTo>
                  <a:pt x="713863" y="3348101"/>
                </a:lnTo>
                <a:lnTo>
                  <a:pt x="678176" y="3336798"/>
                </a:lnTo>
                <a:lnTo>
                  <a:pt x="642743" y="3320923"/>
                </a:lnTo>
                <a:lnTo>
                  <a:pt x="607310" y="3300856"/>
                </a:lnTo>
                <a:lnTo>
                  <a:pt x="572385" y="3276727"/>
                </a:lnTo>
                <a:lnTo>
                  <a:pt x="537714" y="3248660"/>
                </a:lnTo>
                <a:lnTo>
                  <a:pt x="503551" y="3216782"/>
                </a:lnTo>
                <a:lnTo>
                  <a:pt x="469769" y="3181222"/>
                </a:lnTo>
                <a:lnTo>
                  <a:pt x="436749" y="3142234"/>
                </a:lnTo>
                <a:lnTo>
                  <a:pt x="404364" y="3099816"/>
                </a:lnTo>
                <a:lnTo>
                  <a:pt x="372868" y="3054222"/>
                </a:lnTo>
                <a:lnTo>
                  <a:pt x="342007" y="3005454"/>
                </a:lnTo>
                <a:lnTo>
                  <a:pt x="312035" y="2953892"/>
                </a:lnTo>
                <a:lnTo>
                  <a:pt x="283206" y="2899664"/>
                </a:lnTo>
                <a:lnTo>
                  <a:pt x="255393" y="2842767"/>
                </a:lnTo>
                <a:lnTo>
                  <a:pt x="228723" y="2783459"/>
                </a:lnTo>
                <a:lnTo>
                  <a:pt x="203196" y="2721736"/>
                </a:lnTo>
                <a:lnTo>
                  <a:pt x="178939" y="2657983"/>
                </a:lnTo>
                <a:lnTo>
                  <a:pt x="156079" y="2592323"/>
                </a:lnTo>
                <a:lnTo>
                  <a:pt x="134616" y="2524760"/>
                </a:lnTo>
                <a:lnTo>
                  <a:pt x="114550" y="2455545"/>
                </a:lnTo>
                <a:lnTo>
                  <a:pt x="96262" y="2384805"/>
                </a:lnTo>
                <a:lnTo>
                  <a:pt x="79371" y="2312670"/>
                </a:lnTo>
                <a:lnTo>
                  <a:pt x="64385" y="2239264"/>
                </a:lnTo>
                <a:lnTo>
                  <a:pt x="51050" y="2164968"/>
                </a:lnTo>
                <a:lnTo>
                  <a:pt x="39747" y="2089784"/>
                </a:lnTo>
                <a:lnTo>
                  <a:pt x="30222" y="2013584"/>
                </a:lnTo>
                <a:lnTo>
                  <a:pt x="22602" y="1937003"/>
                </a:lnTo>
                <a:lnTo>
                  <a:pt x="17141" y="1859914"/>
                </a:lnTo>
                <a:lnTo>
                  <a:pt x="13839" y="1782445"/>
                </a:lnTo>
                <a:lnTo>
                  <a:pt x="12700" y="1704720"/>
                </a:lnTo>
                <a:lnTo>
                  <a:pt x="13839" y="1627377"/>
                </a:lnTo>
                <a:lnTo>
                  <a:pt x="17268" y="1549908"/>
                </a:lnTo>
                <a:lnTo>
                  <a:pt x="22729" y="1472818"/>
                </a:lnTo>
                <a:lnTo>
                  <a:pt x="30349" y="1396238"/>
                </a:lnTo>
                <a:lnTo>
                  <a:pt x="40001" y="1320164"/>
                </a:lnTo>
                <a:lnTo>
                  <a:pt x="51685" y="1244853"/>
                </a:lnTo>
                <a:lnTo>
                  <a:pt x="65147" y="1170558"/>
                </a:lnTo>
                <a:lnTo>
                  <a:pt x="80387" y="1097152"/>
                </a:lnTo>
                <a:lnTo>
                  <a:pt x="97532" y="1025016"/>
                </a:lnTo>
                <a:lnTo>
                  <a:pt x="116201" y="954404"/>
                </a:lnTo>
                <a:lnTo>
                  <a:pt x="136521" y="885189"/>
                </a:lnTo>
                <a:lnTo>
                  <a:pt x="158238" y="817626"/>
                </a:lnTo>
                <a:lnTo>
                  <a:pt x="181479" y="751839"/>
                </a:lnTo>
                <a:lnTo>
                  <a:pt x="206117" y="688086"/>
                </a:lnTo>
                <a:lnTo>
                  <a:pt x="232025" y="626490"/>
                </a:lnTo>
                <a:lnTo>
                  <a:pt x="259076" y="567181"/>
                </a:lnTo>
                <a:lnTo>
                  <a:pt x="287397" y="510286"/>
                </a:lnTo>
                <a:lnTo>
                  <a:pt x="316734" y="456056"/>
                </a:lnTo>
                <a:lnTo>
                  <a:pt x="347087" y="404494"/>
                </a:lnTo>
                <a:lnTo>
                  <a:pt x="378329" y="355726"/>
                </a:lnTo>
                <a:lnTo>
                  <a:pt x="410460" y="310133"/>
                </a:lnTo>
                <a:lnTo>
                  <a:pt x="443353" y="267715"/>
                </a:lnTo>
                <a:lnTo>
                  <a:pt x="476881" y="228726"/>
                </a:lnTo>
                <a:lnTo>
                  <a:pt x="511044" y="193293"/>
                </a:lnTo>
                <a:lnTo>
                  <a:pt x="545715" y="161289"/>
                </a:lnTo>
                <a:lnTo>
                  <a:pt x="580894" y="133223"/>
                </a:lnTo>
                <a:lnTo>
                  <a:pt x="616327" y="109092"/>
                </a:lnTo>
                <a:lnTo>
                  <a:pt x="652141" y="89026"/>
                </a:lnTo>
                <a:lnTo>
                  <a:pt x="688082" y="73151"/>
                </a:lnTo>
                <a:lnTo>
                  <a:pt x="760345" y="54737"/>
                </a:lnTo>
                <a:lnTo>
                  <a:pt x="761418" y="54664"/>
                </a:lnTo>
                <a:lnTo>
                  <a:pt x="771937" y="47579"/>
                </a:lnTo>
                <a:lnTo>
                  <a:pt x="760702" y="41961"/>
                </a:lnTo>
                <a:close/>
              </a:path>
              <a:path w="797560" h="3409950">
                <a:moveTo>
                  <a:pt x="749081" y="3355018"/>
                </a:moveTo>
                <a:lnTo>
                  <a:pt x="759605" y="3362107"/>
                </a:lnTo>
                <a:lnTo>
                  <a:pt x="769362" y="3357244"/>
                </a:lnTo>
                <a:lnTo>
                  <a:pt x="772498" y="3357244"/>
                </a:lnTo>
                <a:lnTo>
                  <a:pt x="772537" y="3356609"/>
                </a:lnTo>
                <a:lnTo>
                  <a:pt x="749423" y="3355085"/>
                </a:lnTo>
                <a:lnTo>
                  <a:pt x="749081" y="3355018"/>
                </a:lnTo>
                <a:close/>
              </a:path>
              <a:path w="797560" h="3409950">
                <a:moveTo>
                  <a:pt x="785872" y="40386"/>
                </a:moveTo>
                <a:lnTo>
                  <a:pt x="784094" y="40386"/>
                </a:lnTo>
                <a:lnTo>
                  <a:pt x="784856" y="53086"/>
                </a:lnTo>
                <a:lnTo>
                  <a:pt x="761418" y="54664"/>
                </a:lnTo>
                <a:lnTo>
                  <a:pt x="707767" y="90804"/>
                </a:lnTo>
                <a:lnTo>
                  <a:pt x="704846" y="92709"/>
                </a:lnTo>
                <a:lnTo>
                  <a:pt x="704084" y="96646"/>
                </a:lnTo>
                <a:lnTo>
                  <a:pt x="705989" y="99567"/>
                </a:lnTo>
                <a:lnTo>
                  <a:pt x="708021" y="102488"/>
                </a:lnTo>
                <a:lnTo>
                  <a:pt x="711958" y="103250"/>
                </a:lnTo>
                <a:lnTo>
                  <a:pt x="714879" y="101345"/>
                </a:lnTo>
                <a:lnTo>
                  <a:pt x="797048" y="45974"/>
                </a:lnTo>
                <a:lnTo>
                  <a:pt x="785872" y="40386"/>
                </a:lnTo>
                <a:close/>
              </a:path>
              <a:path w="797560" h="3409950">
                <a:moveTo>
                  <a:pt x="771937" y="47579"/>
                </a:moveTo>
                <a:lnTo>
                  <a:pt x="761418" y="54664"/>
                </a:lnTo>
                <a:lnTo>
                  <a:pt x="784856" y="53086"/>
                </a:lnTo>
                <a:lnTo>
                  <a:pt x="784818" y="52450"/>
                </a:lnTo>
                <a:lnTo>
                  <a:pt x="781681" y="52450"/>
                </a:lnTo>
                <a:lnTo>
                  <a:pt x="771937" y="47579"/>
                </a:lnTo>
                <a:close/>
              </a:path>
              <a:path w="797560" h="3409950">
                <a:moveTo>
                  <a:pt x="780919" y="41528"/>
                </a:moveTo>
                <a:lnTo>
                  <a:pt x="771937" y="47579"/>
                </a:lnTo>
                <a:lnTo>
                  <a:pt x="781681" y="52450"/>
                </a:lnTo>
                <a:lnTo>
                  <a:pt x="780919" y="41528"/>
                </a:lnTo>
                <a:close/>
              </a:path>
              <a:path w="797560" h="3409950">
                <a:moveTo>
                  <a:pt x="784162" y="41528"/>
                </a:moveTo>
                <a:lnTo>
                  <a:pt x="780919" y="41528"/>
                </a:lnTo>
                <a:lnTo>
                  <a:pt x="781681" y="52450"/>
                </a:lnTo>
                <a:lnTo>
                  <a:pt x="784818" y="52450"/>
                </a:lnTo>
                <a:lnTo>
                  <a:pt x="784162" y="41528"/>
                </a:lnTo>
                <a:close/>
              </a:path>
              <a:path w="797560" h="3409950">
                <a:moveTo>
                  <a:pt x="784094" y="40386"/>
                </a:moveTo>
                <a:lnTo>
                  <a:pt x="760702" y="41961"/>
                </a:lnTo>
                <a:lnTo>
                  <a:pt x="771937" y="47579"/>
                </a:lnTo>
                <a:lnTo>
                  <a:pt x="780919" y="41528"/>
                </a:lnTo>
                <a:lnTo>
                  <a:pt x="784162" y="41528"/>
                </a:lnTo>
                <a:lnTo>
                  <a:pt x="784094" y="40386"/>
                </a:lnTo>
                <a:close/>
              </a:path>
              <a:path w="797560" h="3409950">
                <a:moveTo>
                  <a:pt x="705227" y="0"/>
                </a:moveTo>
                <a:lnTo>
                  <a:pt x="701417" y="1269"/>
                </a:lnTo>
                <a:lnTo>
                  <a:pt x="698369" y="7619"/>
                </a:lnTo>
                <a:lnTo>
                  <a:pt x="699639" y="11429"/>
                </a:lnTo>
                <a:lnTo>
                  <a:pt x="760702" y="41961"/>
                </a:lnTo>
                <a:lnTo>
                  <a:pt x="784094" y="40386"/>
                </a:lnTo>
                <a:lnTo>
                  <a:pt x="785872" y="40386"/>
                </a:lnTo>
                <a:lnTo>
                  <a:pt x="708402" y="1650"/>
                </a:lnTo>
                <a:lnTo>
                  <a:pt x="705227" y="0"/>
                </a:lnTo>
                <a:close/>
              </a:path>
            </a:pathLst>
          </a:custGeom>
          <a:solidFill>
            <a:schemeClr val="accent3"/>
          </a:solidFill>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25" name="object 25"/>
          <p:cNvSpPr/>
          <p:nvPr>
            <p:custDataLst>
              <p:tags r:id="rId14"/>
            </p:custDataLst>
          </p:nvPr>
        </p:nvSpPr>
        <p:spPr>
          <a:xfrm>
            <a:off x="1341755" y="5325745"/>
            <a:ext cx="864235" cy="134620"/>
          </a:xfrm>
          <a:custGeom>
            <a:avLst/>
            <a:gdLst/>
            <a:ahLst/>
            <a:cxnLst/>
            <a:rect l="l" t="t" r="r" b="b"/>
            <a:pathLst>
              <a:path w="864235" h="134620">
                <a:moveTo>
                  <a:pt x="806831" y="67183"/>
                </a:moveTo>
                <a:lnTo>
                  <a:pt x="741299" y="105410"/>
                </a:lnTo>
                <a:lnTo>
                  <a:pt x="734313" y="109347"/>
                </a:lnTo>
                <a:lnTo>
                  <a:pt x="732028" y="118237"/>
                </a:lnTo>
                <a:lnTo>
                  <a:pt x="736092" y="125095"/>
                </a:lnTo>
                <a:lnTo>
                  <a:pt x="740029" y="132080"/>
                </a:lnTo>
                <a:lnTo>
                  <a:pt x="748919" y="134366"/>
                </a:lnTo>
                <a:lnTo>
                  <a:pt x="839284" y="81661"/>
                </a:lnTo>
                <a:lnTo>
                  <a:pt x="835406" y="81661"/>
                </a:lnTo>
                <a:lnTo>
                  <a:pt x="835406" y="79629"/>
                </a:lnTo>
                <a:lnTo>
                  <a:pt x="828167" y="79629"/>
                </a:lnTo>
                <a:lnTo>
                  <a:pt x="806831" y="67183"/>
                </a:lnTo>
                <a:close/>
              </a:path>
              <a:path w="864235" h="134620">
                <a:moveTo>
                  <a:pt x="782011" y="52705"/>
                </a:moveTo>
                <a:lnTo>
                  <a:pt x="0" y="52705"/>
                </a:lnTo>
                <a:lnTo>
                  <a:pt x="0" y="81661"/>
                </a:lnTo>
                <a:lnTo>
                  <a:pt x="782011" y="81661"/>
                </a:lnTo>
                <a:lnTo>
                  <a:pt x="806831" y="67183"/>
                </a:lnTo>
                <a:lnTo>
                  <a:pt x="782011" y="52705"/>
                </a:lnTo>
                <a:close/>
              </a:path>
              <a:path w="864235" h="134620">
                <a:moveTo>
                  <a:pt x="839288" y="52705"/>
                </a:moveTo>
                <a:lnTo>
                  <a:pt x="835406" y="52705"/>
                </a:lnTo>
                <a:lnTo>
                  <a:pt x="835406" y="81661"/>
                </a:lnTo>
                <a:lnTo>
                  <a:pt x="839284" y="81661"/>
                </a:lnTo>
                <a:lnTo>
                  <a:pt x="864107" y="67183"/>
                </a:lnTo>
                <a:lnTo>
                  <a:pt x="839288" y="52705"/>
                </a:lnTo>
                <a:close/>
              </a:path>
              <a:path w="864235" h="134620">
                <a:moveTo>
                  <a:pt x="828167" y="54737"/>
                </a:moveTo>
                <a:lnTo>
                  <a:pt x="806831" y="67183"/>
                </a:lnTo>
                <a:lnTo>
                  <a:pt x="828167" y="79629"/>
                </a:lnTo>
                <a:lnTo>
                  <a:pt x="828167" y="54737"/>
                </a:lnTo>
                <a:close/>
              </a:path>
              <a:path w="864235" h="134620">
                <a:moveTo>
                  <a:pt x="835406" y="54737"/>
                </a:moveTo>
                <a:lnTo>
                  <a:pt x="828167" y="54737"/>
                </a:lnTo>
                <a:lnTo>
                  <a:pt x="828167" y="79629"/>
                </a:lnTo>
                <a:lnTo>
                  <a:pt x="835406" y="79629"/>
                </a:lnTo>
                <a:lnTo>
                  <a:pt x="835406" y="54737"/>
                </a:lnTo>
                <a:close/>
              </a:path>
              <a:path w="864235" h="134620">
                <a:moveTo>
                  <a:pt x="748919" y="0"/>
                </a:moveTo>
                <a:lnTo>
                  <a:pt x="740029" y="2286"/>
                </a:lnTo>
                <a:lnTo>
                  <a:pt x="736092" y="9271"/>
                </a:lnTo>
                <a:lnTo>
                  <a:pt x="732028" y="16129"/>
                </a:lnTo>
                <a:lnTo>
                  <a:pt x="734313" y="25019"/>
                </a:lnTo>
                <a:lnTo>
                  <a:pt x="741299" y="28956"/>
                </a:lnTo>
                <a:lnTo>
                  <a:pt x="806831" y="67183"/>
                </a:lnTo>
                <a:lnTo>
                  <a:pt x="828167" y="54737"/>
                </a:lnTo>
                <a:lnTo>
                  <a:pt x="835406" y="54737"/>
                </a:lnTo>
                <a:lnTo>
                  <a:pt x="835406" y="52705"/>
                </a:lnTo>
                <a:lnTo>
                  <a:pt x="839288" y="52705"/>
                </a:lnTo>
                <a:lnTo>
                  <a:pt x="748919" y="0"/>
                </a:lnTo>
                <a:close/>
              </a:path>
            </a:pathLst>
          </a:custGeom>
          <a:solidFill>
            <a:schemeClr val="accent1"/>
          </a:solidFill>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27" name="object 27"/>
          <p:cNvSpPr/>
          <p:nvPr>
            <p:custDataLst>
              <p:tags r:id="rId15"/>
            </p:custDataLst>
          </p:nvPr>
        </p:nvSpPr>
        <p:spPr>
          <a:xfrm>
            <a:off x="3760470" y="2074545"/>
            <a:ext cx="2232025" cy="3507105"/>
          </a:xfrm>
          <a:custGeom>
            <a:avLst/>
            <a:gdLst/>
            <a:ahLst/>
            <a:cxnLst/>
            <a:rect l="l" t="t" r="r" b="b"/>
            <a:pathLst>
              <a:path w="2232025" h="3507104">
                <a:moveTo>
                  <a:pt x="2231517" y="67183"/>
                </a:moveTo>
                <a:lnTo>
                  <a:pt x="2225217" y="70408"/>
                </a:lnTo>
                <a:lnTo>
                  <a:pt x="2230755" y="67183"/>
                </a:lnTo>
                <a:lnTo>
                  <a:pt x="2205901" y="52705"/>
                </a:lnTo>
                <a:lnTo>
                  <a:pt x="2173351" y="33718"/>
                </a:lnTo>
                <a:lnTo>
                  <a:pt x="2173351" y="67183"/>
                </a:lnTo>
                <a:lnTo>
                  <a:pt x="2165642" y="71678"/>
                </a:lnTo>
                <a:lnTo>
                  <a:pt x="2173338" y="67183"/>
                </a:lnTo>
                <a:lnTo>
                  <a:pt x="2173351" y="33718"/>
                </a:lnTo>
                <a:lnTo>
                  <a:pt x="2115566" y="0"/>
                </a:lnTo>
                <a:lnTo>
                  <a:pt x="2106676" y="2286"/>
                </a:lnTo>
                <a:lnTo>
                  <a:pt x="2102612" y="9271"/>
                </a:lnTo>
                <a:lnTo>
                  <a:pt x="2098548" y="16129"/>
                </a:lnTo>
                <a:lnTo>
                  <a:pt x="2100961" y="25019"/>
                </a:lnTo>
                <a:lnTo>
                  <a:pt x="2148484" y="52705"/>
                </a:lnTo>
                <a:lnTo>
                  <a:pt x="3175" y="52705"/>
                </a:lnTo>
                <a:lnTo>
                  <a:pt x="3175" y="81661"/>
                </a:lnTo>
                <a:lnTo>
                  <a:pt x="2148484" y="81661"/>
                </a:lnTo>
                <a:lnTo>
                  <a:pt x="2100961" y="109347"/>
                </a:lnTo>
                <a:lnTo>
                  <a:pt x="2098548" y="118237"/>
                </a:lnTo>
                <a:lnTo>
                  <a:pt x="2102612" y="125095"/>
                </a:lnTo>
                <a:lnTo>
                  <a:pt x="2106676" y="132080"/>
                </a:lnTo>
                <a:lnTo>
                  <a:pt x="2111070" y="133223"/>
                </a:lnTo>
                <a:lnTo>
                  <a:pt x="2109978" y="136652"/>
                </a:lnTo>
                <a:lnTo>
                  <a:pt x="2113534" y="143764"/>
                </a:lnTo>
                <a:lnTo>
                  <a:pt x="2117217" y="150876"/>
                </a:lnTo>
                <a:lnTo>
                  <a:pt x="2125980" y="153670"/>
                </a:lnTo>
                <a:lnTo>
                  <a:pt x="2133092" y="150114"/>
                </a:lnTo>
                <a:lnTo>
                  <a:pt x="2174964" y="128676"/>
                </a:lnTo>
                <a:lnTo>
                  <a:pt x="1356423" y="1407718"/>
                </a:lnTo>
                <a:lnTo>
                  <a:pt x="0" y="1715897"/>
                </a:lnTo>
                <a:lnTo>
                  <a:pt x="6350" y="1744091"/>
                </a:lnTo>
                <a:lnTo>
                  <a:pt x="1334223" y="1442415"/>
                </a:lnTo>
                <a:lnTo>
                  <a:pt x="22987" y="3491357"/>
                </a:lnTo>
                <a:lnTo>
                  <a:pt x="47371" y="3506978"/>
                </a:lnTo>
                <a:lnTo>
                  <a:pt x="1374394" y="1433283"/>
                </a:lnTo>
                <a:lnTo>
                  <a:pt x="2153691" y="1256233"/>
                </a:lnTo>
                <a:lnTo>
                  <a:pt x="2113534" y="1293749"/>
                </a:lnTo>
                <a:lnTo>
                  <a:pt x="2113153" y="1302893"/>
                </a:lnTo>
                <a:lnTo>
                  <a:pt x="2124075" y="1314577"/>
                </a:lnTo>
                <a:lnTo>
                  <a:pt x="2133219" y="1314958"/>
                </a:lnTo>
                <a:lnTo>
                  <a:pt x="2230755" y="1223899"/>
                </a:lnTo>
                <a:lnTo>
                  <a:pt x="2206091" y="1216152"/>
                </a:lnTo>
                <a:lnTo>
                  <a:pt x="2103501" y="1183894"/>
                </a:lnTo>
                <a:lnTo>
                  <a:pt x="2095373" y="1188085"/>
                </a:lnTo>
                <a:lnTo>
                  <a:pt x="2090547" y="1203325"/>
                </a:lnTo>
                <a:lnTo>
                  <a:pt x="2094865" y="1211453"/>
                </a:lnTo>
                <a:lnTo>
                  <a:pt x="2147341" y="1228013"/>
                </a:lnTo>
                <a:lnTo>
                  <a:pt x="1396606" y="1398587"/>
                </a:lnTo>
                <a:lnTo>
                  <a:pt x="2199309" y="144233"/>
                </a:lnTo>
                <a:lnTo>
                  <a:pt x="2197316" y="192405"/>
                </a:lnTo>
                <a:lnTo>
                  <a:pt x="2197100" y="199263"/>
                </a:lnTo>
                <a:lnTo>
                  <a:pt x="2203196" y="205994"/>
                </a:lnTo>
                <a:lnTo>
                  <a:pt x="2211197" y="206248"/>
                </a:lnTo>
                <a:lnTo>
                  <a:pt x="2219198" y="206629"/>
                </a:lnTo>
                <a:lnTo>
                  <a:pt x="2225929" y="200406"/>
                </a:lnTo>
                <a:lnTo>
                  <a:pt x="2226348" y="191262"/>
                </a:lnTo>
                <a:lnTo>
                  <a:pt x="2230831" y="83566"/>
                </a:lnTo>
                <a:lnTo>
                  <a:pt x="2231517" y="67183"/>
                </a:lnTo>
                <a:close/>
              </a:path>
            </a:pathLst>
          </a:custGeom>
          <a:solidFill>
            <a:schemeClr val="accent1"/>
          </a:solidFill>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28" name="object 28"/>
          <p:cNvSpPr/>
          <p:nvPr>
            <p:custDataLst>
              <p:tags r:id="rId16"/>
            </p:custDataLst>
          </p:nvPr>
        </p:nvSpPr>
        <p:spPr>
          <a:xfrm>
            <a:off x="3778885" y="2149475"/>
            <a:ext cx="2224405" cy="3470275"/>
          </a:xfrm>
          <a:custGeom>
            <a:avLst/>
            <a:gdLst/>
            <a:ahLst/>
            <a:cxnLst/>
            <a:rect l="l" t="t" r="r" b="b"/>
            <a:pathLst>
              <a:path w="2224404" h="3470275">
                <a:moveTo>
                  <a:pt x="30847" y="48392"/>
                </a:moveTo>
                <a:lnTo>
                  <a:pt x="32004" y="77002"/>
                </a:lnTo>
                <a:lnTo>
                  <a:pt x="2199640" y="3469881"/>
                </a:lnTo>
                <a:lnTo>
                  <a:pt x="2224024" y="3454285"/>
                </a:lnTo>
                <a:lnTo>
                  <a:pt x="56473" y="61514"/>
                </a:lnTo>
                <a:lnTo>
                  <a:pt x="30847" y="48392"/>
                </a:lnTo>
                <a:close/>
              </a:path>
              <a:path w="2224404" h="3470275">
                <a:moveTo>
                  <a:pt x="0" y="0"/>
                </a:moveTo>
                <a:lnTo>
                  <a:pt x="5079" y="125222"/>
                </a:lnTo>
                <a:lnTo>
                  <a:pt x="5333" y="133223"/>
                </a:lnTo>
                <a:lnTo>
                  <a:pt x="12064" y="139446"/>
                </a:lnTo>
                <a:lnTo>
                  <a:pt x="20065" y="139064"/>
                </a:lnTo>
                <a:lnTo>
                  <a:pt x="28066" y="138811"/>
                </a:lnTo>
                <a:lnTo>
                  <a:pt x="34289" y="132080"/>
                </a:lnTo>
                <a:lnTo>
                  <a:pt x="33908" y="124078"/>
                </a:lnTo>
                <a:lnTo>
                  <a:pt x="32004" y="77002"/>
                </a:lnTo>
                <a:lnTo>
                  <a:pt x="3175" y="31876"/>
                </a:lnTo>
                <a:lnTo>
                  <a:pt x="27558" y="16256"/>
                </a:lnTo>
                <a:lnTo>
                  <a:pt x="31717" y="16256"/>
                </a:lnTo>
                <a:lnTo>
                  <a:pt x="0" y="0"/>
                </a:lnTo>
                <a:close/>
              </a:path>
              <a:path w="2224404" h="3470275">
                <a:moveTo>
                  <a:pt x="31717" y="16256"/>
                </a:moveTo>
                <a:lnTo>
                  <a:pt x="27558" y="16256"/>
                </a:lnTo>
                <a:lnTo>
                  <a:pt x="56473" y="61514"/>
                </a:lnTo>
                <a:lnTo>
                  <a:pt x="105409" y="86613"/>
                </a:lnTo>
                <a:lnTo>
                  <a:pt x="114172" y="83820"/>
                </a:lnTo>
                <a:lnTo>
                  <a:pt x="117728" y="76708"/>
                </a:lnTo>
                <a:lnTo>
                  <a:pt x="121412" y="69596"/>
                </a:lnTo>
                <a:lnTo>
                  <a:pt x="118617" y="60833"/>
                </a:lnTo>
                <a:lnTo>
                  <a:pt x="31717" y="16256"/>
                </a:lnTo>
                <a:close/>
              </a:path>
              <a:path w="2224404" h="3470275">
                <a:moveTo>
                  <a:pt x="27558" y="16256"/>
                </a:moveTo>
                <a:lnTo>
                  <a:pt x="3175" y="31876"/>
                </a:lnTo>
                <a:lnTo>
                  <a:pt x="32004" y="77002"/>
                </a:lnTo>
                <a:lnTo>
                  <a:pt x="30847" y="48392"/>
                </a:lnTo>
                <a:lnTo>
                  <a:pt x="8762" y="37084"/>
                </a:lnTo>
                <a:lnTo>
                  <a:pt x="29844" y="23622"/>
                </a:lnTo>
                <a:lnTo>
                  <a:pt x="32264" y="23622"/>
                </a:lnTo>
                <a:lnTo>
                  <a:pt x="27558" y="16256"/>
                </a:lnTo>
                <a:close/>
              </a:path>
              <a:path w="2224404" h="3470275">
                <a:moveTo>
                  <a:pt x="32264" y="23622"/>
                </a:moveTo>
                <a:lnTo>
                  <a:pt x="29844" y="23622"/>
                </a:lnTo>
                <a:lnTo>
                  <a:pt x="30847" y="48392"/>
                </a:lnTo>
                <a:lnTo>
                  <a:pt x="56473" y="61514"/>
                </a:lnTo>
                <a:lnTo>
                  <a:pt x="32264" y="23622"/>
                </a:lnTo>
                <a:close/>
              </a:path>
              <a:path w="2224404" h="3470275">
                <a:moveTo>
                  <a:pt x="29844" y="23622"/>
                </a:moveTo>
                <a:lnTo>
                  <a:pt x="8762" y="37084"/>
                </a:lnTo>
                <a:lnTo>
                  <a:pt x="30847" y="48392"/>
                </a:lnTo>
                <a:lnTo>
                  <a:pt x="29844" y="23622"/>
                </a:lnTo>
                <a:close/>
              </a:path>
            </a:pathLst>
          </a:custGeom>
          <a:solidFill>
            <a:schemeClr val="accent2"/>
          </a:solidFill>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29" name="object 29"/>
          <p:cNvSpPr/>
          <p:nvPr>
            <p:custDataLst>
              <p:tags r:id="rId17"/>
            </p:custDataLst>
          </p:nvPr>
        </p:nvSpPr>
        <p:spPr>
          <a:xfrm>
            <a:off x="3768090" y="2131695"/>
            <a:ext cx="2223770" cy="3546475"/>
          </a:xfrm>
          <a:custGeom>
            <a:avLst/>
            <a:gdLst/>
            <a:ahLst/>
            <a:cxnLst/>
            <a:rect l="l" t="t" r="r" b="b"/>
            <a:pathLst>
              <a:path w="2223770" h="3546475">
                <a:moveTo>
                  <a:pt x="2223516" y="2323465"/>
                </a:moveTo>
                <a:lnTo>
                  <a:pt x="2222258" y="2323401"/>
                </a:lnTo>
                <a:lnTo>
                  <a:pt x="2219782" y="2313051"/>
                </a:lnTo>
                <a:lnTo>
                  <a:pt x="2193163" y="2201926"/>
                </a:lnTo>
                <a:lnTo>
                  <a:pt x="2191258" y="2194052"/>
                </a:lnTo>
                <a:lnTo>
                  <a:pt x="2183511" y="2189353"/>
                </a:lnTo>
                <a:lnTo>
                  <a:pt x="2175764" y="2191131"/>
                </a:lnTo>
                <a:lnTo>
                  <a:pt x="2167890" y="2193036"/>
                </a:lnTo>
                <a:lnTo>
                  <a:pt x="2163191" y="2200783"/>
                </a:lnTo>
                <a:lnTo>
                  <a:pt x="2164969" y="2208657"/>
                </a:lnTo>
                <a:lnTo>
                  <a:pt x="2175827" y="2254148"/>
                </a:lnTo>
                <a:lnTo>
                  <a:pt x="20828" y="0"/>
                </a:lnTo>
                <a:lnTo>
                  <a:pt x="0" y="20066"/>
                </a:lnTo>
                <a:lnTo>
                  <a:pt x="2155037" y="2274366"/>
                </a:lnTo>
                <a:lnTo>
                  <a:pt x="2102104" y="2259203"/>
                </a:lnTo>
                <a:lnTo>
                  <a:pt x="2094103" y="2263521"/>
                </a:lnTo>
                <a:lnTo>
                  <a:pt x="2091944" y="2271268"/>
                </a:lnTo>
                <a:lnTo>
                  <a:pt x="2089658" y="2278888"/>
                </a:lnTo>
                <a:lnTo>
                  <a:pt x="2094103" y="2287016"/>
                </a:lnTo>
                <a:lnTo>
                  <a:pt x="2220417" y="2323287"/>
                </a:lnTo>
                <a:lnTo>
                  <a:pt x="2098294" y="2316226"/>
                </a:lnTo>
                <a:lnTo>
                  <a:pt x="2090293" y="2315845"/>
                </a:lnTo>
                <a:lnTo>
                  <a:pt x="2083435" y="2321941"/>
                </a:lnTo>
                <a:lnTo>
                  <a:pt x="2083054" y="2329942"/>
                </a:lnTo>
                <a:lnTo>
                  <a:pt x="2082546" y="2337943"/>
                </a:lnTo>
                <a:lnTo>
                  <a:pt x="2088642" y="2344674"/>
                </a:lnTo>
                <a:lnTo>
                  <a:pt x="2143595" y="2347861"/>
                </a:lnTo>
                <a:lnTo>
                  <a:pt x="20574" y="3428746"/>
                </a:lnTo>
                <a:lnTo>
                  <a:pt x="27178" y="3441712"/>
                </a:lnTo>
                <a:lnTo>
                  <a:pt x="26924" y="3456559"/>
                </a:lnTo>
                <a:lnTo>
                  <a:pt x="2140953" y="3493757"/>
                </a:lnTo>
                <a:lnTo>
                  <a:pt x="2092960" y="3520630"/>
                </a:lnTo>
                <a:lnTo>
                  <a:pt x="2090420" y="3529444"/>
                </a:lnTo>
                <a:lnTo>
                  <a:pt x="2098294" y="3543401"/>
                </a:lnTo>
                <a:lnTo>
                  <a:pt x="2107057" y="3545890"/>
                </a:lnTo>
                <a:lnTo>
                  <a:pt x="2198547" y="3494697"/>
                </a:lnTo>
                <a:lnTo>
                  <a:pt x="2223516" y="3480727"/>
                </a:lnTo>
                <a:lnTo>
                  <a:pt x="2109470" y="3411474"/>
                </a:lnTo>
                <a:lnTo>
                  <a:pt x="2100580" y="3413633"/>
                </a:lnTo>
                <a:lnTo>
                  <a:pt x="2096389" y="3420491"/>
                </a:lnTo>
                <a:lnTo>
                  <a:pt x="2092325" y="3427349"/>
                </a:lnTo>
                <a:lnTo>
                  <a:pt x="2094484" y="3436239"/>
                </a:lnTo>
                <a:lnTo>
                  <a:pt x="2141448" y="3464801"/>
                </a:lnTo>
                <a:lnTo>
                  <a:pt x="84912" y="3428619"/>
                </a:lnTo>
                <a:lnTo>
                  <a:pt x="2156752" y="2373668"/>
                </a:lnTo>
                <a:lnTo>
                  <a:pt x="2126996" y="2419985"/>
                </a:lnTo>
                <a:lnTo>
                  <a:pt x="2128901" y="2428875"/>
                </a:lnTo>
                <a:lnTo>
                  <a:pt x="2142363" y="2437511"/>
                </a:lnTo>
                <a:lnTo>
                  <a:pt x="2151253" y="2435606"/>
                </a:lnTo>
                <a:lnTo>
                  <a:pt x="2155698" y="2428875"/>
                </a:lnTo>
                <a:lnTo>
                  <a:pt x="2223427" y="2323592"/>
                </a:lnTo>
                <a:lnTo>
                  <a:pt x="2223516" y="2323465"/>
                </a:lnTo>
                <a:close/>
              </a:path>
            </a:pathLst>
          </a:custGeom>
          <a:solidFill>
            <a:schemeClr val="accent1"/>
          </a:solidFill>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30" name="object 30"/>
          <p:cNvSpPr txBox="1"/>
          <p:nvPr/>
        </p:nvSpPr>
        <p:spPr>
          <a:xfrm>
            <a:off x="1666620" y="3587877"/>
            <a:ext cx="203835" cy="407035"/>
          </a:xfrm>
          <a:prstGeom prst="rect">
            <a:avLst/>
          </a:prstGeom>
        </p:spPr>
        <p:txBody>
          <a:bodyPr vert="horz" wrap="square" lIns="0" tIns="48894" rIns="0" bIns="0" rtlCol="0">
            <a:spAutoFit/>
          </a:bodyPr>
          <a:lstStyle/>
          <a:p>
            <a:pPr marL="12700" marR="5080">
              <a:lnSpc>
                <a:spcPts val="1400"/>
              </a:lnSpc>
              <a:spcBef>
                <a:spcPts val="385"/>
              </a:spcBef>
            </a:pPr>
            <a:r>
              <a:rPr sz="1400" dirty="0">
                <a:solidFill>
                  <a:srgbClr val="000000"/>
                </a:solidFill>
                <a:latin typeface="微软雅黑" panose="020B0503020204020204" charset="-122"/>
                <a:ea typeface="微软雅黑" panose="020B0503020204020204" charset="-122"/>
                <a:cs typeface="微软雅黑" panose="020B0503020204020204" charset="-122"/>
              </a:rPr>
              <a:t>相 似</a:t>
            </a:r>
            <a:endParaRPr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1" name="object 31"/>
          <p:cNvSpPr txBox="1"/>
          <p:nvPr/>
        </p:nvSpPr>
        <p:spPr>
          <a:xfrm>
            <a:off x="1412875" y="5095113"/>
            <a:ext cx="382270" cy="22796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0000"/>
                </a:solidFill>
                <a:latin typeface="微软雅黑" panose="020B0503020204020204" charset="-122"/>
                <a:ea typeface="微软雅黑" panose="020B0503020204020204" charset="-122"/>
                <a:cs typeface="微软雅黑" panose="020B0503020204020204" charset="-122"/>
              </a:rPr>
              <a:t>喜欢</a:t>
            </a:r>
            <a:endParaRPr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2" name="object 32"/>
          <p:cNvSpPr/>
          <p:nvPr>
            <p:custDataLst>
              <p:tags r:id="rId18"/>
            </p:custDataLst>
          </p:nvPr>
        </p:nvSpPr>
        <p:spPr>
          <a:xfrm>
            <a:off x="1341882" y="5883249"/>
            <a:ext cx="864235" cy="134620"/>
          </a:xfrm>
          <a:custGeom>
            <a:avLst/>
            <a:gdLst/>
            <a:ahLst/>
            <a:cxnLst/>
            <a:rect l="l" t="t" r="r" b="b"/>
            <a:pathLst>
              <a:path w="864235" h="134620">
                <a:moveTo>
                  <a:pt x="806722" y="67208"/>
                </a:moveTo>
                <a:lnTo>
                  <a:pt x="734313" y="109397"/>
                </a:lnTo>
                <a:lnTo>
                  <a:pt x="732028" y="118275"/>
                </a:lnTo>
                <a:lnTo>
                  <a:pt x="736092" y="125171"/>
                </a:lnTo>
                <a:lnTo>
                  <a:pt x="740029" y="132080"/>
                </a:lnTo>
                <a:lnTo>
                  <a:pt x="748919" y="134416"/>
                </a:lnTo>
                <a:lnTo>
                  <a:pt x="839313" y="81686"/>
                </a:lnTo>
                <a:lnTo>
                  <a:pt x="835406" y="81686"/>
                </a:lnTo>
                <a:lnTo>
                  <a:pt x="835406" y="79717"/>
                </a:lnTo>
                <a:lnTo>
                  <a:pt x="828167" y="79717"/>
                </a:lnTo>
                <a:lnTo>
                  <a:pt x="806722" y="67208"/>
                </a:lnTo>
                <a:close/>
              </a:path>
              <a:path w="864235" h="134620">
                <a:moveTo>
                  <a:pt x="781902" y="52730"/>
                </a:moveTo>
                <a:lnTo>
                  <a:pt x="0" y="52730"/>
                </a:lnTo>
                <a:lnTo>
                  <a:pt x="0" y="81686"/>
                </a:lnTo>
                <a:lnTo>
                  <a:pt x="781902" y="81686"/>
                </a:lnTo>
                <a:lnTo>
                  <a:pt x="806722" y="67208"/>
                </a:lnTo>
                <a:lnTo>
                  <a:pt x="781902" y="52730"/>
                </a:lnTo>
                <a:close/>
              </a:path>
              <a:path w="864235" h="134620">
                <a:moveTo>
                  <a:pt x="839313" y="52730"/>
                </a:moveTo>
                <a:lnTo>
                  <a:pt x="835406" y="52730"/>
                </a:lnTo>
                <a:lnTo>
                  <a:pt x="835406" y="81686"/>
                </a:lnTo>
                <a:lnTo>
                  <a:pt x="839313" y="81686"/>
                </a:lnTo>
                <a:lnTo>
                  <a:pt x="864107" y="67208"/>
                </a:lnTo>
                <a:lnTo>
                  <a:pt x="839313" y="52730"/>
                </a:lnTo>
                <a:close/>
              </a:path>
              <a:path w="864235" h="134620">
                <a:moveTo>
                  <a:pt x="828167" y="54698"/>
                </a:moveTo>
                <a:lnTo>
                  <a:pt x="806722" y="67208"/>
                </a:lnTo>
                <a:lnTo>
                  <a:pt x="828167" y="79717"/>
                </a:lnTo>
                <a:lnTo>
                  <a:pt x="828167" y="54698"/>
                </a:lnTo>
                <a:close/>
              </a:path>
              <a:path w="864235" h="134620">
                <a:moveTo>
                  <a:pt x="835406" y="54698"/>
                </a:moveTo>
                <a:lnTo>
                  <a:pt x="828167" y="54698"/>
                </a:lnTo>
                <a:lnTo>
                  <a:pt x="828167" y="79717"/>
                </a:lnTo>
                <a:lnTo>
                  <a:pt x="835406" y="79717"/>
                </a:lnTo>
                <a:lnTo>
                  <a:pt x="835406" y="54698"/>
                </a:lnTo>
                <a:close/>
              </a:path>
              <a:path w="864235" h="134620">
                <a:moveTo>
                  <a:pt x="748919" y="0"/>
                </a:moveTo>
                <a:lnTo>
                  <a:pt x="740029" y="2336"/>
                </a:lnTo>
                <a:lnTo>
                  <a:pt x="736092" y="9245"/>
                </a:lnTo>
                <a:lnTo>
                  <a:pt x="732028" y="16141"/>
                </a:lnTo>
                <a:lnTo>
                  <a:pt x="734313" y="25006"/>
                </a:lnTo>
                <a:lnTo>
                  <a:pt x="806722" y="67208"/>
                </a:lnTo>
                <a:lnTo>
                  <a:pt x="828167" y="54698"/>
                </a:lnTo>
                <a:lnTo>
                  <a:pt x="835406" y="54698"/>
                </a:lnTo>
                <a:lnTo>
                  <a:pt x="835406" y="52730"/>
                </a:lnTo>
                <a:lnTo>
                  <a:pt x="839313" y="52730"/>
                </a:lnTo>
                <a:lnTo>
                  <a:pt x="748919" y="0"/>
                </a:lnTo>
                <a:close/>
              </a:path>
            </a:pathLst>
          </a:custGeom>
          <a:solidFill>
            <a:schemeClr val="accent2"/>
          </a:solidFill>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33" name="object 33"/>
          <p:cNvSpPr txBox="1"/>
          <p:nvPr/>
        </p:nvSpPr>
        <p:spPr>
          <a:xfrm>
            <a:off x="1412494" y="5652617"/>
            <a:ext cx="382270" cy="228600"/>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000000"/>
                </a:solidFill>
                <a:latin typeface="微软雅黑" panose="020B0503020204020204" charset="-122"/>
                <a:ea typeface="微软雅黑" panose="020B0503020204020204" charset="-122"/>
                <a:cs typeface="微软雅黑" panose="020B0503020204020204" charset="-122"/>
              </a:rPr>
              <a:t>推荐</a:t>
            </a:r>
            <a:endParaRPr sz="14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ustDataLst>
      <p:tags r:id="rId19"/>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object 2"/>
          <p:cNvSpPr txBox="1">
            <a:spLocks noGrp="1"/>
          </p:cNvSpPr>
          <p:nvPr>
            <p:ph type="title" idx="4294967295"/>
          </p:nvPr>
        </p:nvSpPr>
        <p:spPr>
          <a:xfrm>
            <a:off x="895985" y="786130"/>
            <a:ext cx="6400165" cy="505460"/>
          </a:xfrm>
          <a:prstGeom prst="rect">
            <a:avLst/>
          </a:prstGeom>
        </p:spPr>
        <p:txBody>
          <a:bodyPr vert="horz" wrap="square" lIns="0" tIns="13335" rIns="0" bIns="0" rtlCol="0">
            <a:spAutoFit/>
          </a:bodyPr>
          <a:lstStyle>
            <a:lvl1pPr>
              <a:defRPr sz="3200" b="0" i="0">
                <a:solidFill>
                  <a:srgbClr val="404040"/>
                </a:solidFill>
                <a:latin typeface="微软雅黑" panose="020B0503020204020204" charset="-122"/>
                <a:ea typeface="+mj-ea"/>
                <a:cs typeface="微软雅黑" panose="020B0503020204020204" charset="-122"/>
              </a:defRPr>
            </a:lvl1pPr>
          </a:lstStyle>
          <a:p>
            <a:pPr marL="12700" lvl="0" algn="l" defTabSz="914400">
              <a:spcBef>
                <a:spcPts val="105"/>
              </a:spcBef>
              <a:buClrTx/>
              <a:buSzTx/>
              <a:buFontTx/>
            </a:pPr>
            <a:r>
              <a:rPr kern="1200" dirty="0">
                <a:solidFill>
                  <a:schemeClr val="accent1"/>
                </a:solidFill>
                <a:ea typeface="微软雅黑" panose="020B0503020204020204" charset="-122"/>
                <a:sym typeface="+mn-ea"/>
              </a:rPr>
              <a:t>基</a:t>
            </a:r>
            <a:r>
              <a:rPr kern="1200" dirty="0">
                <a:solidFill>
                  <a:schemeClr val="accent1"/>
                </a:solidFill>
                <a:ea typeface="微软雅黑" panose="020B0503020204020204" charset="-122"/>
                <a:sym typeface="+mn-ea"/>
              </a:rPr>
              <a:t>于</a:t>
            </a:r>
            <a:r>
              <a:rPr kern="1200" dirty="0">
                <a:solidFill>
                  <a:schemeClr val="accent1"/>
                </a:solidFill>
                <a:ea typeface="微软雅黑" panose="020B0503020204020204" charset="-122"/>
                <a:sym typeface="+mn-ea"/>
              </a:rPr>
              <a:t>用户的协同过滤</a:t>
            </a:r>
            <a:r>
              <a:rPr kern="1200" dirty="0">
                <a:solidFill>
                  <a:schemeClr val="accent1"/>
                </a:solidFill>
                <a:ea typeface="微软雅黑" panose="020B0503020204020204" charset="-122"/>
                <a:sym typeface="+mn-ea"/>
              </a:rPr>
              <a:t>（User-CF）</a:t>
            </a:r>
            <a:endParaRPr kern="1200" dirty="0">
              <a:solidFill>
                <a:schemeClr val="accent1"/>
              </a:solidFill>
              <a:ea typeface="微软雅黑" panose="020B0503020204020204" charset="-122"/>
              <a:sym typeface="+mn-ea"/>
            </a:endParaRPr>
          </a:p>
        </p:txBody>
      </p:sp>
      <p:sp>
        <p:nvSpPr>
          <p:cNvPr id="48" name="矩形 47"/>
          <p:cNvSpPr/>
          <p:nvPr>
            <p:custDataLst>
              <p:tags r:id="rId3"/>
            </p:custDataLst>
          </p:nvPr>
        </p:nvSpPr>
        <p:spPr>
          <a:xfrm>
            <a:off x="685800" y="1600200"/>
            <a:ext cx="7848600" cy="3938270"/>
          </a:xfrm>
          <a:prstGeom prst="rect">
            <a:avLst/>
          </a:prstGeom>
        </p:spPr>
        <p:txBody>
          <a:bodyPr wrap="square">
            <a:spAutoFit/>
          </a:bodyPr>
          <a:lstStyle/>
          <a:p>
            <a:pPr marL="342900" indent="-342900" fontAlgn="auto">
              <a:lnSpc>
                <a:spcPts val="3000"/>
              </a:lnSpc>
              <a:buFont typeface="Wingdings" panose="05000000000000000000" pitchFamily="2" charset="2"/>
              <a:buChar char="l"/>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基于用户的协同过滤推荐的基本原理是， 根据所有用户对物品的偏好，发现与当前用户口味和偏好相似的 “邻居  用户群，并推荐近邻所偏好的物品</a:t>
            </a:r>
            <a:endParaRPr lang="en-US" altLang="zh-CN" sz="1600" dirty="0">
              <a:solidFill>
                <a:schemeClr val="dk1"/>
              </a:solidFill>
              <a:latin typeface="微软雅黑" panose="020B0503020204020204" charset="-122"/>
              <a:ea typeface="微软雅黑" panose="020B0503020204020204" charset="-122"/>
              <a:cs typeface="微软雅黑" panose="020B0503020204020204" charset="-122"/>
            </a:endParaRPr>
          </a:p>
          <a:p>
            <a:pPr marL="342900" indent="-342900" fontAlgn="auto">
              <a:lnSpc>
                <a:spcPts val="3000"/>
              </a:lnSpc>
              <a:buFont typeface="Wingdings" panose="05000000000000000000" pitchFamily="2" charset="2"/>
              <a:buChar char="l"/>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在一般的应用中是采用计算“K-近邻”的算法；基于这K个邻居的历史偏好信息，为当前用户进行推荐</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marL="342900" indent="-342900" fontAlgn="auto">
              <a:lnSpc>
                <a:spcPts val="3000"/>
              </a:lnSpc>
              <a:buFont typeface="Wingdings" panose="05000000000000000000" pitchFamily="2" charset="2"/>
              <a:buChar char="l"/>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User-CF和基于人口统计学的推荐机制</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marL="342900" indent="-342900" fontAlgn="auto">
              <a:lnSpc>
                <a:spcPts val="3000"/>
              </a:lnSpc>
              <a:buFont typeface="Wingdings" panose="05000000000000000000" pitchFamily="2" charset="2"/>
              <a:buChar char="l"/>
            </a:pP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3000"/>
              </a:lnSpc>
            </a:pP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  </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两者都是计算用户的相似度，并基于相似的“邻居”用户群计算推荐</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3000"/>
              </a:lnSpc>
            </a:pP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  </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它们所不同的是如何计算用户的相似度：基于人口统计学的机制只考虑用户本身的特征，而基于用户的协同过滤机制可是在用户的历史偏好的数据上计算用户的相似度，它的基本假设是，喜欢类似物品的用户可能有相同或者相似的口味和偏好</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object 2"/>
          <p:cNvSpPr txBox="1">
            <a:spLocks noGrp="1"/>
          </p:cNvSpPr>
          <p:nvPr>
            <p:ph type="title" idx="4294967295"/>
          </p:nvPr>
        </p:nvSpPr>
        <p:spPr>
          <a:xfrm>
            <a:off x="895985" y="786130"/>
            <a:ext cx="5629275" cy="505460"/>
          </a:xfrm>
          <a:prstGeom prst="rect">
            <a:avLst/>
          </a:prstGeom>
        </p:spPr>
        <p:txBody>
          <a:bodyPr vert="horz" wrap="square" lIns="0" tIns="13335" rIns="0" bIns="0" rtlCol="0">
            <a:spAutoFit/>
          </a:bodyPr>
          <a:lstStyle/>
          <a:p>
            <a:pPr marL="12700" algn="l" defTabSz="914400">
              <a:lnSpc>
                <a:spcPct val="100000"/>
              </a:lnSpc>
              <a:spcBef>
                <a:spcPts val="105"/>
              </a:spcBef>
              <a:buClrTx/>
              <a:buSzTx/>
              <a:buFontTx/>
            </a:pPr>
            <a:r>
              <a:rPr sz="3200" b="0" dirty="0">
                <a:solidFill>
                  <a:schemeClr val="accent1"/>
                </a:solidFill>
                <a:latin typeface="微软雅黑" panose="020B0503020204020204" charset="-122"/>
                <a:cs typeface="微软雅黑" panose="020B0503020204020204" charset="-122"/>
              </a:rPr>
              <a:t>基于物品的协同过滤</a:t>
            </a:r>
            <a:endParaRPr sz="3200" b="0" dirty="0">
              <a:solidFill>
                <a:schemeClr val="accent1"/>
              </a:solidFill>
              <a:latin typeface="微软雅黑" panose="020B0503020204020204" charset="-122"/>
              <a:cs typeface="微软雅黑" panose="020B0503020204020204" charset="-122"/>
            </a:endParaRPr>
          </a:p>
        </p:txBody>
      </p:sp>
      <p:sp>
        <p:nvSpPr>
          <p:cNvPr id="4" name="object 4"/>
          <p:cNvSpPr/>
          <p:nvPr>
            <p:custDataLst>
              <p:tags r:id="rId3"/>
            </p:custDataLst>
          </p:nvPr>
        </p:nvSpPr>
        <p:spPr>
          <a:xfrm>
            <a:off x="1555115" y="1701800"/>
            <a:ext cx="271780" cy="264160"/>
          </a:xfrm>
          <a:custGeom>
            <a:avLst/>
            <a:gdLst/>
            <a:ahLst/>
            <a:cxnLst/>
            <a:rect l="l" t="t" r="r" b="b"/>
            <a:pathLst>
              <a:path w="271780" h="264160">
                <a:moveTo>
                  <a:pt x="0" y="131825"/>
                </a:moveTo>
                <a:lnTo>
                  <a:pt x="6912" y="90172"/>
                </a:lnTo>
                <a:lnTo>
                  <a:pt x="26164" y="53986"/>
                </a:lnTo>
                <a:lnTo>
                  <a:pt x="55522" y="25444"/>
                </a:lnTo>
                <a:lnTo>
                  <a:pt x="92756" y="6723"/>
                </a:lnTo>
                <a:lnTo>
                  <a:pt x="135635" y="0"/>
                </a:lnTo>
                <a:lnTo>
                  <a:pt x="178515" y="6723"/>
                </a:lnTo>
                <a:lnTo>
                  <a:pt x="215749" y="25444"/>
                </a:lnTo>
                <a:lnTo>
                  <a:pt x="245107" y="53986"/>
                </a:lnTo>
                <a:lnTo>
                  <a:pt x="264359" y="90172"/>
                </a:lnTo>
                <a:lnTo>
                  <a:pt x="271272" y="131825"/>
                </a:lnTo>
                <a:lnTo>
                  <a:pt x="264359" y="173479"/>
                </a:lnTo>
                <a:lnTo>
                  <a:pt x="245107" y="209665"/>
                </a:lnTo>
                <a:lnTo>
                  <a:pt x="215749" y="238207"/>
                </a:lnTo>
                <a:lnTo>
                  <a:pt x="178515" y="256928"/>
                </a:lnTo>
                <a:lnTo>
                  <a:pt x="135635" y="263651"/>
                </a:lnTo>
                <a:lnTo>
                  <a:pt x="92756" y="256928"/>
                </a:lnTo>
                <a:lnTo>
                  <a:pt x="55522" y="238207"/>
                </a:lnTo>
                <a:lnTo>
                  <a:pt x="26164" y="209665"/>
                </a:lnTo>
                <a:lnTo>
                  <a:pt x="6912" y="173479"/>
                </a:lnTo>
                <a:lnTo>
                  <a:pt x="0" y="131825"/>
                </a:lnTo>
                <a:close/>
              </a:path>
            </a:pathLst>
          </a:custGeom>
          <a:ln w="25908">
            <a:solidFill>
              <a:schemeClr val="accent3"/>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5" name="object 5"/>
          <p:cNvSpPr/>
          <p:nvPr>
            <p:custDataLst>
              <p:tags r:id="rId4"/>
            </p:custDataLst>
          </p:nvPr>
        </p:nvSpPr>
        <p:spPr>
          <a:xfrm>
            <a:off x="1490980" y="1965325"/>
            <a:ext cx="394970" cy="604520"/>
          </a:xfrm>
          <a:custGeom>
            <a:avLst/>
            <a:gdLst/>
            <a:ahLst/>
            <a:cxnLst/>
            <a:rect l="l" t="t" r="r" b="b"/>
            <a:pathLst>
              <a:path w="394969" h="604519">
                <a:moveTo>
                  <a:pt x="198120" y="0"/>
                </a:moveTo>
                <a:lnTo>
                  <a:pt x="198120" y="365632"/>
                </a:lnTo>
              </a:path>
              <a:path w="394969" h="604519">
                <a:moveTo>
                  <a:pt x="198373" y="109727"/>
                </a:moveTo>
                <a:lnTo>
                  <a:pt x="0" y="180848"/>
                </a:lnTo>
              </a:path>
              <a:path w="394969" h="604519">
                <a:moveTo>
                  <a:pt x="191642" y="364236"/>
                </a:moveTo>
                <a:lnTo>
                  <a:pt x="35052" y="604392"/>
                </a:lnTo>
              </a:path>
              <a:path w="394969" h="604519">
                <a:moveTo>
                  <a:pt x="196596" y="114300"/>
                </a:moveTo>
                <a:lnTo>
                  <a:pt x="394970" y="185419"/>
                </a:lnTo>
              </a:path>
              <a:path w="394969" h="604519">
                <a:moveTo>
                  <a:pt x="204215" y="359663"/>
                </a:moveTo>
                <a:lnTo>
                  <a:pt x="360807" y="599821"/>
                </a:lnTo>
              </a:path>
            </a:pathLst>
          </a:custGeom>
          <a:ln w="28956">
            <a:solidFill>
              <a:schemeClr val="accent3"/>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6" name="object 6"/>
          <p:cNvSpPr txBox="1"/>
          <p:nvPr/>
        </p:nvSpPr>
        <p:spPr>
          <a:xfrm>
            <a:off x="1410716" y="2619501"/>
            <a:ext cx="513080" cy="50419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0000"/>
                </a:solidFill>
                <a:latin typeface="微软雅黑" panose="020B0503020204020204" charset="-122"/>
                <a:ea typeface="微软雅黑" panose="020B0503020204020204" charset="-122"/>
                <a:cs typeface="微软雅黑" panose="020B0503020204020204" charset="-122"/>
              </a:rPr>
              <a:t>用户a</a:t>
            </a:r>
            <a:endParaRPr sz="1600" spc="-5"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 name="object 8"/>
          <p:cNvSpPr/>
          <p:nvPr>
            <p:custDataLst>
              <p:tags r:id="rId5"/>
            </p:custDataLst>
          </p:nvPr>
        </p:nvSpPr>
        <p:spPr>
          <a:xfrm>
            <a:off x="1555115" y="3399155"/>
            <a:ext cx="271780" cy="264160"/>
          </a:xfrm>
          <a:custGeom>
            <a:avLst/>
            <a:gdLst/>
            <a:ahLst/>
            <a:cxnLst/>
            <a:rect l="l" t="t" r="r" b="b"/>
            <a:pathLst>
              <a:path w="271780" h="264160">
                <a:moveTo>
                  <a:pt x="0" y="131825"/>
                </a:moveTo>
                <a:lnTo>
                  <a:pt x="6912" y="90172"/>
                </a:lnTo>
                <a:lnTo>
                  <a:pt x="26164" y="53986"/>
                </a:lnTo>
                <a:lnTo>
                  <a:pt x="55522" y="25444"/>
                </a:lnTo>
                <a:lnTo>
                  <a:pt x="92756" y="6723"/>
                </a:lnTo>
                <a:lnTo>
                  <a:pt x="135635" y="0"/>
                </a:lnTo>
                <a:lnTo>
                  <a:pt x="178515" y="6723"/>
                </a:lnTo>
                <a:lnTo>
                  <a:pt x="215749" y="25444"/>
                </a:lnTo>
                <a:lnTo>
                  <a:pt x="245107" y="53986"/>
                </a:lnTo>
                <a:lnTo>
                  <a:pt x="264359" y="90172"/>
                </a:lnTo>
                <a:lnTo>
                  <a:pt x="271272" y="131825"/>
                </a:lnTo>
                <a:lnTo>
                  <a:pt x="264359" y="173479"/>
                </a:lnTo>
                <a:lnTo>
                  <a:pt x="245107" y="209665"/>
                </a:lnTo>
                <a:lnTo>
                  <a:pt x="215749" y="238207"/>
                </a:lnTo>
                <a:lnTo>
                  <a:pt x="178515" y="256928"/>
                </a:lnTo>
                <a:lnTo>
                  <a:pt x="135635" y="263651"/>
                </a:lnTo>
                <a:lnTo>
                  <a:pt x="92756" y="256928"/>
                </a:lnTo>
                <a:lnTo>
                  <a:pt x="55522" y="238207"/>
                </a:lnTo>
                <a:lnTo>
                  <a:pt x="26164" y="209665"/>
                </a:lnTo>
                <a:lnTo>
                  <a:pt x="6912" y="173479"/>
                </a:lnTo>
                <a:lnTo>
                  <a:pt x="0" y="131825"/>
                </a:lnTo>
                <a:close/>
              </a:path>
            </a:pathLst>
          </a:custGeom>
          <a:ln w="25908">
            <a:solidFill>
              <a:schemeClr val="accent3"/>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9" name="object 9"/>
          <p:cNvSpPr/>
          <p:nvPr>
            <p:custDataLst>
              <p:tags r:id="rId6"/>
            </p:custDataLst>
          </p:nvPr>
        </p:nvSpPr>
        <p:spPr>
          <a:xfrm>
            <a:off x="1490980" y="3662680"/>
            <a:ext cx="394970" cy="604520"/>
          </a:xfrm>
          <a:custGeom>
            <a:avLst/>
            <a:gdLst/>
            <a:ahLst/>
            <a:cxnLst/>
            <a:rect l="l" t="t" r="r" b="b"/>
            <a:pathLst>
              <a:path w="394969" h="604520">
                <a:moveTo>
                  <a:pt x="198120" y="0"/>
                </a:moveTo>
                <a:lnTo>
                  <a:pt x="198120" y="365633"/>
                </a:lnTo>
              </a:path>
              <a:path w="394969" h="604520">
                <a:moveTo>
                  <a:pt x="198373" y="108204"/>
                </a:moveTo>
                <a:lnTo>
                  <a:pt x="0" y="179324"/>
                </a:lnTo>
              </a:path>
              <a:path w="394969" h="604520">
                <a:moveTo>
                  <a:pt x="191642" y="364236"/>
                </a:moveTo>
                <a:lnTo>
                  <a:pt x="35052" y="604393"/>
                </a:lnTo>
              </a:path>
              <a:path w="394969" h="604520">
                <a:moveTo>
                  <a:pt x="196596" y="112776"/>
                </a:moveTo>
                <a:lnTo>
                  <a:pt x="394970" y="183896"/>
                </a:lnTo>
              </a:path>
              <a:path w="394969" h="604520">
                <a:moveTo>
                  <a:pt x="204215" y="359664"/>
                </a:moveTo>
                <a:lnTo>
                  <a:pt x="360807" y="599821"/>
                </a:lnTo>
              </a:path>
            </a:pathLst>
          </a:custGeom>
          <a:ln w="28956">
            <a:solidFill>
              <a:schemeClr val="accent3"/>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10" name="object 10"/>
          <p:cNvSpPr txBox="1"/>
          <p:nvPr/>
        </p:nvSpPr>
        <p:spPr>
          <a:xfrm>
            <a:off x="1410716" y="4317619"/>
            <a:ext cx="534670" cy="50419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0000"/>
                </a:solidFill>
                <a:latin typeface="微软雅黑" panose="020B0503020204020204" charset="-122"/>
                <a:ea typeface="微软雅黑" panose="020B0503020204020204" charset="-122"/>
                <a:cs typeface="微软雅黑" panose="020B0503020204020204" charset="-122"/>
              </a:rPr>
              <a:t>用户b</a:t>
            </a:r>
            <a:endParaRPr sz="1600" spc="-5"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2" name="object 12"/>
          <p:cNvSpPr/>
          <p:nvPr>
            <p:custDataLst>
              <p:tags r:id="rId7"/>
            </p:custDataLst>
          </p:nvPr>
        </p:nvSpPr>
        <p:spPr>
          <a:xfrm>
            <a:off x="1555115" y="5019040"/>
            <a:ext cx="271780" cy="264160"/>
          </a:xfrm>
          <a:custGeom>
            <a:avLst/>
            <a:gdLst/>
            <a:ahLst/>
            <a:cxnLst/>
            <a:rect l="l" t="t" r="r" b="b"/>
            <a:pathLst>
              <a:path w="271780" h="264160">
                <a:moveTo>
                  <a:pt x="0" y="131825"/>
                </a:moveTo>
                <a:lnTo>
                  <a:pt x="6912" y="90172"/>
                </a:lnTo>
                <a:lnTo>
                  <a:pt x="26164" y="53986"/>
                </a:lnTo>
                <a:lnTo>
                  <a:pt x="55522" y="25444"/>
                </a:lnTo>
                <a:lnTo>
                  <a:pt x="92756" y="6723"/>
                </a:lnTo>
                <a:lnTo>
                  <a:pt x="135635" y="0"/>
                </a:lnTo>
                <a:lnTo>
                  <a:pt x="178515" y="6723"/>
                </a:lnTo>
                <a:lnTo>
                  <a:pt x="215749" y="25444"/>
                </a:lnTo>
                <a:lnTo>
                  <a:pt x="245107" y="53986"/>
                </a:lnTo>
                <a:lnTo>
                  <a:pt x="264359" y="90172"/>
                </a:lnTo>
                <a:lnTo>
                  <a:pt x="271272" y="131825"/>
                </a:lnTo>
                <a:lnTo>
                  <a:pt x="264359" y="173479"/>
                </a:lnTo>
                <a:lnTo>
                  <a:pt x="245107" y="209665"/>
                </a:lnTo>
                <a:lnTo>
                  <a:pt x="215749" y="238207"/>
                </a:lnTo>
                <a:lnTo>
                  <a:pt x="178515" y="256928"/>
                </a:lnTo>
                <a:lnTo>
                  <a:pt x="135635" y="263651"/>
                </a:lnTo>
                <a:lnTo>
                  <a:pt x="92756" y="256928"/>
                </a:lnTo>
                <a:lnTo>
                  <a:pt x="55522" y="238207"/>
                </a:lnTo>
                <a:lnTo>
                  <a:pt x="26164" y="209665"/>
                </a:lnTo>
                <a:lnTo>
                  <a:pt x="6912" y="173479"/>
                </a:lnTo>
                <a:lnTo>
                  <a:pt x="0" y="131825"/>
                </a:lnTo>
                <a:close/>
              </a:path>
            </a:pathLst>
          </a:custGeom>
          <a:ln w="25908">
            <a:solidFill>
              <a:schemeClr val="accent3"/>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13" name="object 13"/>
          <p:cNvSpPr/>
          <p:nvPr>
            <p:custDataLst>
              <p:tags r:id="rId8"/>
            </p:custDataLst>
          </p:nvPr>
        </p:nvSpPr>
        <p:spPr>
          <a:xfrm>
            <a:off x="1490980" y="5283200"/>
            <a:ext cx="394970" cy="604520"/>
          </a:xfrm>
          <a:custGeom>
            <a:avLst/>
            <a:gdLst/>
            <a:ahLst/>
            <a:cxnLst/>
            <a:rect l="l" t="t" r="r" b="b"/>
            <a:pathLst>
              <a:path w="394969" h="604520">
                <a:moveTo>
                  <a:pt x="198120" y="0"/>
                </a:moveTo>
                <a:lnTo>
                  <a:pt x="198120" y="365582"/>
                </a:lnTo>
              </a:path>
              <a:path w="394969" h="604520">
                <a:moveTo>
                  <a:pt x="198373" y="109727"/>
                </a:moveTo>
                <a:lnTo>
                  <a:pt x="0" y="180847"/>
                </a:lnTo>
              </a:path>
              <a:path w="394969" h="604520">
                <a:moveTo>
                  <a:pt x="191642" y="364235"/>
                </a:moveTo>
                <a:lnTo>
                  <a:pt x="35052" y="604431"/>
                </a:lnTo>
              </a:path>
              <a:path w="394969" h="604520">
                <a:moveTo>
                  <a:pt x="196596" y="114299"/>
                </a:moveTo>
                <a:lnTo>
                  <a:pt x="394970" y="185419"/>
                </a:lnTo>
              </a:path>
              <a:path w="394969" h="604520">
                <a:moveTo>
                  <a:pt x="204215" y="359663"/>
                </a:moveTo>
                <a:lnTo>
                  <a:pt x="360807" y="599859"/>
                </a:lnTo>
              </a:path>
            </a:pathLst>
          </a:custGeom>
          <a:ln w="28956">
            <a:solidFill>
              <a:schemeClr val="accent3"/>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14" name="object 14"/>
          <p:cNvSpPr txBox="1"/>
          <p:nvPr/>
        </p:nvSpPr>
        <p:spPr>
          <a:xfrm>
            <a:off x="1410716" y="5938215"/>
            <a:ext cx="515620" cy="50419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0000"/>
                </a:solidFill>
                <a:latin typeface="微软雅黑" panose="020B0503020204020204" charset="-122"/>
                <a:ea typeface="微软雅黑" panose="020B0503020204020204" charset="-122"/>
                <a:cs typeface="微软雅黑" panose="020B0503020204020204" charset="-122"/>
              </a:rPr>
              <a:t>用户c</a:t>
            </a:r>
            <a:endParaRPr sz="1600" spc="-5"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5" name="object 15"/>
          <p:cNvSpPr/>
          <p:nvPr>
            <p:custDataLst>
              <p:tags r:id="rId9"/>
            </p:custDataLst>
          </p:nvPr>
        </p:nvSpPr>
        <p:spPr>
          <a:xfrm>
            <a:off x="4205478" y="1820417"/>
            <a:ext cx="1463040" cy="615950"/>
          </a:xfrm>
          <a:custGeom>
            <a:avLst/>
            <a:gdLst/>
            <a:ahLst/>
            <a:cxnLst/>
            <a:rect l="l" t="t" r="r" b="b"/>
            <a:pathLst>
              <a:path w="1463039" h="615950">
                <a:moveTo>
                  <a:pt x="0" y="102616"/>
                </a:moveTo>
                <a:lnTo>
                  <a:pt x="8068" y="62686"/>
                </a:lnTo>
                <a:lnTo>
                  <a:pt x="30067" y="30067"/>
                </a:lnTo>
                <a:lnTo>
                  <a:pt x="62686" y="8068"/>
                </a:lnTo>
                <a:lnTo>
                  <a:pt x="102616" y="0"/>
                </a:lnTo>
                <a:lnTo>
                  <a:pt x="1360424" y="0"/>
                </a:lnTo>
                <a:lnTo>
                  <a:pt x="1400353" y="8068"/>
                </a:lnTo>
                <a:lnTo>
                  <a:pt x="1432972" y="30067"/>
                </a:lnTo>
                <a:lnTo>
                  <a:pt x="1454971" y="62686"/>
                </a:lnTo>
                <a:lnTo>
                  <a:pt x="1463039" y="102616"/>
                </a:lnTo>
                <a:lnTo>
                  <a:pt x="1463039" y="513080"/>
                </a:lnTo>
                <a:lnTo>
                  <a:pt x="1454971" y="553009"/>
                </a:lnTo>
                <a:lnTo>
                  <a:pt x="1432972" y="585628"/>
                </a:lnTo>
                <a:lnTo>
                  <a:pt x="1400353" y="607627"/>
                </a:lnTo>
                <a:lnTo>
                  <a:pt x="1360424" y="615696"/>
                </a:lnTo>
                <a:lnTo>
                  <a:pt x="102616" y="615696"/>
                </a:lnTo>
                <a:lnTo>
                  <a:pt x="62686" y="607627"/>
                </a:lnTo>
                <a:lnTo>
                  <a:pt x="30067" y="585628"/>
                </a:lnTo>
                <a:lnTo>
                  <a:pt x="8068" y="553009"/>
                </a:lnTo>
                <a:lnTo>
                  <a:pt x="0" y="513080"/>
                </a:lnTo>
                <a:lnTo>
                  <a:pt x="0" y="102616"/>
                </a:lnTo>
                <a:close/>
              </a:path>
            </a:pathLst>
          </a:custGeom>
          <a:ln w="25908">
            <a:solidFill>
              <a:srgbClr val="B8CDE4"/>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16" name="object 16"/>
          <p:cNvSpPr txBox="1"/>
          <p:nvPr/>
        </p:nvSpPr>
        <p:spPr>
          <a:xfrm>
            <a:off x="4617211" y="1959686"/>
            <a:ext cx="638175" cy="28956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0000"/>
                </a:solidFill>
                <a:latin typeface="微软雅黑" panose="020B0503020204020204" charset="-122"/>
                <a:ea typeface="微软雅黑" panose="020B0503020204020204" charset="-122"/>
                <a:cs typeface="微软雅黑" panose="020B0503020204020204" charset="-122"/>
              </a:rPr>
              <a:t>物</a:t>
            </a:r>
            <a:r>
              <a:rPr sz="1800" spc="-5" dirty="0">
                <a:solidFill>
                  <a:srgbClr val="000000"/>
                </a:solidFill>
                <a:latin typeface="微软雅黑" panose="020B0503020204020204" charset="-122"/>
                <a:ea typeface="微软雅黑" panose="020B0503020204020204" charset="-122"/>
                <a:cs typeface="微软雅黑" panose="020B0503020204020204" charset="-122"/>
              </a:rPr>
              <a:t>品</a:t>
            </a:r>
            <a:r>
              <a:rPr sz="1800" dirty="0">
                <a:solidFill>
                  <a:srgbClr val="000000"/>
                </a:solidFill>
                <a:latin typeface="微软雅黑" panose="020B0503020204020204" charset="-122"/>
                <a:ea typeface="微软雅黑" panose="020B0503020204020204" charset="-122"/>
                <a:cs typeface="微软雅黑" panose="020B0503020204020204" charset="-122"/>
              </a:rPr>
              <a:t>A</a:t>
            </a:r>
            <a:endParaRPr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7" name="object 17"/>
          <p:cNvSpPr/>
          <p:nvPr>
            <p:custDataLst>
              <p:tags r:id="rId10"/>
            </p:custDataLst>
          </p:nvPr>
        </p:nvSpPr>
        <p:spPr>
          <a:xfrm>
            <a:off x="4205478" y="3533394"/>
            <a:ext cx="1463040" cy="614680"/>
          </a:xfrm>
          <a:custGeom>
            <a:avLst/>
            <a:gdLst/>
            <a:ahLst/>
            <a:cxnLst/>
            <a:rect l="l" t="t" r="r" b="b"/>
            <a:pathLst>
              <a:path w="1463039" h="614679">
                <a:moveTo>
                  <a:pt x="0" y="102361"/>
                </a:moveTo>
                <a:lnTo>
                  <a:pt x="8046" y="62525"/>
                </a:lnTo>
                <a:lnTo>
                  <a:pt x="29987" y="29987"/>
                </a:lnTo>
                <a:lnTo>
                  <a:pt x="62525" y="8046"/>
                </a:lnTo>
                <a:lnTo>
                  <a:pt x="102362" y="0"/>
                </a:lnTo>
                <a:lnTo>
                  <a:pt x="1360677" y="0"/>
                </a:lnTo>
                <a:lnTo>
                  <a:pt x="1400514" y="8046"/>
                </a:lnTo>
                <a:lnTo>
                  <a:pt x="1433052" y="29987"/>
                </a:lnTo>
                <a:lnTo>
                  <a:pt x="1454993" y="62525"/>
                </a:lnTo>
                <a:lnTo>
                  <a:pt x="1463039" y="102361"/>
                </a:lnTo>
                <a:lnTo>
                  <a:pt x="1463039" y="511809"/>
                </a:lnTo>
                <a:lnTo>
                  <a:pt x="1454993" y="551646"/>
                </a:lnTo>
                <a:lnTo>
                  <a:pt x="1433052" y="584184"/>
                </a:lnTo>
                <a:lnTo>
                  <a:pt x="1400514" y="606125"/>
                </a:lnTo>
                <a:lnTo>
                  <a:pt x="1360677" y="614171"/>
                </a:lnTo>
                <a:lnTo>
                  <a:pt x="102362" y="614171"/>
                </a:lnTo>
                <a:lnTo>
                  <a:pt x="62525" y="606125"/>
                </a:lnTo>
                <a:lnTo>
                  <a:pt x="29987" y="584184"/>
                </a:lnTo>
                <a:lnTo>
                  <a:pt x="8046" y="551646"/>
                </a:lnTo>
                <a:lnTo>
                  <a:pt x="0" y="511809"/>
                </a:lnTo>
                <a:lnTo>
                  <a:pt x="0" y="102361"/>
                </a:lnTo>
                <a:close/>
              </a:path>
            </a:pathLst>
          </a:custGeom>
          <a:ln w="25908">
            <a:solidFill>
              <a:srgbClr val="B8CDE4"/>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18" name="object 18"/>
          <p:cNvSpPr txBox="1"/>
          <p:nvPr/>
        </p:nvSpPr>
        <p:spPr>
          <a:xfrm>
            <a:off x="4624832" y="3672027"/>
            <a:ext cx="624205" cy="28956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0000"/>
                </a:solidFill>
                <a:latin typeface="微软雅黑" panose="020B0503020204020204" charset="-122"/>
                <a:ea typeface="微软雅黑" panose="020B0503020204020204" charset="-122"/>
                <a:cs typeface="微软雅黑" panose="020B0503020204020204" charset="-122"/>
              </a:rPr>
              <a:t>物</a:t>
            </a:r>
            <a:r>
              <a:rPr sz="1800" spc="-5" dirty="0">
                <a:solidFill>
                  <a:srgbClr val="000000"/>
                </a:solidFill>
                <a:latin typeface="微软雅黑" panose="020B0503020204020204" charset="-122"/>
                <a:ea typeface="微软雅黑" panose="020B0503020204020204" charset="-122"/>
                <a:cs typeface="微软雅黑" panose="020B0503020204020204" charset="-122"/>
              </a:rPr>
              <a:t>品</a:t>
            </a:r>
            <a:r>
              <a:rPr sz="1800" dirty="0">
                <a:solidFill>
                  <a:srgbClr val="000000"/>
                </a:solidFill>
                <a:latin typeface="微软雅黑" panose="020B0503020204020204" charset="-122"/>
                <a:ea typeface="微软雅黑" panose="020B0503020204020204" charset="-122"/>
                <a:cs typeface="微软雅黑" panose="020B0503020204020204" charset="-122"/>
              </a:rPr>
              <a:t>B</a:t>
            </a:r>
            <a:endParaRPr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9" name="object 19"/>
          <p:cNvSpPr/>
          <p:nvPr>
            <p:custDataLst>
              <p:tags r:id="rId11"/>
            </p:custDataLst>
          </p:nvPr>
        </p:nvSpPr>
        <p:spPr>
          <a:xfrm>
            <a:off x="4205478" y="5257038"/>
            <a:ext cx="1463040" cy="615950"/>
          </a:xfrm>
          <a:custGeom>
            <a:avLst/>
            <a:gdLst/>
            <a:ahLst/>
            <a:cxnLst/>
            <a:rect l="l" t="t" r="r" b="b"/>
            <a:pathLst>
              <a:path w="1463039" h="615950">
                <a:moveTo>
                  <a:pt x="0" y="102615"/>
                </a:moveTo>
                <a:lnTo>
                  <a:pt x="8068" y="62686"/>
                </a:lnTo>
                <a:lnTo>
                  <a:pt x="30067" y="30067"/>
                </a:lnTo>
                <a:lnTo>
                  <a:pt x="62686" y="8068"/>
                </a:lnTo>
                <a:lnTo>
                  <a:pt x="102616" y="0"/>
                </a:lnTo>
                <a:lnTo>
                  <a:pt x="1360424" y="0"/>
                </a:lnTo>
                <a:lnTo>
                  <a:pt x="1400353" y="8068"/>
                </a:lnTo>
                <a:lnTo>
                  <a:pt x="1432972" y="30067"/>
                </a:lnTo>
                <a:lnTo>
                  <a:pt x="1454971" y="62686"/>
                </a:lnTo>
                <a:lnTo>
                  <a:pt x="1463039" y="102615"/>
                </a:lnTo>
                <a:lnTo>
                  <a:pt x="1463039" y="513080"/>
                </a:lnTo>
                <a:lnTo>
                  <a:pt x="1454971" y="553020"/>
                </a:lnTo>
                <a:lnTo>
                  <a:pt x="1432972" y="585638"/>
                </a:lnTo>
                <a:lnTo>
                  <a:pt x="1400353" y="607631"/>
                </a:lnTo>
                <a:lnTo>
                  <a:pt x="1360424" y="615696"/>
                </a:lnTo>
                <a:lnTo>
                  <a:pt x="102616" y="615696"/>
                </a:lnTo>
                <a:lnTo>
                  <a:pt x="62686" y="607631"/>
                </a:lnTo>
                <a:lnTo>
                  <a:pt x="30067" y="585638"/>
                </a:lnTo>
                <a:lnTo>
                  <a:pt x="8068" y="553020"/>
                </a:lnTo>
                <a:lnTo>
                  <a:pt x="0" y="513080"/>
                </a:lnTo>
                <a:lnTo>
                  <a:pt x="0" y="102615"/>
                </a:lnTo>
                <a:close/>
              </a:path>
            </a:pathLst>
          </a:custGeom>
          <a:ln w="25908">
            <a:solidFill>
              <a:srgbClr val="B8CDE4"/>
            </a:solidFill>
          </a:ln>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20" name="object 20"/>
          <p:cNvSpPr txBox="1"/>
          <p:nvPr/>
        </p:nvSpPr>
        <p:spPr>
          <a:xfrm>
            <a:off x="4623308" y="5397804"/>
            <a:ext cx="628015" cy="28956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0000"/>
                </a:solidFill>
                <a:latin typeface="微软雅黑" panose="020B0503020204020204" charset="-122"/>
                <a:ea typeface="微软雅黑" panose="020B0503020204020204" charset="-122"/>
                <a:cs typeface="微软雅黑" panose="020B0503020204020204" charset="-122"/>
              </a:rPr>
              <a:t>物</a:t>
            </a:r>
            <a:r>
              <a:rPr sz="1800" spc="-5" dirty="0">
                <a:solidFill>
                  <a:srgbClr val="000000"/>
                </a:solidFill>
                <a:latin typeface="微软雅黑" panose="020B0503020204020204" charset="-122"/>
                <a:ea typeface="微软雅黑" panose="020B0503020204020204" charset="-122"/>
                <a:cs typeface="微软雅黑" panose="020B0503020204020204" charset="-122"/>
              </a:rPr>
              <a:t>品</a:t>
            </a:r>
            <a:r>
              <a:rPr sz="1800" dirty="0">
                <a:solidFill>
                  <a:srgbClr val="000000"/>
                </a:solidFill>
                <a:latin typeface="微软雅黑" panose="020B0503020204020204" charset="-122"/>
                <a:ea typeface="微软雅黑" panose="020B0503020204020204" charset="-122"/>
                <a:cs typeface="微软雅黑" panose="020B0503020204020204" charset="-122"/>
              </a:rPr>
              <a:t>C</a:t>
            </a:r>
            <a:endParaRPr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1" name="object 21"/>
          <p:cNvSpPr/>
          <p:nvPr>
            <p:custDataLst>
              <p:tags r:id="rId12"/>
            </p:custDataLst>
          </p:nvPr>
        </p:nvSpPr>
        <p:spPr>
          <a:xfrm>
            <a:off x="5727191" y="2169922"/>
            <a:ext cx="797560" cy="3409950"/>
          </a:xfrm>
          <a:custGeom>
            <a:avLst/>
            <a:gdLst/>
            <a:ahLst/>
            <a:cxnLst/>
            <a:rect l="l" t="t" r="r" b="b"/>
            <a:pathLst>
              <a:path w="797559" h="3409950">
                <a:moveTo>
                  <a:pt x="97282" y="3306317"/>
                </a:moveTo>
                <a:lnTo>
                  <a:pt x="94487" y="3308350"/>
                </a:lnTo>
                <a:lnTo>
                  <a:pt x="12319" y="3363722"/>
                </a:lnTo>
                <a:lnTo>
                  <a:pt x="100965" y="3407917"/>
                </a:lnTo>
                <a:lnTo>
                  <a:pt x="104012" y="3409568"/>
                </a:lnTo>
                <a:lnTo>
                  <a:pt x="107823" y="3408299"/>
                </a:lnTo>
                <a:lnTo>
                  <a:pt x="109474" y="3405124"/>
                </a:lnTo>
                <a:lnTo>
                  <a:pt x="110998" y="3401949"/>
                </a:lnTo>
                <a:lnTo>
                  <a:pt x="109728" y="3398139"/>
                </a:lnTo>
                <a:lnTo>
                  <a:pt x="106553" y="3396615"/>
                </a:lnTo>
                <a:lnTo>
                  <a:pt x="51600" y="3369182"/>
                </a:lnTo>
                <a:lnTo>
                  <a:pt x="25273" y="3369182"/>
                </a:lnTo>
                <a:lnTo>
                  <a:pt x="24384" y="3356609"/>
                </a:lnTo>
                <a:lnTo>
                  <a:pt x="47498" y="3355086"/>
                </a:lnTo>
                <a:lnTo>
                  <a:pt x="47839" y="3355019"/>
                </a:lnTo>
                <a:lnTo>
                  <a:pt x="101473" y="3318891"/>
                </a:lnTo>
                <a:lnTo>
                  <a:pt x="104394" y="3316858"/>
                </a:lnTo>
                <a:lnTo>
                  <a:pt x="105156" y="3312922"/>
                </a:lnTo>
                <a:lnTo>
                  <a:pt x="103250" y="3310001"/>
                </a:lnTo>
                <a:lnTo>
                  <a:pt x="101219" y="3307079"/>
                </a:lnTo>
                <a:lnTo>
                  <a:pt x="97282" y="3306317"/>
                </a:lnTo>
                <a:close/>
              </a:path>
              <a:path w="797559" h="3409950">
                <a:moveTo>
                  <a:pt x="47839" y="3355019"/>
                </a:moveTo>
                <a:lnTo>
                  <a:pt x="47498" y="3355086"/>
                </a:lnTo>
                <a:lnTo>
                  <a:pt x="24384" y="3356609"/>
                </a:lnTo>
                <a:lnTo>
                  <a:pt x="25273" y="3369182"/>
                </a:lnTo>
                <a:lnTo>
                  <a:pt x="40513" y="3368166"/>
                </a:lnTo>
                <a:lnTo>
                  <a:pt x="28321" y="3368166"/>
                </a:lnTo>
                <a:lnTo>
                  <a:pt x="27686" y="3357244"/>
                </a:lnTo>
                <a:lnTo>
                  <a:pt x="44535" y="3357244"/>
                </a:lnTo>
                <a:lnTo>
                  <a:pt x="47839" y="3355019"/>
                </a:lnTo>
                <a:close/>
              </a:path>
              <a:path w="797559" h="3409950">
                <a:moveTo>
                  <a:pt x="48498" y="3367634"/>
                </a:moveTo>
                <a:lnTo>
                  <a:pt x="25273" y="3369182"/>
                </a:lnTo>
                <a:lnTo>
                  <a:pt x="51600" y="3369182"/>
                </a:lnTo>
                <a:lnTo>
                  <a:pt x="48498" y="3367634"/>
                </a:lnTo>
                <a:close/>
              </a:path>
              <a:path w="797559" h="3409950">
                <a:moveTo>
                  <a:pt x="27686" y="3357244"/>
                </a:moveTo>
                <a:lnTo>
                  <a:pt x="28321" y="3368166"/>
                </a:lnTo>
                <a:lnTo>
                  <a:pt x="37363" y="3362075"/>
                </a:lnTo>
                <a:lnTo>
                  <a:pt x="27686" y="3357244"/>
                </a:lnTo>
                <a:close/>
              </a:path>
              <a:path w="797559" h="3409950">
                <a:moveTo>
                  <a:pt x="37363" y="3362075"/>
                </a:moveTo>
                <a:lnTo>
                  <a:pt x="28321" y="3368166"/>
                </a:lnTo>
                <a:lnTo>
                  <a:pt x="40513" y="3368166"/>
                </a:lnTo>
                <a:lnTo>
                  <a:pt x="48498" y="3367634"/>
                </a:lnTo>
                <a:lnTo>
                  <a:pt x="37363" y="3362075"/>
                </a:lnTo>
                <a:close/>
              </a:path>
              <a:path w="797559" h="3409950">
                <a:moveTo>
                  <a:pt x="36316" y="41959"/>
                </a:moveTo>
                <a:lnTo>
                  <a:pt x="25104" y="47574"/>
                </a:lnTo>
                <a:lnTo>
                  <a:pt x="35629" y="54664"/>
                </a:lnTo>
                <a:lnTo>
                  <a:pt x="36703" y="54737"/>
                </a:lnTo>
                <a:lnTo>
                  <a:pt x="72771" y="61722"/>
                </a:lnTo>
                <a:lnTo>
                  <a:pt x="144907" y="89026"/>
                </a:lnTo>
                <a:lnTo>
                  <a:pt x="180721" y="109092"/>
                </a:lnTo>
                <a:lnTo>
                  <a:pt x="216154" y="133223"/>
                </a:lnTo>
                <a:lnTo>
                  <a:pt x="251460" y="161289"/>
                </a:lnTo>
                <a:lnTo>
                  <a:pt x="286004" y="193293"/>
                </a:lnTo>
                <a:lnTo>
                  <a:pt x="320167" y="228726"/>
                </a:lnTo>
                <a:lnTo>
                  <a:pt x="353822" y="267715"/>
                </a:lnTo>
                <a:lnTo>
                  <a:pt x="386588" y="310133"/>
                </a:lnTo>
                <a:lnTo>
                  <a:pt x="418719" y="355726"/>
                </a:lnTo>
                <a:lnTo>
                  <a:pt x="449961" y="404494"/>
                </a:lnTo>
                <a:lnTo>
                  <a:pt x="480313" y="456056"/>
                </a:lnTo>
                <a:lnTo>
                  <a:pt x="509650" y="510286"/>
                </a:lnTo>
                <a:lnTo>
                  <a:pt x="537845" y="567181"/>
                </a:lnTo>
                <a:lnTo>
                  <a:pt x="565023" y="626490"/>
                </a:lnTo>
                <a:lnTo>
                  <a:pt x="590931" y="688086"/>
                </a:lnTo>
                <a:lnTo>
                  <a:pt x="615442" y="751839"/>
                </a:lnTo>
                <a:lnTo>
                  <a:pt x="638810" y="817626"/>
                </a:lnTo>
                <a:lnTo>
                  <a:pt x="660527" y="885189"/>
                </a:lnTo>
                <a:lnTo>
                  <a:pt x="680847" y="954404"/>
                </a:lnTo>
                <a:lnTo>
                  <a:pt x="699516" y="1025016"/>
                </a:lnTo>
                <a:lnTo>
                  <a:pt x="716534" y="1097152"/>
                </a:lnTo>
                <a:lnTo>
                  <a:pt x="731901" y="1170558"/>
                </a:lnTo>
                <a:lnTo>
                  <a:pt x="745363" y="1244853"/>
                </a:lnTo>
                <a:lnTo>
                  <a:pt x="756920" y="1320164"/>
                </a:lnTo>
                <a:lnTo>
                  <a:pt x="766699" y="1396238"/>
                </a:lnTo>
                <a:lnTo>
                  <a:pt x="774192" y="1472819"/>
                </a:lnTo>
                <a:lnTo>
                  <a:pt x="779780" y="1549908"/>
                </a:lnTo>
                <a:lnTo>
                  <a:pt x="783209" y="1627377"/>
                </a:lnTo>
                <a:lnTo>
                  <a:pt x="784352" y="1704975"/>
                </a:lnTo>
                <a:lnTo>
                  <a:pt x="783198" y="1782698"/>
                </a:lnTo>
                <a:lnTo>
                  <a:pt x="779907" y="1859914"/>
                </a:lnTo>
                <a:lnTo>
                  <a:pt x="774446" y="1937003"/>
                </a:lnTo>
                <a:lnTo>
                  <a:pt x="766826" y="2013584"/>
                </a:lnTo>
                <a:lnTo>
                  <a:pt x="757301" y="2089784"/>
                </a:lnTo>
                <a:lnTo>
                  <a:pt x="745871" y="2164969"/>
                </a:lnTo>
                <a:lnTo>
                  <a:pt x="732663" y="2239264"/>
                </a:lnTo>
                <a:lnTo>
                  <a:pt x="717550" y="2312670"/>
                </a:lnTo>
                <a:lnTo>
                  <a:pt x="700786" y="2384805"/>
                </a:lnTo>
                <a:lnTo>
                  <a:pt x="682371" y="2455545"/>
                </a:lnTo>
                <a:lnTo>
                  <a:pt x="662432" y="2524760"/>
                </a:lnTo>
                <a:lnTo>
                  <a:pt x="640969" y="2592323"/>
                </a:lnTo>
                <a:lnTo>
                  <a:pt x="618109" y="2657983"/>
                </a:lnTo>
                <a:lnTo>
                  <a:pt x="593852" y="2721736"/>
                </a:lnTo>
                <a:lnTo>
                  <a:pt x="568325" y="2783459"/>
                </a:lnTo>
                <a:lnTo>
                  <a:pt x="541655" y="2842767"/>
                </a:lnTo>
                <a:lnTo>
                  <a:pt x="513842" y="2899664"/>
                </a:lnTo>
                <a:lnTo>
                  <a:pt x="484886" y="2953892"/>
                </a:lnTo>
                <a:lnTo>
                  <a:pt x="455041" y="3005454"/>
                </a:lnTo>
                <a:lnTo>
                  <a:pt x="424180" y="3054222"/>
                </a:lnTo>
                <a:lnTo>
                  <a:pt x="392684" y="3099816"/>
                </a:lnTo>
                <a:lnTo>
                  <a:pt x="360172" y="3142234"/>
                </a:lnTo>
                <a:lnTo>
                  <a:pt x="327152" y="3181222"/>
                </a:lnTo>
                <a:lnTo>
                  <a:pt x="293497" y="3216783"/>
                </a:lnTo>
                <a:lnTo>
                  <a:pt x="259334" y="3248660"/>
                </a:lnTo>
                <a:lnTo>
                  <a:pt x="224662" y="3276727"/>
                </a:lnTo>
                <a:lnTo>
                  <a:pt x="189611" y="3300856"/>
                </a:lnTo>
                <a:lnTo>
                  <a:pt x="154305" y="3320923"/>
                </a:lnTo>
                <a:lnTo>
                  <a:pt x="118872" y="3336798"/>
                </a:lnTo>
                <a:lnTo>
                  <a:pt x="47839" y="3355019"/>
                </a:lnTo>
                <a:lnTo>
                  <a:pt x="37363" y="3362075"/>
                </a:lnTo>
                <a:lnTo>
                  <a:pt x="48498" y="3367634"/>
                </a:lnTo>
                <a:lnTo>
                  <a:pt x="50037" y="3367531"/>
                </a:lnTo>
                <a:lnTo>
                  <a:pt x="87122" y="3360292"/>
                </a:lnTo>
                <a:lnTo>
                  <a:pt x="124079" y="3348354"/>
                </a:lnTo>
                <a:lnTo>
                  <a:pt x="160528" y="3331972"/>
                </a:lnTo>
                <a:lnTo>
                  <a:pt x="196850" y="3311271"/>
                </a:lnTo>
                <a:lnTo>
                  <a:pt x="232537" y="3286632"/>
                </a:lnTo>
                <a:lnTo>
                  <a:pt x="267970" y="3257930"/>
                </a:lnTo>
                <a:lnTo>
                  <a:pt x="302768" y="3225546"/>
                </a:lnTo>
                <a:lnTo>
                  <a:pt x="336931" y="3189478"/>
                </a:lnTo>
                <a:lnTo>
                  <a:pt x="370332" y="3149980"/>
                </a:lnTo>
                <a:lnTo>
                  <a:pt x="403098" y="3107054"/>
                </a:lnTo>
                <a:lnTo>
                  <a:pt x="434975" y="3060954"/>
                </a:lnTo>
                <a:lnTo>
                  <a:pt x="465963" y="3011804"/>
                </a:lnTo>
                <a:lnTo>
                  <a:pt x="496188" y="2959861"/>
                </a:lnTo>
                <a:lnTo>
                  <a:pt x="525145" y="2905252"/>
                </a:lnTo>
                <a:lnTo>
                  <a:pt x="553212" y="2847975"/>
                </a:lnTo>
                <a:lnTo>
                  <a:pt x="580009" y="2788285"/>
                </a:lnTo>
                <a:lnTo>
                  <a:pt x="605663" y="2726309"/>
                </a:lnTo>
                <a:lnTo>
                  <a:pt x="630047" y="2662173"/>
                </a:lnTo>
                <a:lnTo>
                  <a:pt x="653034" y="2596134"/>
                </a:lnTo>
                <a:lnTo>
                  <a:pt x="674624" y="2528189"/>
                </a:lnTo>
                <a:lnTo>
                  <a:pt x="694690" y="2458720"/>
                </a:lnTo>
                <a:lnTo>
                  <a:pt x="713105" y="2387727"/>
                </a:lnTo>
                <a:lnTo>
                  <a:pt x="729996" y="2315210"/>
                </a:lnTo>
                <a:lnTo>
                  <a:pt x="745109" y="2241550"/>
                </a:lnTo>
                <a:lnTo>
                  <a:pt x="758444" y="2166873"/>
                </a:lnTo>
                <a:lnTo>
                  <a:pt x="769874" y="2091308"/>
                </a:lnTo>
                <a:lnTo>
                  <a:pt x="779399" y="2014854"/>
                </a:lnTo>
                <a:lnTo>
                  <a:pt x="787146" y="1937892"/>
                </a:lnTo>
                <a:lnTo>
                  <a:pt x="792502" y="1859914"/>
                </a:lnTo>
                <a:lnTo>
                  <a:pt x="795912" y="1782445"/>
                </a:lnTo>
                <a:lnTo>
                  <a:pt x="797052" y="1704720"/>
                </a:lnTo>
                <a:lnTo>
                  <a:pt x="795909" y="1626870"/>
                </a:lnTo>
                <a:lnTo>
                  <a:pt x="792480" y="1549019"/>
                </a:lnTo>
                <a:lnTo>
                  <a:pt x="786891" y="1471676"/>
                </a:lnTo>
                <a:lnTo>
                  <a:pt x="779272" y="1394714"/>
                </a:lnTo>
                <a:lnTo>
                  <a:pt x="769493" y="1318260"/>
                </a:lnTo>
                <a:lnTo>
                  <a:pt x="757809" y="1242567"/>
                </a:lnTo>
                <a:lnTo>
                  <a:pt x="744347" y="1168018"/>
                </a:lnTo>
                <a:lnTo>
                  <a:pt x="728980" y="1094231"/>
                </a:lnTo>
                <a:lnTo>
                  <a:pt x="711708" y="1021841"/>
                </a:lnTo>
                <a:lnTo>
                  <a:pt x="693038" y="950722"/>
                </a:lnTo>
                <a:lnTo>
                  <a:pt x="672592" y="881252"/>
                </a:lnTo>
                <a:lnTo>
                  <a:pt x="650748" y="813435"/>
                </a:lnTo>
                <a:lnTo>
                  <a:pt x="627380" y="747267"/>
                </a:lnTo>
                <a:lnTo>
                  <a:pt x="602615" y="683260"/>
                </a:lnTo>
                <a:lnTo>
                  <a:pt x="576580" y="621156"/>
                </a:lnTo>
                <a:lnTo>
                  <a:pt x="549275" y="561593"/>
                </a:lnTo>
                <a:lnTo>
                  <a:pt x="520827" y="504189"/>
                </a:lnTo>
                <a:lnTo>
                  <a:pt x="491236" y="449579"/>
                </a:lnTo>
                <a:lnTo>
                  <a:pt x="460629" y="397637"/>
                </a:lnTo>
                <a:lnTo>
                  <a:pt x="429133" y="348488"/>
                </a:lnTo>
                <a:lnTo>
                  <a:pt x="396748" y="302387"/>
                </a:lnTo>
                <a:lnTo>
                  <a:pt x="363474" y="259461"/>
                </a:lnTo>
                <a:lnTo>
                  <a:pt x="329438" y="219963"/>
                </a:lnTo>
                <a:lnTo>
                  <a:pt x="294640" y="183895"/>
                </a:lnTo>
                <a:lnTo>
                  <a:pt x="259334" y="151383"/>
                </a:lnTo>
                <a:lnTo>
                  <a:pt x="223266" y="122681"/>
                </a:lnTo>
                <a:lnTo>
                  <a:pt x="186944" y="98043"/>
                </a:lnTo>
                <a:lnTo>
                  <a:pt x="149987" y="77342"/>
                </a:lnTo>
                <a:lnTo>
                  <a:pt x="112775" y="61087"/>
                </a:lnTo>
                <a:lnTo>
                  <a:pt x="75184" y="49275"/>
                </a:lnTo>
                <a:lnTo>
                  <a:pt x="37465" y="42037"/>
                </a:lnTo>
                <a:lnTo>
                  <a:pt x="36316" y="41959"/>
                </a:lnTo>
                <a:close/>
              </a:path>
              <a:path w="797559" h="3409950">
                <a:moveTo>
                  <a:pt x="44535" y="3357244"/>
                </a:moveTo>
                <a:lnTo>
                  <a:pt x="27686" y="3357244"/>
                </a:lnTo>
                <a:lnTo>
                  <a:pt x="37363" y="3362075"/>
                </a:lnTo>
                <a:lnTo>
                  <a:pt x="44535" y="3357244"/>
                </a:lnTo>
                <a:close/>
              </a:path>
              <a:path w="797559" h="3409950">
                <a:moveTo>
                  <a:pt x="91694" y="0"/>
                </a:moveTo>
                <a:lnTo>
                  <a:pt x="88646" y="1650"/>
                </a:lnTo>
                <a:lnTo>
                  <a:pt x="0" y="45974"/>
                </a:lnTo>
                <a:lnTo>
                  <a:pt x="82169" y="101345"/>
                </a:lnTo>
                <a:lnTo>
                  <a:pt x="85090" y="103250"/>
                </a:lnTo>
                <a:lnTo>
                  <a:pt x="89027" y="102488"/>
                </a:lnTo>
                <a:lnTo>
                  <a:pt x="91059" y="99567"/>
                </a:lnTo>
                <a:lnTo>
                  <a:pt x="92963" y="96647"/>
                </a:lnTo>
                <a:lnTo>
                  <a:pt x="92202" y="92710"/>
                </a:lnTo>
                <a:lnTo>
                  <a:pt x="89281" y="90804"/>
                </a:lnTo>
                <a:lnTo>
                  <a:pt x="35629" y="54664"/>
                </a:lnTo>
                <a:lnTo>
                  <a:pt x="12192" y="53086"/>
                </a:lnTo>
                <a:lnTo>
                  <a:pt x="12954" y="40386"/>
                </a:lnTo>
                <a:lnTo>
                  <a:pt x="39458" y="40386"/>
                </a:lnTo>
                <a:lnTo>
                  <a:pt x="94234" y="12953"/>
                </a:lnTo>
                <a:lnTo>
                  <a:pt x="97409" y="11429"/>
                </a:lnTo>
                <a:lnTo>
                  <a:pt x="98679" y="7619"/>
                </a:lnTo>
                <a:lnTo>
                  <a:pt x="97155" y="4444"/>
                </a:lnTo>
                <a:lnTo>
                  <a:pt x="95504" y="1269"/>
                </a:lnTo>
                <a:lnTo>
                  <a:pt x="91694" y="0"/>
                </a:lnTo>
                <a:close/>
              </a:path>
              <a:path w="797559" h="3409950">
                <a:moveTo>
                  <a:pt x="12954" y="40386"/>
                </a:moveTo>
                <a:lnTo>
                  <a:pt x="12192" y="53086"/>
                </a:lnTo>
                <a:lnTo>
                  <a:pt x="35629" y="54664"/>
                </a:lnTo>
                <a:lnTo>
                  <a:pt x="32343" y="52450"/>
                </a:lnTo>
                <a:lnTo>
                  <a:pt x="15367" y="52450"/>
                </a:lnTo>
                <a:lnTo>
                  <a:pt x="16129" y="41528"/>
                </a:lnTo>
                <a:lnTo>
                  <a:pt x="29923" y="41528"/>
                </a:lnTo>
                <a:lnTo>
                  <a:pt x="12954" y="40386"/>
                </a:lnTo>
                <a:close/>
              </a:path>
              <a:path w="797559" h="3409950">
                <a:moveTo>
                  <a:pt x="16129" y="41528"/>
                </a:moveTo>
                <a:lnTo>
                  <a:pt x="15367" y="52450"/>
                </a:lnTo>
                <a:lnTo>
                  <a:pt x="25104" y="47574"/>
                </a:lnTo>
                <a:lnTo>
                  <a:pt x="16129" y="41528"/>
                </a:lnTo>
                <a:close/>
              </a:path>
              <a:path w="797559" h="3409950">
                <a:moveTo>
                  <a:pt x="25104" y="47574"/>
                </a:moveTo>
                <a:lnTo>
                  <a:pt x="15367" y="52450"/>
                </a:lnTo>
                <a:lnTo>
                  <a:pt x="32343" y="52450"/>
                </a:lnTo>
                <a:lnTo>
                  <a:pt x="25104" y="47574"/>
                </a:lnTo>
                <a:close/>
              </a:path>
              <a:path w="797559" h="3409950">
                <a:moveTo>
                  <a:pt x="29923" y="41528"/>
                </a:moveTo>
                <a:lnTo>
                  <a:pt x="16129" y="41528"/>
                </a:lnTo>
                <a:lnTo>
                  <a:pt x="25104" y="47574"/>
                </a:lnTo>
                <a:lnTo>
                  <a:pt x="36316" y="41959"/>
                </a:lnTo>
                <a:lnTo>
                  <a:pt x="29923" y="41528"/>
                </a:lnTo>
                <a:close/>
              </a:path>
              <a:path w="797559" h="3409950">
                <a:moveTo>
                  <a:pt x="39458" y="40386"/>
                </a:moveTo>
                <a:lnTo>
                  <a:pt x="12954" y="40386"/>
                </a:lnTo>
                <a:lnTo>
                  <a:pt x="36316" y="41959"/>
                </a:lnTo>
                <a:lnTo>
                  <a:pt x="39458" y="40386"/>
                </a:lnTo>
                <a:close/>
              </a:path>
            </a:pathLst>
          </a:custGeom>
          <a:solidFill>
            <a:schemeClr val="accent3"/>
          </a:solidFill>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23" name="object 23"/>
          <p:cNvSpPr/>
          <p:nvPr>
            <p:custDataLst>
              <p:tags r:id="rId13"/>
            </p:custDataLst>
          </p:nvPr>
        </p:nvSpPr>
        <p:spPr>
          <a:xfrm>
            <a:off x="1970405" y="2061210"/>
            <a:ext cx="2236470" cy="3507105"/>
          </a:xfrm>
          <a:custGeom>
            <a:avLst/>
            <a:gdLst/>
            <a:ahLst/>
            <a:cxnLst/>
            <a:rect l="l" t="t" r="r" b="b"/>
            <a:pathLst>
              <a:path w="2236470" h="3507104">
                <a:moveTo>
                  <a:pt x="2236343" y="67183"/>
                </a:moveTo>
                <a:lnTo>
                  <a:pt x="2211489" y="52705"/>
                </a:lnTo>
                <a:lnTo>
                  <a:pt x="2121154" y="0"/>
                </a:lnTo>
                <a:lnTo>
                  <a:pt x="2112264" y="2286"/>
                </a:lnTo>
                <a:lnTo>
                  <a:pt x="2108200" y="9271"/>
                </a:lnTo>
                <a:lnTo>
                  <a:pt x="2104136" y="16129"/>
                </a:lnTo>
                <a:lnTo>
                  <a:pt x="2106549" y="25019"/>
                </a:lnTo>
                <a:lnTo>
                  <a:pt x="2154072" y="52705"/>
                </a:lnTo>
                <a:lnTo>
                  <a:pt x="8763" y="52705"/>
                </a:lnTo>
                <a:lnTo>
                  <a:pt x="8763" y="81661"/>
                </a:lnTo>
                <a:lnTo>
                  <a:pt x="2122906" y="81661"/>
                </a:lnTo>
                <a:lnTo>
                  <a:pt x="2104009" y="84074"/>
                </a:lnTo>
                <a:lnTo>
                  <a:pt x="2098421" y="91313"/>
                </a:lnTo>
                <a:lnTo>
                  <a:pt x="2100453" y="107188"/>
                </a:lnTo>
                <a:lnTo>
                  <a:pt x="2105977" y="111455"/>
                </a:lnTo>
                <a:lnTo>
                  <a:pt x="2104136" y="118237"/>
                </a:lnTo>
                <a:lnTo>
                  <a:pt x="2108200" y="125095"/>
                </a:lnTo>
                <a:lnTo>
                  <a:pt x="2112264" y="132080"/>
                </a:lnTo>
                <a:lnTo>
                  <a:pt x="2115248" y="132854"/>
                </a:lnTo>
                <a:lnTo>
                  <a:pt x="2114042" y="136652"/>
                </a:lnTo>
                <a:lnTo>
                  <a:pt x="2116264" y="141122"/>
                </a:lnTo>
                <a:lnTo>
                  <a:pt x="0" y="1767713"/>
                </a:lnTo>
                <a:lnTo>
                  <a:pt x="17526" y="1790700"/>
                </a:lnTo>
                <a:lnTo>
                  <a:pt x="2177885" y="130327"/>
                </a:lnTo>
                <a:lnTo>
                  <a:pt x="27051" y="3491357"/>
                </a:lnTo>
                <a:lnTo>
                  <a:pt x="51435" y="3506978"/>
                </a:lnTo>
                <a:lnTo>
                  <a:pt x="2172665" y="192227"/>
                </a:lnTo>
                <a:lnTo>
                  <a:pt x="2177415" y="194183"/>
                </a:lnTo>
                <a:lnTo>
                  <a:pt x="2185924" y="190627"/>
                </a:lnTo>
                <a:lnTo>
                  <a:pt x="2188972" y="183261"/>
                </a:lnTo>
                <a:lnTo>
                  <a:pt x="2203196" y="148399"/>
                </a:lnTo>
                <a:lnTo>
                  <a:pt x="2201380" y="192405"/>
                </a:lnTo>
                <a:lnTo>
                  <a:pt x="2201164" y="199263"/>
                </a:lnTo>
                <a:lnTo>
                  <a:pt x="2207260" y="205994"/>
                </a:lnTo>
                <a:lnTo>
                  <a:pt x="2215261" y="206248"/>
                </a:lnTo>
                <a:lnTo>
                  <a:pt x="2223262" y="206629"/>
                </a:lnTo>
                <a:lnTo>
                  <a:pt x="2229993" y="200406"/>
                </a:lnTo>
                <a:lnTo>
                  <a:pt x="2230412" y="191262"/>
                </a:lnTo>
                <a:lnTo>
                  <a:pt x="2234895" y="83439"/>
                </a:lnTo>
                <a:lnTo>
                  <a:pt x="2235492" y="69265"/>
                </a:lnTo>
                <a:lnTo>
                  <a:pt x="2236343" y="67183"/>
                </a:lnTo>
                <a:close/>
              </a:path>
            </a:pathLst>
          </a:custGeom>
          <a:solidFill>
            <a:schemeClr val="accent1"/>
          </a:solidFill>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24" name="object 24"/>
          <p:cNvSpPr/>
          <p:nvPr>
            <p:custDataLst>
              <p:tags r:id="rId14"/>
            </p:custDataLst>
          </p:nvPr>
        </p:nvSpPr>
        <p:spPr>
          <a:xfrm>
            <a:off x="2009140" y="5506720"/>
            <a:ext cx="2196465" cy="134620"/>
          </a:xfrm>
          <a:custGeom>
            <a:avLst/>
            <a:gdLst/>
            <a:ahLst/>
            <a:cxnLst/>
            <a:rect l="l" t="t" r="r" b="b"/>
            <a:pathLst>
              <a:path w="2196465" h="134620">
                <a:moveTo>
                  <a:pt x="115315" y="0"/>
                </a:moveTo>
                <a:lnTo>
                  <a:pt x="0" y="67182"/>
                </a:lnTo>
                <a:lnTo>
                  <a:pt x="115315" y="134391"/>
                </a:lnTo>
                <a:lnTo>
                  <a:pt x="124078" y="132054"/>
                </a:lnTo>
                <a:lnTo>
                  <a:pt x="132206" y="118236"/>
                </a:lnTo>
                <a:lnTo>
                  <a:pt x="129920" y="109372"/>
                </a:lnTo>
                <a:lnTo>
                  <a:pt x="82281" y="81660"/>
                </a:lnTo>
                <a:lnTo>
                  <a:pt x="28828" y="81660"/>
                </a:lnTo>
                <a:lnTo>
                  <a:pt x="28828" y="52704"/>
                </a:lnTo>
                <a:lnTo>
                  <a:pt x="82223" y="52704"/>
                </a:lnTo>
                <a:lnTo>
                  <a:pt x="122935" y="28955"/>
                </a:lnTo>
                <a:lnTo>
                  <a:pt x="129920" y="25018"/>
                </a:lnTo>
                <a:lnTo>
                  <a:pt x="132206" y="16128"/>
                </a:lnTo>
                <a:lnTo>
                  <a:pt x="128143" y="9270"/>
                </a:lnTo>
                <a:lnTo>
                  <a:pt x="124078" y="2285"/>
                </a:lnTo>
                <a:lnTo>
                  <a:pt x="115315" y="0"/>
                </a:lnTo>
                <a:close/>
              </a:path>
              <a:path w="2196465" h="134620">
                <a:moveTo>
                  <a:pt x="82223" y="52704"/>
                </a:moveTo>
                <a:lnTo>
                  <a:pt x="28828" y="52704"/>
                </a:lnTo>
                <a:lnTo>
                  <a:pt x="28828" y="81660"/>
                </a:lnTo>
                <a:lnTo>
                  <a:pt x="82281" y="81660"/>
                </a:lnTo>
                <a:lnTo>
                  <a:pt x="78793" y="79628"/>
                </a:lnTo>
                <a:lnTo>
                  <a:pt x="36068" y="79628"/>
                </a:lnTo>
                <a:lnTo>
                  <a:pt x="36068" y="54736"/>
                </a:lnTo>
                <a:lnTo>
                  <a:pt x="78739" y="54736"/>
                </a:lnTo>
                <a:lnTo>
                  <a:pt x="82223" y="52704"/>
                </a:lnTo>
                <a:close/>
              </a:path>
              <a:path w="2196465" h="134620">
                <a:moveTo>
                  <a:pt x="2196337" y="52704"/>
                </a:moveTo>
                <a:lnTo>
                  <a:pt x="82223" y="52704"/>
                </a:lnTo>
                <a:lnTo>
                  <a:pt x="57417" y="67175"/>
                </a:lnTo>
                <a:lnTo>
                  <a:pt x="82281" y="81660"/>
                </a:lnTo>
                <a:lnTo>
                  <a:pt x="2196337" y="81660"/>
                </a:lnTo>
                <a:lnTo>
                  <a:pt x="2196337" y="52704"/>
                </a:lnTo>
                <a:close/>
              </a:path>
              <a:path w="2196465" h="134620">
                <a:moveTo>
                  <a:pt x="36068" y="54736"/>
                </a:moveTo>
                <a:lnTo>
                  <a:pt x="36068" y="79628"/>
                </a:lnTo>
                <a:lnTo>
                  <a:pt x="57417" y="67175"/>
                </a:lnTo>
                <a:lnTo>
                  <a:pt x="36068" y="54736"/>
                </a:lnTo>
                <a:close/>
              </a:path>
              <a:path w="2196465" h="134620">
                <a:moveTo>
                  <a:pt x="57417" y="67175"/>
                </a:moveTo>
                <a:lnTo>
                  <a:pt x="36068" y="79628"/>
                </a:lnTo>
                <a:lnTo>
                  <a:pt x="78793" y="79628"/>
                </a:lnTo>
                <a:lnTo>
                  <a:pt x="57417" y="67175"/>
                </a:lnTo>
                <a:close/>
              </a:path>
              <a:path w="2196465" h="134620">
                <a:moveTo>
                  <a:pt x="78739" y="54736"/>
                </a:moveTo>
                <a:lnTo>
                  <a:pt x="36068" y="54736"/>
                </a:lnTo>
                <a:lnTo>
                  <a:pt x="57417" y="67175"/>
                </a:lnTo>
                <a:lnTo>
                  <a:pt x="78739" y="54736"/>
                </a:lnTo>
                <a:close/>
              </a:path>
            </a:pathLst>
          </a:custGeom>
          <a:solidFill>
            <a:schemeClr val="accent2"/>
          </a:solidFill>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25" name="object 25"/>
          <p:cNvSpPr/>
          <p:nvPr>
            <p:custDataLst>
              <p:tags r:id="rId15"/>
            </p:custDataLst>
          </p:nvPr>
        </p:nvSpPr>
        <p:spPr>
          <a:xfrm>
            <a:off x="1966595" y="2115820"/>
            <a:ext cx="2240280" cy="3496310"/>
          </a:xfrm>
          <a:custGeom>
            <a:avLst/>
            <a:gdLst/>
            <a:ahLst/>
            <a:cxnLst/>
            <a:rect l="l" t="t" r="r" b="b"/>
            <a:pathLst>
              <a:path w="2240279" h="3496310">
                <a:moveTo>
                  <a:pt x="2239772" y="1725422"/>
                </a:moveTo>
                <a:lnTo>
                  <a:pt x="2214918" y="1710944"/>
                </a:lnTo>
                <a:lnTo>
                  <a:pt x="2182368" y="1691957"/>
                </a:lnTo>
                <a:lnTo>
                  <a:pt x="2182368" y="1725422"/>
                </a:lnTo>
                <a:lnTo>
                  <a:pt x="2174659" y="1729917"/>
                </a:lnTo>
                <a:lnTo>
                  <a:pt x="2182355" y="1725422"/>
                </a:lnTo>
                <a:lnTo>
                  <a:pt x="2182368" y="1691957"/>
                </a:lnTo>
                <a:lnTo>
                  <a:pt x="2124583" y="1658239"/>
                </a:lnTo>
                <a:lnTo>
                  <a:pt x="2115693" y="1660525"/>
                </a:lnTo>
                <a:lnTo>
                  <a:pt x="2111629" y="1667510"/>
                </a:lnTo>
                <a:lnTo>
                  <a:pt x="2107565" y="1674368"/>
                </a:lnTo>
                <a:lnTo>
                  <a:pt x="2109978" y="1683258"/>
                </a:lnTo>
                <a:lnTo>
                  <a:pt x="2157501" y="1710944"/>
                </a:lnTo>
                <a:lnTo>
                  <a:pt x="1131824" y="1710944"/>
                </a:lnTo>
                <a:lnTo>
                  <a:pt x="24384" y="0"/>
                </a:lnTo>
                <a:lnTo>
                  <a:pt x="0" y="15748"/>
                </a:lnTo>
                <a:lnTo>
                  <a:pt x="1097254" y="1710944"/>
                </a:lnTo>
                <a:lnTo>
                  <a:pt x="12192" y="1710944"/>
                </a:lnTo>
                <a:lnTo>
                  <a:pt x="12192" y="1739900"/>
                </a:lnTo>
                <a:lnTo>
                  <a:pt x="35979" y="1739900"/>
                </a:lnTo>
                <a:lnTo>
                  <a:pt x="33655" y="1742821"/>
                </a:lnTo>
                <a:lnTo>
                  <a:pt x="2165743" y="3455898"/>
                </a:lnTo>
                <a:lnTo>
                  <a:pt x="2119249" y="3448939"/>
                </a:lnTo>
                <a:lnTo>
                  <a:pt x="2111375" y="3447669"/>
                </a:lnTo>
                <a:lnTo>
                  <a:pt x="2104009" y="3453130"/>
                </a:lnTo>
                <a:lnTo>
                  <a:pt x="2102739" y="3461131"/>
                </a:lnTo>
                <a:lnTo>
                  <a:pt x="2101596" y="3469005"/>
                </a:lnTo>
                <a:lnTo>
                  <a:pt x="2107057" y="3476371"/>
                </a:lnTo>
                <a:lnTo>
                  <a:pt x="2239010" y="3496132"/>
                </a:lnTo>
                <a:lnTo>
                  <a:pt x="2236432" y="3489439"/>
                </a:lnTo>
                <a:lnTo>
                  <a:pt x="2216429" y="3437382"/>
                </a:lnTo>
                <a:lnTo>
                  <a:pt x="2239772" y="3449193"/>
                </a:lnTo>
                <a:lnTo>
                  <a:pt x="2239010" y="3433064"/>
                </a:lnTo>
                <a:lnTo>
                  <a:pt x="2233549" y="3315970"/>
                </a:lnTo>
                <a:lnTo>
                  <a:pt x="2226818" y="3309747"/>
                </a:lnTo>
                <a:lnTo>
                  <a:pt x="2210816" y="3310509"/>
                </a:lnTo>
                <a:lnTo>
                  <a:pt x="2204593" y="3317240"/>
                </a:lnTo>
                <a:lnTo>
                  <a:pt x="2207158" y="3372256"/>
                </a:lnTo>
                <a:lnTo>
                  <a:pt x="2183930" y="3336379"/>
                </a:lnTo>
                <a:lnTo>
                  <a:pt x="2183930" y="3433318"/>
                </a:lnTo>
                <a:lnTo>
                  <a:pt x="2142223" y="3399815"/>
                </a:lnTo>
                <a:lnTo>
                  <a:pt x="2178050" y="3417951"/>
                </a:lnTo>
                <a:lnTo>
                  <a:pt x="2183930" y="3433318"/>
                </a:lnTo>
                <a:lnTo>
                  <a:pt x="2183930" y="3336379"/>
                </a:lnTo>
                <a:lnTo>
                  <a:pt x="2172347" y="3318484"/>
                </a:lnTo>
                <a:lnTo>
                  <a:pt x="2172347" y="3371900"/>
                </a:lnTo>
                <a:lnTo>
                  <a:pt x="2167890" y="3373628"/>
                </a:lnTo>
                <a:lnTo>
                  <a:pt x="2165426" y="3379152"/>
                </a:lnTo>
                <a:lnTo>
                  <a:pt x="2133727" y="3363087"/>
                </a:lnTo>
                <a:lnTo>
                  <a:pt x="2125091" y="3366008"/>
                </a:lnTo>
                <a:lnTo>
                  <a:pt x="2121408" y="3373120"/>
                </a:lnTo>
                <a:lnTo>
                  <a:pt x="2117852" y="3380232"/>
                </a:lnTo>
                <a:lnTo>
                  <a:pt x="76187" y="1739900"/>
                </a:lnTo>
                <a:lnTo>
                  <a:pt x="1115999" y="1739900"/>
                </a:lnTo>
                <a:lnTo>
                  <a:pt x="2172347" y="3371900"/>
                </a:lnTo>
                <a:lnTo>
                  <a:pt x="2172347" y="3318484"/>
                </a:lnTo>
                <a:lnTo>
                  <a:pt x="1150569" y="1739900"/>
                </a:lnTo>
                <a:lnTo>
                  <a:pt x="2157501" y="1739900"/>
                </a:lnTo>
                <a:lnTo>
                  <a:pt x="2109978" y="1767586"/>
                </a:lnTo>
                <a:lnTo>
                  <a:pt x="2107565" y="1776476"/>
                </a:lnTo>
                <a:lnTo>
                  <a:pt x="2111629" y="1783334"/>
                </a:lnTo>
                <a:lnTo>
                  <a:pt x="2115693" y="1790319"/>
                </a:lnTo>
                <a:lnTo>
                  <a:pt x="2124583" y="1792605"/>
                </a:lnTo>
                <a:lnTo>
                  <a:pt x="2214918" y="1739900"/>
                </a:lnTo>
                <a:lnTo>
                  <a:pt x="2239772" y="1725422"/>
                </a:lnTo>
                <a:close/>
              </a:path>
            </a:pathLst>
          </a:custGeom>
          <a:solidFill>
            <a:schemeClr val="accent1"/>
          </a:solidFill>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26" name="object 26"/>
          <p:cNvSpPr txBox="1"/>
          <p:nvPr/>
        </p:nvSpPr>
        <p:spPr>
          <a:xfrm>
            <a:off x="6697980" y="3524453"/>
            <a:ext cx="204470" cy="407670"/>
          </a:xfrm>
          <a:prstGeom prst="rect">
            <a:avLst/>
          </a:prstGeom>
        </p:spPr>
        <p:txBody>
          <a:bodyPr vert="horz" wrap="square" lIns="0" tIns="48895" rIns="0" bIns="0" rtlCol="0">
            <a:spAutoFit/>
          </a:bodyPr>
          <a:lstStyle/>
          <a:p>
            <a:pPr marL="12700" marR="5080">
              <a:lnSpc>
                <a:spcPts val="1400"/>
              </a:lnSpc>
              <a:spcBef>
                <a:spcPts val="385"/>
              </a:spcBef>
            </a:pPr>
            <a:r>
              <a:rPr sz="1400" dirty="0">
                <a:solidFill>
                  <a:srgbClr val="000000"/>
                </a:solidFill>
                <a:latin typeface="微软雅黑" panose="020B0503020204020204" charset="-122"/>
                <a:ea typeface="微软雅黑" panose="020B0503020204020204" charset="-122"/>
                <a:cs typeface="微软雅黑" panose="020B0503020204020204" charset="-122"/>
              </a:rPr>
              <a:t>相 似</a:t>
            </a:r>
            <a:endParaRPr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7" name="object 27"/>
          <p:cNvSpPr/>
          <p:nvPr>
            <p:custDataLst>
              <p:tags r:id="rId16"/>
            </p:custDataLst>
          </p:nvPr>
        </p:nvSpPr>
        <p:spPr>
          <a:xfrm>
            <a:off x="6762750" y="5331586"/>
            <a:ext cx="864235" cy="134620"/>
          </a:xfrm>
          <a:custGeom>
            <a:avLst/>
            <a:gdLst/>
            <a:ahLst/>
            <a:cxnLst/>
            <a:rect l="l" t="t" r="r" b="b"/>
            <a:pathLst>
              <a:path w="864234" h="134620">
                <a:moveTo>
                  <a:pt x="806831" y="67182"/>
                </a:moveTo>
                <a:lnTo>
                  <a:pt x="741299" y="105409"/>
                </a:lnTo>
                <a:lnTo>
                  <a:pt x="734314" y="109347"/>
                </a:lnTo>
                <a:lnTo>
                  <a:pt x="732027" y="118237"/>
                </a:lnTo>
                <a:lnTo>
                  <a:pt x="736092" y="125094"/>
                </a:lnTo>
                <a:lnTo>
                  <a:pt x="740028" y="132079"/>
                </a:lnTo>
                <a:lnTo>
                  <a:pt x="748919" y="134365"/>
                </a:lnTo>
                <a:lnTo>
                  <a:pt x="839284" y="81660"/>
                </a:lnTo>
                <a:lnTo>
                  <a:pt x="835405" y="81660"/>
                </a:lnTo>
                <a:lnTo>
                  <a:pt x="835405" y="79628"/>
                </a:lnTo>
                <a:lnTo>
                  <a:pt x="828167" y="79628"/>
                </a:lnTo>
                <a:lnTo>
                  <a:pt x="806831" y="67182"/>
                </a:lnTo>
                <a:close/>
              </a:path>
              <a:path w="864234" h="134620">
                <a:moveTo>
                  <a:pt x="782011" y="52704"/>
                </a:moveTo>
                <a:lnTo>
                  <a:pt x="0" y="52704"/>
                </a:lnTo>
                <a:lnTo>
                  <a:pt x="0" y="81660"/>
                </a:lnTo>
                <a:lnTo>
                  <a:pt x="782011" y="81660"/>
                </a:lnTo>
                <a:lnTo>
                  <a:pt x="806831" y="67182"/>
                </a:lnTo>
                <a:lnTo>
                  <a:pt x="782011" y="52704"/>
                </a:lnTo>
                <a:close/>
              </a:path>
              <a:path w="864234" h="134620">
                <a:moveTo>
                  <a:pt x="839288" y="52704"/>
                </a:moveTo>
                <a:lnTo>
                  <a:pt x="835405" y="52704"/>
                </a:lnTo>
                <a:lnTo>
                  <a:pt x="835405" y="81660"/>
                </a:lnTo>
                <a:lnTo>
                  <a:pt x="839284" y="81660"/>
                </a:lnTo>
                <a:lnTo>
                  <a:pt x="864107" y="67182"/>
                </a:lnTo>
                <a:lnTo>
                  <a:pt x="839288" y="52704"/>
                </a:lnTo>
                <a:close/>
              </a:path>
              <a:path w="864234" h="134620">
                <a:moveTo>
                  <a:pt x="828167" y="54737"/>
                </a:moveTo>
                <a:lnTo>
                  <a:pt x="806831" y="67182"/>
                </a:lnTo>
                <a:lnTo>
                  <a:pt x="828167" y="79628"/>
                </a:lnTo>
                <a:lnTo>
                  <a:pt x="828167" y="54737"/>
                </a:lnTo>
                <a:close/>
              </a:path>
              <a:path w="864234" h="134620">
                <a:moveTo>
                  <a:pt x="835405" y="54737"/>
                </a:moveTo>
                <a:lnTo>
                  <a:pt x="828167" y="54737"/>
                </a:lnTo>
                <a:lnTo>
                  <a:pt x="828167" y="79628"/>
                </a:lnTo>
                <a:lnTo>
                  <a:pt x="835405" y="79628"/>
                </a:lnTo>
                <a:lnTo>
                  <a:pt x="835405" y="54737"/>
                </a:lnTo>
                <a:close/>
              </a:path>
              <a:path w="864234" h="134620">
                <a:moveTo>
                  <a:pt x="748919" y="0"/>
                </a:moveTo>
                <a:lnTo>
                  <a:pt x="740028" y="2285"/>
                </a:lnTo>
                <a:lnTo>
                  <a:pt x="736092" y="9271"/>
                </a:lnTo>
                <a:lnTo>
                  <a:pt x="732027" y="16128"/>
                </a:lnTo>
                <a:lnTo>
                  <a:pt x="734314" y="25018"/>
                </a:lnTo>
                <a:lnTo>
                  <a:pt x="741299" y="28956"/>
                </a:lnTo>
                <a:lnTo>
                  <a:pt x="806831" y="67182"/>
                </a:lnTo>
                <a:lnTo>
                  <a:pt x="828167" y="54737"/>
                </a:lnTo>
                <a:lnTo>
                  <a:pt x="835405" y="54737"/>
                </a:lnTo>
                <a:lnTo>
                  <a:pt x="835405" y="52704"/>
                </a:lnTo>
                <a:lnTo>
                  <a:pt x="839288" y="52704"/>
                </a:lnTo>
                <a:lnTo>
                  <a:pt x="748919" y="0"/>
                </a:lnTo>
                <a:close/>
              </a:path>
            </a:pathLst>
          </a:custGeom>
          <a:solidFill>
            <a:schemeClr val="accent1"/>
          </a:solidFill>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28" name="object 28"/>
          <p:cNvSpPr txBox="1"/>
          <p:nvPr/>
        </p:nvSpPr>
        <p:spPr>
          <a:xfrm>
            <a:off x="6834631" y="5102097"/>
            <a:ext cx="382270" cy="22796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0000"/>
                </a:solidFill>
                <a:latin typeface="微软雅黑" panose="020B0503020204020204" charset="-122"/>
                <a:ea typeface="微软雅黑" panose="020B0503020204020204" charset="-122"/>
                <a:cs typeface="微软雅黑" panose="020B0503020204020204" charset="-122"/>
              </a:rPr>
              <a:t>喜欢</a:t>
            </a:r>
            <a:endParaRPr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9" name="object 29"/>
          <p:cNvSpPr/>
          <p:nvPr>
            <p:custDataLst>
              <p:tags r:id="rId17"/>
            </p:custDataLst>
          </p:nvPr>
        </p:nvSpPr>
        <p:spPr>
          <a:xfrm>
            <a:off x="6762750" y="5889345"/>
            <a:ext cx="864235" cy="134620"/>
          </a:xfrm>
          <a:custGeom>
            <a:avLst/>
            <a:gdLst/>
            <a:ahLst/>
            <a:cxnLst/>
            <a:rect l="l" t="t" r="r" b="b"/>
            <a:pathLst>
              <a:path w="864234" h="134620">
                <a:moveTo>
                  <a:pt x="806722" y="67208"/>
                </a:moveTo>
                <a:lnTo>
                  <a:pt x="734314" y="109410"/>
                </a:lnTo>
                <a:lnTo>
                  <a:pt x="732027" y="118275"/>
                </a:lnTo>
                <a:lnTo>
                  <a:pt x="736092" y="125171"/>
                </a:lnTo>
                <a:lnTo>
                  <a:pt x="740028" y="132079"/>
                </a:lnTo>
                <a:lnTo>
                  <a:pt x="748919" y="134416"/>
                </a:lnTo>
                <a:lnTo>
                  <a:pt x="839313" y="81686"/>
                </a:lnTo>
                <a:lnTo>
                  <a:pt x="835405" y="81686"/>
                </a:lnTo>
                <a:lnTo>
                  <a:pt x="835405" y="79717"/>
                </a:lnTo>
                <a:lnTo>
                  <a:pt x="828167" y="79717"/>
                </a:lnTo>
                <a:lnTo>
                  <a:pt x="806722" y="67208"/>
                </a:lnTo>
                <a:close/>
              </a:path>
              <a:path w="864234" h="134620">
                <a:moveTo>
                  <a:pt x="781902" y="52730"/>
                </a:moveTo>
                <a:lnTo>
                  <a:pt x="0" y="52730"/>
                </a:lnTo>
                <a:lnTo>
                  <a:pt x="0" y="81686"/>
                </a:lnTo>
                <a:lnTo>
                  <a:pt x="781902" y="81686"/>
                </a:lnTo>
                <a:lnTo>
                  <a:pt x="806722" y="67208"/>
                </a:lnTo>
                <a:lnTo>
                  <a:pt x="781902" y="52730"/>
                </a:lnTo>
                <a:close/>
              </a:path>
              <a:path w="864234" h="134620">
                <a:moveTo>
                  <a:pt x="839313" y="52730"/>
                </a:moveTo>
                <a:lnTo>
                  <a:pt x="835405" y="52730"/>
                </a:lnTo>
                <a:lnTo>
                  <a:pt x="835405" y="81686"/>
                </a:lnTo>
                <a:lnTo>
                  <a:pt x="839313" y="81686"/>
                </a:lnTo>
                <a:lnTo>
                  <a:pt x="864107" y="67208"/>
                </a:lnTo>
                <a:lnTo>
                  <a:pt x="839313" y="52730"/>
                </a:lnTo>
                <a:close/>
              </a:path>
              <a:path w="864234" h="134620">
                <a:moveTo>
                  <a:pt x="828167" y="54698"/>
                </a:moveTo>
                <a:lnTo>
                  <a:pt x="806722" y="67208"/>
                </a:lnTo>
                <a:lnTo>
                  <a:pt x="828167" y="79717"/>
                </a:lnTo>
                <a:lnTo>
                  <a:pt x="828167" y="54698"/>
                </a:lnTo>
                <a:close/>
              </a:path>
              <a:path w="864234" h="134620">
                <a:moveTo>
                  <a:pt x="835405" y="54698"/>
                </a:moveTo>
                <a:lnTo>
                  <a:pt x="828167" y="54698"/>
                </a:lnTo>
                <a:lnTo>
                  <a:pt x="828167" y="79717"/>
                </a:lnTo>
                <a:lnTo>
                  <a:pt x="835405" y="79717"/>
                </a:lnTo>
                <a:lnTo>
                  <a:pt x="835405" y="54698"/>
                </a:lnTo>
                <a:close/>
              </a:path>
              <a:path w="864234" h="134620">
                <a:moveTo>
                  <a:pt x="748919" y="0"/>
                </a:moveTo>
                <a:lnTo>
                  <a:pt x="740028" y="2336"/>
                </a:lnTo>
                <a:lnTo>
                  <a:pt x="736092" y="9245"/>
                </a:lnTo>
                <a:lnTo>
                  <a:pt x="732027" y="16141"/>
                </a:lnTo>
                <a:lnTo>
                  <a:pt x="734314" y="25006"/>
                </a:lnTo>
                <a:lnTo>
                  <a:pt x="806722" y="67208"/>
                </a:lnTo>
                <a:lnTo>
                  <a:pt x="828167" y="54698"/>
                </a:lnTo>
                <a:lnTo>
                  <a:pt x="835405" y="54698"/>
                </a:lnTo>
                <a:lnTo>
                  <a:pt x="835405" y="52730"/>
                </a:lnTo>
                <a:lnTo>
                  <a:pt x="839313" y="52730"/>
                </a:lnTo>
                <a:lnTo>
                  <a:pt x="748919" y="0"/>
                </a:lnTo>
                <a:close/>
              </a:path>
            </a:pathLst>
          </a:custGeom>
          <a:solidFill>
            <a:schemeClr val="accent2"/>
          </a:solidFill>
        </p:spPr>
        <p:txBody>
          <a:bodyPr wrap="square" lIns="0" tIns="0" rIns="0" bIns="0" rtlCol="0"/>
          <a:lstStyle/>
          <a:p>
            <a:endParaRPr>
              <a:solidFill>
                <a:schemeClr val="dk1"/>
              </a:solidFill>
              <a:latin typeface="微软雅黑" panose="020B0503020204020204" charset="-122"/>
              <a:ea typeface="微软雅黑" panose="020B0503020204020204" charset="-122"/>
            </a:endParaRPr>
          </a:p>
        </p:txBody>
      </p:sp>
      <p:sp>
        <p:nvSpPr>
          <p:cNvPr id="30" name="object 30"/>
          <p:cNvSpPr txBox="1"/>
          <p:nvPr/>
        </p:nvSpPr>
        <p:spPr>
          <a:xfrm>
            <a:off x="6834378" y="5659628"/>
            <a:ext cx="382270" cy="228600"/>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000000"/>
                </a:solidFill>
                <a:latin typeface="微软雅黑" panose="020B0503020204020204" charset="-122"/>
                <a:ea typeface="微软雅黑" panose="020B0503020204020204" charset="-122"/>
                <a:cs typeface="微软雅黑" panose="020B0503020204020204" charset="-122"/>
              </a:rPr>
              <a:t>推荐</a:t>
            </a:r>
            <a:endParaRPr sz="14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ustDataLst>
      <p:tags r:id="rId1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object 2"/>
          <p:cNvSpPr txBox="1">
            <a:spLocks noGrp="1"/>
          </p:cNvSpPr>
          <p:nvPr>
            <p:ph type="title" idx="4294967295"/>
          </p:nvPr>
        </p:nvSpPr>
        <p:spPr>
          <a:xfrm>
            <a:off x="895985" y="786130"/>
            <a:ext cx="6796405" cy="505460"/>
          </a:xfrm>
          <a:prstGeom prst="rect">
            <a:avLst/>
          </a:prstGeom>
        </p:spPr>
        <p:txBody>
          <a:bodyPr vert="horz" wrap="square" lIns="0" tIns="13335" rIns="0" bIns="0" rtlCol="0">
            <a:spAutoFit/>
          </a:bodyPr>
          <a:lstStyle>
            <a:lvl1pPr>
              <a:defRPr sz="3200" b="0" i="0">
                <a:solidFill>
                  <a:srgbClr val="404040"/>
                </a:solidFill>
                <a:latin typeface="微软雅黑" panose="020B0503020204020204" charset="-122"/>
                <a:ea typeface="+mj-ea"/>
                <a:cs typeface="微软雅黑" panose="020B0503020204020204" charset="-122"/>
              </a:defRPr>
            </a:lvl1pPr>
          </a:lstStyle>
          <a:p>
            <a:pPr marL="12700" lvl="0" algn="l" defTabSz="914400">
              <a:spcBef>
                <a:spcPts val="105"/>
              </a:spcBef>
              <a:buClrTx/>
              <a:buSzTx/>
              <a:buFontTx/>
            </a:pPr>
            <a:r>
              <a:rPr kern="1200" dirty="0">
                <a:solidFill>
                  <a:schemeClr val="accent1"/>
                </a:solidFill>
                <a:ea typeface="微软雅黑" panose="020B0503020204020204" charset="-122"/>
                <a:sym typeface="+mn-ea"/>
              </a:rPr>
              <a:t>基</a:t>
            </a:r>
            <a:r>
              <a:rPr kern="1200" dirty="0">
                <a:solidFill>
                  <a:schemeClr val="accent1"/>
                </a:solidFill>
                <a:ea typeface="微软雅黑" panose="020B0503020204020204" charset="-122"/>
                <a:sym typeface="+mn-ea"/>
              </a:rPr>
              <a:t>于</a:t>
            </a:r>
            <a:r>
              <a:rPr kern="1200" dirty="0">
                <a:solidFill>
                  <a:schemeClr val="accent1"/>
                </a:solidFill>
                <a:ea typeface="微软雅黑" panose="020B0503020204020204" charset="-122"/>
                <a:sym typeface="+mn-ea"/>
              </a:rPr>
              <a:t>物品的协同过滤</a:t>
            </a:r>
            <a:r>
              <a:rPr kern="1200" dirty="0">
                <a:solidFill>
                  <a:schemeClr val="accent1"/>
                </a:solidFill>
                <a:ea typeface="微软雅黑" panose="020B0503020204020204" charset="-122"/>
                <a:sym typeface="+mn-ea"/>
              </a:rPr>
              <a:t>（Item-CF）</a:t>
            </a:r>
            <a:endParaRPr kern="1200" dirty="0">
              <a:solidFill>
                <a:schemeClr val="accent1"/>
              </a:solidFill>
              <a:ea typeface="微软雅黑" panose="020B0503020204020204" charset="-122"/>
              <a:sym typeface="+mn-ea"/>
            </a:endParaRPr>
          </a:p>
        </p:txBody>
      </p:sp>
      <p:sp>
        <p:nvSpPr>
          <p:cNvPr id="29" name="矩形 28"/>
          <p:cNvSpPr/>
          <p:nvPr>
            <p:custDataLst>
              <p:tags r:id="rId3"/>
            </p:custDataLst>
          </p:nvPr>
        </p:nvSpPr>
        <p:spPr>
          <a:xfrm>
            <a:off x="762000" y="1981200"/>
            <a:ext cx="7848600" cy="3553460"/>
          </a:xfrm>
          <a:prstGeom prst="rect">
            <a:avLst/>
          </a:prstGeom>
        </p:spPr>
        <p:txBody>
          <a:bodyPr wrap="square">
            <a:spAutoFit/>
          </a:bodyPr>
          <a:lstStyle/>
          <a:p>
            <a:pPr fontAlgn="auto">
              <a:lnSpc>
                <a:spcPts val="3000"/>
              </a:lnSpc>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基于项目的协同过滤推荐的基本原理与基于用户的类似，只是使用所有用户对物品的偏好，发现物品和物品之间的相似度，然后根据用户的历史偏好信息，将类似的物品推荐给用户</a:t>
            </a:r>
            <a:endParaRPr lang="en-US" altLang="zh-CN"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3000"/>
              </a:lnSpc>
            </a:pPr>
            <a:endParaRPr lang="en-US" altLang="zh-CN"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3000"/>
              </a:lnSpc>
            </a:pP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3000"/>
              </a:lnSpc>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Item-CF和基于内容 （CB） 的推荐</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3000"/>
              </a:lnSpc>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其实都是基于物品相似度预测推荐，只是相似度计算的方法不一样，前者是从用户历史的偏好推断，而后者是基于物品本身的属性特征信息</a:t>
            </a:r>
            <a:endParaRPr lang="en-US" altLang="zh-CN"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3000"/>
              </a:lnSpc>
            </a:pPr>
            <a:endParaRPr lang="en-US" altLang="zh-CN" sz="1600" dirty="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object 2"/>
          <p:cNvSpPr txBox="1">
            <a:spLocks noGrp="1"/>
          </p:cNvSpPr>
          <p:nvPr>
            <p:ph type="title" idx="4294967295"/>
          </p:nvPr>
        </p:nvSpPr>
        <p:spPr>
          <a:xfrm>
            <a:off x="895985" y="786130"/>
            <a:ext cx="6399530" cy="505460"/>
          </a:xfrm>
          <a:prstGeom prst="rect">
            <a:avLst/>
          </a:prstGeom>
        </p:spPr>
        <p:txBody>
          <a:bodyPr vert="horz" wrap="square" lIns="0" tIns="13335" rIns="0" bIns="0" rtlCol="0">
            <a:spAutoFit/>
          </a:bodyPr>
          <a:lstStyle/>
          <a:p>
            <a:pPr marL="12700" algn="l" defTabSz="914400">
              <a:lnSpc>
                <a:spcPct val="100000"/>
              </a:lnSpc>
              <a:spcBef>
                <a:spcPts val="105"/>
              </a:spcBef>
              <a:buClrTx/>
              <a:buSzTx/>
              <a:buFontTx/>
            </a:pPr>
            <a:r>
              <a:rPr sz="3200" b="0" dirty="0">
                <a:solidFill>
                  <a:schemeClr val="accent1"/>
                </a:solidFill>
                <a:latin typeface="微软雅黑" panose="020B0503020204020204" charset="-122"/>
                <a:cs typeface="微软雅黑" panose="020B0503020204020204" charset="-122"/>
              </a:rPr>
              <a:t>User-CF 和 Item-CF 的比较</a:t>
            </a:r>
            <a:endParaRPr sz="3200" b="0" dirty="0">
              <a:solidFill>
                <a:schemeClr val="accent1"/>
              </a:solidFill>
              <a:latin typeface="微软雅黑" panose="020B0503020204020204" charset="-122"/>
              <a:cs typeface="微软雅黑" panose="020B0503020204020204" charset="-122"/>
            </a:endParaRPr>
          </a:p>
        </p:txBody>
      </p:sp>
      <p:sp>
        <p:nvSpPr>
          <p:cNvPr id="60" name="矩形 59"/>
          <p:cNvSpPr/>
          <p:nvPr>
            <p:custDataLst>
              <p:tags r:id="rId3"/>
            </p:custDataLst>
          </p:nvPr>
        </p:nvSpPr>
        <p:spPr>
          <a:xfrm>
            <a:off x="381000" y="1524000"/>
            <a:ext cx="8145145" cy="4707890"/>
          </a:xfrm>
          <a:prstGeom prst="rect">
            <a:avLst/>
          </a:prstGeom>
        </p:spPr>
        <p:txBody>
          <a:bodyPr wrap="square">
            <a:spAutoFit/>
          </a:bodyPr>
          <a:lstStyle/>
          <a:p>
            <a:pPr fontAlgn="auto">
              <a:lnSpc>
                <a:spcPts val="3000"/>
              </a:lnSpc>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同样是协同过滤，在User-cF和ltem-CF两个策略中应该如何选择呢？</a:t>
            </a:r>
            <a:endParaRPr lang="en-US" altLang="zh-CN"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3000"/>
              </a:lnSpc>
            </a:pP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marL="285750" indent="-285750" fontAlgn="auto">
              <a:lnSpc>
                <a:spcPts val="3000"/>
              </a:lnSpc>
              <a:buFont typeface="Wingdings" panose="05000000000000000000" charset="0"/>
              <a:buChar char="l"/>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ltem-CF应用场景</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3000"/>
              </a:lnSpc>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     基于物品的协同过滤（</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I</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tem-CF）推荐机制是Amazon在基于用户的机制上改良的一种策略。因为在大部分的Web站点中，物品的个数是远远小于用户的数量的，而且物品的个数和相似度相对比较稳定，同时基于物品的机制比基于用户的实时性更好一些，所以</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I</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tem-cF成为了目前推荐策略的主流</a:t>
            </a:r>
            <a:endParaRPr lang="en-US" altLang="zh-CN"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3000"/>
              </a:lnSpc>
            </a:pP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marL="285750" indent="-285750" fontAlgn="auto">
              <a:lnSpc>
                <a:spcPts val="3000"/>
              </a:lnSpc>
              <a:buFont typeface="Wingdings" panose="05000000000000000000" charset="0"/>
              <a:buChar char="l"/>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User-</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C</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F应用场景</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3000"/>
              </a:lnSpc>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     设想一下在一些新闻推荐系统中，也许物品</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也就是新闻的个数可能大于用户的个数，而且新闻的更新程度也有很快，所以它的相似度依然不稳定，这时用User-CF可能效果更好</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object 2"/>
          <p:cNvSpPr txBox="1">
            <a:spLocks noGrp="1"/>
          </p:cNvSpPr>
          <p:nvPr>
            <p:ph type="title" idx="4294967295"/>
          </p:nvPr>
        </p:nvSpPr>
        <p:spPr>
          <a:xfrm>
            <a:off x="895985" y="786130"/>
            <a:ext cx="6499225" cy="505460"/>
          </a:xfrm>
          <a:prstGeom prst="rect">
            <a:avLst/>
          </a:prstGeom>
        </p:spPr>
        <p:txBody>
          <a:bodyPr vert="horz" wrap="square" lIns="0" tIns="13335" rIns="0" bIns="0" rtlCol="0">
            <a:spAutoFit/>
          </a:bodyPr>
          <a:lstStyle>
            <a:lvl1pPr>
              <a:defRPr sz="3200" b="0" i="0">
                <a:solidFill>
                  <a:srgbClr val="404040"/>
                </a:solidFill>
                <a:latin typeface="微软雅黑" panose="020B0503020204020204" charset="-122"/>
                <a:ea typeface="+mj-ea"/>
                <a:cs typeface="微软雅黑" panose="020B0503020204020204" charset="-122"/>
              </a:defRPr>
            </a:lvl1pPr>
          </a:lstStyle>
          <a:p>
            <a:pPr marL="12700" lvl="0" algn="l" defTabSz="914400">
              <a:spcBef>
                <a:spcPts val="105"/>
              </a:spcBef>
              <a:buClrTx/>
              <a:buSzTx/>
              <a:buFontTx/>
            </a:pPr>
            <a:r>
              <a:rPr kern="1200" dirty="0">
                <a:solidFill>
                  <a:schemeClr val="accent1"/>
                </a:solidFill>
                <a:ea typeface="微软雅黑" panose="020B0503020204020204" charset="-122"/>
                <a:sym typeface="+mn-ea"/>
              </a:rPr>
              <a:t>基</a:t>
            </a:r>
            <a:r>
              <a:rPr kern="1200" dirty="0">
                <a:solidFill>
                  <a:schemeClr val="accent1"/>
                </a:solidFill>
                <a:ea typeface="微软雅黑" panose="020B0503020204020204" charset="-122"/>
                <a:sym typeface="+mn-ea"/>
              </a:rPr>
              <a:t>于</a:t>
            </a:r>
            <a:r>
              <a:rPr kern="1200" dirty="0">
                <a:solidFill>
                  <a:schemeClr val="accent1"/>
                </a:solidFill>
                <a:ea typeface="微软雅黑" panose="020B0503020204020204" charset="-122"/>
                <a:sym typeface="+mn-ea"/>
              </a:rPr>
              <a:t>协同过滤的推荐优缺点</a:t>
            </a:r>
            <a:endParaRPr kern="1200" dirty="0">
              <a:solidFill>
                <a:schemeClr val="accent1"/>
              </a:solidFill>
              <a:ea typeface="微软雅黑" panose="020B0503020204020204" charset="-122"/>
              <a:sym typeface="+mn-ea"/>
            </a:endParaRPr>
          </a:p>
        </p:txBody>
      </p:sp>
      <p:sp>
        <p:nvSpPr>
          <p:cNvPr id="32" name="矩形 31"/>
          <p:cNvSpPr/>
          <p:nvPr>
            <p:custDataLst>
              <p:tags r:id="rId3"/>
            </p:custDataLst>
          </p:nvPr>
        </p:nvSpPr>
        <p:spPr>
          <a:xfrm>
            <a:off x="609600" y="1339840"/>
            <a:ext cx="8077200" cy="4707890"/>
          </a:xfrm>
          <a:prstGeom prst="rect">
            <a:avLst/>
          </a:prstGeom>
        </p:spPr>
        <p:txBody>
          <a:bodyPr wrap="square">
            <a:spAutoFit/>
          </a:bodyPr>
          <a:lstStyle/>
          <a:p>
            <a:pPr marL="285750" indent="-285750" fontAlgn="auto">
              <a:lnSpc>
                <a:spcPts val="3000"/>
              </a:lnSpc>
              <a:buFont typeface="Wingdings" panose="05000000000000000000" charset="0"/>
              <a:buChar char="l"/>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基于协同过滤的推荐机制的优点：</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	</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marL="742950" lvl="1" indent="-285750" fontAlgn="auto">
              <a:lnSpc>
                <a:spcPts val="3000"/>
              </a:lnSpc>
              <a:buFont typeface="Wingdings" panose="05000000000000000000" charset="0"/>
              <a:buChar char="u"/>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它不需要对物品或者用户进行严格的建模，而且不要求对物品特征的描述是机器可理解的，所以这种方法也是领域无关的</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marL="742950" lvl="1" indent="-285750" fontAlgn="auto">
              <a:lnSpc>
                <a:spcPts val="3000"/>
              </a:lnSpc>
              <a:buFont typeface="Wingdings" panose="05000000000000000000" charset="0"/>
              <a:buChar char="u"/>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这种方法计算出来的推荐是开放的，可以共用他人的经验，很好的支持用户发现潜在的兴趣偏好</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marL="342900" indent="-342900" fontAlgn="auto">
              <a:lnSpc>
                <a:spcPts val="3000"/>
              </a:lnSpc>
              <a:buFont typeface="Wingdings" panose="05000000000000000000" charset="0"/>
              <a:buChar char="l"/>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存在的问题：</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marL="742950" lvl="1" indent="-285750" fontAlgn="auto">
              <a:lnSpc>
                <a:spcPts val="3000"/>
              </a:lnSpc>
              <a:buFont typeface="Wingdings" panose="05000000000000000000" charset="0"/>
              <a:buChar char="u"/>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方法的核心是基于</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历史数据，所以对新物品和新用户都有“冷启动”的问题</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marL="742950" lvl="1" indent="-285750" fontAlgn="auto">
              <a:lnSpc>
                <a:spcPts val="3000"/>
              </a:lnSpc>
              <a:buFont typeface="Wingdings" panose="05000000000000000000" charset="0"/>
              <a:buChar char="u"/>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推荐的效果依赖于用户历史偏好数据的多少和准确性</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marL="742950" lvl="1" indent="-285750" fontAlgn="auto">
              <a:lnSpc>
                <a:spcPts val="3000"/>
              </a:lnSpc>
              <a:buFont typeface="Wingdings" panose="05000000000000000000" charset="0"/>
              <a:buChar char="u"/>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在大部分的实现中，用户历史偏好是用稀疏矩阵进行存储的，而稀疏矩阵上的计算有些明显的问题，包括可能少部分人的错误偏好会对推荐的准确度有很大的影响等等</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marL="742950" lvl="1" indent="-285750" fontAlgn="auto">
              <a:lnSpc>
                <a:spcPts val="3000"/>
              </a:lnSpc>
              <a:buFont typeface="Wingdings" panose="05000000000000000000" charset="0"/>
              <a:buChar char="u"/>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对于一些特殊品味的用户不能给予很好的推荐</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11"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object 2"/>
          <p:cNvSpPr txBox="1">
            <a:spLocks noGrp="1"/>
          </p:cNvSpPr>
          <p:nvPr>
            <p:ph type="title" idx="4294967295"/>
          </p:nvPr>
        </p:nvSpPr>
        <p:spPr>
          <a:xfrm>
            <a:off x="895908" y="785876"/>
            <a:ext cx="4909185" cy="505460"/>
          </a:xfrm>
          <a:prstGeom prst="rect">
            <a:avLst/>
          </a:prstGeom>
        </p:spPr>
        <p:txBody>
          <a:bodyPr vert="horz" wrap="square" lIns="0" tIns="13335" rIns="0" bIns="0" rtlCol="0">
            <a:spAutoFit/>
          </a:bodyPr>
          <a:lstStyle>
            <a:lvl1pPr>
              <a:defRPr sz="3200" b="0" i="0">
                <a:solidFill>
                  <a:srgbClr val="404040"/>
                </a:solidFill>
                <a:latin typeface="微软雅黑" panose="020B0503020204020204" charset="-122"/>
                <a:ea typeface="+mj-ea"/>
                <a:cs typeface="微软雅黑" panose="020B0503020204020204" charset="-122"/>
              </a:defRPr>
            </a:lvl1pPr>
          </a:lstStyle>
          <a:p>
            <a:pPr marL="12700" lvl="0" algn="l" defTabSz="914400">
              <a:spcBef>
                <a:spcPts val="105"/>
              </a:spcBef>
              <a:buClrTx/>
              <a:buSzTx/>
              <a:buFontTx/>
            </a:pPr>
            <a:r>
              <a:rPr lang="zh-CN" altLang="en-US" kern="1200" spc="-5" dirty="0">
                <a:solidFill>
                  <a:schemeClr val="accent1"/>
                </a:solidFill>
                <a:ea typeface="微软雅黑" panose="020B0503020204020204" charset="-122"/>
                <a:sym typeface="+mn-ea"/>
              </a:rPr>
              <a:t>评价指标</a:t>
            </a:r>
            <a:endParaRPr lang="zh-CN" altLang="en-US" kern="1200" spc="-5" dirty="0">
              <a:solidFill>
                <a:schemeClr val="accent1"/>
              </a:solidFill>
              <a:ea typeface="微软雅黑" panose="020B0503020204020204" charset="-122"/>
              <a:sym typeface="+mn-ea"/>
            </a:endParaRPr>
          </a:p>
        </p:txBody>
      </p:sp>
      <p:sp>
        <p:nvSpPr>
          <p:cNvPr id="3" name="矩形 2"/>
          <p:cNvSpPr/>
          <p:nvPr/>
        </p:nvSpPr>
        <p:spPr>
          <a:xfrm>
            <a:off x="1082894" y="3877878"/>
            <a:ext cx="5213350" cy="645160"/>
          </a:xfrm>
          <a:prstGeom prst="rect">
            <a:avLst/>
          </a:prstGeom>
        </p:spPr>
        <p:txBody>
          <a:bodyPr wrap="none">
            <a:spAutoFit/>
          </a:bodyPr>
          <a:lstStyle/>
          <a:p>
            <a:pPr algn="l"/>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召回率</a:t>
            </a: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(Recall):</a:t>
            </a:r>
            <a:r>
              <a:rPr lang="zh-CN" altLang="en-US" dirty="0">
                <a:solidFill>
                  <a:schemeClr val="dk1"/>
                </a:solidFill>
                <a:latin typeface="微软雅黑" panose="020B0503020204020204" charset="-122"/>
                <a:ea typeface="微软雅黑" panose="020B0503020204020204" charset="-122"/>
                <a:sym typeface="+mn-ea"/>
              </a:rPr>
              <a:t>样本中的正例有多少被预测正确了</a:t>
            </a:r>
            <a:endParaRPr lang="zh-CN" altLang="en-US" dirty="0">
              <a:solidFill>
                <a:schemeClr val="dk1"/>
              </a:solidFill>
              <a:latin typeface="微软雅黑" panose="020B0503020204020204" charset="-122"/>
              <a:ea typeface="微软雅黑" panose="020B0503020204020204" charset="-122"/>
            </a:endParaRPr>
          </a:p>
          <a:p>
            <a:endParaRPr lang="en-US" altLang="zh-CN" b="1" i="0" dirty="0">
              <a:solidFill>
                <a:srgbClr val="000000"/>
              </a:solidFill>
              <a:effectLst/>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1101944" y="2840831"/>
            <a:ext cx="6271895" cy="645160"/>
          </a:xfrm>
          <a:prstGeom prst="rect">
            <a:avLst/>
          </a:prstGeom>
        </p:spPr>
        <p:txBody>
          <a:bodyPr wrap="none">
            <a:spAutoFit/>
          </a:bodyPr>
          <a:lstStyle/>
          <a:p>
            <a:pPr algn="l"/>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精确率</a:t>
            </a: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(Precision):</a:t>
            </a:r>
            <a:r>
              <a:rPr lang="zh-CN" altLang="en-US" dirty="0">
                <a:solidFill>
                  <a:schemeClr val="dk1"/>
                </a:solidFill>
                <a:latin typeface="微软雅黑" panose="020B0503020204020204" charset="-122"/>
                <a:ea typeface="微软雅黑" panose="020B0503020204020204" charset="-122"/>
                <a:sym typeface="+mn-ea"/>
              </a:rPr>
              <a:t>预测为正的样本中有多少是真正的正样本</a:t>
            </a:r>
            <a:endParaRPr lang="zh-CN" altLang="en-US" dirty="0">
              <a:solidFill>
                <a:schemeClr val="dk1"/>
              </a:solidFill>
              <a:latin typeface="微软雅黑" panose="020B0503020204020204" charset="-122"/>
              <a:ea typeface="微软雅黑" panose="020B0503020204020204" charset="-122"/>
            </a:endParaRPr>
          </a:p>
          <a:p>
            <a:endParaRPr lang="en-US" altLang="zh-CN" b="1" i="0" dirty="0">
              <a:solidFill>
                <a:srgbClr val="000000"/>
              </a:solidFill>
              <a:effectLst/>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1101944" y="5105256"/>
            <a:ext cx="6256655" cy="645160"/>
          </a:xfrm>
          <a:prstGeom prst="rect">
            <a:avLst/>
          </a:prstGeom>
        </p:spPr>
        <p:txBody>
          <a:bodyPr wrap="none">
            <a:spAutoFit/>
          </a:bodyPr>
          <a:lstStyle/>
          <a:p>
            <a:pPr algn="l"/>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准确率</a:t>
            </a: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(Accuracy):</a:t>
            </a: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mn-ea"/>
              </a:rPr>
              <a:t>判断正确的数据</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mn-ea"/>
              </a:rPr>
              <a:t>(TP+TN)</a:t>
            </a: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mn-ea"/>
              </a:rPr>
              <a:t>占总数据的比例</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9" name="表格 8"/>
          <p:cNvGraphicFramePr/>
          <p:nvPr>
            <p:custDataLst>
              <p:tags r:id="rId3"/>
            </p:custDataLst>
          </p:nvPr>
        </p:nvGraphicFramePr>
        <p:xfrm>
          <a:off x="2514600" y="1371600"/>
          <a:ext cx="3649980" cy="1155700"/>
        </p:xfrm>
        <a:graphic>
          <a:graphicData uri="http://schemas.openxmlformats.org/drawingml/2006/table">
            <a:tbl>
              <a:tblPr firstRow="1" bandRow="1">
                <a:tableStyleId>{5C22544A-7EE6-4342-B048-85BDC9FD1C3A}</a:tableStyleId>
              </a:tblPr>
              <a:tblGrid>
                <a:gridCol w="1170940"/>
                <a:gridCol w="1262380"/>
                <a:gridCol w="1216660"/>
              </a:tblGrid>
              <a:tr h="288925">
                <a:tc>
                  <a:txBody>
                    <a:bodyPr/>
                    <a:p>
                      <a:pPr indent="0" algn="ctr">
                        <a:buNone/>
                      </a:pPr>
                      <a:r>
                        <a:rPr lang="zh-CN" sz="1400" b="1">
                          <a:solidFill>
                            <a:srgbClr val="000000"/>
                          </a:solidFill>
                          <a:latin typeface="Arial" panose="020B0604020202020204" pitchFamily="34" charset="0"/>
                          <a:ea typeface="宋体" panose="02010600030101010101" pitchFamily="2" charset="-122"/>
                        </a:rPr>
                        <a:t>真实情况</a:t>
                      </a:r>
                      <a:endParaRPr lang="zh-CN" altLang="en-US" sz="14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2">
                  <a:txBody>
                    <a:bodyPr/>
                    <a:p>
                      <a:pPr indent="0" algn="ctr">
                        <a:buNone/>
                      </a:pPr>
                      <a:r>
                        <a:rPr lang="zh-CN" sz="1400" b="1">
                          <a:solidFill>
                            <a:srgbClr val="000000"/>
                          </a:solidFill>
                          <a:latin typeface="Arial" panose="020B0604020202020204" pitchFamily="34" charset="0"/>
                          <a:ea typeface="宋体" panose="02010600030101010101" pitchFamily="2" charset="-122"/>
                        </a:rPr>
                        <a:t>预测结果</a:t>
                      </a:r>
                      <a:endParaRPr lang="zh-CN" altLang="en-US" sz="14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288925">
                <a:tc>
                  <a:txBody>
                    <a:bodyPr/>
                    <a:p>
                      <a:pPr indent="0" algn="ctr">
                        <a:buNone/>
                      </a:pPr>
                      <a:endParaRPr lang="en-US" altLang="en-US" sz="14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400" b="1">
                          <a:solidFill>
                            <a:srgbClr val="000000"/>
                          </a:solidFill>
                          <a:latin typeface="Arial" panose="020B0604020202020204" pitchFamily="34" charset="0"/>
                          <a:ea typeface="宋体" panose="02010600030101010101" pitchFamily="2" charset="-122"/>
                        </a:rPr>
                        <a:t>正例</a:t>
                      </a:r>
                      <a:endParaRPr lang="zh-CN" altLang="en-US" sz="14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400" b="1">
                          <a:solidFill>
                            <a:srgbClr val="000000"/>
                          </a:solidFill>
                          <a:latin typeface="Arial" panose="020B0604020202020204" pitchFamily="34" charset="0"/>
                          <a:ea typeface="宋体" panose="02010600030101010101" pitchFamily="2" charset="-122"/>
                        </a:rPr>
                        <a:t>反例</a:t>
                      </a:r>
                      <a:endParaRPr lang="zh-CN" altLang="en-US" sz="14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8925">
                <a:tc>
                  <a:txBody>
                    <a:bodyPr/>
                    <a:p>
                      <a:pPr indent="0" algn="ctr">
                        <a:buNone/>
                      </a:pPr>
                      <a:r>
                        <a:rPr lang="zh-CN" sz="1400" b="1">
                          <a:solidFill>
                            <a:srgbClr val="000000"/>
                          </a:solidFill>
                          <a:latin typeface="Arial" panose="020B0604020202020204" pitchFamily="34" charset="0"/>
                          <a:ea typeface="宋体" panose="02010600030101010101" pitchFamily="2" charset="-122"/>
                        </a:rPr>
                        <a:t>正例</a:t>
                      </a:r>
                      <a:endParaRPr lang="zh-CN" altLang="en-US" sz="14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1">
                          <a:solidFill>
                            <a:srgbClr val="000000"/>
                          </a:solidFill>
                          <a:latin typeface="宋体" panose="02010600030101010101" pitchFamily="2" charset="-122"/>
                        </a:rPr>
                        <a:t>TP</a:t>
                      </a:r>
                      <a:endParaRPr lang="en-US" altLang="en-US" sz="14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1">
                          <a:solidFill>
                            <a:srgbClr val="000000"/>
                          </a:solidFill>
                          <a:latin typeface="宋体" panose="02010600030101010101" pitchFamily="2" charset="-122"/>
                        </a:rPr>
                        <a:t>FN</a:t>
                      </a:r>
                      <a:endParaRPr lang="en-US" altLang="en-US" sz="14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8925">
                <a:tc>
                  <a:txBody>
                    <a:bodyPr/>
                    <a:p>
                      <a:pPr indent="0" algn="ctr">
                        <a:buNone/>
                      </a:pPr>
                      <a:r>
                        <a:rPr lang="zh-CN" sz="1400" b="1">
                          <a:solidFill>
                            <a:srgbClr val="000000"/>
                          </a:solidFill>
                          <a:latin typeface="Arial" panose="020B0604020202020204" pitchFamily="34" charset="0"/>
                          <a:ea typeface="宋体" panose="02010600030101010101" pitchFamily="2" charset="-122"/>
                        </a:rPr>
                        <a:t>反例</a:t>
                      </a:r>
                      <a:endParaRPr lang="zh-CN" altLang="en-US" sz="14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1">
                          <a:solidFill>
                            <a:srgbClr val="000000"/>
                          </a:solidFill>
                          <a:latin typeface="宋体" panose="02010600030101010101" pitchFamily="2" charset="-122"/>
                        </a:rPr>
                        <a:t>FP</a:t>
                      </a:r>
                      <a:endParaRPr lang="en-US" altLang="en-US" sz="14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1">
                          <a:solidFill>
                            <a:srgbClr val="000000"/>
                          </a:solidFill>
                          <a:latin typeface="宋体" panose="02010600030101010101" pitchFamily="2" charset="-122"/>
                        </a:rPr>
                        <a:t>TN</a:t>
                      </a:r>
                      <a:endParaRPr lang="en-US" altLang="en-US" sz="14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4" name="对象 13">
            <a:hlinkClick r:id="" action="ppaction://ole?verb="/>
          </p:cNvPr>
          <p:cNvGraphicFramePr>
            <a:graphicFrameLocks noChangeAspect="1"/>
          </p:cNvGraphicFramePr>
          <p:nvPr/>
        </p:nvGraphicFramePr>
        <p:xfrm>
          <a:off x="3733800" y="3293110"/>
          <a:ext cx="1512000" cy="464079"/>
        </p:xfrm>
        <a:graphic>
          <a:graphicData uri="http://schemas.openxmlformats.org/presentationml/2006/ole">
            <mc:AlternateContent xmlns:mc="http://schemas.openxmlformats.org/markup-compatibility/2006">
              <mc:Choice xmlns:v="urn:schemas-microsoft-com:vml" Requires="v">
                <p:oleObj spid="_x0000_s1025" name="" r:id="rId4" imgW="1282700" imgH="393700" progId="Equation.KSEE3">
                  <p:embed/>
                </p:oleObj>
              </mc:Choice>
              <mc:Fallback>
                <p:oleObj name="" r:id="rId4" imgW="1282700" imgH="393700" progId="Equation.KSEE3">
                  <p:embed/>
                  <p:pic>
                    <p:nvPicPr>
                      <p:cNvPr id="0" name="图片 1024"/>
                      <p:cNvPicPr/>
                      <p:nvPr/>
                    </p:nvPicPr>
                    <p:blipFill>
                      <a:blip r:embed="rId5"/>
                      <a:stretch>
                        <a:fillRect/>
                      </a:stretch>
                    </p:blipFill>
                    <p:spPr>
                      <a:xfrm>
                        <a:off x="3733800" y="3293110"/>
                        <a:ext cx="1512000" cy="464079"/>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733800" y="4396740"/>
          <a:ext cx="1512000" cy="526652"/>
        </p:xfrm>
        <a:graphic>
          <a:graphicData uri="http://schemas.openxmlformats.org/presentationml/2006/ole">
            <mc:AlternateContent xmlns:mc="http://schemas.openxmlformats.org/markup-compatibility/2006">
              <mc:Choice xmlns:v="urn:schemas-microsoft-com:vml" Requires="v">
                <p:oleObj spid="_x0000_s7" name="" r:id="rId6" imgW="1130300" imgH="393700" progId="Equation.KSEE3">
                  <p:embed/>
                </p:oleObj>
              </mc:Choice>
              <mc:Fallback>
                <p:oleObj name="" r:id="rId6" imgW="1130300" imgH="393700" progId="Equation.KSEE3">
                  <p:embed/>
                  <p:pic>
                    <p:nvPicPr>
                      <p:cNvPr id="0" name="图片 1024"/>
                      <p:cNvPicPr/>
                      <p:nvPr/>
                    </p:nvPicPr>
                    <p:blipFill>
                      <a:blip r:embed="rId7"/>
                      <a:stretch>
                        <a:fillRect/>
                      </a:stretch>
                    </p:blipFill>
                    <p:spPr>
                      <a:xfrm>
                        <a:off x="3733800" y="4396740"/>
                        <a:ext cx="1512000" cy="526652"/>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420110" y="5562600"/>
          <a:ext cx="2304000" cy="460800"/>
        </p:xfrm>
        <a:graphic>
          <a:graphicData uri="http://schemas.openxmlformats.org/presentationml/2006/ole">
            <mc:AlternateContent xmlns:mc="http://schemas.openxmlformats.org/markup-compatibility/2006">
              <mc:Choice xmlns:v="urn:schemas-microsoft-com:vml" Requires="v">
                <p:oleObj spid="_x0000_s12" name="" r:id="rId8" imgW="1968500" imgH="393700" progId="Equation.KSEE3">
                  <p:embed/>
                </p:oleObj>
              </mc:Choice>
              <mc:Fallback>
                <p:oleObj name="" r:id="rId8" imgW="1968500" imgH="393700" progId="Equation.KSEE3">
                  <p:embed/>
                  <p:pic>
                    <p:nvPicPr>
                      <p:cNvPr id="0" name="图片 1024"/>
                      <p:cNvPicPr/>
                      <p:nvPr/>
                    </p:nvPicPr>
                    <p:blipFill>
                      <a:blip r:embed="rId9"/>
                      <a:stretch>
                        <a:fillRect/>
                      </a:stretch>
                    </p:blipFill>
                    <p:spPr>
                      <a:xfrm>
                        <a:off x="3420110" y="5562600"/>
                        <a:ext cx="2304000" cy="460800"/>
                      </a:xfrm>
                      <a:prstGeom prst="rect">
                        <a:avLst/>
                      </a:prstGeom>
                    </p:spPr>
                  </p:pic>
                </p:oleObj>
              </mc:Fallback>
            </mc:AlternateContent>
          </a:graphicData>
        </a:graphic>
      </p:graphicFrame>
    </p:spTree>
    <p:custDataLst>
      <p:tags r:id="rId10"/>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3809841" y="2895735"/>
            <a:ext cx="4682831" cy="691516"/>
          </a:xfrm>
        </p:spPr>
        <p:txBody>
          <a:bodyPr>
            <a:normAutofit fontScale="90000"/>
          </a:bodyPr>
          <a:p>
            <a:pPr marL="0" indent="0" algn="l">
              <a:lnSpc>
                <a:spcPct val="100000"/>
              </a:lnSpc>
              <a:spcBef>
                <a:spcPts val="0"/>
              </a:spcBef>
              <a:spcAft>
                <a:spcPts val="0"/>
              </a:spcAft>
              <a:buSzPct val="100000"/>
              <a:buNone/>
            </a:pPr>
            <a:r>
              <a:rPr lang="en-US" altLang="zh-CN" sz="6000" dirty="0">
                <a:solidFill>
                  <a:schemeClr val="accent1"/>
                </a:solidFill>
              </a:rPr>
              <a:t>END</a:t>
            </a:r>
            <a:endParaRPr lang="en-US" altLang="zh-CN" sz="6000" dirty="0">
              <a:solidFill>
                <a:schemeClr val="accent1"/>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399492" y="1582090"/>
            <a:ext cx="8305800" cy="3553460"/>
          </a:xfrm>
          <a:prstGeom prst="rect">
            <a:avLst/>
          </a:prstGeom>
        </p:spPr>
        <p:txBody>
          <a:bodyPr wrap="square">
            <a:spAutoFit/>
          </a:bodyPr>
          <a:p>
            <a:pPr marL="342900" indent="-342900" fontAlgn="auto">
              <a:lnSpc>
                <a:spcPts val="3000"/>
              </a:lnSpc>
              <a:buFont typeface="Wingdings" panose="05000000000000000000" charset="0"/>
              <a:buChar char="l"/>
            </a:pPr>
            <a:r>
              <a:rPr lang="zh-CN" altLang="en-US" sz="1400" dirty="0">
                <a:solidFill>
                  <a:schemeClr val="dk1"/>
                </a:solidFill>
                <a:latin typeface="+mn-ea"/>
              </a:rPr>
              <a:t>基于人口统计学的推荐（数据源是关于用户的，用户画像，可以用于解决冷启动问题，用户勾选）</a:t>
            </a:r>
            <a:endParaRPr lang="zh-CN" altLang="en-US" sz="1400" dirty="0">
              <a:solidFill>
                <a:schemeClr val="dk1"/>
              </a:solidFill>
              <a:latin typeface="+mn-ea"/>
            </a:endParaRPr>
          </a:p>
          <a:p>
            <a:pPr marL="342900" indent="-342900" fontAlgn="auto">
              <a:lnSpc>
                <a:spcPts val="3000"/>
              </a:lnSpc>
              <a:buFont typeface="Wingdings" panose="05000000000000000000" charset="0"/>
              <a:buChar char="l"/>
            </a:pPr>
            <a:r>
              <a:rPr lang="zh-CN" altLang="en-US" sz="1400" dirty="0">
                <a:solidFill>
                  <a:schemeClr val="dk1"/>
                </a:solidFill>
                <a:latin typeface="+mn-ea"/>
              </a:rPr>
              <a:t>基于内容的推荐（数据源是物品item，建立用户档案，Content-based filtering，可以解决 datasparsity and cold-start问题）</a:t>
            </a:r>
            <a:endParaRPr lang="zh-CN" altLang="en-US" sz="1400" dirty="0">
              <a:solidFill>
                <a:schemeClr val="dk1"/>
              </a:solidFill>
              <a:latin typeface="+mn-ea"/>
            </a:endParaRPr>
          </a:p>
          <a:p>
            <a:pPr marL="342900" indent="-342900" fontAlgn="auto">
              <a:lnSpc>
                <a:spcPts val="3000"/>
              </a:lnSpc>
              <a:buFont typeface="Wingdings" panose="05000000000000000000" charset="0"/>
              <a:buChar char="l"/>
            </a:pPr>
            <a:r>
              <a:rPr lang="zh-CN" altLang="en-US" sz="1400" dirty="0">
                <a:solidFill>
                  <a:schemeClr val="dk1"/>
                </a:solidFill>
                <a:latin typeface="+mn-ea"/>
              </a:rPr>
              <a:t>基于协同过滤（Collaborative filtering (CF)）的推荐（数据来源基于行为数据）</a:t>
            </a:r>
            <a:r>
              <a:rPr lang="en-US" altLang="zh-CN" sz="1400" dirty="0">
                <a:solidFill>
                  <a:schemeClr val="dk1"/>
                </a:solidFill>
                <a:latin typeface="+mn-ea"/>
              </a:rPr>
              <a:t>	</a:t>
            </a:r>
            <a:endParaRPr lang="en-US" altLang="zh-CN" sz="1400" dirty="0">
              <a:solidFill>
                <a:schemeClr val="dk1"/>
              </a:solidFill>
              <a:latin typeface="+mn-ea"/>
            </a:endParaRPr>
          </a:p>
          <a:p>
            <a:pPr marL="800100" lvl="1" indent="-342900" fontAlgn="auto">
              <a:lnSpc>
                <a:spcPts val="3000"/>
              </a:lnSpc>
              <a:buFont typeface="Wingdings" panose="05000000000000000000" charset="0"/>
              <a:buChar char="u"/>
            </a:pPr>
            <a:r>
              <a:rPr lang="zh-CN" altLang="en-US" sz="1400" dirty="0">
                <a:solidFill>
                  <a:schemeClr val="dk1"/>
                </a:solidFill>
                <a:latin typeface="+mn-ea"/>
              </a:rPr>
              <a:t>基于近邻（neighborhood-based）的协同过滤推荐（非常耗时）</a:t>
            </a:r>
            <a:endParaRPr lang="zh-CN" altLang="en-US" sz="1400" dirty="0">
              <a:solidFill>
                <a:schemeClr val="dk1"/>
              </a:solidFill>
              <a:latin typeface="+mn-ea"/>
            </a:endParaRPr>
          </a:p>
          <a:p>
            <a:pPr marL="800100" lvl="1" indent="-342900" fontAlgn="auto">
              <a:lnSpc>
                <a:spcPts val="3000"/>
              </a:lnSpc>
              <a:buFont typeface="Wingdings" panose="05000000000000000000" charset="0"/>
              <a:buChar char="u"/>
            </a:pPr>
            <a:r>
              <a:rPr lang="zh-CN" altLang="en-US" sz="1400" dirty="0">
                <a:solidFill>
                  <a:schemeClr val="dk1"/>
                </a:solidFill>
                <a:latin typeface="+mn-ea"/>
              </a:rPr>
              <a:t>基于用户的协同过滤推荐（User-CF）</a:t>
            </a:r>
            <a:endParaRPr lang="zh-CN" altLang="en-US" sz="1400" dirty="0">
              <a:solidFill>
                <a:schemeClr val="dk1"/>
              </a:solidFill>
              <a:latin typeface="+mn-ea"/>
            </a:endParaRPr>
          </a:p>
          <a:p>
            <a:pPr marL="800100" lvl="1" indent="-342900" fontAlgn="auto">
              <a:lnSpc>
                <a:spcPts val="3000"/>
              </a:lnSpc>
              <a:buFont typeface="Wingdings" panose="05000000000000000000" charset="0"/>
              <a:buChar char="u"/>
            </a:pPr>
            <a:r>
              <a:rPr lang="zh-CN" altLang="en-US" sz="1400" dirty="0">
                <a:solidFill>
                  <a:schemeClr val="dk1"/>
                </a:solidFill>
                <a:latin typeface="+mn-ea"/>
              </a:rPr>
              <a:t>基于物品的协同过滤推荐（Item-CF）</a:t>
            </a:r>
            <a:endParaRPr lang="zh-CN" altLang="en-US" sz="1400" dirty="0">
              <a:solidFill>
                <a:schemeClr val="dk1"/>
              </a:solidFill>
              <a:latin typeface="+mn-ea"/>
            </a:endParaRPr>
          </a:p>
          <a:p>
            <a:pPr marL="800100" lvl="1" indent="-342900" fontAlgn="auto">
              <a:lnSpc>
                <a:spcPts val="3000"/>
              </a:lnSpc>
              <a:buFont typeface="Wingdings" panose="05000000000000000000" charset="0"/>
              <a:buChar char="u"/>
            </a:pPr>
            <a:r>
              <a:rPr lang="zh-CN" altLang="en-US" sz="1400" dirty="0">
                <a:solidFill>
                  <a:schemeClr val="dk1"/>
                </a:solidFill>
                <a:latin typeface="+mn-ea"/>
              </a:rPr>
              <a:t>基于模型（model-based）的协同过滤推荐</a:t>
            </a:r>
            <a:endParaRPr lang="zh-CN" altLang="en-US" sz="1400" dirty="0">
              <a:solidFill>
                <a:schemeClr val="dk1"/>
              </a:solidFill>
              <a:latin typeface="+mn-ea"/>
            </a:endParaRPr>
          </a:p>
          <a:p>
            <a:pPr marL="342900" indent="-342900" fontAlgn="auto">
              <a:lnSpc>
                <a:spcPts val="3000"/>
              </a:lnSpc>
              <a:buFont typeface="Wingdings" panose="05000000000000000000" charset="0"/>
              <a:buChar char="l"/>
            </a:pPr>
            <a:r>
              <a:rPr lang="zh-CN" altLang="en-US" sz="1400" dirty="0">
                <a:solidFill>
                  <a:schemeClr val="dk1"/>
                </a:solidFill>
                <a:latin typeface="+mn-ea"/>
              </a:rPr>
              <a:t>混合推荐（Hybrid methods）</a:t>
            </a:r>
            <a:endParaRPr lang="zh-CN" altLang="en-US" sz="1400" dirty="0">
              <a:solidFill>
                <a:schemeClr val="dk1"/>
              </a:solidFill>
              <a:latin typeface="+mn-ea"/>
            </a:endParaRPr>
          </a:p>
        </p:txBody>
      </p:sp>
      <p:sp>
        <p:nvSpPr>
          <p:cNvPr id="3" name="矩形 2"/>
          <p:cNvSpPr/>
          <p:nvPr>
            <p:custDataLst>
              <p:tags r:id="rId2"/>
            </p:custDataLst>
          </p:nvPr>
        </p:nvSpPr>
        <p:spPr>
          <a:xfrm>
            <a:off x="0" y="0"/>
            <a:ext cx="9144476" cy="110871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350" dirty="0">
              <a:solidFill>
                <a:schemeClr val="lt1"/>
              </a:solidFill>
              <a:highlight>
                <a:srgbClr val="1171F1"/>
              </a:highlight>
              <a:latin typeface="Arial" panose="020B0604020202020204" pitchFamily="34" charset="0"/>
              <a:ea typeface="微软雅黑" panose="020B0503020204020204" charset="-122"/>
              <a:sym typeface="Arial" panose="020B0604020202020204" pitchFamily="34" charset="0"/>
            </a:endParaRPr>
          </a:p>
        </p:txBody>
      </p:sp>
      <p:sp>
        <p:nvSpPr>
          <p:cNvPr id="2" name="object 2"/>
          <p:cNvSpPr txBox="1"/>
          <p:nvPr/>
        </p:nvSpPr>
        <p:spPr>
          <a:xfrm>
            <a:off x="381000" y="481330"/>
            <a:ext cx="4415155" cy="627380"/>
          </a:xfrm>
          <a:prstGeom prst="rect">
            <a:avLst/>
          </a:prstGeom>
          <a:noFill/>
          <a:extLst>
            <a:ext uri="{909E8E84-426E-40DD-AFC4-6F175D3DCCD1}">
              <a14:hiddenFill xmlns:a14="http://schemas.microsoft.com/office/drawing/2010/main">
                <a:solidFill>
                  <a:schemeClr val="accent1"/>
                </a:solidFill>
              </a14:hiddenFill>
            </a:ext>
          </a:extLst>
        </p:spPr>
        <p:txBody>
          <a:bodyPr vert="horz" wrap="square" lIns="0" tIns="12065" rIns="0" bIns="0" rtlCol="0">
            <a:spAutoFit/>
          </a:bodyPr>
          <a:lstStyle>
            <a:lvl1pPr>
              <a:defRPr sz="3200" b="0" i="0">
                <a:solidFill>
                  <a:srgbClr val="404040"/>
                </a:solidFill>
                <a:latin typeface="微软雅黑" panose="020B0503020204020204" charset="-122"/>
                <a:ea typeface="+mj-ea"/>
                <a:cs typeface="微软雅黑" panose="020B0503020204020204" charset="-122"/>
              </a:defRPr>
            </a:lvl1pPr>
          </a:lstStyle>
          <a:p>
            <a:pPr marL="0" indent="0" algn="ctr">
              <a:lnSpc>
                <a:spcPct val="100000"/>
              </a:lnSpc>
              <a:spcBef>
                <a:spcPts val="0"/>
              </a:spcBef>
              <a:spcAft>
                <a:spcPts val="0"/>
              </a:spcAft>
              <a:buSzPct val="100000"/>
              <a:buNone/>
            </a:pPr>
            <a:r>
              <a:rPr lang="zh-CN" altLang="en-US" sz="4000" spc="800" dirty="0">
                <a:ln>
                  <a:noFill/>
                </a:ln>
                <a:solidFill>
                  <a:schemeClr val="accent1"/>
                </a:solidFill>
                <a:latin typeface="Arial" panose="020B0604020202020204" pitchFamily="34" charset="0"/>
                <a:ea typeface="微软雅黑" panose="020B0503020204020204" charset="-122"/>
                <a:cs typeface="+mj-lt"/>
                <a:sym typeface="+mn-ea"/>
              </a:rPr>
              <a:t>推荐系统分类</a:t>
            </a:r>
            <a:endParaRPr lang="zh-CN" altLang="en-US" sz="4000" kern="0" spc="800" dirty="0">
              <a:ln>
                <a:noFill/>
              </a:ln>
              <a:solidFill>
                <a:schemeClr val="accent1"/>
              </a:solidFill>
              <a:latin typeface="Arial" panose="020B0604020202020204" pitchFamily="34" charset="0"/>
              <a:ea typeface="微软雅黑" panose="020B0503020204020204" charset="-122"/>
              <a:cs typeface="+mj-lt"/>
              <a:sym typeface="+mn-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graphicFrame>
        <p:nvGraphicFramePr>
          <p:cNvPr id="3" name="object 3"/>
          <p:cNvGraphicFramePr>
            <a:graphicFrameLocks noGrp="1"/>
          </p:cNvGraphicFramePr>
          <p:nvPr>
            <p:custDataLst>
              <p:tags r:id="rId3"/>
            </p:custDataLst>
          </p:nvPr>
        </p:nvGraphicFramePr>
        <p:xfrm>
          <a:off x="349327" y="1353490"/>
          <a:ext cx="8329930" cy="5001260"/>
        </p:xfrm>
        <a:graphic>
          <a:graphicData uri="http://schemas.openxmlformats.org/drawingml/2006/table">
            <a:tbl>
              <a:tblPr firstRow="1" bandRow="1">
                <a:tableStyleId>{2D5ABB26-0587-4C30-8999-92F81FD0307C}</a:tableStyleId>
              </a:tblPr>
              <a:tblGrid>
                <a:gridCol w="1026160"/>
                <a:gridCol w="659765"/>
                <a:gridCol w="3664585"/>
                <a:gridCol w="2979420"/>
              </a:tblGrid>
              <a:tr h="278891">
                <a:tc>
                  <a:txBody>
                    <a:bodyPr/>
                    <a:lstStyle/>
                    <a:p>
                      <a:pPr algn="ctr">
                        <a:lnSpc>
                          <a:spcPct val="100000"/>
                        </a:lnSpc>
                        <a:spcBef>
                          <a:spcPts val="330"/>
                        </a:spcBef>
                      </a:pPr>
                      <a:r>
                        <a:rPr sz="1200" b="1" dirty="0">
                          <a:latin typeface="微软雅黑" panose="020B0503020204020204" charset="-122"/>
                          <a:ea typeface="微软雅黑" panose="020B0503020204020204" charset="-122"/>
                          <a:cs typeface="微软雅黑" panose="020B0503020204020204" charset="-122"/>
                        </a:rPr>
                        <a:t>用户行为</a:t>
                      </a:r>
                      <a:endParaRPr sz="1200" b="1" dirty="0">
                        <a:latin typeface="微软雅黑" panose="020B0503020204020204" charset="-122"/>
                        <a:ea typeface="微软雅黑" panose="020B0503020204020204" charset="-122"/>
                        <a:cs typeface="微软雅黑" panose="020B0503020204020204" charset="-122"/>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ctr">
                        <a:lnSpc>
                          <a:spcPct val="100000"/>
                        </a:lnSpc>
                        <a:spcBef>
                          <a:spcPts val="330"/>
                        </a:spcBef>
                      </a:pPr>
                      <a:r>
                        <a:rPr sz="1200" b="1" dirty="0">
                          <a:latin typeface="微软雅黑" panose="020B0503020204020204" charset="-122"/>
                          <a:ea typeface="微软雅黑" panose="020B0503020204020204" charset="-122"/>
                          <a:cs typeface="微软雅黑" panose="020B0503020204020204" charset="-122"/>
                        </a:rPr>
                        <a:t>类型</a:t>
                      </a:r>
                      <a:endParaRPr sz="1200" b="1" dirty="0">
                        <a:latin typeface="微软雅黑" panose="020B0503020204020204" charset="-122"/>
                        <a:ea typeface="微软雅黑" panose="020B0503020204020204" charset="-122"/>
                        <a:cs typeface="微软雅黑" panose="020B0503020204020204" charset="-122"/>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ctr">
                        <a:lnSpc>
                          <a:spcPct val="100000"/>
                        </a:lnSpc>
                        <a:spcBef>
                          <a:spcPts val="330"/>
                        </a:spcBef>
                      </a:pPr>
                      <a:r>
                        <a:rPr sz="1200" b="1" dirty="0">
                          <a:latin typeface="微软雅黑" panose="020B0503020204020204" charset="-122"/>
                          <a:ea typeface="微软雅黑" panose="020B0503020204020204" charset="-122"/>
                          <a:cs typeface="微软雅黑" panose="020B0503020204020204" charset="-122"/>
                        </a:rPr>
                        <a:t>特征</a:t>
                      </a:r>
                      <a:endParaRPr sz="1200" b="1" dirty="0">
                        <a:latin typeface="微软雅黑" panose="020B0503020204020204" charset="-122"/>
                        <a:ea typeface="微软雅黑" panose="020B0503020204020204" charset="-122"/>
                        <a:cs typeface="微软雅黑" panose="020B0503020204020204" charset="-122"/>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2540" marR="57785" algn="ctr">
                        <a:lnSpc>
                          <a:spcPct val="100000"/>
                        </a:lnSpc>
                        <a:spcBef>
                          <a:spcPts val="330"/>
                        </a:spcBef>
                      </a:pPr>
                      <a:r>
                        <a:rPr sz="1200" b="1" dirty="0">
                          <a:latin typeface="微软雅黑" panose="020B0503020204020204" charset="-122"/>
                          <a:ea typeface="微软雅黑" panose="020B0503020204020204" charset="-122"/>
                          <a:cs typeface="微软雅黑" panose="020B0503020204020204" charset="-122"/>
                        </a:rPr>
                        <a:t>作用</a:t>
                      </a:r>
                      <a:endParaRPr sz="1200" b="1" dirty="0">
                        <a:latin typeface="微软雅黑" panose="020B0503020204020204" charset="-122"/>
                        <a:ea typeface="微软雅黑" panose="020B0503020204020204" charset="-122"/>
                        <a:cs typeface="微软雅黑" panose="020B0503020204020204" charset="-122"/>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480187">
                <a:tc>
                  <a:txBody>
                    <a:bodyPr/>
                    <a:lstStyle/>
                    <a:p>
                      <a:pPr algn="ctr">
                        <a:lnSpc>
                          <a:spcPct val="100000"/>
                        </a:lnSpc>
                        <a:spcBef>
                          <a:spcPts val="1190"/>
                        </a:spcBef>
                      </a:pPr>
                      <a:r>
                        <a:rPr sz="1100" dirty="0">
                          <a:latin typeface="微软雅黑" panose="020B0503020204020204" charset="-122"/>
                          <a:ea typeface="微软雅黑" panose="020B0503020204020204" charset="-122"/>
                          <a:cs typeface="微软雅黑" panose="020B0503020204020204" charset="-122"/>
                        </a:rPr>
                        <a:t>评分</a:t>
                      </a:r>
                      <a:endParaRPr sz="1100" dirty="0">
                        <a:latin typeface="微软雅黑" panose="020B0503020204020204" charset="-122"/>
                        <a:ea typeface="微软雅黑" panose="020B0503020204020204" charset="-122"/>
                        <a:cs typeface="微软雅黑" panose="020B0503020204020204" charset="-122"/>
                      </a:endParaRPr>
                    </a:p>
                  </a:txBody>
                  <a:tcPr marL="0" marR="0" marT="151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ctr">
                        <a:lnSpc>
                          <a:spcPct val="100000"/>
                        </a:lnSpc>
                        <a:spcBef>
                          <a:spcPts val="1190"/>
                        </a:spcBef>
                      </a:pPr>
                      <a:r>
                        <a:rPr sz="1100" dirty="0">
                          <a:latin typeface="微软雅黑" panose="020B0503020204020204" charset="-122"/>
                          <a:ea typeface="微软雅黑" panose="020B0503020204020204" charset="-122"/>
                          <a:cs typeface="微软雅黑" panose="020B0503020204020204" charset="-122"/>
                        </a:rPr>
                        <a:t>显式</a:t>
                      </a:r>
                      <a:endParaRPr sz="1100" dirty="0">
                        <a:latin typeface="微软雅黑" panose="020B0503020204020204" charset="-122"/>
                        <a:ea typeface="微软雅黑" panose="020B0503020204020204" charset="-122"/>
                        <a:cs typeface="微软雅黑" panose="020B0503020204020204" charset="-122"/>
                      </a:endParaRPr>
                    </a:p>
                  </a:txBody>
                  <a:tcPr marL="0" marR="0" marT="151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37465">
                        <a:lnSpc>
                          <a:spcPct val="100000"/>
                        </a:lnSpc>
                        <a:spcBef>
                          <a:spcPts val="395"/>
                        </a:spcBef>
                      </a:pPr>
                      <a:r>
                        <a:rPr sz="1100" dirty="0">
                          <a:latin typeface="微软雅黑" panose="020B0503020204020204" charset="-122"/>
                          <a:ea typeface="微软雅黑" panose="020B0503020204020204" charset="-122"/>
                          <a:cs typeface="微软雅黑" panose="020B0503020204020204" charset="-122"/>
                        </a:rPr>
                        <a:t>整数量化的偏好，可能</a:t>
                      </a:r>
                      <a:r>
                        <a:rPr sz="1100" spc="-15" dirty="0">
                          <a:latin typeface="微软雅黑" panose="020B0503020204020204" charset="-122"/>
                          <a:ea typeface="微软雅黑" panose="020B0503020204020204" charset="-122"/>
                          <a:cs typeface="微软雅黑" panose="020B0503020204020204" charset="-122"/>
                        </a:rPr>
                        <a:t>的</a:t>
                      </a:r>
                      <a:r>
                        <a:rPr sz="1100" dirty="0">
                          <a:latin typeface="微软雅黑" panose="020B0503020204020204" charset="-122"/>
                          <a:ea typeface="微软雅黑" panose="020B0503020204020204" charset="-122"/>
                          <a:cs typeface="微软雅黑" panose="020B0503020204020204" charset="-122"/>
                        </a:rPr>
                        <a:t>取值是</a:t>
                      </a:r>
                      <a:r>
                        <a:rPr sz="1100" spc="-55"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[0,</a:t>
                      </a:r>
                      <a:r>
                        <a:rPr sz="1100" spc="-5"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n]；n</a:t>
                      </a:r>
                      <a:r>
                        <a:rPr sz="1100" spc="-35"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一般取值为</a:t>
                      </a:r>
                      <a:r>
                        <a:rPr sz="1100" spc="-15"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5</a:t>
                      </a:r>
                      <a:endParaRPr sz="1100">
                        <a:latin typeface="微软雅黑" panose="020B0503020204020204" charset="-122"/>
                        <a:ea typeface="微软雅黑" panose="020B0503020204020204" charset="-122"/>
                        <a:cs typeface="微软雅黑" panose="020B0503020204020204" charset="-122"/>
                      </a:endParaRPr>
                    </a:p>
                    <a:p>
                      <a:pPr marL="37465">
                        <a:lnSpc>
                          <a:spcPct val="100000"/>
                        </a:lnSpc>
                        <a:spcBef>
                          <a:spcPts val="265"/>
                        </a:spcBef>
                      </a:pPr>
                      <a:r>
                        <a:rPr sz="1100" dirty="0">
                          <a:latin typeface="微软雅黑" panose="020B0503020204020204" charset="-122"/>
                          <a:ea typeface="微软雅黑" panose="020B0503020204020204" charset="-122"/>
                          <a:cs typeface="微软雅黑" panose="020B0503020204020204" charset="-122"/>
                        </a:rPr>
                        <a:t>或者是</a:t>
                      </a:r>
                      <a:r>
                        <a:rPr sz="1100" spc="-20"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10</a:t>
                      </a:r>
                      <a:endParaRPr sz="1100">
                        <a:latin typeface="微软雅黑" panose="020B0503020204020204" charset="-122"/>
                        <a:ea typeface="微软雅黑" panose="020B0503020204020204" charset="-122"/>
                        <a:cs typeface="微软雅黑" panose="020B0503020204020204" charset="-122"/>
                      </a:endParaRPr>
                    </a:p>
                  </a:txBody>
                  <a:tcPr marL="0" marR="0" marT="50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37465" marR="133350">
                        <a:lnSpc>
                          <a:spcPct val="120000"/>
                        </a:lnSpc>
                        <a:spcBef>
                          <a:spcPts val="130"/>
                        </a:spcBef>
                      </a:pPr>
                      <a:r>
                        <a:rPr sz="1100" dirty="0">
                          <a:latin typeface="微软雅黑" panose="020B0503020204020204" charset="-122"/>
                          <a:ea typeface="微软雅黑" panose="020B0503020204020204" charset="-122"/>
                          <a:cs typeface="微软雅黑" panose="020B0503020204020204" charset="-122"/>
                        </a:rPr>
                        <a:t>通过用户对物品的评分</a:t>
                      </a:r>
                      <a:r>
                        <a:rPr sz="1100" spc="-15" dirty="0">
                          <a:latin typeface="微软雅黑" panose="020B0503020204020204" charset="-122"/>
                          <a:ea typeface="微软雅黑" panose="020B0503020204020204" charset="-122"/>
                          <a:cs typeface="微软雅黑" panose="020B0503020204020204" charset="-122"/>
                        </a:rPr>
                        <a:t>，</a:t>
                      </a:r>
                      <a:r>
                        <a:rPr sz="1100" dirty="0">
                          <a:latin typeface="微软雅黑" panose="020B0503020204020204" charset="-122"/>
                          <a:ea typeface="微软雅黑" panose="020B0503020204020204" charset="-122"/>
                          <a:cs typeface="微软雅黑" panose="020B0503020204020204" charset="-122"/>
                        </a:rPr>
                        <a:t>可以</a:t>
                      </a:r>
                      <a:r>
                        <a:rPr sz="1100" spc="-15" dirty="0">
                          <a:latin typeface="微软雅黑" panose="020B0503020204020204" charset="-122"/>
                          <a:ea typeface="微软雅黑" panose="020B0503020204020204" charset="-122"/>
                          <a:cs typeface="微软雅黑" panose="020B0503020204020204" charset="-122"/>
                        </a:rPr>
                        <a:t>精</a:t>
                      </a:r>
                      <a:r>
                        <a:rPr sz="1100" dirty="0">
                          <a:latin typeface="微软雅黑" panose="020B0503020204020204" charset="-122"/>
                          <a:ea typeface="微软雅黑" panose="020B0503020204020204" charset="-122"/>
                          <a:cs typeface="微软雅黑" panose="020B0503020204020204" charset="-122"/>
                        </a:rPr>
                        <a:t>确地</a:t>
                      </a:r>
                      <a:r>
                        <a:rPr sz="1100" spc="-15" dirty="0">
                          <a:latin typeface="微软雅黑" panose="020B0503020204020204" charset="-122"/>
                          <a:ea typeface="微软雅黑" panose="020B0503020204020204" charset="-122"/>
                          <a:cs typeface="微软雅黑" panose="020B0503020204020204" charset="-122"/>
                        </a:rPr>
                        <a:t>得</a:t>
                      </a:r>
                      <a:r>
                        <a:rPr sz="1100" dirty="0">
                          <a:latin typeface="微软雅黑" panose="020B0503020204020204" charset="-122"/>
                          <a:ea typeface="微软雅黑" panose="020B0503020204020204" charset="-122"/>
                          <a:cs typeface="微软雅黑" panose="020B0503020204020204" charset="-122"/>
                        </a:rPr>
                        <a:t>到用户 偏好</a:t>
                      </a:r>
                      <a:endParaRPr sz="1100">
                        <a:latin typeface="微软雅黑" panose="020B0503020204020204" charset="-122"/>
                        <a:ea typeface="微软雅黑" panose="020B0503020204020204" charset="-122"/>
                        <a:cs typeface="微软雅黑" panose="020B0503020204020204" charset="-122"/>
                      </a:endParaRPr>
                    </a:p>
                  </a:txBody>
                  <a:tcPr marL="0" marR="0" marT="165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76555">
                <a:tc>
                  <a:txBody>
                    <a:bodyPr/>
                    <a:lstStyle/>
                    <a:p>
                      <a:pPr algn="ctr">
                        <a:lnSpc>
                          <a:spcPct val="100000"/>
                        </a:lnSpc>
                        <a:spcBef>
                          <a:spcPts val="760"/>
                        </a:spcBef>
                      </a:pPr>
                      <a:r>
                        <a:rPr sz="1100" dirty="0">
                          <a:latin typeface="微软雅黑" panose="020B0503020204020204" charset="-122"/>
                          <a:ea typeface="微软雅黑" panose="020B0503020204020204" charset="-122"/>
                          <a:cs typeface="微软雅黑" panose="020B0503020204020204" charset="-122"/>
                        </a:rPr>
                        <a:t>投票</a:t>
                      </a:r>
                      <a:endParaRPr sz="1100" dirty="0">
                        <a:latin typeface="微软雅黑" panose="020B0503020204020204" charset="-122"/>
                        <a:ea typeface="微软雅黑" panose="020B0503020204020204" charset="-122"/>
                        <a:cs typeface="微软雅黑" panose="020B0503020204020204" charset="-122"/>
                      </a:endParaRPr>
                    </a:p>
                  </a:txBody>
                  <a:tcPr marL="0" marR="0" marT="965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ctr">
                        <a:lnSpc>
                          <a:spcPct val="100000"/>
                        </a:lnSpc>
                        <a:spcBef>
                          <a:spcPts val="760"/>
                        </a:spcBef>
                      </a:pPr>
                      <a:r>
                        <a:rPr sz="1100" dirty="0">
                          <a:latin typeface="微软雅黑" panose="020B0503020204020204" charset="-122"/>
                          <a:ea typeface="微软雅黑" panose="020B0503020204020204" charset="-122"/>
                          <a:cs typeface="微软雅黑" panose="020B0503020204020204" charset="-122"/>
                        </a:rPr>
                        <a:t>显式</a:t>
                      </a:r>
                      <a:endParaRPr sz="1100" dirty="0">
                        <a:latin typeface="微软雅黑" panose="020B0503020204020204" charset="-122"/>
                        <a:ea typeface="微软雅黑" panose="020B0503020204020204" charset="-122"/>
                        <a:cs typeface="微软雅黑" panose="020B0503020204020204" charset="-122"/>
                      </a:endParaRPr>
                    </a:p>
                  </a:txBody>
                  <a:tcPr marL="0" marR="0" marT="965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37465">
                        <a:lnSpc>
                          <a:spcPct val="100000"/>
                        </a:lnSpc>
                        <a:spcBef>
                          <a:spcPts val="760"/>
                        </a:spcBef>
                      </a:pPr>
                      <a:r>
                        <a:rPr sz="1100" dirty="0">
                          <a:latin typeface="微软雅黑" panose="020B0503020204020204" charset="-122"/>
                          <a:ea typeface="微软雅黑" panose="020B0503020204020204" charset="-122"/>
                          <a:cs typeface="微软雅黑" panose="020B0503020204020204" charset="-122"/>
                        </a:rPr>
                        <a:t>布尔量化的偏好，取值是</a:t>
                      </a:r>
                      <a:r>
                        <a:rPr sz="1100" spc="-55"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0</a:t>
                      </a:r>
                      <a:r>
                        <a:rPr sz="1100" spc="10"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或</a:t>
                      </a:r>
                      <a:r>
                        <a:rPr sz="1100" spc="-15"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1</a:t>
                      </a:r>
                      <a:endParaRPr sz="1100" dirty="0">
                        <a:latin typeface="微软雅黑" panose="020B0503020204020204" charset="-122"/>
                        <a:ea typeface="微软雅黑" panose="020B0503020204020204" charset="-122"/>
                        <a:cs typeface="微软雅黑" panose="020B0503020204020204" charset="-122"/>
                      </a:endParaRPr>
                    </a:p>
                  </a:txBody>
                  <a:tcPr marL="0" marR="0" marT="965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37465" marR="57785">
                        <a:lnSpc>
                          <a:spcPct val="100000"/>
                        </a:lnSpc>
                        <a:spcBef>
                          <a:spcPts val="760"/>
                        </a:spcBef>
                      </a:pPr>
                      <a:r>
                        <a:rPr sz="1100" dirty="0">
                          <a:latin typeface="微软雅黑" panose="020B0503020204020204" charset="-122"/>
                          <a:ea typeface="微软雅黑" panose="020B0503020204020204" charset="-122"/>
                          <a:cs typeface="微软雅黑" panose="020B0503020204020204" charset="-122"/>
                        </a:rPr>
                        <a:t>通过用户投票，可以较</a:t>
                      </a:r>
                      <a:r>
                        <a:rPr sz="1100" spc="-15" dirty="0">
                          <a:latin typeface="微软雅黑" panose="020B0503020204020204" charset="-122"/>
                          <a:ea typeface="微软雅黑" panose="020B0503020204020204" charset="-122"/>
                          <a:cs typeface="微软雅黑" panose="020B0503020204020204" charset="-122"/>
                        </a:rPr>
                        <a:t>精</a:t>
                      </a:r>
                      <a:r>
                        <a:rPr sz="1100" dirty="0">
                          <a:latin typeface="微软雅黑" panose="020B0503020204020204" charset="-122"/>
                          <a:ea typeface="微软雅黑" panose="020B0503020204020204" charset="-122"/>
                          <a:cs typeface="微软雅黑" panose="020B0503020204020204" charset="-122"/>
                        </a:rPr>
                        <a:t>确地</a:t>
                      </a:r>
                      <a:r>
                        <a:rPr sz="1100" spc="-15" dirty="0">
                          <a:latin typeface="微软雅黑" panose="020B0503020204020204" charset="-122"/>
                          <a:ea typeface="微软雅黑" panose="020B0503020204020204" charset="-122"/>
                          <a:cs typeface="微软雅黑" panose="020B0503020204020204" charset="-122"/>
                        </a:rPr>
                        <a:t>得</a:t>
                      </a:r>
                      <a:r>
                        <a:rPr sz="1100" dirty="0">
                          <a:latin typeface="微软雅黑" panose="020B0503020204020204" charset="-122"/>
                          <a:ea typeface="微软雅黑" panose="020B0503020204020204" charset="-122"/>
                          <a:cs typeface="微软雅黑" panose="020B0503020204020204" charset="-122"/>
                        </a:rPr>
                        <a:t>到用</a:t>
                      </a:r>
                      <a:r>
                        <a:rPr sz="1100" spc="-15" dirty="0">
                          <a:latin typeface="微软雅黑" panose="020B0503020204020204" charset="-122"/>
                          <a:ea typeface="微软雅黑" panose="020B0503020204020204" charset="-122"/>
                          <a:cs typeface="微软雅黑" panose="020B0503020204020204" charset="-122"/>
                        </a:rPr>
                        <a:t>户</a:t>
                      </a:r>
                      <a:r>
                        <a:rPr sz="1100" dirty="0">
                          <a:latin typeface="微软雅黑" panose="020B0503020204020204" charset="-122"/>
                          <a:ea typeface="微软雅黑" panose="020B0503020204020204" charset="-122"/>
                          <a:cs typeface="微软雅黑" panose="020B0503020204020204" charset="-122"/>
                        </a:rPr>
                        <a:t>偏好</a:t>
                      </a:r>
                      <a:endParaRPr sz="1100">
                        <a:latin typeface="微软雅黑" panose="020B0503020204020204" charset="-122"/>
                        <a:ea typeface="微软雅黑" panose="020B0503020204020204" charset="-122"/>
                        <a:cs typeface="微软雅黑" panose="020B0503020204020204" charset="-122"/>
                      </a:endParaRPr>
                    </a:p>
                  </a:txBody>
                  <a:tcPr marL="0" marR="0" marT="965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766571">
                <a:tc>
                  <a:txBody>
                    <a:bodyPr/>
                    <a:lstStyle/>
                    <a:p>
                      <a:pPr>
                        <a:lnSpc>
                          <a:spcPct val="100000"/>
                        </a:lnSpc>
                        <a:spcBef>
                          <a:spcPts val="15"/>
                        </a:spcBef>
                      </a:pPr>
                      <a:endParaRPr sz="2000">
                        <a:latin typeface="微软雅黑" panose="020B0503020204020204" charset="-122"/>
                        <a:ea typeface="微软雅黑" panose="020B0503020204020204" charset="-122"/>
                        <a:cs typeface="Times New Roman" panose="02020603050405020304"/>
                      </a:endParaRPr>
                    </a:p>
                    <a:p>
                      <a:pPr algn="ctr">
                        <a:lnSpc>
                          <a:spcPct val="100000"/>
                        </a:lnSpc>
                        <a:spcBef>
                          <a:spcPts val="5"/>
                        </a:spcBef>
                      </a:pPr>
                      <a:r>
                        <a:rPr sz="1100" dirty="0">
                          <a:latin typeface="微软雅黑" panose="020B0503020204020204" charset="-122"/>
                          <a:ea typeface="微软雅黑" panose="020B0503020204020204" charset="-122"/>
                          <a:cs typeface="微软雅黑" panose="020B0503020204020204" charset="-122"/>
                        </a:rPr>
                        <a:t>转发</a:t>
                      </a:r>
                      <a:endParaRPr sz="11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spcBef>
                          <a:spcPts val="15"/>
                        </a:spcBef>
                      </a:pPr>
                      <a:endParaRPr sz="2000">
                        <a:latin typeface="微软雅黑" panose="020B0503020204020204" charset="-122"/>
                        <a:ea typeface="微软雅黑" panose="020B0503020204020204" charset="-122"/>
                        <a:cs typeface="Times New Roman" panose="02020603050405020304"/>
                      </a:endParaRPr>
                    </a:p>
                    <a:p>
                      <a:pPr algn="ctr">
                        <a:lnSpc>
                          <a:spcPct val="100000"/>
                        </a:lnSpc>
                        <a:spcBef>
                          <a:spcPts val="5"/>
                        </a:spcBef>
                      </a:pPr>
                      <a:r>
                        <a:rPr sz="1100" dirty="0">
                          <a:latin typeface="微软雅黑" panose="020B0503020204020204" charset="-122"/>
                          <a:ea typeface="微软雅黑" panose="020B0503020204020204" charset="-122"/>
                          <a:cs typeface="微软雅黑" panose="020B0503020204020204" charset="-122"/>
                        </a:rPr>
                        <a:t>显式</a:t>
                      </a:r>
                      <a:endParaRPr sz="11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spcBef>
                          <a:spcPts val="15"/>
                        </a:spcBef>
                      </a:pPr>
                      <a:endParaRPr sz="2000" dirty="0">
                        <a:latin typeface="微软雅黑" panose="020B0503020204020204" charset="-122"/>
                        <a:ea typeface="微软雅黑" panose="020B0503020204020204" charset="-122"/>
                        <a:cs typeface="微软雅黑" panose="020B0503020204020204" charset="-122"/>
                      </a:endParaRPr>
                    </a:p>
                    <a:p>
                      <a:pPr marL="37465">
                        <a:lnSpc>
                          <a:spcPct val="100000"/>
                        </a:lnSpc>
                        <a:spcBef>
                          <a:spcPts val="5"/>
                        </a:spcBef>
                      </a:pPr>
                      <a:r>
                        <a:rPr sz="1100" dirty="0">
                          <a:latin typeface="微软雅黑" panose="020B0503020204020204" charset="-122"/>
                          <a:ea typeface="微软雅黑" panose="020B0503020204020204" charset="-122"/>
                          <a:cs typeface="微软雅黑" panose="020B0503020204020204" charset="-122"/>
                        </a:rPr>
                        <a:t>布尔量化的偏好，取值是</a:t>
                      </a:r>
                      <a:r>
                        <a:rPr sz="1100" spc="-55"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0</a:t>
                      </a:r>
                      <a:r>
                        <a:rPr sz="1100" spc="10"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或</a:t>
                      </a:r>
                      <a:r>
                        <a:rPr sz="1100" spc="-15"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1</a:t>
                      </a:r>
                      <a:endParaRPr sz="1100" dirty="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37465">
                        <a:lnSpc>
                          <a:spcPct val="120000"/>
                        </a:lnSpc>
                        <a:spcBef>
                          <a:spcPts val="470"/>
                        </a:spcBef>
                      </a:pPr>
                      <a:r>
                        <a:rPr sz="1100" dirty="0">
                          <a:latin typeface="微软雅黑" panose="020B0503020204020204" charset="-122"/>
                          <a:ea typeface="微软雅黑" panose="020B0503020204020204" charset="-122"/>
                          <a:cs typeface="微软雅黑" panose="020B0503020204020204" charset="-122"/>
                        </a:rPr>
                        <a:t>通过用</a:t>
                      </a:r>
                      <a:r>
                        <a:rPr sz="1100" spc="-15" dirty="0">
                          <a:latin typeface="微软雅黑" panose="020B0503020204020204" charset="-122"/>
                          <a:ea typeface="微软雅黑" panose="020B0503020204020204" charset="-122"/>
                          <a:cs typeface="微软雅黑" panose="020B0503020204020204" charset="-122"/>
                        </a:rPr>
                        <a:t>户</a:t>
                      </a:r>
                      <a:r>
                        <a:rPr sz="1100" dirty="0">
                          <a:latin typeface="微软雅黑" panose="020B0503020204020204" charset="-122"/>
                          <a:ea typeface="微软雅黑" panose="020B0503020204020204" charset="-122"/>
                          <a:cs typeface="微软雅黑" panose="020B0503020204020204" charset="-122"/>
                        </a:rPr>
                        <a:t>转发</a:t>
                      </a:r>
                      <a:r>
                        <a:rPr sz="1100" spc="-15" dirty="0">
                          <a:latin typeface="微软雅黑" panose="020B0503020204020204" charset="-122"/>
                          <a:ea typeface="微软雅黑" panose="020B0503020204020204" charset="-122"/>
                          <a:cs typeface="微软雅黑" panose="020B0503020204020204" charset="-122"/>
                        </a:rPr>
                        <a:t>行</a:t>
                      </a:r>
                      <a:r>
                        <a:rPr sz="1100" dirty="0">
                          <a:latin typeface="微软雅黑" panose="020B0503020204020204" charset="-122"/>
                          <a:ea typeface="微软雅黑" panose="020B0503020204020204" charset="-122"/>
                          <a:cs typeface="微软雅黑" panose="020B0503020204020204" charset="-122"/>
                        </a:rPr>
                        <a:t>为，</a:t>
                      </a:r>
                      <a:r>
                        <a:rPr sz="1100" spc="-15" dirty="0">
                          <a:latin typeface="微软雅黑" panose="020B0503020204020204" charset="-122"/>
                          <a:ea typeface="微软雅黑" panose="020B0503020204020204" charset="-122"/>
                          <a:cs typeface="微软雅黑" panose="020B0503020204020204" charset="-122"/>
                        </a:rPr>
                        <a:t>可以</a:t>
                      </a:r>
                      <a:r>
                        <a:rPr sz="1100" dirty="0">
                          <a:latin typeface="微软雅黑" panose="020B0503020204020204" charset="-122"/>
                          <a:ea typeface="微软雅黑" panose="020B0503020204020204" charset="-122"/>
                          <a:cs typeface="微软雅黑" panose="020B0503020204020204" charset="-122"/>
                        </a:rPr>
                        <a:t>精确地</a:t>
                      </a:r>
                      <a:r>
                        <a:rPr sz="1100" spc="-15" dirty="0">
                          <a:latin typeface="微软雅黑" panose="020B0503020204020204" charset="-122"/>
                          <a:ea typeface="微软雅黑" panose="020B0503020204020204" charset="-122"/>
                          <a:cs typeface="微软雅黑" panose="020B0503020204020204" charset="-122"/>
                        </a:rPr>
                        <a:t>得</a:t>
                      </a:r>
                      <a:r>
                        <a:rPr sz="1100" dirty="0">
                          <a:latin typeface="微软雅黑" panose="020B0503020204020204" charset="-122"/>
                          <a:ea typeface="微软雅黑" panose="020B0503020204020204" charset="-122"/>
                          <a:cs typeface="微软雅黑" panose="020B0503020204020204" charset="-122"/>
                        </a:rPr>
                        <a:t>到用</a:t>
                      </a:r>
                      <a:r>
                        <a:rPr sz="1100" spc="-15" dirty="0">
                          <a:latin typeface="微软雅黑" panose="020B0503020204020204" charset="-122"/>
                          <a:ea typeface="微软雅黑" panose="020B0503020204020204" charset="-122"/>
                          <a:cs typeface="微软雅黑" panose="020B0503020204020204" charset="-122"/>
                        </a:rPr>
                        <a:t>户</a:t>
                      </a:r>
                      <a:r>
                        <a:rPr sz="1100" dirty="0">
                          <a:latin typeface="微软雅黑" panose="020B0503020204020204" charset="-122"/>
                          <a:ea typeface="微软雅黑" panose="020B0503020204020204" charset="-122"/>
                          <a:cs typeface="微软雅黑" panose="020B0503020204020204" charset="-122"/>
                        </a:rPr>
                        <a:t>偏好。 如果是站内，同时可以</a:t>
                      </a:r>
                      <a:r>
                        <a:rPr sz="1100" spc="-15" dirty="0">
                          <a:latin typeface="微软雅黑" panose="020B0503020204020204" charset="-122"/>
                          <a:ea typeface="微软雅黑" panose="020B0503020204020204" charset="-122"/>
                          <a:cs typeface="微软雅黑" panose="020B0503020204020204" charset="-122"/>
                        </a:rPr>
                        <a:t>推</a:t>
                      </a:r>
                      <a:r>
                        <a:rPr sz="1100" dirty="0">
                          <a:latin typeface="微软雅黑" panose="020B0503020204020204" charset="-122"/>
                          <a:ea typeface="微软雅黑" panose="020B0503020204020204" charset="-122"/>
                          <a:cs typeface="微软雅黑" panose="020B0503020204020204" charset="-122"/>
                        </a:rPr>
                        <a:t>理得</a:t>
                      </a:r>
                      <a:r>
                        <a:rPr sz="1100" spc="-15" dirty="0">
                          <a:latin typeface="微软雅黑" panose="020B0503020204020204" charset="-122"/>
                          <a:ea typeface="微软雅黑" panose="020B0503020204020204" charset="-122"/>
                          <a:cs typeface="微软雅黑" panose="020B0503020204020204" charset="-122"/>
                        </a:rPr>
                        <a:t>到</a:t>
                      </a:r>
                      <a:r>
                        <a:rPr sz="1100" dirty="0">
                          <a:latin typeface="微软雅黑" panose="020B0503020204020204" charset="-122"/>
                          <a:ea typeface="微软雅黑" panose="020B0503020204020204" charset="-122"/>
                          <a:cs typeface="微软雅黑" panose="020B0503020204020204" charset="-122"/>
                        </a:rPr>
                        <a:t>被转</a:t>
                      </a:r>
                      <a:r>
                        <a:rPr sz="1100" spc="-15" dirty="0">
                          <a:latin typeface="微软雅黑" panose="020B0503020204020204" charset="-122"/>
                          <a:ea typeface="微软雅黑" panose="020B0503020204020204" charset="-122"/>
                          <a:cs typeface="微软雅黑" panose="020B0503020204020204" charset="-122"/>
                        </a:rPr>
                        <a:t>发</a:t>
                      </a:r>
                      <a:r>
                        <a:rPr sz="1100" dirty="0">
                          <a:latin typeface="微软雅黑" panose="020B0503020204020204" charset="-122"/>
                          <a:ea typeface="微软雅黑" panose="020B0503020204020204" charset="-122"/>
                          <a:cs typeface="微软雅黑" panose="020B0503020204020204" charset="-122"/>
                        </a:rPr>
                        <a:t>人的偏 好</a:t>
                      </a:r>
                      <a:r>
                        <a:rPr sz="1100" spc="5" dirty="0">
                          <a:latin typeface="微软雅黑" panose="020B0503020204020204" charset="-122"/>
                          <a:ea typeface="微软雅黑" panose="020B0503020204020204" charset="-122"/>
                          <a:cs typeface="微软雅黑" panose="020B0503020204020204" charset="-122"/>
                        </a:rPr>
                        <a:t>（</a:t>
                      </a:r>
                      <a:r>
                        <a:rPr sz="1100" dirty="0">
                          <a:latin typeface="微软雅黑" panose="020B0503020204020204" charset="-122"/>
                          <a:ea typeface="微软雅黑" panose="020B0503020204020204" charset="-122"/>
                          <a:cs typeface="微软雅黑" panose="020B0503020204020204" charset="-122"/>
                        </a:rPr>
                        <a:t>不太精确</a:t>
                      </a:r>
                      <a:r>
                        <a:rPr sz="1100" spc="5" dirty="0">
                          <a:latin typeface="微软雅黑" panose="020B0503020204020204" charset="-122"/>
                          <a:ea typeface="微软雅黑" panose="020B0503020204020204" charset="-122"/>
                          <a:cs typeface="微软雅黑" panose="020B0503020204020204" charset="-122"/>
                        </a:rPr>
                        <a:t>）</a:t>
                      </a:r>
                      <a:endParaRPr sz="1100">
                        <a:latin typeface="微软雅黑" panose="020B0503020204020204" charset="-122"/>
                        <a:ea typeface="微软雅黑" panose="020B0503020204020204" charset="-122"/>
                        <a:cs typeface="微软雅黑" panose="020B0503020204020204" charset="-122"/>
                      </a:endParaRPr>
                    </a:p>
                  </a:txBody>
                  <a:tcPr marL="0" marR="0" marT="596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71856">
                <a:tc>
                  <a:txBody>
                    <a:bodyPr/>
                    <a:lstStyle/>
                    <a:p>
                      <a:pPr algn="ctr">
                        <a:lnSpc>
                          <a:spcPct val="100000"/>
                        </a:lnSpc>
                        <a:spcBef>
                          <a:spcPts val="765"/>
                        </a:spcBef>
                      </a:pPr>
                      <a:r>
                        <a:rPr sz="1100" dirty="0">
                          <a:latin typeface="微软雅黑" panose="020B0503020204020204" charset="-122"/>
                          <a:ea typeface="微软雅黑" panose="020B0503020204020204" charset="-122"/>
                          <a:cs typeface="微软雅黑" panose="020B0503020204020204" charset="-122"/>
                        </a:rPr>
                        <a:t>保存</a:t>
                      </a:r>
                      <a:r>
                        <a:rPr sz="1100" spc="-5" dirty="0">
                          <a:latin typeface="微软雅黑" panose="020B0503020204020204" charset="-122"/>
                          <a:ea typeface="微软雅黑" panose="020B0503020204020204" charset="-122"/>
                          <a:cs typeface="微软雅黑" panose="020B0503020204020204" charset="-122"/>
                        </a:rPr>
                        <a:t>/</a:t>
                      </a:r>
                      <a:r>
                        <a:rPr sz="1100" dirty="0">
                          <a:latin typeface="微软雅黑" panose="020B0503020204020204" charset="-122"/>
                          <a:ea typeface="微软雅黑" panose="020B0503020204020204" charset="-122"/>
                          <a:cs typeface="微软雅黑" panose="020B0503020204020204" charset="-122"/>
                        </a:rPr>
                        <a:t>收藏</a:t>
                      </a:r>
                      <a:endParaRPr sz="1100">
                        <a:latin typeface="微软雅黑" panose="020B0503020204020204" charset="-122"/>
                        <a:ea typeface="微软雅黑" panose="020B0503020204020204" charset="-122"/>
                        <a:cs typeface="微软雅黑" panose="020B0503020204020204" charset="-122"/>
                      </a:endParaRPr>
                    </a:p>
                  </a:txBody>
                  <a:tcPr marL="0" marR="0" marT="971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ctr">
                        <a:lnSpc>
                          <a:spcPct val="100000"/>
                        </a:lnSpc>
                        <a:spcBef>
                          <a:spcPts val="765"/>
                        </a:spcBef>
                      </a:pPr>
                      <a:r>
                        <a:rPr sz="1100" dirty="0">
                          <a:latin typeface="微软雅黑" panose="020B0503020204020204" charset="-122"/>
                          <a:ea typeface="微软雅黑" panose="020B0503020204020204" charset="-122"/>
                          <a:cs typeface="微软雅黑" panose="020B0503020204020204" charset="-122"/>
                        </a:rPr>
                        <a:t>显</a:t>
                      </a:r>
                      <a:r>
                        <a:rPr sz="1100" dirty="0">
                          <a:latin typeface="微软雅黑" panose="020B0503020204020204" charset="-122"/>
                          <a:ea typeface="微软雅黑" panose="020B0503020204020204" charset="-122"/>
                          <a:cs typeface="微软雅黑" panose="020B0503020204020204" charset="-122"/>
                          <a:sym typeface="+mn-ea"/>
                        </a:rPr>
                        <a:t>式</a:t>
                      </a:r>
                      <a:endParaRPr sz="1100">
                        <a:latin typeface="微软雅黑" panose="020B0503020204020204" charset="-122"/>
                        <a:ea typeface="微软雅黑" panose="020B0503020204020204" charset="-122"/>
                        <a:cs typeface="微软雅黑" panose="020B0503020204020204" charset="-122"/>
                      </a:endParaRPr>
                    </a:p>
                  </a:txBody>
                  <a:tcPr marL="0" marR="0" marT="971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37465">
                        <a:lnSpc>
                          <a:spcPct val="100000"/>
                        </a:lnSpc>
                        <a:spcBef>
                          <a:spcPts val="765"/>
                        </a:spcBef>
                      </a:pPr>
                      <a:r>
                        <a:rPr sz="1100" dirty="0">
                          <a:latin typeface="微软雅黑" panose="020B0503020204020204" charset="-122"/>
                          <a:ea typeface="微软雅黑" panose="020B0503020204020204" charset="-122"/>
                          <a:cs typeface="微软雅黑" panose="020B0503020204020204" charset="-122"/>
                        </a:rPr>
                        <a:t>布尔量化的偏好，取值是</a:t>
                      </a:r>
                      <a:r>
                        <a:rPr sz="1100" spc="-55"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0</a:t>
                      </a:r>
                      <a:r>
                        <a:rPr sz="1100" spc="10"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或</a:t>
                      </a:r>
                      <a:r>
                        <a:rPr sz="1100" spc="-15"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1</a:t>
                      </a:r>
                      <a:endParaRPr sz="1100" dirty="0">
                        <a:latin typeface="微软雅黑" panose="020B0503020204020204" charset="-122"/>
                        <a:ea typeface="微软雅黑" panose="020B0503020204020204" charset="-122"/>
                        <a:cs typeface="微软雅黑" panose="020B0503020204020204" charset="-122"/>
                      </a:endParaRPr>
                    </a:p>
                  </a:txBody>
                  <a:tcPr marL="0" marR="0" marT="971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37465" marR="57785">
                        <a:lnSpc>
                          <a:spcPct val="100000"/>
                        </a:lnSpc>
                        <a:spcBef>
                          <a:spcPts val="765"/>
                        </a:spcBef>
                      </a:pPr>
                      <a:r>
                        <a:rPr sz="1100" dirty="0">
                          <a:latin typeface="微软雅黑" panose="020B0503020204020204" charset="-122"/>
                          <a:ea typeface="微软雅黑" panose="020B0503020204020204" charset="-122"/>
                          <a:cs typeface="微软雅黑" panose="020B0503020204020204" charset="-122"/>
                        </a:rPr>
                        <a:t>通过收藏行为，可以精</a:t>
                      </a:r>
                      <a:r>
                        <a:rPr sz="1100" spc="-15" dirty="0">
                          <a:latin typeface="微软雅黑" panose="020B0503020204020204" charset="-122"/>
                          <a:ea typeface="微软雅黑" panose="020B0503020204020204" charset="-122"/>
                          <a:cs typeface="微软雅黑" panose="020B0503020204020204" charset="-122"/>
                        </a:rPr>
                        <a:t>确</a:t>
                      </a:r>
                      <a:r>
                        <a:rPr sz="1100" dirty="0">
                          <a:latin typeface="微软雅黑" panose="020B0503020204020204" charset="-122"/>
                          <a:ea typeface="微软雅黑" panose="020B0503020204020204" charset="-122"/>
                          <a:cs typeface="微软雅黑" panose="020B0503020204020204" charset="-122"/>
                        </a:rPr>
                        <a:t>地得</a:t>
                      </a:r>
                      <a:r>
                        <a:rPr sz="1100" spc="-15" dirty="0">
                          <a:latin typeface="微软雅黑" panose="020B0503020204020204" charset="-122"/>
                          <a:ea typeface="微软雅黑" panose="020B0503020204020204" charset="-122"/>
                          <a:cs typeface="微软雅黑" panose="020B0503020204020204" charset="-122"/>
                        </a:rPr>
                        <a:t>到</a:t>
                      </a:r>
                      <a:r>
                        <a:rPr sz="1100" dirty="0">
                          <a:latin typeface="微软雅黑" panose="020B0503020204020204" charset="-122"/>
                          <a:ea typeface="微软雅黑" panose="020B0503020204020204" charset="-122"/>
                          <a:cs typeface="微软雅黑" panose="020B0503020204020204" charset="-122"/>
                        </a:rPr>
                        <a:t>用户</a:t>
                      </a:r>
                      <a:r>
                        <a:rPr sz="1100" spc="-15" dirty="0">
                          <a:latin typeface="微软雅黑" panose="020B0503020204020204" charset="-122"/>
                          <a:ea typeface="微软雅黑" panose="020B0503020204020204" charset="-122"/>
                          <a:cs typeface="微软雅黑" panose="020B0503020204020204" charset="-122"/>
                        </a:rPr>
                        <a:t>偏</a:t>
                      </a:r>
                      <a:r>
                        <a:rPr sz="1100" spc="5" dirty="0">
                          <a:latin typeface="微软雅黑" panose="020B0503020204020204" charset="-122"/>
                          <a:ea typeface="微软雅黑" panose="020B0503020204020204" charset="-122"/>
                          <a:cs typeface="微软雅黑" panose="020B0503020204020204" charset="-122"/>
                        </a:rPr>
                        <a:t>好</a:t>
                      </a:r>
                      <a:r>
                        <a:rPr sz="1100" dirty="0">
                          <a:latin typeface="微软雅黑" panose="020B0503020204020204" charset="-122"/>
                          <a:ea typeface="微软雅黑" panose="020B0503020204020204" charset="-122"/>
                          <a:cs typeface="微软雅黑" panose="020B0503020204020204" charset="-122"/>
                        </a:rPr>
                        <a:t>。</a:t>
                      </a:r>
                      <a:endParaRPr sz="1100">
                        <a:latin typeface="微软雅黑" panose="020B0503020204020204" charset="-122"/>
                        <a:ea typeface="微软雅黑" panose="020B0503020204020204" charset="-122"/>
                        <a:cs typeface="微软雅黑" panose="020B0503020204020204" charset="-122"/>
                      </a:endParaRPr>
                    </a:p>
                  </a:txBody>
                  <a:tcPr marL="0" marR="0" marT="971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662939">
                <a:tc>
                  <a:txBody>
                    <a:bodyPr/>
                    <a:lstStyle/>
                    <a:p>
                      <a:pPr marL="340360" marR="314325" indent="-58420">
                        <a:lnSpc>
                          <a:spcPct val="120000"/>
                        </a:lnSpc>
                        <a:spcBef>
                          <a:spcPts val="855"/>
                        </a:spcBef>
                      </a:pPr>
                      <a:r>
                        <a:rPr sz="1100" dirty="0">
                          <a:latin typeface="微软雅黑" panose="020B0503020204020204" charset="-122"/>
                          <a:ea typeface="微软雅黑" panose="020B0503020204020204" charset="-122"/>
                          <a:cs typeface="微软雅黑" panose="020B0503020204020204" charset="-122"/>
                        </a:rPr>
                        <a:t>打标签  (Tag)</a:t>
                      </a:r>
                      <a:endParaRPr sz="1100" dirty="0">
                        <a:latin typeface="微软雅黑" panose="020B0503020204020204" charset="-122"/>
                        <a:ea typeface="微软雅黑" panose="020B0503020204020204" charset="-122"/>
                        <a:cs typeface="微软雅黑" panose="020B0503020204020204" charset="-122"/>
                      </a:endParaRPr>
                    </a:p>
                  </a:txBody>
                  <a:tcPr marL="0" marR="0" marT="1085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spcBef>
                          <a:spcPts val="15"/>
                        </a:spcBef>
                      </a:pPr>
                      <a:endParaRPr sz="1650">
                        <a:latin typeface="微软雅黑" panose="020B0503020204020204" charset="-122"/>
                        <a:ea typeface="微软雅黑" panose="020B0503020204020204" charset="-122"/>
                        <a:cs typeface="Times New Roman" panose="02020603050405020304"/>
                      </a:endParaRPr>
                    </a:p>
                    <a:p>
                      <a:pPr algn="ctr">
                        <a:lnSpc>
                          <a:spcPct val="100000"/>
                        </a:lnSpc>
                      </a:pPr>
                      <a:r>
                        <a:rPr sz="1100" dirty="0">
                          <a:latin typeface="微软雅黑" panose="020B0503020204020204" charset="-122"/>
                          <a:ea typeface="微软雅黑" panose="020B0503020204020204" charset="-122"/>
                          <a:cs typeface="微软雅黑" panose="020B0503020204020204" charset="-122"/>
                        </a:rPr>
                        <a:t>显</a:t>
                      </a:r>
                      <a:r>
                        <a:rPr sz="1100" dirty="0">
                          <a:latin typeface="微软雅黑" panose="020B0503020204020204" charset="-122"/>
                          <a:ea typeface="微软雅黑" panose="020B0503020204020204" charset="-122"/>
                          <a:cs typeface="微软雅黑" panose="020B0503020204020204" charset="-122"/>
                          <a:sym typeface="+mn-ea"/>
                        </a:rPr>
                        <a:t>式</a:t>
                      </a:r>
                      <a:endParaRPr sz="11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spcBef>
                          <a:spcPts val="15"/>
                        </a:spcBef>
                      </a:pPr>
                      <a:endParaRPr sz="1650" dirty="0">
                        <a:latin typeface="微软雅黑" panose="020B0503020204020204" charset="-122"/>
                        <a:ea typeface="微软雅黑" panose="020B0503020204020204" charset="-122"/>
                        <a:cs typeface="Times New Roman" panose="02020603050405020304"/>
                      </a:endParaRPr>
                    </a:p>
                    <a:p>
                      <a:pPr marL="37465">
                        <a:lnSpc>
                          <a:spcPct val="100000"/>
                        </a:lnSpc>
                      </a:pPr>
                      <a:r>
                        <a:rPr sz="1100" dirty="0">
                          <a:latin typeface="微软雅黑" panose="020B0503020204020204" charset="-122"/>
                          <a:ea typeface="微软雅黑" panose="020B0503020204020204" charset="-122"/>
                          <a:cs typeface="微软雅黑" panose="020B0503020204020204" charset="-122"/>
                        </a:rPr>
                        <a:t>一些单词，需要对单词</a:t>
                      </a:r>
                      <a:r>
                        <a:rPr sz="1100" spc="-15" dirty="0">
                          <a:latin typeface="微软雅黑" panose="020B0503020204020204" charset="-122"/>
                          <a:ea typeface="微软雅黑" panose="020B0503020204020204" charset="-122"/>
                          <a:cs typeface="微软雅黑" panose="020B0503020204020204" charset="-122"/>
                        </a:rPr>
                        <a:t>进</a:t>
                      </a:r>
                      <a:r>
                        <a:rPr sz="1100" dirty="0">
                          <a:latin typeface="微软雅黑" panose="020B0503020204020204" charset="-122"/>
                          <a:ea typeface="微软雅黑" panose="020B0503020204020204" charset="-122"/>
                          <a:cs typeface="微软雅黑" panose="020B0503020204020204" charset="-122"/>
                        </a:rPr>
                        <a:t>行分</a:t>
                      </a:r>
                      <a:r>
                        <a:rPr sz="1100" spc="-15" dirty="0">
                          <a:latin typeface="微软雅黑" panose="020B0503020204020204" charset="-122"/>
                          <a:ea typeface="微软雅黑" panose="020B0503020204020204" charset="-122"/>
                          <a:cs typeface="微软雅黑" panose="020B0503020204020204" charset="-122"/>
                        </a:rPr>
                        <a:t>析</a:t>
                      </a:r>
                      <a:r>
                        <a:rPr sz="1100" dirty="0">
                          <a:latin typeface="微软雅黑" panose="020B0503020204020204" charset="-122"/>
                          <a:ea typeface="微软雅黑" panose="020B0503020204020204" charset="-122"/>
                          <a:cs typeface="微软雅黑" panose="020B0503020204020204" charset="-122"/>
                        </a:rPr>
                        <a:t>，得</a:t>
                      </a:r>
                      <a:r>
                        <a:rPr sz="1100" spc="-15" dirty="0">
                          <a:latin typeface="微软雅黑" panose="020B0503020204020204" charset="-122"/>
                          <a:ea typeface="微软雅黑" panose="020B0503020204020204" charset="-122"/>
                          <a:cs typeface="微软雅黑" panose="020B0503020204020204" charset="-122"/>
                        </a:rPr>
                        <a:t>到</a:t>
                      </a:r>
                      <a:r>
                        <a:rPr sz="1100" dirty="0">
                          <a:latin typeface="微软雅黑" panose="020B0503020204020204" charset="-122"/>
                          <a:ea typeface="微软雅黑" panose="020B0503020204020204" charset="-122"/>
                          <a:cs typeface="微软雅黑" panose="020B0503020204020204" charset="-122"/>
                        </a:rPr>
                        <a:t>偏好</a:t>
                      </a:r>
                      <a:endParaRPr sz="1100" dirty="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37465" marR="133350" algn="just">
                        <a:lnSpc>
                          <a:spcPct val="120000"/>
                        </a:lnSpc>
                        <a:spcBef>
                          <a:spcPts val="65"/>
                        </a:spcBef>
                      </a:pPr>
                      <a:r>
                        <a:rPr sz="1100" dirty="0">
                          <a:latin typeface="微软雅黑" panose="020B0503020204020204" charset="-122"/>
                          <a:ea typeface="微软雅黑" panose="020B0503020204020204" charset="-122"/>
                          <a:cs typeface="微软雅黑" panose="020B0503020204020204" charset="-122"/>
                        </a:rPr>
                        <a:t>通过分析用户打的标签</a:t>
                      </a:r>
                      <a:r>
                        <a:rPr sz="1100" spc="-15" dirty="0">
                          <a:latin typeface="微软雅黑" panose="020B0503020204020204" charset="-122"/>
                          <a:ea typeface="微软雅黑" panose="020B0503020204020204" charset="-122"/>
                          <a:cs typeface="微软雅黑" panose="020B0503020204020204" charset="-122"/>
                        </a:rPr>
                        <a:t>，</a:t>
                      </a:r>
                      <a:r>
                        <a:rPr sz="1100" dirty="0">
                          <a:latin typeface="微软雅黑" panose="020B0503020204020204" charset="-122"/>
                          <a:ea typeface="微软雅黑" panose="020B0503020204020204" charset="-122"/>
                          <a:cs typeface="微软雅黑" panose="020B0503020204020204" charset="-122"/>
                        </a:rPr>
                        <a:t>可以</a:t>
                      </a:r>
                      <a:r>
                        <a:rPr sz="1100" spc="-15" dirty="0">
                          <a:latin typeface="微软雅黑" panose="020B0503020204020204" charset="-122"/>
                          <a:ea typeface="微软雅黑" panose="020B0503020204020204" charset="-122"/>
                          <a:cs typeface="微软雅黑" panose="020B0503020204020204" charset="-122"/>
                        </a:rPr>
                        <a:t>得</a:t>
                      </a:r>
                      <a:r>
                        <a:rPr sz="1100" dirty="0">
                          <a:latin typeface="微软雅黑" panose="020B0503020204020204" charset="-122"/>
                          <a:ea typeface="微软雅黑" panose="020B0503020204020204" charset="-122"/>
                          <a:cs typeface="微软雅黑" panose="020B0503020204020204" charset="-122"/>
                        </a:rPr>
                        <a:t>到用</a:t>
                      </a:r>
                      <a:r>
                        <a:rPr sz="1100" spc="-15" dirty="0">
                          <a:latin typeface="微软雅黑" panose="020B0503020204020204" charset="-122"/>
                          <a:ea typeface="微软雅黑" panose="020B0503020204020204" charset="-122"/>
                          <a:cs typeface="微软雅黑" panose="020B0503020204020204" charset="-122"/>
                        </a:rPr>
                        <a:t>户</a:t>
                      </a:r>
                      <a:r>
                        <a:rPr sz="1100" dirty="0">
                          <a:latin typeface="微软雅黑" panose="020B0503020204020204" charset="-122"/>
                          <a:ea typeface="微软雅黑" panose="020B0503020204020204" charset="-122"/>
                          <a:cs typeface="微软雅黑" panose="020B0503020204020204" charset="-122"/>
                        </a:rPr>
                        <a:t>对项目 的理解，同时可以分析</a:t>
                      </a:r>
                      <a:r>
                        <a:rPr sz="1100" spc="-15" dirty="0">
                          <a:latin typeface="微软雅黑" panose="020B0503020204020204" charset="-122"/>
                          <a:ea typeface="微软雅黑" panose="020B0503020204020204" charset="-122"/>
                          <a:cs typeface="微软雅黑" panose="020B0503020204020204" charset="-122"/>
                        </a:rPr>
                        <a:t>出</a:t>
                      </a:r>
                      <a:r>
                        <a:rPr sz="1100" dirty="0">
                          <a:latin typeface="微软雅黑" panose="020B0503020204020204" charset="-122"/>
                          <a:ea typeface="微软雅黑" panose="020B0503020204020204" charset="-122"/>
                          <a:cs typeface="微软雅黑" panose="020B0503020204020204" charset="-122"/>
                        </a:rPr>
                        <a:t>用户</a:t>
                      </a:r>
                      <a:r>
                        <a:rPr sz="1100" spc="-15" dirty="0">
                          <a:latin typeface="微软雅黑" panose="020B0503020204020204" charset="-122"/>
                          <a:ea typeface="微软雅黑" panose="020B0503020204020204" charset="-122"/>
                          <a:cs typeface="微软雅黑" panose="020B0503020204020204" charset="-122"/>
                        </a:rPr>
                        <a:t>的</a:t>
                      </a:r>
                      <a:r>
                        <a:rPr sz="1100" dirty="0">
                          <a:latin typeface="微软雅黑" panose="020B0503020204020204" charset="-122"/>
                          <a:ea typeface="微软雅黑" panose="020B0503020204020204" charset="-122"/>
                          <a:cs typeface="微软雅黑" panose="020B0503020204020204" charset="-122"/>
                        </a:rPr>
                        <a:t>情感</a:t>
                      </a:r>
                      <a:r>
                        <a:rPr sz="1100" spc="-15" dirty="0">
                          <a:latin typeface="微软雅黑" panose="020B0503020204020204" charset="-122"/>
                          <a:ea typeface="微软雅黑" panose="020B0503020204020204" charset="-122"/>
                          <a:cs typeface="微软雅黑" panose="020B0503020204020204" charset="-122"/>
                        </a:rPr>
                        <a:t>：</a:t>
                      </a:r>
                      <a:r>
                        <a:rPr sz="1100" dirty="0">
                          <a:latin typeface="微软雅黑" panose="020B0503020204020204" charset="-122"/>
                          <a:ea typeface="微软雅黑" panose="020B0503020204020204" charset="-122"/>
                          <a:cs typeface="微软雅黑" panose="020B0503020204020204" charset="-122"/>
                        </a:rPr>
                        <a:t>喜欢还 是讨厌</a:t>
                      </a:r>
                      <a:endParaRPr sz="1100">
                        <a:latin typeface="微软雅黑" panose="020B0503020204020204" charset="-122"/>
                        <a:ea typeface="微软雅黑" panose="020B0503020204020204" charset="-122"/>
                        <a:cs typeface="微软雅黑" panose="020B0503020204020204" charset="-122"/>
                      </a:endParaRP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480314">
                <a:tc>
                  <a:txBody>
                    <a:bodyPr/>
                    <a:lstStyle/>
                    <a:p>
                      <a:pPr algn="ctr">
                        <a:lnSpc>
                          <a:spcPct val="100000"/>
                        </a:lnSpc>
                        <a:spcBef>
                          <a:spcPts val="1195"/>
                        </a:spcBef>
                      </a:pPr>
                      <a:r>
                        <a:rPr sz="1100" dirty="0">
                          <a:latin typeface="微软雅黑" panose="020B0503020204020204" charset="-122"/>
                          <a:ea typeface="微软雅黑" panose="020B0503020204020204" charset="-122"/>
                          <a:cs typeface="微软雅黑" panose="020B0503020204020204" charset="-122"/>
                        </a:rPr>
                        <a:t>评论</a:t>
                      </a:r>
                      <a:endParaRPr sz="1100" dirty="0">
                        <a:latin typeface="微软雅黑" panose="020B0503020204020204" charset="-122"/>
                        <a:ea typeface="微软雅黑" panose="020B0503020204020204" charset="-122"/>
                        <a:cs typeface="微软雅黑" panose="020B0503020204020204" charset="-122"/>
                      </a:endParaRPr>
                    </a:p>
                  </a:txBody>
                  <a:tcPr marL="0" marR="0" marT="1517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ctr">
                        <a:lnSpc>
                          <a:spcPct val="100000"/>
                        </a:lnSpc>
                        <a:spcBef>
                          <a:spcPts val="1195"/>
                        </a:spcBef>
                      </a:pPr>
                      <a:r>
                        <a:rPr sz="1100" dirty="0">
                          <a:latin typeface="微软雅黑" panose="020B0503020204020204" charset="-122"/>
                          <a:ea typeface="微软雅黑" panose="020B0503020204020204" charset="-122"/>
                          <a:cs typeface="微软雅黑" panose="020B0503020204020204" charset="-122"/>
                        </a:rPr>
                        <a:t>显</a:t>
                      </a:r>
                      <a:r>
                        <a:rPr sz="1100" dirty="0">
                          <a:latin typeface="微软雅黑" panose="020B0503020204020204" charset="-122"/>
                          <a:ea typeface="微软雅黑" panose="020B0503020204020204" charset="-122"/>
                          <a:cs typeface="微软雅黑" panose="020B0503020204020204" charset="-122"/>
                          <a:sym typeface="+mn-ea"/>
                        </a:rPr>
                        <a:t>式</a:t>
                      </a:r>
                      <a:endParaRPr sz="1100">
                        <a:latin typeface="微软雅黑" panose="020B0503020204020204" charset="-122"/>
                        <a:ea typeface="微软雅黑" panose="020B0503020204020204" charset="-122"/>
                        <a:cs typeface="微软雅黑" panose="020B0503020204020204" charset="-122"/>
                      </a:endParaRPr>
                    </a:p>
                  </a:txBody>
                  <a:tcPr marL="0" marR="0" marT="1517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37465">
                        <a:lnSpc>
                          <a:spcPct val="100000"/>
                        </a:lnSpc>
                        <a:spcBef>
                          <a:spcPts val="1195"/>
                        </a:spcBef>
                      </a:pPr>
                      <a:r>
                        <a:rPr sz="1100" dirty="0">
                          <a:latin typeface="微软雅黑" panose="020B0503020204020204" charset="-122"/>
                          <a:ea typeface="微软雅黑" panose="020B0503020204020204" charset="-122"/>
                          <a:cs typeface="微软雅黑" panose="020B0503020204020204" charset="-122"/>
                        </a:rPr>
                        <a:t>一段文字，需要进行文</a:t>
                      </a:r>
                      <a:r>
                        <a:rPr sz="1100" spc="-15" dirty="0">
                          <a:latin typeface="微软雅黑" panose="020B0503020204020204" charset="-122"/>
                          <a:ea typeface="微软雅黑" panose="020B0503020204020204" charset="-122"/>
                          <a:cs typeface="微软雅黑" panose="020B0503020204020204" charset="-122"/>
                        </a:rPr>
                        <a:t>本</a:t>
                      </a:r>
                      <a:r>
                        <a:rPr sz="1100" dirty="0">
                          <a:latin typeface="微软雅黑" panose="020B0503020204020204" charset="-122"/>
                          <a:ea typeface="微软雅黑" panose="020B0503020204020204" charset="-122"/>
                          <a:cs typeface="微软雅黑" panose="020B0503020204020204" charset="-122"/>
                        </a:rPr>
                        <a:t>分析</a:t>
                      </a:r>
                      <a:r>
                        <a:rPr sz="1100" spc="-15" dirty="0">
                          <a:latin typeface="微软雅黑" panose="020B0503020204020204" charset="-122"/>
                          <a:ea typeface="微软雅黑" panose="020B0503020204020204" charset="-122"/>
                          <a:cs typeface="微软雅黑" panose="020B0503020204020204" charset="-122"/>
                        </a:rPr>
                        <a:t>，</a:t>
                      </a:r>
                      <a:r>
                        <a:rPr sz="1100" dirty="0">
                          <a:latin typeface="微软雅黑" panose="020B0503020204020204" charset="-122"/>
                          <a:ea typeface="微软雅黑" panose="020B0503020204020204" charset="-122"/>
                          <a:cs typeface="微软雅黑" panose="020B0503020204020204" charset="-122"/>
                        </a:rPr>
                        <a:t>得到</a:t>
                      </a:r>
                      <a:r>
                        <a:rPr sz="1100" spc="-15" dirty="0">
                          <a:latin typeface="微软雅黑" panose="020B0503020204020204" charset="-122"/>
                          <a:ea typeface="微软雅黑" panose="020B0503020204020204" charset="-122"/>
                          <a:cs typeface="微软雅黑" panose="020B0503020204020204" charset="-122"/>
                        </a:rPr>
                        <a:t>偏</a:t>
                      </a:r>
                      <a:r>
                        <a:rPr sz="1100" dirty="0">
                          <a:latin typeface="微软雅黑" panose="020B0503020204020204" charset="-122"/>
                          <a:ea typeface="微软雅黑" panose="020B0503020204020204" charset="-122"/>
                          <a:cs typeface="微软雅黑" panose="020B0503020204020204" charset="-122"/>
                        </a:rPr>
                        <a:t>好</a:t>
                      </a:r>
                      <a:endParaRPr sz="1100" dirty="0">
                        <a:latin typeface="微软雅黑" panose="020B0503020204020204" charset="-122"/>
                        <a:ea typeface="微软雅黑" panose="020B0503020204020204" charset="-122"/>
                        <a:cs typeface="微软雅黑" panose="020B0503020204020204" charset="-122"/>
                      </a:endParaRPr>
                    </a:p>
                  </a:txBody>
                  <a:tcPr marL="0" marR="0" marT="1517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37465" marR="133985">
                        <a:lnSpc>
                          <a:spcPct val="120000"/>
                        </a:lnSpc>
                        <a:spcBef>
                          <a:spcPts val="140"/>
                        </a:spcBef>
                      </a:pPr>
                      <a:r>
                        <a:rPr sz="1100" dirty="0">
                          <a:latin typeface="微软雅黑" panose="020B0503020204020204" charset="-122"/>
                          <a:ea typeface="微软雅黑" panose="020B0503020204020204" charset="-122"/>
                          <a:cs typeface="微软雅黑" panose="020B0503020204020204" charset="-122"/>
                        </a:rPr>
                        <a:t>通过分析用户的评论，</a:t>
                      </a:r>
                      <a:r>
                        <a:rPr sz="1100" spc="-15" dirty="0">
                          <a:latin typeface="微软雅黑" panose="020B0503020204020204" charset="-122"/>
                          <a:ea typeface="微软雅黑" panose="020B0503020204020204" charset="-122"/>
                          <a:cs typeface="微软雅黑" panose="020B0503020204020204" charset="-122"/>
                        </a:rPr>
                        <a:t>可</a:t>
                      </a:r>
                      <a:r>
                        <a:rPr sz="1100" dirty="0">
                          <a:latin typeface="微软雅黑" panose="020B0503020204020204" charset="-122"/>
                          <a:ea typeface="微软雅黑" panose="020B0503020204020204" charset="-122"/>
                          <a:cs typeface="微软雅黑" panose="020B0503020204020204" charset="-122"/>
                        </a:rPr>
                        <a:t>以得</a:t>
                      </a:r>
                      <a:r>
                        <a:rPr sz="1100" spc="-15" dirty="0">
                          <a:latin typeface="微软雅黑" panose="020B0503020204020204" charset="-122"/>
                          <a:ea typeface="微软雅黑" panose="020B0503020204020204" charset="-122"/>
                          <a:cs typeface="微软雅黑" panose="020B0503020204020204" charset="-122"/>
                        </a:rPr>
                        <a:t>到</a:t>
                      </a:r>
                      <a:r>
                        <a:rPr sz="1100" dirty="0">
                          <a:latin typeface="微软雅黑" panose="020B0503020204020204" charset="-122"/>
                          <a:ea typeface="微软雅黑" panose="020B0503020204020204" charset="-122"/>
                          <a:cs typeface="微软雅黑" panose="020B0503020204020204" charset="-122"/>
                        </a:rPr>
                        <a:t>用户</a:t>
                      </a:r>
                      <a:r>
                        <a:rPr sz="1100" spc="-15" dirty="0">
                          <a:latin typeface="微软雅黑" panose="020B0503020204020204" charset="-122"/>
                          <a:ea typeface="微软雅黑" panose="020B0503020204020204" charset="-122"/>
                          <a:cs typeface="微软雅黑" panose="020B0503020204020204" charset="-122"/>
                        </a:rPr>
                        <a:t>的</a:t>
                      </a:r>
                      <a:r>
                        <a:rPr sz="1100" dirty="0">
                          <a:latin typeface="微软雅黑" panose="020B0503020204020204" charset="-122"/>
                          <a:ea typeface="微软雅黑" panose="020B0503020204020204" charset="-122"/>
                          <a:cs typeface="微软雅黑" panose="020B0503020204020204" charset="-122"/>
                        </a:rPr>
                        <a:t>情感： 喜欢还是讨厌</a:t>
                      </a:r>
                      <a:endParaRPr sz="1100">
                        <a:latin typeface="微软雅黑" panose="020B0503020204020204" charset="-122"/>
                        <a:ea typeface="微软雅黑" panose="020B0503020204020204" charset="-122"/>
                        <a:cs typeface="微软雅黑" panose="020B0503020204020204" charset="-122"/>
                      </a:endParaRPr>
                    </a:p>
                  </a:txBody>
                  <a:tcPr marL="0" marR="0" marT="177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623442">
                <a:tc>
                  <a:txBody>
                    <a:bodyPr/>
                    <a:lstStyle/>
                    <a:p>
                      <a:pPr marL="284480" marR="244475" indent="-71755">
                        <a:lnSpc>
                          <a:spcPct val="120000"/>
                        </a:lnSpc>
                        <a:spcBef>
                          <a:spcPts val="700"/>
                        </a:spcBef>
                      </a:pPr>
                      <a:r>
                        <a:rPr sz="1100" dirty="0">
                          <a:latin typeface="微软雅黑" panose="020B0503020204020204" charset="-122"/>
                          <a:ea typeface="微软雅黑" panose="020B0503020204020204" charset="-122"/>
                          <a:cs typeface="微软雅黑" panose="020B0503020204020204" charset="-122"/>
                        </a:rPr>
                        <a:t>点击浏览   (</a:t>
                      </a:r>
                      <a:r>
                        <a:rPr sz="1100" spc="-45"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查看</a:t>
                      </a:r>
                      <a:r>
                        <a:rPr sz="1100" spc="-30"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a:t>
                      </a:r>
                      <a:endParaRPr sz="1100">
                        <a:latin typeface="微软雅黑" panose="020B0503020204020204" charset="-122"/>
                        <a:ea typeface="微软雅黑" panose="020B0503020204020204" charset="-122"/>
                        <a:cs typeface="微软雅黑" panose="020B0503020204020204" charset="-122"/>
                      </a:endParaRPr>
                    </a:p>
                  </a:txBody>
                  <a:tcPr marL="0" marR="0" marT="889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spcBef>
                          <a:spcPts val="35"/>
                        </a:spcBef>
                      </a:pPr>
                      <a:endParaRPr sz="1500">
                        <a:latin typeface="微软雅黑" panose="020B0503020204020204" charset="-122"/>
                        <a:ea typeface="微软雅黑" panose="020B0503020204020204" charset="-122"/>
                        <a:cs typeface="Times New Roman" panose="02020603050405020304"/>
                      </a:endParaRPr>
                    </a:p>
                    <a:p>
                      <a:pPr algn="ctr">
                        <a:lnSpc>
                          <a:spcPct val="100000"/>
                        </a:lnSpc>
                      </a:pPr>
                      <a:r>
                        <a:rPr sz="1100" dirty="0">
                          <a:latin typeface="微软雅黑" panose="020B0503020204020204" charset="-122"/>
                          <a:ea typeface="微软雅黑" panose="020B0503020204020204" charset="-122"/>
                          <a:cs typeface="微软雅黑" panose="020B0503020204020204" charset="-122"/>
                        </a:rPr>
                        <a:t>隐式</a:t>
                      </a:r>
                      <a:endParaRPr sz="1100">
                        <a:latin typeface="微软雅黑" panose="020B0503020204020204" charset="-122"/>
                        <a:ea typeface="微软雅黑" panose="020B0503020204020204" charset="-122"/>
                        <a:cs typeface="微软雅黑" panose="020B0503020204020204" charset="-122"/>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37465" marR="121285">
                        <a:lnSpc>
                          <a:spcPct val="120000"/>
                        </a:lnSpc>
                        <a:spcBef>
                          <a:spcPts val="700"/>
                        </a:spcBef>
                      </a:pPr>
                      <a:r>
                        <a:rPr sz="1100" dirty="0">
                          <a:latin typeface="微软雅黑" panose="020B0503020204020204" charset="-122"/>
                          <a:ea typeface="微软雅黑" panose="020B0503020204020204" charset="-122"/>
                          <a:cs typeface="微软雅黑" panose="020B0503020204020204" charset="-122"/>
                        </a:rPr>
                        <a:t>一组用户的点击，用户</a:t>
                      </a:r>
                      <a:r>
                        <a:rPr sz="1100" spc="-15" dirty="0">
                          <a:latin typeface="微软雅黑" panose="020B0503020204020204" charset="-122"/>
                          <a:ea typeface="微软雅黑" panose="020B0503020204020204" charset="-122"/>
                          <a:cs typeface="微软雅黑" panose="020B0503020204020204" charset="-122"/>
                        </a:rPr>
                        <a:t>对</a:t>
                      </a:r>
                      <a:r>
                        <a:rPr sz="1100" dirty="0">
                          <a:latin typeface="微软雅黑" panose="020B0503020204020204" charset="-122"/>
                          <a:ea typeface="微软雅黑" panose="020B0503020204020204" charset="-122"/>
                          <a:cs typeface="微软雅黑" panose="020B0503020204020204" charset="-122"/>
                        </a:rPr>
                        <a:t>物品</a:t>
                      </a:r>
                      <a:r>
                        <a:rPr sz="1100" spc="-15" dirty="0">
                          <a:latin typeface="微软雅黑" panose="020B0503020204020204" charset="-122"/>
                          <a:ea typeface="微软雅黑" panose="020B0503020204020204" charset="-122"/>
                          <a:cs typeface="微软雅黑" panose="020B0503020204020204" charset="-122"/>
                        </a:rPr>
                        <a:t>感</a:t>
                      </a:r>
                      <a:r>
                        <a:rPr sz="1100" dirty="0">
                          <a:latin typeface="微软雅黑" panose="020B0503020204020204" charset="-122"/>
                          <a:ea typeface="微软雅黑" panose="020B0503020204020204" charset="-122"/>
                          <a:cs typeface="微软雅黑" panose="020B0503020204020204" charset="-122"/>
                        </a:rPr>
                        <a:t>兴趣</a:t>
                      </a:r>
                      <a:r>
                        <a:rPr sz="1100" spc="-15" dirty="0">
                          <a:latin typeface="微软雅黑" panose="020B0503020204020204" charset="-122"/>
                          <a:ea typeface="微软雅黑" panose="020B0503020204020204" charset="-122"/>
                          <a:cs typeface="微软雅黑" panose="020B0503020204020204" charset="-122"/>
                        </a:rPr>
                        <a:t>，</a:t>
                      </a:r>
                      <a:r>
                        <a:rPr sz="1100" dirty="0">
                          <a:latin typeface="微软雅黑" panose="020B0503020204020204" charset="-122"/>
                          <a:ea typeface="微软雅黑" panose="020B0503020204020204" charset="-122"/>
                          <a:cs typeface="微软雅黑" panose="020B0503020204020204" charset="-122"/>
                        </a:rPr>
                        <a:t>需要</a:t>
                      </a:r>
                      <a:r>
                        <a:rPr sz="1100" spc="-15" dirty="0">
                          <a:latin typeface="微软雅黑" panose="020B0503020204020204" charset="-122"/>
                          <a:ea typeface="微软雅黑" panose="020B0503020204020204" charset="-122"/>
                          <a:cs typeface="微软雅黑" panose="020B0503020204020204" charset="-122"/>
                        </a:rPr>
                        <a:t>进</a:t>
                      </a:r>
                      <a:r>
                        <a:rPr sz="1100" dirty="0">
                          <a:latin typeface="微软雅黑" panose="020B0503020204020204" charset="-122"/>
                          <a:ea typeface="微软雅黑" panose="020B0503020204020204" charset="-122"/>
                          <a:cs typeface="微软雅黑" panose="020B0503020204020204" charset="-122"/>
                        </a:rPr>
                        <a:t>行分</a:t>
                      </a:r>
                      <a:r>
                        <a:rPr sz="1100" spc="-15" dirty="0">
                          <a:latin typeface="微软雅黑" panose="020B0503020204020204" charset="-122"/>
                          <a:ea typeface="微软雅黑" panose="020B0503020204020204" charset="-122"/>
                          <a:cs typeface="微软雅黑" panose="020B0503020204020204" charset="-122"/>
                        </a:rPr>
                        <a:t>析</a:t>
                      </a:r>
                      <a:r>
                        <a:rPr sz="1100" dirty="0">
                          <a:latin typeface="微软雅黑" panose="020B0503020204020204" charset="-122"/>
                          <a:ea typeface="微软雅黑" panose="020B0503020204020204" charset="-122"/>
                          <a:cs typeface="微软雅黑" panose="020B0503020204020204" charset="-122"/>
                        </a:rPr>
                        <a:t>，得 到偏好</a:t>
                      </a:r>
                      <a:endParaRPr sz="1100" dirty="0">
                        <a:latin typeface="微软雅黑" panose="020B0503020204020204" charset="-122"/>
                        <a:ea typeface="微软雅黑" panose="020B0503020204020204" charset="-122"/>
                        <a:cs typeface="微软雅黑" panose="020B0503020204020204" charset="-122"/>
                      </a:endParaRPr>
                    </a:p>
                  </a:txBody>
                  <a:tcPr marL="0" marR="0" marT="889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37465" marR="133985">
                        <a:lnSpc>
                          <a:spcPct val="120000"/>
                        </a:lnSpc>
                        <a:spcBef>
                          <a:spcPts val="700"/>
                        </a:spcBef>
                      </a:pPr>
                      <a:r>
                        <a:rPr sz="1100" dirty="0">
                          <a:latin typeface="微软雅黑" panose="020B0503020204020204" charset="-122"/>
                          <a:ea typeface="微软雅黑" panose="020B0503020204020204" charset="-122"/>
                          <a:cs typeface="微软雅黑" panose="020B0503020204020204" charset="-122"/>
                        </a:rPr>
                        <a:t>用户的点击一定程度上</a:t>
                      </a:r>
                      <a:r>
                        <a:rPr sz="1100" spc="-15" dirty="0">
                          <a:latin typeface="微软雅黑" panose="020B0503020204020204" charset="-122"/>
                          <a:ea typeface="微软雅黑" panose="020B0503020204020204" charset="-122"/>
                          <a:cs typeface="微软雅黑" panose="020B0503020204020204" charset="-122"/>
                        </a:rPr>
                        <a:t>反</a:t>
                      </a:r>
                      <a:r>
                        <a:rPr sz="1100" dirty="0">
                          <a:latin typeface="微软雅黑" panose="020B0503020204020204" charset="-122"/>
                          <a:ea typeface="微软雅黑" panose="020B0503020204020204" charset="-122"/>
                          <a:cs typeface="微软雅黑" panose="020B0503020204020204" charset="-122"/>
                        </a:rPr>
                        <a:t>映了</a:t>
                      </a:r>
                      <a:r>
                        <a:rPr sz="1100" spc="-15" dirty="0">
                          <a:latin typeface="微软雅黑" panose="020B0503020204020204" charset="-122"/>
                          <a:ea typeface="微软雅黑" panose="020B0503020204020204" charset="-122"/>
                          <a:cs typeface="微软雅黑" panose="020B0503020204020204" charset="-122"/>
                        </a:rPr>
                        <a:t>用</a:t>
                      </a:r>
                      <a:r>
                        <a:rPr sz="1100" dirty="0">
                          <a:latin typeface="微软雅黑" panose="020B0503020204020204" charset="-122"/>
                          <a:ea typeface="微软雅黑" panose="020B0503020204020204" charset="-122"/>
                          <a:cs typeface="微软雅黑" panose="020B0503020204020204" charset="-122"/>
                        </a:rPr>
                        <a:t>户的</a:t>
                      </a:r>
                      <a:r>
                        <a:rPr sz="1100" spc="-15" dirty="0">
                          <a:latin typeface="微软雅黑" panose="020B0503020204020204" charset="-122"/>
                          <a:ea typeface="微软雅黑" panose="020B0503020204020204" charset="-122"/>
                          <a:cs typeface="微软雅黑" panose="020B0503020204020204" charset="-122"/>
                        </a:rPr>
                        <a:t>注</a:t>
                      </a:r>
                      <a:r>
                        <a:rPr sz="1100" dirty="0">
                          <a:latin typeface="微软雅黑" panose="020B0503020204020204" charset="-122"/>
                          <a:ea typeface="微软雅黑" panose="020B0503020204020204" charset="-122"/>
                          <a:cs typeface="微软雅黑" panose="020B0503020204020204" charset="-122"/>
                        </a:rPr>
                        <a:t>意力， 所以它也可以从一定程</a:t>
                      </a:r>
                      <a:r>
                        <a:rPr sz="1100" spc="-15" dirty="0">
                          <a:latin typeface="微软雅黑" panose="020B0503020204020204" charset="-122"/>
                          <a:ea typeface="微软雅黑" panose="020B0503020204020204" charset="-122"/>
                          <a:cs typeface="微软雅黑" panose="020B0503020204020204" charset="-122"/>
                        </a:rPr>
                        <a:t>度</a:t>
                      </a:r>
                      <a:r>
                        <a:rPr sz="1100" dirty="0">
                          <a:latin typeface="微软雅黑" panose="020B0503020204020204" charset="-122"/>
                          <a:ea typeface="微软雅黑" panose="020B0503020204020204" charset="-122"/>
                          <a:cs typeface="微软雅黑" panose="020B0503020204020204" charset="-122"/>
                        </a:rPr>
                        <a:t>上反</a:t>
                      </a:r>
                      <a:r>
                        <a:rPr sz="1100" spc="-15" dirty="0">
                          <a:latin typeface="微软雅黑" panose="020B0503020204020204" charset="-122"/>
                          <a:ea typeface="微软雅黑" panose="020B0503020204020204" charset="-122"/>
                          <a:cs typeface="微软雅黑" panose="020B0503020204020204" charset="-122"/>
                        </a:rPr>
                        <a:t>映</a:t>
                      </a:r>
                      <a:r>
                        <a:rPr sz="1100" dirty="0">
                          <a:latin typeface="微软雅黑" panose="020B0503020204020204" charset="-122"/>
                          <a:ea typeface="微软雅黑" panose="020B0503020204020204" charset="-122"/>
                          <a:cs typeface="微软雅黑" panose="020B0503020204020204" charset="-122"/>
                        </a:rPr>
                        <a:t>用户</a:t>
                      </a:r>
                      <a:r>
                        <a:rPr sz="1100" spc="-15" dirty="0">
                          <a:latin typeface="微软雅黑" panose="020B0503020204020204" charset="-122"/>
                          <a:ea typeface="微软雅黑" panose="020B0503020204020204" charset="-122"/>
                          <a:cs typeface="微软雅黑" panose="020B0503020204020204" charset="-122"/>
                        </a:rPr>
                        <a:t>的</a:t>
                      </a:r>
                      <a:r>
                        <a:rPr sz="1100" dirty="0">
                          <a:latin typeface="微软雅黑" panose="020B0503020204020204" charset="-122"/>
                          <a:ea typeface="微软雅黑" panose="020B0503020204020204" charset="-122"/>
                          <a:cs typeface="微软雅黑" panose="020B0503020204020204" charset="-122"/>
                        </a:rPr>
                        <a:t>喜好。</a:t>
                      </a:r>
                      <a:endParaRPr sz="1100" dirty="0">
                        <a:latin typeface="微软雅黑" panose="020B0503020204020204" charset="-122"/>
                        <a:ea typeface="微软雅黑" panose="020B0503020204020204" charset="-122"/>
                        <a:cs typeface="微软雅黑" panose="020B0503020204020204" charset="-122"/>
                      </a:endParaRPr>
                    </a:p>
                  </a:txBody>
                  <a:tcPr marL="0" marR="0" marT="889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623366">
                <a:tc>
                  <a:txBody>
                    <a:bodyPr/>
                    <a:lstStyle/>
                    <a:p>
                      <a:pPr>
                        <a:lnSpc>
                          <a:spcPct val="100000"/>
                        </a:lnSpc>
                        <a:spcBef>
                          <a:spcPts val="35"/>
                        </a:spcBef>
                      </a:pPr>
                      <a:endParaRPr sz="1500">
                        <a:latin typeface="微软雅黑" panose="020B0503020204020204" charset="-122"/>
                        <a:ea typeface="微软雅黑" panose="020B0503020204020204" charset="-122"/>
                        <a:cs typeface="Times New Roman" panose="02020603050405020304"/>
                      </a:endParaRPr>
                    </a:p>
                    <a:p>
                      <a:pPr algn="ctr">
                        <a:lnSpc>
                          <a:spcPct val="100000"/>
                        </a:lnSpc>
                      </a:pPr>
                      <a:r>
                        <a:rPr sz="1100" dirty="0">
                          <a:latin typeface="微软雅黑" panose="020B0503020204020204" charset="-122"/>
                          <a:ea typeface="微软雅黑" panose="020B0503020204020204" charset="-122"/>
                          <a:cs typeface="微软雅黑" panose="020B0503020204020204" charset="-122"/>
                        </a:rPr>
                        <a:t>页面停留时间</a:t>
                      </a:r>
                      <a:endParaRPr sz="1100">
                        <a:latin typeface="微软雅黑" panose="020B0503020204020204" charset="-122"/>
                        <a:ea typeface="微软雅黑" panose="020B0503020204020204" charset="-122"/>
                        <a:cs typeface="微软雅黑" panose="020B0503020204020204" charset="-122"/>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spcBef>
                          <a:spcPts val="35"/>
                        </a:spcBef>
                      </a:pPr>
                      <a:endParaRPr sz="1500">
                        <a:latin typeface="微软雅黑" panose="020B0503020204020204" charset="-122"/>
                        <a:ea typeface="微软雅黑" panose="020B0503020204020204" charset="-122"/>
                        <a:cs typeface="Times New Roman" panose="02020603050405020304"/>
                      </a:endParaRPr>
                    </a:p>
                    <a:p>
                      <a:pPr algn="ctr">
                        <a:lnSpc>
                          <a:spcPct val="100000"/>
                        </a:lnSpc>
                      </a:pPr>
                      <a:r>
                        <a:rPr sz="1100" dirty="0">
                          <a:latin typeface="微软雅黑" panose="020B0503020204020204" charset="-122"/>
                          <a:ea typeface="微软雅黑" panose="020B0503020204020204" charset="-122"/>
                          <a:cs typeface="微软雅黑" panose="020B0503020204020204" charset="-122"/>
                        </a:rPr>
                        <a:t>隐式</a:t>
                      </a:r>
                      <a:endParaRPr sz="1100">
                        <a:latin typeface="微软雅黑" panose="020B0503020204020204" charset="-122"/>
                        <a:ea typeface="微软雅黑" panose="020B0503020204020204" charset="-122"/>
                        <a:cs typeface="微软雅黑" panose="020B0503020204020204" charset="-122"/>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spcBef>
                          <a:spcPts val="35"/>
                        </a:spcBef>
                      </a:pPr>
                      <a:endParaRPr sz="1500" dirty="0">
                        <a:latin typeface="微软雅黑" panose="020B0503020204020204" charset="-122"/>
                        <a:ea typeface="微软雅黑" panose="020B0503020204020204" charset="-122"/>
                        <a:cs typeface="Times New Roman" panose="02020603050405020304"/>
                      </a:endParaRPr>
                    </a:p>
                    <a:p>
                      <a:pPr marL="37465">
                        <a:lnSpc>
                          <a:spcPct val="100000"/>
                        </a:lnSpc>
                      </a:pPr>
                      <a:r>
                        <a:rPr sz="1100" dirty="0">
                          <a:latin typeface="微软雅黑" panose="020B0503020204020204" charset="-122"/>
                          <a:ea typeface="微软雅黑" panose="020B0503020204020204" charset="-122"/>
                          <a:cs typeface="微软雅黑" panose="020B0503020204020204" charset="-122"/>
                        </a:rPr>
                        <a:t>一组时间信息，噪音大</a:t>
                      </a:r>
                      <a:r>
                        <a:rPr sz="1100" spc="-15" dirty="0">
                          <a:latin typeface="微软雅黑" panose="020B0503020204020204" charset="-122"/>
                          <a:ea typeface="微软雅黑" panose="020B0503020204020204" charset="-122"/>
                          <a:cs typeface="微软雅黑" panose="020B0503020204020204" charset="-122"/>
                        </a:rPr>
                        <a:t>，</a:t>
                      </a:r>
                      <a:r>
                        <a:rPr sz="1100" dirty="0">
                          <a:latin typeface="微软雅黑" panose="020B0503020204020204" charset="-122"/>
                          <a:ea typeface="微软雅黑" panose="020B0503020204020204" charset="-122"/>
                          <a:cs typeface="微软雅黑" panose="020B0503020204020204" charset="-122"/>
                        </a:rPr>
                        <a:t>需要</a:t>
                      </a:r>
                      <a:r>
                        <a:rPr sz="1100" spc="-15" dirty="0">
                          <a:latin typeface="微软雅黑" panose="020B0503020204020204" charset="-122"/>
                          <a:ea typeface="微软雅黑" panose="020B0503020204020204" charset="-122"/>
                          <a:cs typeface="微软雅黑" panose="020B0503020204020204" charset="-122"/>
                        </a:rPr>
                        <a:t>进</a:t>
                      </a:r>
                      <a:r>
                        <a:rPr sz="1100" dirty="0">
                          <a:latin typeface="微软雅黑" panose="020B0503020204020204" charset="-122"/>
                          <a:ea typeface="微软雅黑" panose="020B0503020204020204" charset="-122"/>
                          <a:cs typeface="微软雅黑" panose="020B0503020204020204" charset="-122"/>
                        </a:rPr>
                        <a:t>行去</a:t>
                      </a:r>
                      <a:r>
                        <a:rPr sz="1100" spc="-15" dirty="0">
                          <a:latin typeface="微软雅黑" panose="020B0503020204020204" charset="-122"/>
                          <a:ea typeface="微软雅黑" panose="020B0503020204020204" charset="-122"/>
                          <a:cs typeface="微软雅黑" panose="020B0503020204020204" charset="-122"/>
                        </a:rPr>
                        <a:t>噪</a:t>
                      </a:r>
                      <a:r>
                        <a:rPr sz="1100" dirty="0">
                          <a:latin typeface="微软雅黑" panose="020B0503020204020204" charset="-122"/>
                          <a:ea typeface="微软雅黑" panose="020B0503020204020204" charset="-122"/>
                          <a:cs typeface="微软雅黑" panose="020B0503020204020204" charset="-122"/>
                        </a:rPr>
                        <a:t>，分</a:t>
                      </a:r>
                      <a:r>
                        <a:rPr sz="1100" spc="-15" dirty="0">
                          <a:latin typeface="微软雅黑" panose="020B0503020204020204" charset="-122"/>
                          <a:ea typeface="微软雅黑" panose="020B0503020204020204" charset="-122"/>
                          <a:cs typeface="微软雅黑" panose="020B0503020204020204" charset="-122"/>
                        </a:rPr>
                        <a:t>析</a:t>
                      </a:r>
                      <a:r>
                        <a:rPr sz="1100" dirty="0">
                          <a:latin typeface="微软雅黑" panose="020B0503020204020204" charset="-122"/>
                          <a:ea typeface="微软雅黑" panose="020B0503020204020204" charset="-122"/>
                          <a:cs typeface="微软雅黑" panose="020B0503020204020204" charset="-122"/>
                        </a:rPr>
                        <a:t>，得</a:t>
                      </a:r>
                      <a:r>
                        <a:rPr sz="1100" spc="-15" dirty="0">
                          <a:latin typeface="微软雅黑" panose="020B0503020204020204" charset="-122"/>
                          <a:ea typeface="微软雅黑" panose="020B0503020204020204" charset="-122"/>
                          <a:cs typeface="微软雅黑" panose="020B0503020204020204" charset="-122"/>
                        </a:rPr>
                        <a:t>到</a:t>
                      </a:r>
                      <a:r>
                        <a:rPr sz="1100" dirty="0">
                          <a:latin typeface="微软雅黑" panose="020B0503020204020204" charset="-122"/>
                          <a:ea typeface="微软雅黑" panose="020B0503020204020204" charset="-122"/>
                          <a:cs typeface="微软雅黑" panose="020B0503020204020204" charset="-122"/>
                        </a:rPr>
                        <a:t>偏好</a:t>
                      </a:r>
                      <a:endParaRPr sz="1100" dirty="0">
                        <a:latin typeface="微软雅黑" panose="020B0503020204020204" charset="-122"/>
                        <a:ea typeface="微软雅黑" panose="020B0503020204020204" charset="-122"/>
                        <a:cs typeface="微软雅黑" panose="020B0503020204020204" charset="-122"/>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37465" marR="57785">
                        <a:lnSpc>
                          <a:spcPct val="100000"/>
                        </a:lnSpc>
                        <a:spcBef>
                          <a:spcPts val="965"/>
                        </a:spcBef>
                      </a:pPr>
                      <a:r>
                        <a:rPr sz="1100" dirty="0">
                          <a:latin typeface="微软雅黑" panose="020B0503020204020204" charset="-122"/>
                          <a:ea typeface="微软雅黑" panose="020B0503020204020204" charset="-122"/>
                          <a:cs typeface="微软雅黑" panose="020B0503020204020204" charset="-122"/>
                        </a:rPr>
                        <a:t>用户的页面停留时间一</a:t>
                      </a:r>
                      <a:r>
                        <a:rPr sz="1100" spc="-10" dirty="0">
                          <a:latin typeface="微软雅黑" panose="020B0503020204020204" charset="-122"/>
                          <a:ea typeface="微软雅黑" panose="020B0503020204020204" charset="-122"/>
                          <a:cs typeface="微软雅黑" panose="020B0503020204020204" charset="-122"/>
                        </a:rPr>
                        <a:t>定</a:t>
                      </a:r>
                      <a:r>
                        <a:rPr sz="1100" dirty="0">
                          <a:latin typeface="微软雅黑" panose="020B0503020204020204" charset="-122"/>
                          <a:ea typeface="微软雅黑" panose="020B0503020204020204" charset="-122"/>
                          <a:cs typeface="微软雅黑" panose="020B0503020204020204" charset="-122"/>
                        </a:rPr>
                        <a:t>程度</a:t>
                      </a:r>
                      <a:r>
                        <a:rPr sz="1100" spc="-10" dirty="0">
                          <a:latin typeface="微软雅黑" panose="020B0503020204020204" charset="-122"/>
                          <a:ea typeface="微软雅黑" panose="020B0503020204020204" charset="-122"/>
                          <a:cs typeface="微软雅黑" panose="020B0503020204020204" charset="-122"/>
                        </a:rPr>
                        <a:t>上</a:t>
                      </a:r>
                      <a:r>
                        <a:rPr sz="1100" dirty="0">
                          <a:latin typeface="微软雅黑" panose="020B0503020204020204" charset="-122"/>
                          <a:ea typeface="微软雅黑" panose="020B0503020204020204" charset="-122"/>
                          <a:cs typeface="微软雅黑" panose="020B0503020204020204" charset="-122"/>
                        </a:rPr>
                        <a:t>反映</a:t>
                      </a:r>
                      <a:r>
                        <a:rPr sz="1100" spc="-10" dirty="0">
                          <a:latin typeface="微软雅黑" panose="020B0503020204020204" charset="-122"/>
                          <a:ea typeface="微软雅黑" panose="020B0503020204020204" charset="-122"/>
                          <a:cs typeface="微软雅黑" panose="020B0503020204020204" charset="-122"/>
                        </a:rPr>
                        <a:t>了</a:t>
                      </a:r>
                      <a:r>
                        <a:rPr sz="1100" dirty="0">
                          <a:latin typeface="微软雅黑" panose="020B0503020204020204" charset="-122"/>
                          <a:ea typeface="微软雅黑" panose="020B0503020204020204" charset="-122"/>
                          <a:cs typeface="微软雅黑" panose="020B0503020204020204" charset="-122"/>
                        </a:rPr>
                        <a:t>用户的</a:t>
                      </a:r>
                      <a:endParaRPr sz="1100">
                        <a:latin typeface="微软雅黑" panose="020B0503020204020204" charset="-122"/>
                        <a:ea typeface="微软雅黑" panose="020B0503020204020204" charset="-122"/>
                        <a:cs typeface="微软雅黑" panose="020B0503020204020204" charset="-122"/>
                      </a:endParaRPr>
                    </a:p>
                    <a:p>
                      <a:pPr marL="37465" marR="57785">
                        <a:lnSpc>
                          <a:spcPct val="100000"/>
                        </a:lnSpc>
                        <a:spcBef>
                          <a:spcPts val="265"/>
                        </a:spcBef>
                      </a:pPr>
                      <a:r>
                        <a:rPr sz="1100" dirty="0">
                          <a:latin typeface="微软雅黑" panose="020B0503020204020204" charset="-122"/>
                          <a:ea typeface="微软雅黑" panose="020B0503020204020204" charset="-122"/>
                          <a:cs typeface="微软雅黑" panose="020B0503020204020204" charset="-122"/>
                        </a:rPr>
                        <a:t>注意力和喜好，但噪音</a:t>
                      </a:r>
                      <a:r>
                        <a:rPr sz="1100" spc="-15" dirty="0">
                          <a:latin typeface="微软雅黑" panose="020B0503020204020204" charset="-122"/>
                          <a:ea typeface="微软雅黑" panose="020B0503020204020204" charset="-122"/>
                          <a:cs typeface="微软雅黑" panose="020B0503020204020204" charset="-122"/>
                        </a:rPr>
                        <a:t>偏</a:t>
                      </a:r>
                      <a:r>
                        <a:rPr sz="1100" dirty="0">
                          <a:latin typeface="微软雅黑" panose="020B0503020204020204" charset="-122"/>
                          <a:ea typeface="微软雅黑" panose="020B0503020204020204" charset="-122"/>
                          <a:cs typeface="微软雅黑" panose="020B0503020204020204" charset="-122"/>
                        </a:rPr>
                        <a:t>大，</a:t>
                      </a:r>
                      <a:r>
                        <a:rPr sz="1100" spc="-15" dirty="0">
                          <a:latin typeface="微软雅黑" panose="020B0503020204020204" charset="-122"/>
                          <a:ea typeface="微软雅黑" panose="020B0503020204020204" charset="-122"/>
                          <a:cs typeface="微软雅黑" panose="020B0503020204020204" charset="-122"/>
                        </a:rPr>
                        <a:t>不</a:t>
                      </a:r>
                      <a:r>
                        <a:rPr sz="1100" dirty="0">
                          <a:latin typeface="微软雅黑" panose="020B0503020204020204" charset="-122"/>
                          <a:ea typeface="微软雅黑" panose="020B0503020204020204" charset="-122"/>
                          <a:cs typeface="微软雅黑" panose="020B0503020204020204" charset="-122"/>
                        </a:rPr>
                        <a:t>好利</a:t>
                      </a:r>
                      <a:r>
                        <a:rPr sz="1100" spc="-15" dirty="0">
                          <a:latin typeface="微软雅黑" panose="020B0503020204020204" charset="-122"/>
                          <a:ea typeface="微软雅黑" panose="020B0503020204020204" charset="-122"/>
                          <a:cs typeface="微软雅黑" panose="020B0503020204020204" charset="-122"/>
                        </a:rPr>
                        <a:t>用</a:t>
                      </a:r>
                      <a:r>
                        <a:rPr sz="1100" dirty="0">
                          <a:latin typeface="微软雅黑" panose="020B0503020204020204" charset="-122"/>
                          <a:ea typeface="微软雅黑" panose="020B0503020204020204" charset="-122"/>
                          <a:cs typeface="微软雅黑" panose="020B0503020204020204" charset="-122"/>
                        </a:rPr>
                        <a:t>。</a:t>
                      </a:r>
                      <a:endParaRPr sz="1100">
                        <a:latin typeface="微软雅黑" panose="020B0503020204020204" charset="-122"/>
                        <a:ea typeface="微软雅黑" panose="020B0503020204020204" charset="-122"/>
                        <a:cs typeface="微软雅黑" panose="020B0503020204020204" charset="-122"/>
                      </a:endParaRPr>
                    </a:p>
                  </a:txBody>
                  <a:tcPr marL="0" marR="0" marT="1225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37096">
                <a:tc>
                  <a:txBody>
                    <a:bodyPr/>
                    <a:lstStyle/>
                    <a:p>
                      <a:pPr algn="ctr">
                        <a:lnSpc>
                          <a:spcPct val="100000"/>
                        </a:lnSpc>
                        <a:spcBef>
                          <a:spcPts val="635"/>
                        </a:spcBef>
                      </a:pPr>
                      <a:r>
                        <a:rPr sz="1100" dirty="0">
                          <a:latin typeface="微软雅黑" panose="020B0503020204020204" charset="-122"/>
                          <a:ea typeface="微软雅黑" panose="020B0503020204020204" charset="-122"/>
                          <a:cs typeface="微软雅黑" panose="020B0503020204020204" charset="-122"/>
                        </a:rPr>
                        <a:t>购买</a:t>
                      </a:r>
                      <a:endParaRPr sz="1100" dirty="0">
                        <a:latin typeface="微软雅黑" panose="020B0503020204020204" charset="-122"/>
                        <a:ea typeface="微软雅黑" panose="020B0503020204020204" charset="-122"/>
                        <a:cs typeface="微软雅黑" panose="020B0503020204020204" charset="-122"/>
                      </a:endParaRPr>
                    </a:p>
                  </a:txBody>
                  <a:tcPr marL="0" marR="0" marT="806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ctr">
                        <a:lnSpc>
                          <a:spcPct val="100000"/>
                        </a:lnSpc>
                        <a:spcBef>
                          <a:spcPts val="635"/>
                        </a:spcBef>
                      </a:pPr>
                      <a:r>
                        <a:rPr sz="1100" dirty="0">
                          <a:latin typeface="微软雅黑" panose="020B0503020204020204" charset="-122"/>
                          <a:ea typeface="微软雅黑" panose="020B0503020204020204" charset="-122"/>
                          <a:cs typeface="微软雅黑" panose="020B0503020204020204" charset="-122"/>
                        </a:rPr>
                        <a:t>隐式</a:t>
                      </a:r>
                      <a:endParaRPr sz="1100" dirty="0">
                        <a:latin typeface="微软雅黑" panose="020B0503020204020204" charset="-122"/>
                        <a:ea typeface="微软雅黑" panose="020B0503020204020204" charset="-122"/>
                        <a:cs typeface="微软雅黑" panose="020B0503020204020204" charset="-122"/>
                      </a:endParaRPr>
                    </a:p>
                  </a:txBody>
                  <a:tcPr marL="0" marR="0" marT="806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37465">
                        <a:lnSpc>
                          <a:spcPct val="100000"/>
                        </a:lnSpc>
                        <a:spcBef>
                          <a:spcPts val="635"/>
                        </a:spcBef>
                      </a:pPr>
                      <a:r>
                        <a:rPr sz="1100" dirty="0">
                          <a:latin typeface="微软雅黑" panose="020B0503020204020204" charset="-122"/>
                          <a:ea typeface="微软雅黑" panose="020B0503020204020204" charset="-122"/>
                          <a:cs typeface="微软雅黑" panose="020B0503020204020204" charset="-122"/>
                        </a:rPr>
                        <a:t>布尔量化的偏好，取值是</a:t>
                      </a:r>
                      <a:r>
                        <a:rPr sz="1100" spc="-55"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0</a:t>
                      </a:r>
                      <a:r>
                        <a:rPr sz="1100" spc="10"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或</a:t>
                      </a:r>
                      <a:r>
                        <a:rPr sz="1100" spc="-15" dirty="0">
                          <a:latin typeface="微软雅黑" panose="020B0503020204020204" charset="-122"/>
                          <a:ea typeface="微软雅黑" panose="020B0503020204020204" charset="-122"/>
                          <a:cs typeface="微软雅黑" panose="020B0503020204020204" charset="-122"/>
                        </a:rPr>
                        <a:t> </a:t>
                      </a:r>
                      <a:r>
                        <a:rPr sz="1100" dirty="0">
                          <a:latin typeface="微软雅黑" panose="020B0503020204020204" charset="-122"/>
                          <a:ea typeface="微软雅黑" panose="020B0503020204020204" charset="-122"/>
                          <a:cs typeface="微软雅黑" panose="020B0503020204020204" charset="-122"/>
                        </a:rPr>
                        <a:t>1</a:t>
                      </a:r>
                      <a:endParaRPr sz="1100">
                        <a:latin typeface="微软雅黑" panose="020B0503020204020204" charset="-122"/>
                        <a:ea typeface="微软雅黑" panose="020B0503020204020204" charset="-122"/>
                        <a:cs typeface="微软雅黑" panose="020B0503020204020204" charset="-122"/>
                      </a:endParaRPr>
                    </a:p>
                  </a:txBody>
                  <a:tcPr marL="0" marR="0" marT="806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37465" marR="57785">
                        <a:lnSpc>
                          <a:spcPct val="100000"/>
                        </a:lnSpc>
                        <a:spcBef>
                          <a:spcPts val="635"/>
                        </a:spcBef>
                      </a:pPr>
                      <a:r>
                        <a:rPr sz="1100" dirty="0">
                          <a:latin typeface="微软雅黑" panose="020B0503020204020204" charset="-122"/>
                          <a:ea typeface="微软雅黑" panose="020B0503020204020204" charset="-122"/>
                          <a:cs typeface="微软雅黑" panose="020B0503020204020204" charset="-122"/>
                        </a:rPr>
                        <a:t>购买行为可以很明确地</a:t>
                      </a:r>
                      <a:r>
                        <a:rPr sz="1100" spc="-15" dirty="0">
                          <a:latin typeface="微软雅黑" panose="020B0503020204020204" charset="-122"/>
                          <a:ea typeface="微软雅黑" panose="020B0503020204020204" charset="-122"/>
                          <a:cs typeface="微软雅黑" panose="020B0503020204020204" charset="-122"/>
                        </a:rPr>
                        <a:t>说</a:t>
                      </a:r>
                      <a:r>
                        <a:rPr sz="1100" dirty="0">
                          <a:latin typeface="微软雅黑" panose="020B0503020204020204" charset="-122"/>
                          <a:ea typeface="微软雅黑" panose="020B0503020204020204" charset="-122"/>
                          <a:cs typeface="微软雅黑" panose="020B0503020204020204" charset="-122"/>
                        </a:rPr>
                        <a:t>明用</a:t>
                      </a:r>
                      <a:r>
                        <a:rPr sz="1100" spc="-15" dirty="0">
                          <a:latin typeface="微软雅黑" panose="020B0503020204020204" charset="-122"/>
                          <a:ea typeface="微软雅黑" panose="020B0503020204020204" charset="-122"/>
                          <a:cs typeface="微软雅黑" panose="020B0503020204020204" charset="-122"/>
                        </a:rPr>
                        <a:t>户</a:t>
                      </a:r>
                      <a:r>
                        <a:rPr sz="1100" dirty="0">
                          <a:latin typeface="微软雅黑" panose="020B0503020204020204" charset="-122"/>
                          <a:ea typeface="微软雅黑" panose="020B0503020204020204" charset="-122"/>
                          <a:cs typeface="微软雅黑" panose="020B0503020204020204" charset="-122"/>
                        </a:rPr>
                        <a:t>感兴</a:t>
                      </a:r>
                      <a:r>
                        <a:rPr sz="1100" spc="-10" dirty="0">
                          <a:latin typeface="微软雅黑" panose="020B0503020204020204" charset="-122"/>
                          <a:ea typeface="微软雅黑" panose="020B0503020204020204" charset="-122"/>
                          <a:cs typeface="微软雅黑" panose="020B0503020204020204" charset="-122"/>
                        </a:rPr>
                        <a:t>趣</a:t>
                      </a:r>
                      <a:r>
                        <a:rPr sz="1100" dirty="0">
                          <a:latin typeface="微软雅黑" panose="020B0503020204020204" charset="-122"/>
                          <a:ea typeface="微软雅黑" panose="020B0503020204020204" charset="-122"/>
                          <a:cs typeface="微软雅黑" panose="020B0503020204020204" charset="-122"/>
                        </a:rPr>
                        <a:t>。</a:t>
                      </a:r>
                      <a:endParaRPr sz="1100" dirty="0">
                        <a:latin typeface="微软雅黑" panose="020B0503020204020204" charset="-122"/>
                        <a:ea typeface="微软雅黑" panose="020B0503020204020204" charset="-122"/>
                        <a:cs typeface="微软雅黑" panose="020B0503020204020204" charset="-122"/>
                      </a:endParaRPr>
                    </a:p>
                  </a:txBody>
                  <a:tcPr marL="0" marR="0" marT="806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bl>
          </a:graphicData>
        </a:graphic>
      </p:graphicFrame>
      <p:sp>
        <p:nvSpPr>
          <p:cNvPr id="4" name="object 2"/>
          <p:cNvSpPr txBox="1"/>
          <p:nvPr/>
        </p:nvSpPr>
        <p:spPr>
          <a:xfrm>
            <a:off x="349250" y="381000"/>
            <a:ext cx="6343092" cy="627380"/>
          </a:xfrm>
          <a:prstGeom prst="rect">
            <a:avLst/>
          </a:prstGeom>
        </p:spPr>
        <p:txBody>
          <a:bodyPr vert="horz" wrap="square" lIns="0" tIns="12065" rIns="0" bIns="0" rtlCol="0">
            <a:spAutoFit/>
          </a:bodyPr>
          <a:lstStyle>
            <a:lvl1pPr>
              <a:defRPr sz="3200" b="0" i="0">
                <a:solidFill>
                  <a:srgbClr val="404040"/>
                </a:solidFill>
                <a:latin typeface="微软雅黑" panose="020B0503020204020204" charset="-122"/>
                <a:ea typeface="+mj-ea"/>
                <a:cs typeface="微软雅黑" panose="020B0503020204020204" charset="-122"/>
              </a:defRPr>
            </a:lvl1pPr>
          </a:lstStyle>
          <a:p>
            <a:pPr marL="12700">
              <a:spcBef>
                <a:spcPts val="95"/>
              </a:spcBef>
            </a:pPr>
            <a:r>
              <a:rPr lang="zh-CN" altLang="en-US" sz="4000" dirty="0">
                <a:solidFill>
                  <a:schemeClr val="accent1"/>
                </a:solidFill>
                <a:ea typeface="微软雅黑" panose="020B0503020204020204" charset="-122"/>
              </a:rPr>
              <a:t>推荐系统常见反馈数据</a:t>
            </a:r>
            <a:endParaRPr lang="zh-CN" altLang="en-US" sz="4000" kern="0" dirty="0">
              <a:solidFill>
                <a:schemeClr val="accent1"/>
              </a:solidFill>
              <a:ea typeface="微软雅黑" panose="020B0503020204020204" charset="-122"/>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14" name="文本框 13"/>
          <p:cNvSpPr txBox="1"/>
          <p:nvPr>
            <p:custDataLst>
              <p:tags r:id="rId3"/>
            </p:custDataLst>
          </p:nvPr>
        </p:nvSpPr>
        <p:spPr>
          <a:xfrm>
            <a:off x="761866" y="1980999"/>
            <a:ext cx="4822190" cy="2030095"/>
          </a:xfrm>
          <a:prstGeom prst="rect">
            <a:avLst/>
          </a:prstGeom>
          <a:noFill/>
        </p:spPr>
        <p:txBody>
          <a:bodyPr wrap="none" rtlCol="0">
            <a:spAutoFit/>
          </a:bodyPr>
          <a:lstStyle/>
          <a:p>
            <a:pPr marL="342900" indent="-342900" algn="l">
              <a:buFont typeface="Arial" panose="020B0604020202020204" pitchFamily="34" charset="0"/>
              <a:buAutoNum type="arabicPeriod"/>
            </a:pPr>
            <a:r>
              <a:rPr lang="zh-CN" altLang="en-US" dirty="0">
                <a:solidFill>
                  <a:schemeClr val="dk1"/>
                </a:solidFill>
                <a:latin typeface="微软雅黑" panose="020B0503020204020204" charset="-122"/>
                <a:ea typeface="微软雅黑" panose="020B0503020204020204" charset="-122"/>
                <a:cs typeface="微软雅黑" panose="020B0503020204020204" charset="-122"/>
              </a:rPr>
              <a:t>基于用户标签推荐算法（U</a:t>
            </a:r>
            <a:r>
              <a:rPr lang="en-US" altLang="zh-CN" dirty="0">
                <a:solidFill>
                  <a:schemeClr val="dk1"/>
                </a:solidFill>
                <a:latin typeface="微软雅黑" panose="020B0503020204020204" charset="-122"/>
                <a:ea typeface="微软雅黑" panose="020B0503020204020204" charset="-122"/>
                <a:cs typeface="微软雅黑" panose="020B0503020204020204" charset="-122"/>
              </a:rPr>
              <a:t>GC</a:t>
            </a:r>
            <a:r>
              <a:rPr lang="zh-CN" altLang="en-US" dirty="0">
                <a:solidFill>
                  <a:schemeClr val="dk1"/>
                </a:solidFill>
                <a:latin typeface="微软雅黑" panose="020B0503020204020204" charset="-122"/>
                <a:ea typeface="微软雅黑" panose="020B0503020204020204" charset="-122"/>
                <a:cs typeface="微软雅黑" panose="020B0503020204020204" charset="-122"/>
              </a:rPr>
              <a:t>）</a:t>
            </a:r>
            <a:endParaRPr lang="zh-CN" altLang="en-US" dirty="0">
              <a:solidFill>
                <a:schemeClr val="dk1"/>
              </a:solidFill>
              <a:latin typeface="微软雅黑" panose="020B0503020204020204" charset="-122"/>
              <a:ea typeface="微软雅黑" panose="020B0503020204020204" charset="-122"/>
              <a:cs typeface="微软雅黑" panose="020B0503020204020204" charset="-122"/>
            </a:endParaRPr>
          </a:p>
          <a:p>
            <a:pPr marL="342900" indent="-342900" algn="l">
              <a:buFont typeface="Arial" panose="020B0604020202020204" pitchFamily="34" charset="0"/>
              <a:buAutoNum type="arabicPeriod"/>
            </a:pPr>
            <a:endParaRPr lang="zh-CN" altLang="en-US" dirty="0">
              <a:solidFill>
                <a:schemeClr val="dk1"/>
              </a:solidFill>
              <a:latin typeface="微软雅黑" panose="020B0503020204020204" charset="-122"/>
              <a:ea typeface="微软雅黑" panose="020B0503020204020204" charset="-122"/>
              <a:cs typeface="微软雅黑" panose="020B0503020204020204" charset="-122"/>
            </a:endParaRPr>
          </a:p>
          <a:p>
            <a:pPr marL="342900" indent="-342900" algn="l">
              <a:buFont typeface="Arial" panose="020B0604020202020204" pitchFamily="34" charset="0"/>
              <a:buAutoNum type="arabicPeriod"/>
            </a:pPr>
            <a:r>
              <a:rPr lang="zh-CN" altLang="en-US" dirty="0">
                <a:solidFill>
                  <a:schemeClr val="dk1"/>
                </a:solidFill>
                <a:latin typeface="微软雅黑" panose="020B0503020204020204" charset="-122"/>
                <a:ea typeface="微软雅黑" panose="020B0503020204020204" charset="-122"/>
                <a:cs typeface="微软雅黑" panose="020B0503020204020204" charset="-122"/>
                <a:sym typeface="+mn-ea"/>
              </a:rPr>
              <a:t>基于用户的协同过滤推荐算法（User-CF）</a:t>
            </a:r>
            <a:endParaRPr lang="zh-CN" altLang="en-US"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marL="342900" indent="-342900" algn="l">
              <a:buFont typeface="Arial" panose="020B0604020202020204" pitchFamily="34" charset="0"/>
              <a:buAutoNum type="arabicPeriod"/>
            </a:pPr>
            <a:endParaRPr lang="zh-CN" altLang="en-US"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marL="342900" indent="-342900" algn="l">
              <a:buFont typeface="Arial" panose="020B0604020202020204" pitchFamily="34" charset="0"/>
              <a:buAutoNum type="arabicPeriod"/>
            </a:pPr>
            <a:r>
              <a:rPr lang="zh-CN" altLang="en-US" dirty="0">
                <a:solidFill>
                  <a:schemeClr val="dk1"/>
                </a:solidFill>
                <a:latin typeface="微软雅黑" panose="020B0503020204020204" charset="-122"/>
                <a:ea typeface="微软雅黑" panose="020B0503020204020204" charset="-122"/>
                <a:cs typeface="微软雅黑" panose="020B0503020204020204" charset="-122"/>
                <a:sym typeface="+mn-ea"/>
              </a:rPr>
              <a:t>基于物品的协同过滤推荐算法（</a:t>
            </a:r>
            <a:r>
              <a:rPr lang="en-US" altLang="zh-CN" dirty="0">
                <a:solidFill>
                  <a:schemeClr val="dk1"/>
                </a:solidFill>
                <a:latin typeface="微软雅黑" panose="020B0503020204020204" charset="-122"/>
                <a:ea typeface="微软雅黑" panose="020B0503020204020204" charset="-122"/>
                <a:cs typeface="微软雅黑" panose="020B0503020204020204" charset="-122"/>
                <a:sym typeface="+mn-ea"/>
              </a:rPr>
              <a:t>Item</a:t>
            </a:r>
            <a:r>
              <a:rPr lang="zh-CN" altLang="en-US" dirty="0">
                <a:solidFill>
                  <a:schemeClr val="dk1"/>
                </a:solidFill>
                <a:latin typeface="微软雅黑" panose="020B0503020204020204" charset="-122"/>
                <a:ea typeface="微软雅黑" panose="020B0503020204020204" charset="-122"/>
                <a:cs typeface="微软雅黑" panose="020B0503020204020204" charset="-122"/>
                <a:sym typeface="+mn-ea"/>
              </a:rPr>
              <a:t>-CF）</a:t>
            </a:r>
            <a:endParaRPr lang="zh-CN" altLang="en-US" dirty="0">
              <a:solidFill>
                <a:schemeClr val="dk1"/>
              </a:solidFill>
              <a:latin typeface="微软雅黑" panose="020B0503020204020204" charset="-122"/>
              <a:ea typeface="微软雅黑" panose="020B0503020204020204" charset="-122"/>
              <a:cs typeface="微软雅黑" panose="020B0503020204020204" charset="-122"/>
            </a:endParaRPr>
          </a:p>
          <a:p>
            <a:pPr marL="342900" indent="-342900" algn="l">
              <a:buFont typeface="Arial" panose="020B0604020202020204" pitchFamily="34" charset="0"/>
              <a:buAutoNum type="arabicPeriod"/>
            </a:pPr>
            <a:endParaRPr lang="zh-CN" altLang="en-US" dirty="0">
              <a:solidFill>
                <a:schemeClr val="dk1"/>
              </a:solidFill>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AutoNum type="arabicPeriod"/>
            </a:pPr>
            <a:endParaRPr lang="zh-CN" altLang="en-US" dirty="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15" name="object 2"/>
          <p:cNvSpPr txBox="1"/>
          <p:nvPr/>
        </p:nvSpPr>
        <p:spPr>
          <a:xfrm>
            <a:off x="762000" y="413301"/>
            <a:ext cx="5657292" cy="627380"/>
          </a:xfrm>
          <a:prstGeom prst="rect">
            <a:avLst/>
          </a:prstGeom>
        </p:spPr>
        <p:txBody>
          <a:bodyPr vert="horz" wrap="square" lIns="0" tIns="12065" rIns="0" bIns="0" rtlCol="0">
            <a:spAutoFit/>
          </a:bodyPr>
          <a:lstStyle>
            <a:lvl1pPr>
              <a:defRPr sz="3200" b="0" i="0">
                <a:solidFill>
                  <a:srgbClr val="404040"/>
                </a:solidFill>
                <a:latin typeface="微软雅黑" panose="020B0503020204020204" charset="-122"/>
                <a:ea typeface="+mj-ea"/>
                <a:cs typeface="微软雅黑" panose="020B0503020204020204" charset="-122"/>
              </a:defRPr>
            </a:lvl1pPr>
          </a:lstStyle>
          <a:p>
            <a:pPr marL="12700">
              <a:spcBef>
                <a:spcPts val="95"/>
              </a:spcBef>
            </a:pPr>
            <a:r>
              <a:rPr lang="zh-CN" altLang="en-US" sz="4000" kern="0" spc="-10" dirty="0">
                <a:solidFill>
                  <a:schemeClr val="accent1"/>
                </a:solidFill>
                <a:ea typeface="微软雅黑" panose="020B0503020204020204" charset="-122"/>
              </a:rPr>
              <a:t>本次选取的三种推荐算法</a:t>
            </a:r>
            <a:endParaRPr lang="zh-CN" altLang="en-US" sz="4000" kern="0" spc="-10" dirty="0">
              <a:solidFill>
                <a:schemeClr val="accent1"/>
              </a:solidFill>
              <a:ea typeface="微软雅黑" panose="020B0503020204020204" charset="-122"/>
            </a:endParaRPr>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object 2"/>
          <p:cNvSpPr txBox="1">
            <a:spLocks noGrp="1"/>
          </p:cNvSpPr>
          <p:nvPr>
            <p:ph type="title" idx="4294967295"/>
          </p:nvPr>
        </p:nvSpPr>
        <p:spPr>
          <a:xfrm>
            <a:off x="429895" y="762000"/>
            <a:ext cx="3899535" cy="505460"/>
          </a:xfrm>
          <a:prstGeom prst="rect">
            <a:avLst/>
          </a:prstGeom>
        </p:spPr>
        <p:txBody>
          <a:bodyPr vert="horz" wrap="square" lIns="0" tIns="13335" rIns="0" bIns="0" rtlCol="0">
            <a:spAutoFit/>
          </a:bodyPr>
          <a:lstStyle>
            <a:lvl1pPr>
              <a:defRPr sz="3200" b="0" i="0">
                <a:solidFill>
                  <a:srgbClr val="404040"/>
                </a:solidFill>
                <a:latin typeface="微软雅黑" panose="020B0503020204020204" charset="-122"/>
                <a:ea typeface="+mj-ea"/>
                <a:cs typeface="微软雅黑" panose="020B0503020204020204" charset="-122"/>
              </a:defRPr>
            </a:lvl1pPr>
          </a:lstStyle>
          <a:p>
            <a:pPr marL="12700" lvl="0" algn="l" defTabSz="914400">
              <a:spcBef>
                <a:spcPts val="105"/>
              </a:spcBef>
              <a:buClrTx/>
              <a:buSzTx/>
              <a:buFontTx/>
            </a:pPr>
            <a:r>
              <a:rPr kern="1200" dirty="0">
                <a:solidFill>
                  <a:schemeClr val="accent1"/>
                </a:solidFill>
                <a:ea typeface="微软雅黑" panose="020B0503020204020204" charset="-122"/>
                <a:sym typeface="+mn-ea"/>
              </a:rPr>
              <a:t>基于</a:t>
            </a:r>
            <a:r>
              <a:rPr kern="1200" dirty="0">
                <a:solidFill>
                  <a:schemeClr val="accent1"/>
                </a:solidFill>
                <a:ea typeface="微软雅黑" panose="020B0503020204020204" charset="-122"/>
                <a:sym typeface="+mn-ea"/>
              </a:rPr>
              <a:t> </a:t>
            </a:r>
            <a:r>
              <a:rPr kern="1200" dirty="0">
                <a:solidFill>
                  <a:schemeClr val="accent1"/>
                </a:solidFill>
                <a:ea typeface="微软雅黑" panose="020B0503020204020204" charset="-122"/>
                <a:sym typeface="+mn-ea"/>
              </a:rPr>
              <a:t>UGC</a:t>
            </a:r>
            <a:r>
              <a:rPr kern="1200" dirty="0">
                <a:solidFill>
                  <a:schemeClr val="accent1"/>
                </a:solidFill>
                <a:ea typeface="微软雅黑" panose="020B0503020204020204" charset="-122"/>
                <a:sym typeface="+mn-ea"/>
              </a:rPr>
              <a:t> </a:t>
            </a:r>
            <a:r>
              <a:rPr kern="1200" dirty="0">
                <a:solidFill>
                  <a:schemeClr val="accent1"/>
                </a:solidFill>
                <a:ea typeface="微软雅黑" panose="020B0503020204020204" charset="-122"/>
                <a:sym typeface="+mn-ea"/>
              </a:rPr>
              <a:t>的推荐</a:t>
            </a:r>
            <a:endParaRPr kern="1200" dirty="0">
              <a:solidFill>
                <a:schemeClr val="accent1"/>
              </a:solidFill>
              <a:ea typeface="微软雅黑" panose="020B0503020204020204" charset="-122"/>
              <a:sym typeface="+mn-ea"/>
            </a:endParaRPr>
          </a:p>
        </p:txBody>
      </p:sp>
      <mc:AlternateContent xmlns:mc="http://schemas.openxmlformats.org/markup-compatibility/2006">
        <mc:Choice xmlns:a14="http://schemas.microsoft.com/office/drawing/2010/main" Requires="a14">
          <p:sp>
            <p:nvSpPr>
              <p:cNvPr id="63" name="矩形 62"/>
              <p:cNvSpPr/>
              <p:nvPr>
                <p:custDataLst>
                  <p:tags r:id="rId3"/>
                </p:custDataLst>
              </p:nvPr>
            </p:nvSpPr>
            <p:spPr>
              <a:xfrm>
                <a:off x="3124200" y="4953151"/>
                <a:ext cx="2912619" cy="988695"/>
              </a:xfrm>
              <a:prstGeom prst="rect">
                <a:avLst/>
              </a:prstGeom>
            </p:spPr>
            <p:txBody>
              <a:bodyPr wrap="square">
                <a:spAutoFit/>
              </a:bodyPr>
              <a:lstStyle/>
              <a:p>
                <a:pPr algn="just">
                  <a:spcAft>
                    <a:spcPts val="0"/>
                  </a:spcAft>
                </a:pPr>
                <a14:m>
                  <m:oMathPara xmlns:m="http://schemas.openxmlformats.org/officeDocument/2006/math">
                    <m:oMathParaPr>
                      <m:jc m:val="centerGroup"/>
                    </m:oMathParaPr>
                    <m:oMath xmlns:m="http://schemas.openxmlformats.org/officeDocument/2006/math">
                      <m:r>
                        <m:rPr>
                          <m:sty m:val="p"/>
                        </m:rPr>
                        <a:rPr lang="en-US" altLang="zh-CN" kern="100">
                          <a:solidFill>
                            <a:schemeClr val="dk1"/>
                          </a:solidFill>
                          <a:latin typeface="Cambria Math" panose="02040503050406030204" pitchFamily="18" charset="0"/>
                          <a:ea typeface="微软雅黑" panose="020B0503020204020204" charset="-122"/>
                          <a:cs typeface="Cambria Math" panose="02040503050406030204" pitchFamily="18" charset="0"/>
                        </a:rPr>
                        <m:t>p</m:t>
                      </m:r>
                      <m:d>
                        <m:dPr>
                          <m:ctrlPr>
                            <a:rPr lang="zh-CN" altLang="zh-CN" i="1" kern="100">
                              <a:solidFill>
                                <a:schemeClr val="dk1"/>
                              </a:solidFill>
                              <a:latin typeface="Cambria Math" panose="02040503050406030204" pitchFamily="18" charset="0"/>
                              <a:ea typeface="微软雅黑" panose="020B0503020204020204" charset="-122"/>
                              <a:cs typeface="Cambria Math" panose="02040503050406030204" pitchFamily="18" charset="0"/>
                            </a:rPr>
                          </m:ctrlPr>
                        </m:dPr>
                        <m:e>
                          <m:r>
                            <m:rPr>
                              <m:sty m:val="p"/>
                            </m:rPr>
                            <a:rPr lang="en-US" altLang="zh-CN" kern="100">
                              <a:solidFill>
                                <a:schemeClr val="dk1"/>
                              </a:solidFill>
                              <a:latin typeface="Cambria Math" panose="02040503050406030204" pitchFamily="18" charset="0"/>
                              <a:ea typeface="微软雅黑" panose="020B0503020204020204" charset="-122"/>
                              <a:cs typeface="Cambria Math" panose="02040503050406030204" pitchFamily="18" charset="0"/>
                            </a:rPr>
                            <m:t>u</m:t>
                          </m:r>
                          <m:r>
                            <a:rPr lang="en-US" altLang="zh-CN" kern="100">
                              <a:solidFill>
                                <a:schemeClr val="dk1"/>
                              </a:solidFill>
                              <a:latin typeface="Cambria Math" panose="02040503050406030204" pitchFamily="18" charset="0"/>
                              <a:ea typeface="MS Mincho" charset="0"/>
                              <a:cs typeface="Cambria Math" panose="02040503050406030204" pitchFamily="18" charset="0"/>
                            </a:rPr>
                            <m:t>,</m:t>
                          </m:r>
                          <m:r>
                            <m:rPr>
                              <m:sty m:val="p"/>
                            </m:rPr>
                            <a:rPr lang="en-US" altLang="zh-CN" kern="100">
                              <a:solidFill>
                                <a:schemeClr val="dk1"/>
                              </a:solidFill>
                              <a:latin typeface="Cambria Math" panose="02040503050406030204" pitchFamily="18" charset="0"/>
                              <a:ea typeface="微软雅黑" panose="020B0503020204020204" charset="-122"/>
                              <a:cs typeface="Cambria Math" panose="02040503050406030204" pitchFamily="18" charset="0"/>
                            </a:rPr>
                            <m:t>i</m:t>
                          </m:r>
                        </m:e>
                      </m:d>
                      <m:r>
                        <a:rPr lang="en-US" altLang="zh-CN" kern="100">
                          <a:solidFill>
                            <a:schemeClr val="dk1"/>
                          </a:solidFill>
                          <a:latin typeface="Cambria Math" panose="02040503050406030204" pitchFamily="18" charset="0"/>
                          <a:ea typeface="MS Mincho" charset="0"/>
                          <a:cs typeface="Cambria Math" panose="02040503050406030204" pitchFamily="18" charset="0"/>
                        </a:rPr>
                        <m:t>=</m:t>
                      </m:r>
                      <m:nary>
                        <m:naryPr>
                          <m:chr m:val="∑"/>
                          <m:supHide m:val="on"/>
                          <m:ctrlPr>
                            <a:rPr lang="zh-CN" altLang="zh-CN" i="1" kern="100">
                              <a:solidFill>
                                <a:schemeClr val="dk1"/>
                              </a:solidFill>
                              <a:latin typeface="Cambria Math" panose="02040503050406030204" pitchFamily="18" charset="0"/>
                              <a:ea typeface="微软雅黑" panose="020B0503020204020204" charset="-122"/>
                              <a:cs typeface="Cambria Math" panose="02040503050406030204" pitchFamily="18" charset="0"/>
                            </a:rPr>
                          </m:ctrlPr>
                        </m:naryPr>
                        <m:sub>
                          <m:r>
                            <m:rPr>
                              <m:sty m:val="p"/>
                            </m:rPr>
                            <a:rPr lang="en-US" altLang="zh-CN" kern="100">
                              <a:solidFill>
                                <a:schemeClr val="dk1"/>
                              </a:solidFill>
                              <a:latin typeface="Cambria Math" panose="02040503050406030204" pitchFamily="18" charset="0"/>
                              <a:ea typeface="微软雅黑" panose="020B0503020204020204" charset="-122"/>
                              <a:cs typeface="Cambria Math" panose="02040503050406030204" pitchFamily="18" charset="0"/>
                            </a:rPr>
                            <m:t>b</m:t>
                          </m:r>
                        </m:sub>
                        <m:sup/>
                        <m:e>
                          <m:sSub>
                            <m:sSubPr>
                              <m:ctrlPr>
                                <a:rPr lang="zh-CN" altLang="zh-CN" i="1" kern="100">
                                  <a:solidFill>
                                    <a:schemeClr val="dk1"/>
                                  </a:solidFill>
                                  <a:latin typeface="Cambria Math" panose="02040503050406030204" pitchFamily="18" charset="0"/>
                                  <a:ea typeface="微软雅黑" panose="020B0503020204020204" charset="-122"/>
                                  <a:cs typeface="Cambria Math" panose="02040503050406030204" pitchFamily="18" charset="0"/>
                                </a:rPr>
                              </m:ctrlPr>
                            </m:sSubPr>
                            <m:e>
                              <m:r>
                                <m:rPr>
                                  <m:sty m:val="p"/>
                                </m:rPr>
                                <a:rPr lang="en-US" altLang="zh-CN" kern="100">
                                  <a:solidFill>
                                    <a:schemeClr val="dk1"/>
                                  </a:solidFill>
                                  <a:latin typeface="Cambria Math" panose="02040503050406030204" pitchFamily="18" charset="0"/>
                                  <a:ea typeface="微软雅黑" panose="020B0503020204020204" charset="-122"/>
                                  <a:cs typeface="Cambria Math" panose="02040503050406030204" pitchFamily="18" charset="0"/>
                                </a:rPr>
                                <m:t>n</m:t>
                              </m:r>
                            </m:e>
                            <m:sub>
                              <m:r>
                                <m:rPr>
                                  <m:sty m:val="p"/>
                                </m:rPr>
                                <a:rPr lang="en-US" altLang="zh-CN" kern="100">
                                  <a:solidFill>
                                    <a:schemeClr val="dk1"/>
                                  </a:solidFill>
                                  <a:latin typeface="Cambria Math" panose="02040503050406030204" pitchFamily="18" charset="0"/>
                                  <a:ea typeface="微软雅黑" panose="020B0503020204020204" charset="-122"/>
                                  <a:cs typeface="Cambria Math" panose="02040503050406030204" pitchFamily="18" charset="0"/>
                                </a:rPr>
                                <m:t>u</m:t>
                              </m:r>
                              <m:r>
                                <a:rPr lang="en-US" altLang="zh-CN" kern="100">
                                  <a:solidFill>
                                    <a:schemeClr val="dk1"/>
                                  </a:solidFill>
                                  <a:latin typeface="Cambria Math" panose="02040503050406030204" pitchFamily="18" charset="0"/>
                                  <a:ea typeface="MS Mincho" charset="0"/>
                                  <a:cs typeface="Cambria Math" panose="02040503050406030204" pitchFamily="18" charset="0"/>
                                </a:rPr>
                                <m:t>,</m:t>
                              </m:r>
                              <m:r>
                                <m:rPr>
                                  <m:sty m:val="p"/>
                                </m:rPr>
                                <a:rPr lang="en-US" altLang="zh-CN" kern="100">
                                  <a:solidFill>
                                    <a:schemeClr val="dk1"/>
                                  </a:solidFill>
                                  <a:latin typeface="Cambria Math" panose="02040503050406030204" pitchFamily="18" charset="0"/>
                                  <a:ea typeface="微软雅黑" panose="020B0503020204020204" charset="-122"/>
                                  <a:cs typeface="Cambria Math" panose="02040503050406030204" pitchFamily="18" charset="0"/>
                                </a:rPr>
                                <m:t>b</m:t>
                              </m:r>
                            </m:sub>
                          </m:sSub>
                        </m:e>
                      </m:nary>
                      <m:sSub>
                        <m:sSubPr>
                          <m:ctrlPr>
                            <a:rPr lang="zh-CN" altLang="zh-CN" i="1" kern="100">
                              <a:solidFill>
                                <a:schemeClr val="dk1"/>
                              </a:solidFill>
                              <a:latin typeface="Cambria Math" panose="02040503050406030204" pitchFamily="18" charset="0"/>
                              <a:ea typeface="微软雅黑" panose="020B0503020204020204" charset="-122"/>
                              <a:cs typeface="Cambria Math" panose="02040503050406030204" pitchFamily="18" charset="0"/>
                            </a:rPr>
                          </m:ctrlPr>
                        </m:sSubPr>
                        <m:e>
                          <m:r>
                            <m:rPr>
                              <m:sty m:val="p"/>
                            </m:rPr>
                            <a:rPr lang="en-US" altLang="zh-CN" kern="100">
                              <a:solidFill>
                                <a:schemeClr val="dk1"/>
                              </a:solidFill>
                              <a:latin typeface="Cambria Math" panose="02040503050406030204" pitchFamily="18" charset="0"/>
                              <a:ea typeface="微软雅黑" panose="020B0503020204020204" charset="-122"/>
                              <a:cs typeface="Cambria Math" panose="02040503050406030204" pitchFamily="18" charset="0"/>
                            </a:rPr>
                            <m:t>n</m:t>
                          </m:r>
                        </m:e>
                        <m:sub>
                          <m:r>
                            <m:rPr>
                              <m:sty m:val="p"/>
                            </m:rPr>
                            <a:rPr lang="en-US" altLang="zh-CN" kern="100">
                              <a:solidFill>
                                <a:schemeClr val="dk1"/>
                              </a:solidFill>
                              <a:latin typeface="Cambria Math" panose="02040503050406030204" pitchFamily="18" charset="0"/>
                              <a:ea typeface="微软雅黑" panose="020B0503020204020204" charset="-122"/>
                              <a:cs typeface="Cambria Math" panose="02040503050406030204" pitchFamily="18" charset="0"/>
                            </a:rPr>
                            <m:t>b</m:t>
                          </m:r>
                          <m:r>
                            <a:rPr lang="en-US" altLang="zh-CN" kern="100">
                              <a:solidFill>
                                <a:schemeClr val="dk1"/>
                              </a:solidFill>
                              <a:latin typeface="Cambria Math" panose="02040503050406030204" pitchFamily="18" charset="0"/>
                              <a:ea typeface="MS Mincho" charset="0"/>
                              <a:cs typeface="Cambria Math" panose="02040503050406030204" pitchFamily="18" charset="0"/>
                            </a:rPr>
                            <m:t>,</m:t>
                          </m:r>
                          <m:r>
                            <m:rPr>
                              <m:sty m:val="p"/>
                            </m:rPr>
                            <a:rPr lang="en-US" altLang="zh-CN" kern="100">
                              <a:solidFill>
                                <a:schemeClr val="dk1"/>
                              </a:solidFill>
                              <a:latin typeface="Cambria Math" panose="02040503050406030204" pitchFamily="18" charset="0"/>
                              <a:ea typeface="微软雅黑" panose="020B0503020204020204" charset="-122"/>
                              <a:cs typeface="Cambria Math" panose="02040503050406030204" pitchFamily="18" charset="0"/>
                            </a:rPr>
                            <m:t>i</m:t>
                          </m:r>
                        </m:sub>
                      </m:sSub>
                    </m:oMath>
                  </m:oMathPara>
                </a14:m>
                <a:endParaRPr lang="zh-CN" altLang="zh-CN" kern="100" dirty="0">
                  <a:solidFill>
                    <a:schemeClr val="dk1"/>
                  </a:solidFill>
                  <a:latin typeface="微软雅黑" panose="020B0503020204020204" charset="-122"/>
                  <a:ea typeface="微软雅黑" panose="020B0503020204020204" charset="-122"/>
                  <a:cs typeface="Times New Roman" panose="02020603050405020304" pitchFamily="18" charset="0"/>
                </a:endParaRPr>
              </a:p>
              <a:p>
                <a:pPr algn="just">
                  <a:spcAft>
                    <a:spcPts val="0"/>
                  </a:spcAft>
                </a:pPr>
                <a:r>
                  <a:rPr lang="en-US" altLang="zh-CN" kern="100" dirty="0">
                    <a:solidFill>
                      <a:schemeClr val="dk1"/>
                    </a:solidFill>
                    <a:latin typeface="微软雅黑" panose="020B0503020204020204" charset="-122"/>
                    <a:ea typeface="微软雅黑" panose="020B0503020204020204" charset="-122"/>
                    <a:cs typeface="Times New Roman" panose="02020603050405020304" pitchFamily="18" charset="0"/>
                  </a:rPr>
                  <a:t> </a:t>
                </a:r>
                <a:endParaRPr lang="en-US" altLang="zh-CN" kern="100" dirty="0">
                  <a:solidFill>
                    <a:schemeClr val="dk1"/>
                  </a:solidFill>
                  <a:latin typeface="微软雅黑" panose="020B0503020204020204" charset="-122"/>
                  <a:ea typeface="微软雅黑" panose="020B0503020204020204" charset="-122"/>
                  <a:cs typeface="Times New Roman" panose="02020603050405020304" pitchFamily="18" charset="0"/>
                </a:endParaRPr>
              </a:p>
            </p:txBody>
          </p:sp>
        </mc:Choice>
        <mc:Fallback>
          <p:sp>
            <p:nvSpPr>
              <p:cNvPr id="63" name="矩形 62"/>
              <p:cNvSpPr>
                <a:spLocks noRot="1" noChangeAspect="1" noMove="1" noResize="1" noEditPoints="1" noAdjustHandles="1" noChangeArrowheads="1" noChangeShapeType="1" noTextEdit="1"/>
              </p:cNvSpPr>
              <p:nvPr>
                <p:custDataLst>
                  <p:tags r:id="rId4"/>
                </p:custDataLst>
              </p:nvPr>
            </p:nvSpPr>
            <p:spPr>
              <a:xfrm>
                <a:off x="3124200" y="4953151"/>
                <a:ext cx="2912619" cy="988695"/>
              </a:xfrm>
              <a:prstGeom prst="rect">
                <a:avLst/>
              </a:prstGeom>
              <a:blipFill rotWithShape="1">
                <a:blip r:embed="rId5"/>
                <a:stretch>
                  <a:fillRect t="-15" r="17" b="15"/>
                </a:stretch>
              </a:blipFill>
            </p:spPr>
            <p:txBody>
              <a:bodyPr/>
              <a:lstStyle/>
              <a:p>
                <a:r>
                  <a:rPr lang="zh-CN" altLang="en-US">
                    <a:noFill/>
                  </a:rPr>
                  <a:t> </a:t>
                </a:r>
              </a:p>
            </p:txBody>
          </p:sp>
        </mc:Fallback>
      </mc:AlternateContent>
      <p:sp>
        <p:nvSpPr>
          <p:cNvPr id="41" name="文本框 40"/>
          <p:cNvSpPr txBox="1"/>
          <p:nvPr>
            <p:custDataLst>
              <p:tags r:id="rId6"/>
            </p:custDataLst>
          </p:nvPr>
        </p:nvSpPr>
        <p:spPr>
          <a:xfrm>
            <a:off x="381214" y="1599922"/>
            <a:ext cx="8548370" cy="1845310"/>
          </a:xfrm>
          <a:prstGeom prst="rect">
            <a:avLst/>
          </a:prstGeom>
          <a:noFill/>
        </p:spPr>
        <p:txBody>
          <a:bodyPr wrap="square" rtlCol="0">
            <a:spAutoFit/>
          </a:bodyPr>
          <a:lstStyle/>
          <a:p>
            <a:pPr algn="l"/>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用户用标签来描述对物品的看法，所以用户生成标签</a:t>
            </a:r>
            <a:r>
              <a:rPr lang="en-US" altLang="zh-CN" sz="1400" dirty="0">
                <a:solidFill>
                  <a:schemeClr val="dk1"/>
                </a:solidFill>
                <a:latin typeface="微软雅黑" panose="020B0503020204020204" charset="-122"/>
                <a:ea typeface="微软雅黑" panose="020B0503020204020204" charset="-122"/>
                <a:cs typeface="微软雅黑" panose="020B0503020204020204" charset="-122"/>
              </a:rPr>
              <a:t>(UGC)</a:t>
            </a: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是联系用户和物品的纽﻿</a:t>
            </a:r>
            <a:endParaRPr lang="zh-CN" altLang="en-US" sz="1400" dirty="0">
              <a:solidFill>
                <a:schemeClr val="dk1"/>
              </a:solidFill>
              <a:latin typeface="微软雅黑" panose="020B0503020204020204" charset="-122"/>
              <a:ea typeface="微软雅黑" panose="020B0503020204020204" charset="-122"/>
              <a:cs typeface="微软雅黑" panose="020B0503020204020204" charset="-122"/>
            </a:endParaRPr>
          </a:p>
          <a:p>
            <a:pPr algn="l" fontAlgn="auto">
              <a:lnSpc>
                <a:spcPts val="3000"/>
              </a:lnSpc>
            </a:pP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带，也是反应用户兴趣的重要数据源</a:t>
            </a:r>
            <a:endParaRPr lang="zh-CN" altLang="en-US" sz="1400" dirty="0">
              <a:solidFill>
                <a:schemeClr val="dk1"/>
              </a:solidFill>
              <a:latin typeface="微软雅黑" panose="020B0503020204020204" charset="-122"/>
              <a:ea typeface="微软雅黑" panose="020B0503020204020204" charset="-122"/>
              <a:cs typeface="微软雅黑" panose="020B0503020204020204" charset="-122"/>
            </a:endParaRPr>
          </a:p>
          <a:p>
            <a:pPr algn="l" fontAlgn="auto">
              <a:lnSpc>
                <a:spcPts val="3000"/>
              </a:lnSpc>
            </a:pPr>
            <a:r>
              <a:rPr lang="zh-CN" altLang="en-US" sz="1400" dirty="0">
                <a:solidFill>
                  <a:schemeClr val="dk1"/>
                </a:solidFill>
                <a:latin typeface="微软雅黑" panose="020B0503020204020204" charset="-122"/>
                <a:ea typeface="微软雅黑" panose="020B0503020204020204" charset="-122"/>
                <a:cs typeface="微软雅黑" panose="020B0503020204020204" charset="-122"/>
                <a:sym typeface="+mn-ea"/>
              </a:rPr>
              <a:t>一个用户标签行为的数据集一般由一个三元组 （用户 ，物品，标签）的集合表示，</a:t>
            </a:r>
            <a:endParaRPr lang="en-US" altLang="zh-CN" sz="1400" dirty="0">
              <a:solidFill>
                <a:schemeClr val="dk1"/>
              </a:solidFill>
              <a:latin typeface="微软雅黑" panose="020B0503020204020204" charset="-122"/>
              <a:ea typeface="微软雅黑" panose="020B0503020204020204" charset="-122"/>
              <a:cs typeface="微软雅黑" panose="020B0503020204020204" charset="-122"/>
            </a:endParaRPr>
          </a:p>
          <a:p>
            <a:pPr algn="l" fontAlgn="auto">
              <a:lnSpc>
                <a:spcPts val="3000"/>
              </a:lnSpc>
            </a:pPr>
            <a:r>
              <a:rPr lang="zh-CN" altLang="en-US" sz="1400" dirty="0">
                <a:solidFill>
                  <a:schemeClr val="dk1"/>
                </a:solidFill>
                <a:latin typeface="微软雅黑" panose="020B0503020204020204" charset="-122"/>
                <a:ea typeface="微软雅黑" panose="020B0503020204020204" charset="-122"/>
                <a:cs typeface="微软雅黑" panose="020B0503020204020204" charset="-122"/>
                <a:sym typeface="+mn-ea"/>
              </a:rPr>
              <a:t>其中一条记录</a:t>
            </a:r>
            <a:r>
              <a:rPr lang="en-US" altLang="zh-CN" sz="1400" dirty="0">
                <a:solidFill>
                  <a:schemeClr val="dk1"/>
                </a:solidFill>
                <a:latin typeface="微软雅黑" panose="020B0503020204020204" charset="-122"/>
                <a:ea typeface="微软雅黑" panose="020B0503020204020204" charset="-122"/>
                <a:cs typeface="微软雅黑" panose="020B0503020204020204" charset="-122"/>
                <a:sym typeface="+mn-ea"/>
              </a:rPr>
              <a:t>(</a:t>
            </a:r>
            <a:r>
              <a:rPr lang="en-US" altLang="zh-CN" sz="1400" dirty="0" err="1">
                <a:solidFill>
                  <a:schemeClr val="dk1"/>
                </a:solidFill>
                <a:latin typeface="微软雅黑" panose="020B0503020204020204" charset="-122"/>
                <a:ea typeface="微软雅黑" panose="020B0503020204020204" charset="-122"/>
                <a:cs typeface="微软雅黑" panose="020B0503020204020204" charset="-122"/>
                <a:sym typeface="+mn-ea"/>
              </a:rPr>
              <a:t>u , i , b</a:t>
            </a:r>
            <a:r>
              <a:rPr lang="en-US" altLang="zh-CN" sz="1400" dirty="0">
                <a:solidFill>
                  <a:schemeClr val="dk1"/>
                </a:solidFill>
                <a:latin typeface="微软雅黑" panose="020B0503020204020204" charset="-122"/>
                <a:ea typeface="微软雅黑" panose="020B0503020204020204" charset="-122"/>
                <a:cs typeface="微软雅黑" panose="020B0503020204020204" charset="-122"/>
                <a:sym typeface="+mn-ea"/>
              </a:rPr>
              <a:t>)</a:t>
            </a:r>
            <a:r>
              <a:rPr lang="zh-CN" altLang="en-US" sz="1400" dirty="0">
                <a:solidFill>
                  <a:schemeClr val="dk1"/>
                </a:solidFill>
                <a:latin typeface="微软雅黑" panose="020B0503020204020204" charset="-122"/>
                <a:ea typeface="微软雅黑" panose="020B0503020204020204" charset="-122"/>
                <a:cs typeface="微软雅黑" panose="020B0503020204020204" charset="-122"/>
                <a:sym typeface="+mn-ea"/>
              </a:rPr>
              <a:t>表示用户</a:t>
            </a:r>
            <a:r>
              <a:rPr lang="en-US" altLang="zh-CN" sz="1400" dirty="0">
                <a:solidFill>
                  <a:schemeClr val="dk1"/>
                </a:solidFill>
                <a:latin typeface="微软雅黑" panose="020B0503020204020204" charset="-122"/>
                <a:ea typeface="微软雅黑" panose="020B0503020204020204" charset="-122"/>
                <a:cs typeface="微软雅黑" panose="020B0503020204020204" charset="-122"/>
                <a:sym typeface="+mn-ea"/>
              </a:rPr>
              <a:t> u </a:t>
            </a:r>
            <a:r>
              <a:rPr lang="zh-CN" altLang="en-US" sz="1400" dirty="0">
                <a:solidFill>
                  <a:schemeClr val="dk1"/>
                </a:solidFill>
                <a:latin typeface="微软雅黑" panose="020B0503020204020204" charset="-122"/>
                <a:ea typeface="微软雅黑" panose="020B0503020204020204" charset="-122"/>
                <a:cs typeface="微软雅黑" panose="020B0503020204020204" charset="-122"/>
                <a:sym typeface="+mn-ea"/>
              </a:rPr>
              <a:t>给物品</a:t>
            </a:r>
            <a:r>
              <a:rPr lang="en-US" altLang="zh-CN" sz="1400" dirty="0">
                <a:solidFill>
                  <a:schemeClr val="dk1"/>
                </a:solidFill>
                <a:latin typeface="微软雅黑" panose="020B0503020204020204" charset="-122"/>
                <a:ea typeface="微软雅黑" panose="020B0503020204020204" charset="-122"/>
                <a:cs typeface="微软雅黑" panose="020B0503020204020204" charset="-122"/>
                <a:sym typeface="+mn-ea"/>
              </a:rPr>
              <a:t> </a:t>
            </a:r>
            <a:r>
              <a:rPr lang="en-US" altLang="zh-CN" sz="1400" dirty="0" err="1">
                <a:solidFill>
                  <a:schemeClr val="dk1"/>
                </a:solidFill>
                <a:latin typeface="微软雅黑" panose="020B0503020204020204" charset="-122"/>
                <a:ea typeface="微软雅黑" panose="020B0503020204020204" charset="-122"/>
                <a:cs typeface="微软雅黑" panose="020B0503020204020204" charset="-122"/>
                <a:sym typeface="+mn-ea"/>
              </a:rPr>
              <a:t>i </a:t>
            </a:r>
            <a:r>
              <a:rPr lang="zh-CN" altLang="en-US" sz="1400" dirty="0">
                <a:solidFill>
                  <a:schemeClr val="dk1"/>
                </a:solidFill>
                <a:latin typeface="微软雅黑" panose="020B0503020204020204" charset="-122"/>
                <a:ea typeface="微软雅黑" panose="020B0503020204020204" charset="-122"/>
                <a:cs typeface="微软雅黑" panose="020B0503020204020204" charset="-122"/>
                <a:sym typeface="+mn-ea"/>
              </a:rPr>
              <a:t>打上了标签</a:t>
            </a:r>
            <a:r>
              <a:rPr lang="en-US" altLang="zh-CN" sz="1400" dirty="0">
                <a:solidFill>
                  <a:schemeClr val="dk1"/>
                </a:solidFill>
                <a:latin typeface="微软雅黑" panose="020B0503020204020204" charset="-122"/>
                <a:ea typeface="微软雅黑" panose="020B0503020204020204" charset="-122"/>
                <a:cs typeface="微软雅黑" panose="020B0503020204020204" charset="-122"/>
                <a:sym typeface="+mn-ea"/>
              </a:rPr>
              <a:t> b</a:t>
            </a:r>
            <a:endParaRPr lang="en-US" altLang="zh-CN" sz="14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3000"/>
              </a:lnSpc>
            </a:pPr>
            <a:endParaRPr lang="zh-CN" altLang="en-US" sz="1400" dirty="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43" name="文本框 42"/>
          <p:cNvSpPr txBox="1"/>
          <p:nvPr>
            <p:custDataLst>
              <p:tags r:id="rId7"/>
            </p:custDataLst>
          </p:nvPr>
        </p:nvSpPr>
        <p:spPr>
          <a:xfrm>
            <a:off x="381000" y="3047695"/>
            <a:ext cx="6869430" cy="2399665"/>
          </a:xfrm>
          <a:prstGeom prst="rect">
            <a:avLst/>
          </a:prstGeom>
          <a:noFill/>
        </p:spPr>
        <p:txBody>
          <a:bodyPr wrap="none" rtlCol="0">
            <a:spAutoFit/>
          </a:bodyPr>
          <a:lstStyle/>
          <a:p>
            <a:pPr indent="0" fontAlgn="auto">
              <a:lnSpc>
                <a:spcPts val="3000"/>
              </a:lnSpc>
              <a:buFont typeface="Wingdings" panose="05000000000000000000" pitchFamily="2" charset="2"/>
              <a:buNone/>
            </a:pP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算法步骤：</a:t>
            </a:r>
            <a:endParaRPr lang="zh-CN" altLang="en-US" sz="1400" dirty="0">
              <a:solidFill>
                <a:schemeClr val="dk1"/>
              </a:solidFill>
              <a:latin typeface="微软雅黑" panose="020B0503020204020204" charset="-122"/>
              <a:ea typeface="微软雅黑" panose="020B0503020204020204" charset="-122"/>
              <a:cs typeface="微软雅黑" panose="020B0503020204020204" charset="-122"/>
            </a:endParaRPr>
          </a:p>
          <a:p>
            <a:pPr marL="285750" indent="-285750" fontAlgn="auto">
              <a:lnSpc>
                <a:spcPts val="3000"/>
              </a:lnSpc>
              <a:buFont typeface="Wingdings" panose="05000000000000000000" pitchFamily="2" charset="2"/>
              <a:buChar char="Ø"/>
            </a:pP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统计每个用户最常用的标签</a:t>
            </a:r>
            <a:endParaRPr lang="zh-CN" altLang="en-US" sz="1400" dirty="0">
              <a:solidFill>
                <a:schemeClr val="dk1"/>
              </a:solidFill>
              <a:latin typeface="微软雅黑" panose="020B0503020204020204" charset="-122"/>
              <a:ea typeface="微软雅黑" panose="020B0503020204020204" charset="-122"/>
              <a:cs typeface="微软雅黑" panose="020B0503020204020204" charset="-122"/>
            </a:endParaRPr>
          </a:p>
          <a:p>
            <a:pPr marL="285750" indent="-285750" fontAlgn="auto">
              <a:lnSpc>
                <a:spcPts val="3000"/>
              </a:lnSpc>
              <a:buFont typeface="Wingdings" panose="05000000000000000000" pitchFamily="2" charset="2"/>
              <a:buChar char="Ø"/>
            </a:pP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对于每个标签，统计被打过这个标签次数最多的物品</a:t>
            </a:r>
            <a:endParaRPr lang="zh-CN" altLang="en-US" sz="1400" dirty="0">
              <a:solidFill>
                <a:schemeClr val="dk1"/>
              </a:solidFill>
              <a:latin typeface="微软雅黑" panose="020B0503020204020204" charset="-122"/>
              <a:ea typeface="微软雅黑" panose="020B0503020204020204" charset="-122"/>
              <a:cs typeface="微软雅黑" panose="020B0503020204020204" charset="-122"/>
            </a:endParaRPr>
          </a:p>
          <a:p>
            <a:pPr marL="285750" indent="-285750" fontAlgn="auto">
              <a:lnSpc>
                <a:spcPts val="3000"/>
              </a:lnSpc>
              <a:buFont typeface="Wingdings" panose="05000000000000000000" pitchFamily="2" charset="2"/>
              <a:buChar char="Ø"/>
            </a:pP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对于一个用户，首先找到他常用的标签，然后找到具有这些标签的最热门的物品，</a:t>
            </a:r>
            <a:endParaRPr lang="en-US" altLang="zh-CN" sz="14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3000"/>
              </a:lnSpc>
            </a:pP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      推荐给他</a:t>
            </a:r>
            <a:endParaRPr lang="zh-CN" altLang="en-US" sz="1400" dirty="0">
              <a:solidFill>
                <a:schemeClr val="dk1"/>
              </a:solidFill>
              <a:latin typeface="微软雅黑" panose="020B0503020204020204" charset="-122"/>
              <a:ea typeface="微软雅黑" panose="020B0503020204020204" charset="-122"/>
              <a:cs typeface="微软雅黑" panose="020B0503020204020204" charset="-122"/>
            </a:endParaRPr>
          </a:p>
          <a:p>
            <a:pPr marL="285750" indent="-285750" fontAlgn="auto">
              <a:lnSpc>
                <a:spcPts val="3000"/>
              </a:lnSpc>
              <a:buFont typeface="Wingdings" panose="05000000000000000000" pitchFamily="2" charset="2"/>
              <a:buChar char="Ø"/>
            </a:pP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所以用户</a:t>
            </a:r>
            <a:r>
              <a:rPr lang="en-US" altLang="zh-CN" sz="1400" dirty="0">
                <a:solidFill>
                  <a:schemeClr val="dk1"/>
                </a:solidFill>
                <a:latin typeface="微软雅黑" panose="020B0503020204020204" charset="-122"/>
                <a:ea typeface="微软雅黑" panose="020B0503020204020204" charset="-122"/>
                <a:cs typeface="微软雅黑" panose="020B0503020204020204" charset="-122"/>
              </a:rPr>
              <a:t> u </a:t>
            </a: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对物品</a:t>
            </a:r>
            <a:r>
              <a:rPr lang="en-US" altLang="zh-CN" sz="1400" dirty="0">
                <a:solidFill>
                  <a:schemeClr val="dk1"/>
                </a:solidFill>
                <a:latin typeface="微软雅黑" panose="020B0503020204020204" charset="-122"/>
                <a:ea typeface="微软雅黑" panose="020B0503020204020204" charset="-122"/>
                <a:cs typeface="微软雅黑" panose="020B0503020204020204" charset="-122"/>
              </a:rPr>
              <a:t> </a:t>
            </a:r>
            <a:r>
              <a:rPr lang="en-US" altLang="zh-CN" sz="1400" dirty="0" err="1">
                <a:solidFill>
                  <a:schemeClr val="dk1"/>
                </a:solidFill>
                <a:latin typeface="微软雅黑" panose="020B0503020204020204" charset="-122"/>
                <a:ea typeface="微软雅黑" panose="020B0503020204020204" charset="-122"/>
                <a:cs typeface="微软雅黑" panose="020B0503020204020204" charset="-122"/>
              </a:rPr>
              <a:t>i </a:t>
            </a: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的兴趣公式为：</a:t>
            </a:r>
            <a:endParaRPr lang="zh-CN" altLang="en-US" sz="1400" dirty="0">
              <a:solidFill>
                <a:schemeClr val="dk1"/>
              </a:solidFill>
              <a:latin typeface="微软雅黑" panose="020B0503020204020204" charset="-122"/>
              <a:ea typeface="微软雅黑" panose="020B0503020204020204" charset="-122"/>
              <a:cs typeface="微软雅黑" panose="020B0503020204020204" charset="-122"/>
            </a:endParaRPr>
          </a:p>
        </p:txBody>
      </p:sp>
      <mc:AlternateContent xmlns:mc="http://schemas.openxmlformats.org/markup-compatibility/2006">
        <mc:Choice xmlns:a14="http://schemas.microsoft.com/office/drawing/2010/main" Requires="a14">
          <p:sp>
            <p:nvSpPr>
              <p:cNvPr id="65" name="文本框 64"/>
              <p:cNvSpPr txBox="1"/>
              <p:nvPr>
                <p:custDataLst>
                  <p:tags r:id="rId8"/>
                </p:custDataLst>
              </p:nvPr>
            </p:nvSpPr>
            <p:spPr>
              <a:xfrm>
                <a:off x="381000" y="5637149"/>
                <a:ext cx="7115987" cy="322580"/>
              </a:xfrm>
              <a:prstGeom prst="rect">
                <a:avLst/>
              </a:prstGeom>
              <a:noFill/>
            </p:spPr>
            <p:txBody>
              <a:bodyPr wrap="square" rtlCol="0">
                <a:spAutoFit/>
              </a:bodyPr>
              <a:lstStyle/>
              <a:p>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其中，</a:t>
                </a:r>
                <a14:m>
                  <m:oMath xmlns:m="http://schemas.openxmlformats.org/officeDocument/2006/math">
                    <m:sSub>
                      <m:sSubPr>
                        <m:ctrlPr>
                          <a:rPr lang="en-US" altLang="zh-CN" sz="1400" i="1" smtClean="0">
                            <a:solidFill>
                              <a:schemeClr val="dk1"/>
                            </a:solidFill>
                            <a:latin typeface="Cambria Math" panose="02040503050406030204" pitchFamily="18" charset="0"/>
                            <a:ea typeface="微软雅黑" panose="020B0503020204020204" charset="-122"/>
                            <a:cs typeface="Cambria Math" panose="02040503050406030204" pitchFamily="18" charset="0"/>
                          </a:rPr>
                        </m:ctrlPr>
                      </m:sSubPr>
                      <m:e>
                        <m:r>
                          <a:rPr lang="en-US" altLang="zh-CN" sz="14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𝑛</m:t>
                        </m:r>
                      </m:e>
                      <m:sub>
                        <m:r>
                          <a:rPr lang="en-US" altLang="zh-CN" sz="14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𝑢</m:t>
                        </m:r>
                        <m:r>
                          <a:rPr lang="en-US" altLang="zh-CN" sz="1400" b="0" i="1" smtClean="0">
                            <a:solidFill>
                              <a:schemeClr val="dk1"/>
                            </a:solidFill>
                            <a:latin typeface="Cambria Math" panose="02040503050406030204" pitchFamily="18" charset="0"/>
                            <a:ea typeface="MS Mincho" charset="0"/>
                            <a:cs typeface="Cambria Math" panose="02040503050406030204" pitchFamily="18" charset="0"/>
                          </a:rPr>
                          <m:t>,</m:t>
                        </m:r>
                        <m:r>
                          <a:rPr lang="en-US" altLang="zh-CN" sz="14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𝑏</m:t>
                        </m:r>
                      </m:sub>
                    </m:sSub>
                  </m:oMath>
                </a14:m>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是用户</a:t>
                </a:r>
                <a:r>
                  <a:rPr lang="en-US" altLang="zh-CN" sz="1400" dirty="0">
                    <a:solidFill>
                      <a:schemeClr val="dk1"/>
                    </a:solidFill>
                    <a:latin typeface="微软雅黑" panose="020B0503020204020204" charset="-122"/>
                    <a:ea typeface="微软雅黑" panose="020B0503020204020204" charset="-122"/>
                    <a:cs typeface="微软雅黑" panose="020B0503020204020204" charset="-122"/>
                  </a:rPr>
                  <a:t>u</a:t>
                </a: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打过标签</a:t>
                </a:r>
                <a:r>
                  <a:rPr lang="en-US" altLang="zh-CN" sz="1400" dirty="0">
                    <a:solidFill>
                      <a:schemeClr val="dk1"/>
                    </a:solidFill>
                    <a:latin typeface="微软雅黑" panose="020B0503020204020204" charset="-122"/>
                    <a:ea typeface="微软雅黑" panose="020B0503020204020204" charset="-122"/>
                    <a:cs typeface="微软雅黑" panose="020B0503020204020204" charset="-122"/>
                  </a:rPr>
                  <a:t>b</a:t>
                </a: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的次数，</a:t>
                </a:r>
                <a14:m>
                  <m:oMath xmlns:m="http://schemas.openxmlformats.org/officeDocument/2006/math">
                    <m:sSub>
                      <m:sSubPr>
                        <m:ctrlPr>
                          <a:rPr lang="en-US" altLang="zh-CN" sz="1400" i="1" smtClean="0">
                            <a:solidFill>
                              <a:schemeClr val="dk1"/>
                            </a:solidFill>
                            <a:latin typeface="Cambria Math" panose="02040503050406030204" pitchFamily="18" charset="0"/>
                            <a:ea typeface="微软雅黑" panose="020B0503020204020204" charset="-122"/>
                            <a:cs typeface="Cambria Math" panose="02040503050406030204" pitchFamily="18" charset="0"/>
                          </a:rPr>
                        </m:ctrlPr>
                      </m:sSubPr>
                      <m:e>
                        <m:r>
                          <a:rPr lang="en-US" altLang="zh-CN" sz="14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𝑛</m:t>
                        </m:r>
                      </m:e>
                      <m:sub>
                        <m:r>
                          <a:rPr lang="en-US" altLang="zh-CN" sz="14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𝑏</m:t>
                        </m:r>
                        <m:r>
                          <a:rPr lang="en-US" altLang="zh-CN" sz="1400" b="0" i="1" smtClean="0">
                            <a:solidFill>
                              <a:schemeClr val="dk1"/>
                            </a:solidFill>
                            <a:latin typeface="Cambria Math" panose="02040503050406030204" pitchFamily="18" charset="0"/>
                            <a:ea typeface="MS Mincho" charset="0"/>
                            <a:cs typeface="Cambria Math" panose="02040503050406030204" pitchFamily="18" charset="0"/>
                          </a:rPr>
                          <m:t>,</m:t>
                        </m:r>
                        <m:r>
                          <a:rPr lang="en-US" altLang="zh-CN" sz="14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𝑖</m:t>
                        </m:r>
                      </m:sub>
                    </m:sSub>
                  </m:oMath>
                </a14:m>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是物品</a:t>
                </a:r>
                <a:r>
                  <a:rPr lang="en-US" altLang="zh-CN" sz="1400" dirty="0" err="1">
                    <a:solidFill>
                      <a:schemeClr val="dk1"/>
                    </a:solidFill>
                    <a:latin typeface="微软雅黑" panose="020B0503020204020204" charset="-122"/>
                    <a:ea typeface="微软雅黑" panose="020B0503020204020204" charset="-122"/>
                    <a:cs typeface="微软雅黑" panose="020B0503020204020204" charset="-122"/>
                  </a:rPr>
                  <a:t>i</a:t>
                </a: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被打过标签</a:t>
                </a:r>
                <a:r>
                  <a:rPr lang="en-US" altLang="zh-CN" sz="1400" dirty="0">
                    <a:solidFill>
                      <a:schemeClr val="dk1"/>
                    </a:solidFill>
                    <a:latin typeface="微软雅黑" panose="020B0503020204020204" charset="-122"/>
                    <a:ea typeface="微软雅黑" panose="020B0503020204020204" charset="-122"/>
                    <a:cs typeface="微软雅黑" panose="020B0503020204020204" charset="-122"/>
                  </a:rPr>
                  <a:t>b</a:t>
                </a: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的次数</a:t>
                </a:r>
                <a:endParaRPr lang="zh-CN" altLang="en-US" sz="1400" dirty="0">
                  <a:solidFill>
                    <a:schemeClr val="dk1"/>
                  </a:solidFill>
                  <a:latin typeface="微软雅黑" panose="020B0503020204020204" charset="-122"/>
                  <a:ea typeface="微软雅黑" panose="020B0503020204020204" charset="-122"/>
                  <a:cs typeface="微软雅黑" panose="020B0503020204020204" charset="-122"/>
                </a:endParaRPr>
              </a:p>
            </p:txBody>
          </p:sp>
        </mc:Choice>
        <mc:Fallback>
          <p:sp>
            <p:nvSpPr>
              <p:cNvPr id="65" name="文本框 64"/>
              <p:cNvSpPr txBox="1">
                <a:spLocks noRot="1" noChangeAspect="1" noMove="1" noResize="1" noEditPoints="1" noAdjustHandles="1" noChangeArrowheads="1" noChangeShapeType="1" noTextEdit="1"/>
              </p:cNvSpPr>
              <p:nvPr>
                <p:custDataLst>
                  <p:tags r:id="rId9"/>
                </p:custDataLst>
              </p:nvPr>
            </p:nvSpPr>
            <p:spPr>
              <a:xfrm>
                <a:off x="381000" y="5637149"/>
                <a:ext cx="7115987" cy="322580"/>
              </a:xfrm>
              <a:prstGeom prst="rect">
                <a:avLst/>
              </a:prstGeom>
              <a:blipFill rotWithShape="1">
                <a:blip r:embed="rId10"/>
                <a:stretch>
                  <a:fillRect t="-79" r="2" b="79"/>
                </a:stretch>
              </a:blipFill>
            </p:spPr>
            <p:txBody>
              <a:bodyPr/>
              <a:lstStyle/>
              <a:p>
                <a:r>
                  <a:rPr lang="zh-CN" altLang="en-US">
                    <a:noFill/>
                  </a:rPr>
                  <a:t> </a:t>
                </a:r>
              </a:p>
            </p:txBody>
          </p:sp>
        </mc:Fallback>
      </mc:AlternateContent>
    </p:spTree>
    <p:custDataLst>
      <p:tags r:id="rId1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object 2"/>
          <p:cNvSpPr txBox="1">
            <a:spLocks noGrp="1"/>
          </p:cNvSpPr>
          <p:nvPr>
            <p:ph type="title" idx="4294967295"/>
          </p:nvPr>
        </p:nvSpPr>
        <p:spPr>
          <a:xfrm>
            <a:off x="895908" y="785876"/>
            <a:ext cx="5809692" cy="505460"/>
          </a:xfrm>
          <a:prstGeom prst="rect">
            <a:avLst/>
          </a:prstGeom>
        </p:spPr>
        <p:txBody>
          <a:bodyPr vert="horz" wrap="square" lIns="0" tIns="13335" rIns="0" bIns="0" rtlCol="0">
            <a:spAutoFit/>
          </a:bodyPr>
          <a:lstStyle>
            <a:lvl1pPr>
              <a:defRPr sz="3200" b="0" i="0">
                <a:solidFill>
                  <a:srgbClr val="404040"/>
                </a:solidFill>
                <a:latin typeface="微软雅黑" panose="020B0503020204020204" charset="-122"/>
                <a:ea typeface="+mj-ea"/>
                <a:cs typeface="微软雅黑" panose="020B0503020204020204" charset="-122"/>
              </a:defRPr>
            </a:lvl1pPr>
          </a:lstStyle>
          <a:p>
            <a:pPr marL="12700" lvl="0" algn="l" defTabSz="914400">
              <a:spcBef>
                <a:spcPts val="105"/>
              </a:spcBef>
              <a:buClrTx/>
              <a:buSzTx/>
              <a:buFontTx/>
            </a:pPr>
            <a:r>
              <a:rPr kern="1200" dirty="0">
                <a:solidFill>
                  <a:schemeClr val="accent1"/>
                </a:solidFill>
                <a:ea typeface="微软雅黑" panose="020B0503020204020204" charset="-122"/>
                <a:sym typeface="+mn-ea"/>
              </a:rPr>
              <a:t>基于</a:t>
            </a:r>
            <a:r>
              <a:rPr kern="1200" dirty="0">
                <a:solidFill>
                  <a:schemeClr val="accent1"/>
                </a:solidFill>
                <a:ea typeface="微软雅黑" panose="020B0503020204020204" charset="-122"/>
                <a:sym typeface="+mn-ea"/>
              </a:rPr>
              <a:t> </a:t>
            </a:r>
            <a:r>
              <a:rPr kern="1200" dirty="0">
                <a:solidFill>
                  <a:schemeClr val="accent1"/>
                </a:solidFill>
                <a:ea typeface="微软雅黑" panose="020B0503020204020204" charset="-122"/>
                <a:sym typeface="+mn-ea"/>
              </a:rPr>
              <a:t>UGC</a:t>
            </a:r>
            <a:r>
              <a:rPr kern="1200" dirty="0">
                <a:solidFill>
                  <a:schemeClr val="accent1"/>
                </a:solidFill>
                <a:ea typeface="微软雅黑" panose="020B0503020204020204" charset="-122"/>
                <a:sym typeface="+mn-ea"/>
              </a:rPr>
              <a:t> </a:t>
            </a:r>
            <a:r>
              <a:rPr kern="1200" dirty="0">
                <a:solidFill>
                  <a:schemeClr val="accent1"/>
                </a:solidFill>
                <a:ea typeface="微软雅黑" panose="020B0503020204020204" charset="-122"/>
                <a:sym typeface="+mn-ea"/>
              </a:rPr>
              <a:t>推荐</a:t>
            </a:r>
            <a:r>
              <a:rPr kern="1200" dirty="0">
                <a:solidFill>
                  <a:schemeClr val="accent1"/>
                </a:solidFill>
                <a:ea typeface="微软雅黑" panose="020B0503020204020204" charset="-122"/>
                <a:sym typeface="+mn-ea"/>
              </a:rPr>
              <a:t>存在</a:t>
            </a:r>
            <a:r>
              <a:rPr kern="1200" dirty="0">
                <a:solidFill>
                  <a:schemeClr val="accent1"/>
                </a:solidFill>
                <a:ea typeface="微软雅黑" panose="020B0503020204020204" charset="-122"/>
                <a:sym typeface="+mn-ea"/>
              </a:rPr>
              <a:t>的问题</a:t>
            </a:r>
            <a:endParaRPr kern="1200" dirty="0">
              <a:solidFill>
                <a:schemeClr val="accent1"/>
              </a:solidFill>
              <a:ea typeface="微软雅黑" panose="020B0503020204020204" charset="-122"/>
              <a:sym typeface="+mn-ea"/>
            </a:endParaRPr>
          </a:p>
        </p:txBody>
      </p:sp>
      <p:sp>
        <p:nvSpPr>
          <p:cNvPr id="13" name="文本框 12"/>
          <p:cNvSpPr txBox="1"/>
          <p:nvPr>
            <p:custDataLst>
              <p:tags r:id="rId3"/>
            </p:custDataLst>
          </p:nvPr>
        </p:nvSpPr>
        <p:spPr>
          <a:xfrm>
            <a:off x="457200" y="1828800"/>
            <a:ext cx="6934835" cy="2506980"/>
          </a:xfrm>
          <a:prstGeom prst="rect">
            <a:avLst/>
          </a:prstGeom>
          <a:noFill/>
        </p:spPr>
        <p:txBody>
          <a:bodyPr wrap="square" rtlCol="0">
            <a:spAutoFit/>
          </a:bodyPr>
          <a:lstStyle/>
          <a:p>
            <a:pPr marL="285750" indent="-285750" fontAlgn="auto">
              <a:lnSpc>
                <a:spcPts val="3000"/>
              </a:lnSpc>
              <a:buFont typeface="Wingdings" panose="05000000000000000000" charset="0"/>
              <a:buChar char="l"/>
            </a:pP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简单算法中直接将</a:t>
            </a:r>
            <a:r>
              <a:rPr lang="zh-CN" altLang="en-US" sz="1400" b="1" dirty="0">
                <a:solidFill>
                  <a:schemeClr val="dk1"/>
                </a:solidFill>
                <a:latin typeface="微软雅黑" panose="020B0503020204020204" charset="-122"/>
                <a:ea typeface="微软雅黑" panose="020B0503020204020204" charset="-122"/>
                <a:cs typeface="微软雅黑" panose="020B0503020204020204" charset="-122"/>
              </a:rPr>
              <a:t>用户打出标签的次数</a:t>
            </a: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和</a:t>
            </a:r>
            <a:r>
              <a:rPr lang="zh-CN" altLang="en-US" sz="1400" b="1" dirty="0">
                <a:solidFill>
                  <a:schemeClr val="dk1"/>
                </a:solidFill>
                <a:latin typeface="微软雅黑" panose="020B0503020204020204" charset="-122"/>
                <a:ea typeface="微软雅黑" panose="020B0503020204020204" charset="-122"/>
                <a:cs typeface="微软雅黑" panose="020B0503020204020204" charset="-122"/>
              </a:rPr>
              <a:t>物品得到的标签次数</a:t>
            </a: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相乘可以简单地表现出用户对物品某个特征的兴趣</a:t>
            </a:r>
            <a:endParaRPr lang="en-US" altLang="zh-CN" sz="1400" dirty="0">
              <a:solidFill>
                <a:schemeClr val="dk1"/>
              </a:solidFill>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endParaRPr lang="en-US" altLang="zh-CN" sz="1400" dirty="0">
              <a:solidFill>
                <a:schemeClr val="dk1"/>
              </a:solidFill>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endParaRPr lang="en-US" altLang="zh-CN" dirty="0">
              <a:solidFill>
                <a:schemeClr val="dk1"/>
              </a:solidFill>
              <a:latin typeface="微软雅黑" panose="020B0503020204020204" charset="-122"/>
              <a:ea typeface="微软雅黑" panose="020B0503020204020204" charset="-122"/>
              <a:cs typeface="微软雅黑" panose="020B0503020204020204" charset="-122"/>
            </a:endParaRPr>
          </a:p>
          <a:p>
            <a:pPr marL="285750" indent="-285750" fontAlgn="auto">
              <a:lnSpc>
                <a:spcPts val="3000"/>
              </a:lnSpc>
              <a:buFont typeface="Wingdings" panose="05000000000000000000" charset="0"/>
              <a:buChar char="l"/>
            </a:pPr>
            <a:r>
              <a:rPr lang="zh-CN" altLang="en-US" sz="1400" dirty="0">
                <a:solidFill>
                  <a:schemeClr val="dk1"/>
                </a:solidFill>
                <a:latin typeface="微软雅黑" panose="020B0503020204020204" charset="-122"/>
                <a:ea typeface="微软雅黑" panose="020B0503020204020204" charset="-122"/>
                <a:cs typeface="微软雅黑" panose="020B0503020204020204" charset="-122"/>
              </a:rPr>
              <a:t>这种方法倾向于给热门标签（谁都会给的标签，如大片”、“搞笑”等）、热门物品（打标签人数最多）比较大的权重，如果一个热门物品同时对应着热门标签，那它就会“霸榜”，推荐的个性化、新颖度就会降低</a:t>
            </a:r>
            <a:endParaRPr lang="zh-CN" altLang="en-US" sz="1400" dirty="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object 2"/>
          <p:cNvSpPr txBox="1">
            <a:spLocks noGrp="1"/>
          </p:cNvSpPr>
          <p:nvPr>
            <p:ph type="title" idx="4294967295"/>
          </p:nvPr>
        </p:nvSpPr>
        <p:spPr>
          <a:xfrm>
            <a:off x="826135" y="370205"/>
            <a:ext cx="2209800" cy="505460"/>
          </a:xfrm>
          <a:prstGeom prst="rect">
            <a:avLst/>
          </a:prstGeom>
        </p:spPr>
        <p:txBody>
          <a:bodyPr vert="horz" wrap="square" lIns="0" tIns="13335" rIns="0" bIns="0" rtlCol="0">
            <a:spAutoFit/>
          </a:bodyPr>
          <a:lstStyle/>
          <a:p>
            <a:pPr marL="12700">
              <a:lnSpc>
                <a:spcPct val="100000"/>
              </a:lnSpc>
              <a:spcBef>
                <a:spcPts val="105"/>
              </a:spcBef>
            </a:pPr>
            <a:r>
              <a:rPr sz="3200" b="0" spc="-5" dirty="0">
                <a:solidFill>
                  <a:schemeClr val="accent1"/>
                </a:solidFill>
                <a:latin typeface="微软雅黑" panose="020B0503020204020204" charset="-122"/>
              </a:rPr>
              <a:t>T</a:t>
            </a:r>
            <a:r>
              <a:rPr sz="3200" b="0" dirty="0">
                <a:solidFill>
                  <a:schemeClr val="accent1"/>
                </a:solidFill>
                <a:latin typeface="微软雅黑" panose="020B0503020204020204" charset="-122"/>
              </a:rPr>
              <a:t>F</a:t>
            </a:r>
            <a:r>
              <a:rPr sz="3200" b="0" spc="5" dirty="0">
                <a:solidFill>
                  <a:schemeClr val="accent1"/>
                </a:solidFill>
                <a:latin typeface="微软雅黑" panose="020B0503020204020204" charset="-122"/>
              </a:rPr>
              <a:t>-</a:t>
            </a:r>
            <a:r>
              <a:rPr sz="3200" b="0" spc="-10" dirty="0">
                <a:solidFill>
                  <a:schemeClr val="accent1"/>
                </a:solidFill>
                <a:latin typeface="微软雅黑" panose="020B0503020204020204" charset="-122"/>
              </a:rPr>
              <a:t>IDF</a:t>
            </a:r>
            <a:endParaRPr sz="3200" b="0" spc="-10" dirty="0">
              <a:solidFill>
                <a:schemeClr val="accent1"/>
              </a:solidFill>
              <a:latin typeface="微软雅黑" panose="020B0503020204020204" charset="-122"/>
            </a:endParaRPr>
          </a:p>
        </p:txBody>
      </p:sp>
      <mc:AlternateContent xmlns:mc="http://schemas.openxmlformats.org/markup-compatibility/2006">
        <mc:Choice xmlns:a14="http://schemas.microsoft.com/office/drawing/2010/main" Requires="a14">
          <p:sp>
            <p:nvSpPr>
              <p:cNvPr id="3" name="object 3"/>
              <p:cNvSpPr txBox="1"/>
              <p:nvPr/>
            </p:nvSpPr>
            <p:spPr>
              <a:xfrm>
                <a:off x="513715" y="1109980"/>
                <a:ext cx="8002270" cy="2320290"/>
              </a:xfrm>
              <a:prstGeom prst="rect">
                <a:avLst/>
              </a:prstGeom>
            </p:spPr>
            <p:txBody>
              <a:bodyPr vert="horz" wrap="square" lIns="0" tIns="12065" rIns="0" bIns="0" rtlCol="0">
                <a:spAutoFit/>
              </a:bodyPr>
              <a:lstStyle/>
              <a:p>
                <a:pPr marL="355600" indent="-343535" fontAlgn="auto">
                  <a:lnSpc>
                    <a:spcPts val="3000"/>
                  </a:lnSpc>
                  <a:spcBef>
                    <a:spcPts val="0"/>
                  </a:spcBef>
                  <a:buFont typeface="Wingdings" panose="05000000000000000000" charset="0"/>
                  <a:buChar char="u"/>
                  <a:tabLst>
                    <a:tab pos="355600" algn="l"/>
                    <a:tab pos="356235" algn="l"/>
                  </a:tabLst>
                </a:pPr>
                <a:r>
                  <a:rPr sz="1600" spc="-10" dirty="0">
                    <a:solidFill>
                      <a:srgbClr val="000000"/>
                    </a:solidFill>
                    <a:latin typeface="微软雅黑" panose="020B0503020204020204" charset="-122"/>
                    <a:ea typeface="微软雅黑" panose="020B0503020204020204" charset="-122"/>
                    <a:cs typeface="微软雅黑" panose="020B0503020204020204" charset="-122"/>
                  </a:rPr>
                  <a:t>词频</a:t>
                </a:r>
                <a:r>
                  <a:rPr sz="1600" spc="-45" dirty="0">
                    <a:solidFill>
                      <a:srgbClr val="000000"/>
                    </a:solidFill>
                    <a:latin typeface="微软雅黑" panose="020B0503020204020204" charset="-122"/>
                    <a:ea typeface="微软雅黑" panose="020B0503020204020204" charset="-122"/>
                    <a:cs typeface="微软雅黑" panose="020B0503020204020204" charset="-122"/>
                  </a:rPr>
                  <a:t>（Term</a:t>
                </a:r>
                <a:r>
                  <a:rPr sz="1600" spc="5" dirty="0">
                    <a:solidFill>
                      <a:srgbClr val="000000"/>
                    </a:solidFill>
                    <a:latin typeface="微软雅黑" panose="020B0503020204020204" charset="-122"/>
                    <a:ea typeface="微软雅黑" panose="020B0503020204020204" charset="-122"/>
                    <a:cs typeface="微软雅黑" panose="020B0503020204020204" charset="-122"/>
                  </a:rPr>
                  <a:t> </a:t>
                </a:r>
                <a:r>
                  <a:rPr sz="1600" spc="-10" dirty="0" err="1">
                    <a:solidFill>
                      <a:srgbClr val="000000"/>
                    </a:solidFill>
                    <a:latin typeface="微软雅黑" panose="020B0503020204020204" charset="-122"/>
                    <a:ea typeface="微软雅黑" panose="020B0503020204020204" charset="-122"/>
                    <a:cs typeface="微软雅黑" panose="020B0503020204020204" charset="-122"/>
                  </a:rPr>
                  <a:t>Frequency，TF</a:t>
                </a:r>
                <a:r>
                  <a:rPr sz="1600" spc="-10" dirty="0">
                    <a:solidFill>
                      <a:srgbClr val="000000"/>
                    </a:solidFill>
                    <a:latin typeface="微软雅黑" panose="020B0503020204020204" charset="-122"/>
                    <a:ea typeface="微软雅黑" panose="020B0503020204020204" charset="-122"/>
                    <a:cs typeface="微软雅黑" panose="020B0503020204020204" charset="-122"/>
                  </a:rPr>
                  <a:t>）</a:t>
                </a:r>
                <a:endParaRPr sz="1600" spc="-10" dirty="0">
                  <a:solidFill>
                    <a:srgbClr val="000000"/>
                  </a:solidFill>
                  <a:latin typeface="微软雅黑" panose="020B0503020204020204" charset="-122"/>
                  <a:ea typeface="微软雅黑" panose="020B0503020204020204" charset="-122"/>
                  <a:cs typeface="微软雅黑" panose="020B0503020204020204" charset="-122"/>
                </a:endParaRPr>
              </a:p>
              <a:p>
                <a:pPr marL="755015" lvl="1" indent="-285750" fontAlgn="auto">
                  <a:lnSpc>
                    <a:spcPts val="3000"/>
                  </a:lnSpc>
                  <a:spcBef>
                    <a:spcPts val="0"/>
                  </a:spcBef>
                  <a:buFont typeface="Wingdings" panose="05000000000000000000" charset="0"/>
                  <a:buChar char="n"/>
                  <a:tabLst>
                    <a:tab pos="355600" algn="l"/>
                    <a:tab pos="356235" algn="l"/>
                  </a:tabLst>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指的是某一个给定的词语在该文件中出现的频率。这个数字是对词数的归一化，以防止偏向更长的文件。  （同一个词语在长文件里可能会比短文件有更高的词数，而不管该词语重要与否。）</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marL="755015" lvl="1" indent="-285750" fontAlgn="auto">
                  <a:lnSpc>
                    <a:spcPts val="3000"/>
                  </a:lnSpc>
                  <a:spcBef>
                    <a:spcPts val="0"/>
                  </a:spcBef>
                  <a:buFont typeface="Wingdings" panose="05000000000000000000" charset="0"/>
                  <a:buChar char="n"/>
                  <a:tabLst>
                    <a:tab pos="355600" algn="l"/>
                    <a:tab pos="356235" algn="l"/>
                  </a:tabLst>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其中</a:t>
                </a:r>
                <a14:m>
                  <m:oMath xmlns:m="http://schemas.openxmlformats.org/officeDocument/2006/math">
                    <m:sSub>
                      <m:sSubPr>
                        <m:ctrlPr>
                          <a:rPr lang="en-US" altLang="zh-CN" sz="1600" i="1" smtClean="0">
                            <a:solidFill>
                              <a:schemeClr val="dk1"/>
                            </a:solidFill>
                            <a:latin typeface="Cambria Math" panose="02040503050406030204" pitchFamily="18" charset="0"/>
                            <a:ea typeface="微软雅黑" panose="020B0503020204020204" charset="-122"/>
                            <a:cs typeface="Cambria Math" panose="02040503050406030204" pitchFamily="18" charset="0"/>
                          </a:rPr>
                        </m:ctrlPr>
                      </m:sSubPr>
                      <m:e>
                        <m:r>
                          <m:rPr>
                            <m:sty m:val="p"/>
                          </m:rPr>
                          <a:rPr lang="en-US" altLang="zh-CN" sz="1600" i="1">
                            <a:solidFill>
                              <a:schemeClr val="dk1"/>
                            </a:solidFill>
                            <a:latin typeface="Cambria Math" panose="02040503050406030204" pitchFamily="18" charset="0"/>
                            <a:ea typeface="微软雅黑" panose="020B0503020204020204" charset="-122"/>
                            <a:cs typeface="Cambria Math" panose="02040503050406030204" pitchFamily="18" charset="0"/>
                          </a:rPr>
                          <m:t>TF</m:t>
                        </m:r>
                      </m:e>
                      <m:sub>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𝑖</m:t>
                        </m:r>
                        <m:r>
                          <a:rPr lang="en-US" altLang="zh-CN" sz="1600" b="0" i="1" smtClean="0">
                            <a:solidFill>
                              <a:schemeClr val="dk1"/>
                            </a:solidFill>
                            <a:latin typeface="Cambria Math" panose="02040503050406030204" pitchFamily="18" charset="0"/>
                            <a:ea typeface="MS Mincho" charset="0"/>
                            <a:cs typeface="Cambria Math" panose="02040503050406030204" pitchFamily="18" charset="0"/>
                          </a:rPr>
                          <m:t>,</m:t>
                        </m:r>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𝑗</m:t>
                        </m:r>
                      </m:sub>
                    </m:sSub>
                  </m:oMath>
                </a14:m>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表示词语</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sym typeface="+mn-ea"/>
                  </a:rPr>
                  <a:t> </a:t>
                </a:r>
                <a:r>
                  <a:rPr lang="en-US" altLang="zh-CN" sz="1600" dirty="0" err="1">
                    <a:solidFill>
                      <a:schemeClr val="dk1"/>
                    </a:solidFill>
                    <a:latin typeface="微软雅黑" panose="020B0503020204020204" charset="-122"/>
                    <a:ea typeface="微软雅黑" panose="020B0503020204020204" charset="-122"/>
                    <a:cs typeface="微软雅黑" panose="020B0503020204020204" charset="-122"/>
                    <a:sym typeface="+mn-ea"/>
                  </a:rPr>
                  <a:t>i </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在文档</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sym typeface="+mn-ea"/>
                  </a:rPr>
                  <a:t> j</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中出现的频率，</a:t>
                </a:r>
                <a14:m>
                  <m:oMath xmlns:m="http://schemas.openxmlformats.org/officeDocument/2006/math">
                    <m:sSub>
                      <m:sSubPr>
                        <m:ctrlPr>
                          <a:rPr lang="en-US" altLang="zh-CN" sz="1600" i="1" smtClean="0">
                            <a:solidFill>
                              <a:schemeClr val="dk1"/>
                            </a:solidFill>
                            <a:latin typeface="Cambria Math" panose="02040503050406030204" pitchFamily="18" charset="0"/>
                            <a:ea typeface="微软雅黑" panose="020B0503020204020204" charset="-122"/>
                            <a:cs typeface="Cambria Math" panose="02040503050406030204" pitchFamily="18" charset="0"/>
                          </a:rPr>
                        </m:ctrlPr>
                      </m:sSubPr>
                      <m:e>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𝑛</m:t>
                        </m:r>
                      </m:e>
                      <m:sub>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𝑖</m:t>
                        </m:r>
                        <m:r>
                          <a:rPr lang="en-US" altLang="zh-CN" sz="1600" b="0" i="1" smtClean="0">
                            <a:solidFill>
                              <a:schemeClr val="dk1"/>
                            </a:solidFill>
                            <a:latin typeface="Cambria Math" panose="02040503050406030204" pitchFamily="18" charset="0"/>
                            <a:ea typeface="MS Mincho" charset="0"/>
                            <a:cs typeface="Cambria Math" panose="02040503050406030204" pitchFamily="18" charset="0"/>
                          </a:rPr>
                          <m:t>,</m:t>
                        </m:r>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𝑗</m:t>
                        </m:r>
                      </m:sub>
                    </m:sSub>
                  </m:oMath>
                </a14:m>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表示</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sym typeface="+mn-ea"/>
                  </a:rPr>
                  <a:t> </a:t>
                </a:r>
                <a:r>
                  <a:rPr lang="en-US" altLang="zh-CN" sz="1600" dirty="0" err="1">
                    <a:solidFill>
                      <a:schemeClr val="dk1"/>
                    </a:solidFill>
                    <a:latin typeface="微软雅黑" panose="020B0503020204020204" charset="-122"/>
                    <a:ea typeface="微软雅黑" panose="020B0503020204020204" charset="-122"/>
                    <a:cs typeface="微软雅黑" panose="020B0503020204020204" charset="-122"/>
                    <a:sym typeface="+mn-ea"/>
                  </a:rPr>
                  <a:t>i </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在</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sym typeface="+mn-ea"/>
                  </a:rPr>
                  <a:t> j </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中出现的次数，</a:t>
                </a:r>
                <a14:m>
                  <m:oMath xmlns:m="http://schemas.openxmlformats.org/officeDocument/2006/math">
                    <m:sSub>
                      <m:sSubPr>
                        <m:ctrlPr>
                          <a:rPr lang="en-US" altLang="zh-CN" sz="1600" i="1" smtClean="0">
                            <a:solidFill>
                              <a:schemeClr val="dk1"/>
                            </a:solidFill>
                            <a:latin typeface="Cambria Math" panose="02040503050406030204" pitchFamily="18" charset="0"/>
                            <a:ea typeface="微软雅黑" panose="020B0503020204020204" charset="-122"/>
                            <a:cs typeface="Cambria Math" panose="02040503050406030204" pitchFamily="18" charset="0"/>
                          </a:rPr>
                        </m:ctrlPr>
                      </m:sSubPr>
                      <m:e>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𝑛</m:t>
                        </m:r>
                      </m:e>
                      <m:sub>
                        <m:r>
                          <a:rPr lang="en-US" altLang="zh-CN" sz="1600" b="0" i="1" smtClean="0">
                            <a:solidFill>
                              <a:schemeClr val="dk1"/>
                            </a:solidFill>
                            <a:latin typeface="Cambria Math" panose="02040503050406030204" pitchFamily="18" charset="0"/>
                            <a:ea typeface="MS Mincho" charset="0"/>
                            <a:cs typeface="Cambria Math" panose="02040503050406030204" pitchFamily="18" charset="0"/>
                          </a:rPr>
                          <m:t>∗,</m:t>
                        </m:r>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𝑗</m:t>
                        </m:r>
                      </m:sub>
                    </m:sSub>
                  </m:oMath>
                </a14:m>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表示文档</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sym typeface="+mn-ea"/>
                  </a:rPr>
                  <a:t>j</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的总词数</a:t>
                </a:r>
                <a:endParaRPr sz="1600" spc="-10" dirty="0">
                  <a:solidFill>
                    <a:srgbClr val="000000"/>
                  </a:solidFill>
                  <a:latin typeface="微软雅黑" panose="020B0503020204020204" charset="-122"/>
                  <a:ea typeface="微软雅黑" panose="020B0503020204020204" charset="-122"/>
                  <a:cs typeface="微软雅黑" panose="020B0503020204020204" charset="-122"/>
                </a:endParaRPr>
              </a:p>
            </p:txBody>
          </p:sp>
        </mc:Choice>
        <mc:Fallback>
          <p:sp>
            <p:nvSpPr>
              <p:cNvPr id="3" name="object 3"/>
              <p:cNvSpPr txBox="1">
                <a:spLocks noRot="1" noChangeAspect="1" noMove="1" noResize="1" noEditPoints="1" noAdjustHandles="1" noChangeArrowheads="1" noChangeShapeType="1" noTextEdit="1"/>
              </p:cNvSpPr>
              <p:nvPr/>
            </p:nvSpPr>
            <p:spPr>
              <a:xfrm>
                <a:off x="513715" y="1109980"/>
                <a:ext cx="8002270" cy="2320290"/>
              </a:xfrm>
              <a:prstGeom prst="rect">
                <a:avLst/>
              </a:prstGeom>
              <a:blipFill rotWithShape="1">
                <a:blip r:embed="rId3"/>
                <a:stretch>
                  <a:fillRect r="-23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object 54"/>
              <p:cNvSpPr txBox="1"/>
              <p:nvPr/>
            </p:nvSpPr>
            <p:spPr>
              <a:xfrm>
                <a:off x="457200" y="3886200"/>
                <a:ext cx="7981315" cy="1935480"/>
              </a:xfrm>
              <a:prstGeom prst="rect">
                <a:avLst/>
              </a:prstGeom>
            </p:spPr>
            <p:txBody>
              <a:bodyPr vert="horz" wrap="square" lIns="0" tIns="12065" rIns="0" bIns="0" rtlCol="0">
                <a:spAutoFit/>
              </a:bodyPr>
              <a:lstStyle/>
              <a:p>
                <a:pPr marL="285750" indent="-285750" fontAlgn="auto">
                  <a:lnSpc>
                    <a:spcPts val="3000"/>
                  </a:lnSpc>
                  <a:spcBef>
                    <a:spcPts val="0"/>
                  </a:spcBef>
                  <a:buFont typeface="Wingdings" panose="05000000000000000000" charset="0"/>
                  <a:buChar char="u"/>
                  <a:tabLst>
                    <a:tab pos="342265" algn="l"/>
                    <a:tab pos="342900" algn="l"/>
                  </a:tabLst>
                </a:pPr>
                <a:r>
                  <a:rPr sz="1600" spc="-5" dirty="0">
                    <a:solidFill>
                      <a:srgbClr val="000000"/>
                    </a:solidFill>
                    <a:latin typeface="微软雅黑" panose="020B0503020204020204" charset="-122"/>
                    <a:ea typeface="微软雅黑" panose="020B0503020204020204" charset="-122"/>
                    <a:cs typeface="微软雅黑" panose="020B0503020204020204" charset="-122"/>
                  </a:rPr>
                  <a:t>逆向文件频率（Inverse</a:t>
                </a:r>
                <a:r>
                  <a:rPr sz="1600" spc="35" dirty="0">
                    <a:solidFill>
                      <a:srgbClr val="000000"/>
                    </a:solidFill>
                    <a:latin typeface="微软雅黑" panose="020B0503020204020204" charset="-122"/>
                    <a:ea typeface="微软雅黑" panose="020B0503020204020204" charset="-122"/>
                    <a:cs typeface="微软雅黑" panose="020B0503020204020204" charset="-122"/>
                  </a:rPr>
                  <a:t> </a:t>
                </a:r>
                <a:r>
                  <a:rPr sz="1600" spc="-5" dirty="0">
                    <a:solidFill>
                      <a:srgbClr val="000000"/>
                    </a:solidFill>
                    <a:latin typeface="微软雅黑" panose="020B0503020204020204" charset="-122"/>
                    <a:ea typeface="微软雅黑" panose="020B0503020204020204" charset="-122"/>
                    <a:cs typeface="微软雅黑" panose="020B0503020204020204" charset="-122"/>
                  </a:rPr>
                  <a:t>Document</a:t>
                </a:r>
                <a:r>
                  <a:rPr sz="1600" spc="20" dirty="0">
                    <a:solidFill>
                      <a:srgbClr val="000000"/>
                    </a:solidFill>
                    <a:latin typeface="微软雅黑" panose="020B0503020204020204" charset="-122"/>
                    <a:ea typeface="微软雅黑" panose="020B0503020204020204" charset="-122"/>
                    <a:cs typeface="微软雅黑" panose="020B0503020204020204" charset="-122"/>
                  </a:rPr>
                  <a:t> </a:t>
                </a:r>
                <a:r>
                  <a:rPr sz="1600" spc="-10" dirty="0" err="1">
                    <a:solidFill>
                      <a:srgbClr val="000000"/>
                    </a:solidFill>
                    <a:latin typeface="微软雅黑" panose="020B0503020204020204" charset="-122"/>
                    <a:ea typeface="微软雅黑" panose="020B0503020204020204" charset="-122"/>
                    <a:cs typeface="微软雅黑" panose="020B0503020204020204" charset="-122"/>
                  </a:rPr>
                  <a:t>Frequency，IDF</a:t>
                </a:r>
                <a:r>
                  <a:rPr sz="1600" spc="-10" dirty="0">
                    <a:solidFill>
                      <a:srgbClr val="000000"/>
                    </a:solidFill>
                    <a:latin typeface="微软雅黑" panose="020B0503020204020204" charset="-122"/>
                    <a:ea typeface="微软雅黑" panose="020B0503020204020204" charset="-122"/>
                    <a:cs typeface="微软雅黑" panose="020B0503020204020204" charset="-122"/>
                  </a:rPr>
                  <a:t>）</a:t>
                </a:r>
                <a:endParaRPr sz="1600" spc="-1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fontAlgn="auto">
                  <a:lnSpc>
                    <a:spcPts val="3000"/>
                  </a:lnSpc>
                  <a:spcBef>
                    <a:spcPts val="0"/>
                  </a:spcBef>
                  <a:buFont typeface="Wingdings" panose="05000000000000000000" charset="0"/>
                  <a:buChar char="n"/>
                  <a:tabLst>
                    <a:tab pos="342265" algn="l"/>
                    <a:tab pos="342900" algn="l"/>
                  </a:tabLst>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是一个词语普遍重要性的度量，某一特定词语的</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sym typeface="+mn-ea"/>
                  </a:rPr>
                  <a:t>IDF</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，可以由总文档数目除以包</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marL="742950" lvl="1" indent="-285750" fontAlgn="auto">
                  <a:lnSpc>
                    <a:spcPts val="3000"/>
                  </a:lnSpc>
                  <a:spcBef>
                    <a:spcPts val="0"/>
                  </a:spcBef>
                  <a:buFont typeface="Wingdings" panose="05000000000000000000" charset="0"/>
                  <a:buChar char="n"/>
                  <a:tabLst>
                    <a:tab pos="342265" algn="l"/>
                    <a:tab pos="342900" algn="l"/>
                  </a:tabLst>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含该词语之文档的数目，再将得到的商取对数得到</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marL="742950" lvl="1" indent="-285750" fontAlgn="auto">
                  <a:lnSpc>
                    <a:spcPts val="3000"/>
                  </a:lnSpc>
                  <a:spcBef>
                    <a:spcPts val="0"/>
                  </a:spcBef>
                  <a:buFont typeface="Wingdings" panose="05000000000000000000" charset="0"/>
                  <a:buChar char="n"/>
                  <a:tabLst>
                    <a:tab pos="342265" algn="l"/>
                    <a:tab pos="342900" algn="l"/>
                  </a:tabLst>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其中</a:t>
                </a:r>
                <a14:m>
                  <m:oMath xmlns:m="http://schemas.openxmlformats.org/officeDocument/2006/math">
                    <m:sSub>
                      <m:sSubPr>
                        <m:ctrlPr>
                          <a:rPr lang="en-US" altLang="zh-CN" sz="1600" i="1" smtClean="0">
                            <a:solidFill>
                              <a:schemeClr val="dk1"/>
                            </a:solidFill>
                            <a:latin typeface="Cambria Math" panose="02040503050406030204" pitchFamily="18" charset="0"/>
                            <a:ea typeface="微软雅黑" panose="020B0503020204020204" charset="-122"/>
                            <a:cs typeface="Cambria Math" panose="02040503050406030204" pitchFamily="18" charset="0"/>
                          </a:rPr>
                        </m:ctrlPr>
                      </m:sSubPr>
                      <m:e>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𝐼𝐷𝐹</m:t>
                        </m:r>
                      </m:e>
                      <m:sub>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𝑖</m:t>
                        </m:r>
                      </m:sub>
                    </m:sSub>
                  </m:oMath>
                </a14:m>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表示词语</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sym typeface="+mn-ea"/>
                  </a:rPr>
                  <a:t> </a:t>
                </a:r>
                <a:r>
                  <a:rPr lang="en-US" altLang="zh-CN" sz="1600" dirty="0" err="1">
                    <a:solidFill>
                      <a:schemeClr val="dk1"/>
                    </a:solidFill>
                    <a:latin typeface="微软雅黑" panose="020B0503020204020204" charset="-122"/>
                    <a:ea typeface="微软雅黑" panose="020B0503020204020204" charset="-122"/>
                    <a:cs typeface="微软雅黑" panose="020B0503020204020204" charset="-122"/>
                    <a:sym typeface="+mn-ea"/>
                  </a:rPr>
                  <a:t>i </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在文档集中的逆文档频率，</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sym typeface="+mn-ea"/>
                  </a:rPr>
                  <a:t>N</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表示文档集合中的文档总数，</a:t>
                </a:r>
                <a14:m>
                  <m:oMath xmlns:m="http://schemas.openxmlformats.org/officeDocument/2006/math">
                    <m:sSub>
                      <m:sSubPr>
                        <m:ctrlPr>
                          <a:rPr lang="en-US" altLang="zh-CN" sz="1600" i="1" smtClean="0">
                            <a:solidFill>
                              <a:schemeClr val="dk1"/>
                            </a:solidFill>
                            <a:latin typeface="Cambria Math" panose="02040503050406030204" pitchFamily="18" charset="0"/>
                            <a:ea typeface="微软雅黑" panose="020B0503020204020204" charset="-122"/>
                            <a:cs typeface="Cambria Math" panose="02040503050406030204" pitchFamily="18" charset="0"/>
                          </a:rPr>
                        </m:ctrlPr>
                      </m:sSubPr>
                      <m:e>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𝑁</m:t>
                        </m:r>
                      </m:e>
                      <m:sub>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𝑖</m:t>
                        </m:r>
                      </m:sub>
                    </m:sSub>
                  </m:oMath>
                </a14:m>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表示文档集合中包含了词语</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sym typeface="+mn-ea"/>
                  </a:rPr>
                  <a:t> </a:t>
                </a:r>
                <a:r>
                  <a:rPr lang="en-US" altLang="zh-CN" sz="1600" dirty="0" err="1">
                    <a:solidFill>
                      <a:schemeClr val="dk1"/>
                    </a:solidFill>
                    <a:latin typeface="微软雅黑" panose="020B0503020204020204" charset="-122"/>
                    <a:ea typeface="微软雅黑" panose="020B0503020204020204" charset="-122"/>
                    <a:cs typeface="微软雅黑" panose="020B0503020204020204" charset="-122"/>
                    <a:sym typeface="+mn-ea"/>
                  </a:rPr>
                  <a:t>i </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sym typeface="+mn-ea"/>
                  </a:rPr>
                  <a:t>的文档数</a:t>
                </a:r>
                <a:endParaRPr sz="1600" spc="-10" dirty="0">
                  <a:solidFill>
                    <a:srgbClr val="000000"/>
                  </a:solidFill>
                  <a:latin typeface="微软雅黑" panose="020B0503020204020204" charset="-122"/>
                  <a:ea typeface="微软雅黑" panose="020B0503020204020204" charset="-122"/>
                  <a:cs typeface="微软雅黑" panose="020B0503020204020204" charset="-122"/>
                </a:endParaRPr>
              </a:p>
            </p:txBody>
          </p:sp>
        </mc:Choice>
        <mc:Fallback>
          <p:sp>
            <p:nvSpPr>
              <p:cNvPr id="54" name="object 54"/>
              <p:cNvSpPr txBox="1">
                <a:spLocks noRot="1" noChangeAspect="1" noMove="1" noResize="1" noEditPoints="1" noAdjustHandles="1" noChangeArrowheads="1" noChangeShapeType="1" noTextEdit="1"/>
              </p:cNvSpPr>
              <p:nvPr/>
            </p:nvSpPr>
            <p:spPr>
              <a:xfrm>
                <a:off x="457200" y="3886200"/>
                <a:ext cx="7981315" cy="1935480"/>
              </a:xfrm>
              <a:prstGeom prst="rect">
                <a:avLst/>
              </a:prstGeo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object 2"/>
          <p:cNvSpPr txBox="1">
            <a:spLocks noGrp="1"/>
          </p:cNvSpPr>
          <p:nvPr>
            <p:ph type="title" idx="4294967295"/>
          </p:nvPr>
        </p:nvSpPr>
        <p:spPr>
          <a:xfrm>
            <a:off x="895908" y="785876"/>
            <a:ext cx="5789930" cy="505460"/>
          </a:xfrm>
          <a:prstGeom prst="rect">
            <a:avLst/>
          </a:prstGeom>
        </p:spPr>
        <p:txBody>
          <a:bodyPr vert="horz" wrap="square" lIns="0" tIns="13335" rIns="0" bIns="0" rtlCol="0">
            <a:spAutoFit/>
          </a:bodyPr>
          <a:lstStyle>
            <a:lvl1pPr>
              <a:defRPr sz="3200" b="0" i="0">
                <a:solidFill>
                  <a:srgbClr val="404040"/>
                </a:solidFill>
                <a:latin typeface="微软雅黑" panose="020B0503020204020204" charset="-122"/>
                <a:ea typeface="+mj-ea"/>
                <a:cs typeface="微软雅黑" panose="020B0503020204020204" charset="-122"/>
              </a:defRPr>
            </a:lvl1pPr>
          </a:lstStyle>
          <a:p>
            <a:pPr marL="12700" lvl="0" algn="l" defTabSz="914400">
              <a:spcBef>
                <a:spcPts val="105"/>
              </a:spcBef>
              <a:buClrTx/>
              <a:buSzTx/>
              <a:buFontTx/>
            </a:pPr>
            <a:r>
              <a:rPr kern="1200" spc="-5" dirty="0">
                <a:solidFill>
                  <a:schemeClr val="accent1"/>
                </a:solidFill>
                <a:ea typeface="微软雅黑" panose="020B0503020204020204" charset="-122"/>
                <a:sym typeface="+mn-ea"/>
              </a:rPr>
              <a:t>TF-IDF</a:t>
            </a:r>
            <a:r>
              <a:rPr kern="1200" spc="-5" dirty="0">
                <a:solidFill>
                  <a:schemeClr val="accent1"/>
                </a:solidFill>
                <a:ea typeface="微软雅黑" panose="020B0503020204020204" charset="-122"/>
                <a:sym typeface="+mn-ea"/>
              </a:rPr>
              <a:t> </a:t>
            </a:r>
            <a:r>
              <a:rPr kern="1200" spc="-5" dirty="0">
                <a:solidFill>
                  <a:schemeClr val="accent1"/>
                </a:solidFill>
                <a:ea typeface="微软雅黑" panose="020B0503020204020204" charset="-122"/>
                <a:sym typeface="+mn-ea"/>
              </a:rPr>
              <a:t>对基于</a:t>
            </a:r>
            <a:r>
              <a:rPr kern="1200" spc="-5" dirty="0">
                <a:solidFill>
                  <a:schemeClr val="accent1"/>
                </a:solidFill>
                <a:ea typeface="微软雅黑" panose="020B0503020204020204" charset="-122"/>
                <a:sym typeface="+mn-ea"/>
              </a:rPr>
              <a:t> </a:t>
            </a:r>
            <a:r>
              <a:rPr kern="1200" spc="-5" dirty="0">
                <a:solidFill>
                  <a:schemeClr val="accent1"/>
                </a:solidFill>
                <a:ea typeface="微软雅黑" panose="020B0503020204020204" charset="-122"/>
                <a:sym typeface="+mn-ea"/>
              </a:rPr>
              <a:t>UGC</a:t>
            </a:r>
            <a:r>
              <a:rPr kern="1200" spc="-5" dirty="0">
                <a:solidFill>
                  <a:schemeClr val="accent1"/>
                </a:solidFill>
                <a:ea typeface="微软雅黑" panose="020B0503020204020204" charset="-122"/>
                <a:sym typeface="+mn-ea"/>
              </a:rPr>
              <a:t> </a:t>
            </a:r>
            <a:r>
              <a:rPr kern="1200" spc="-5" dirty="0">
                <a:solidFill>
                  <a:schemeClr val="accent1"/>
                </a:solidFill>
                <a:ea typeface="微软雅黑" panose="020B0503020204020204" charset="-122"/>
                <a:sym typeface="+mn-ea"/>
              </a:rPr>
              <a:t>推荐的改进</a:t>
            </a:r>
            <a:endParaRPr kern="1200" spc="-5" dirty="0">
              <a:solidFill>
                <a:schemeClr val="accent1"/>
              </a:solidFill>
              <a:ea typeface="微软雅黑" panose="020B0503020204020204" charset="-122"/>
              <a:sym typeface="+mn-ea"/>
            </a:endParaRPr>
          </a:p>
        </p:txBody>
      </p:sp>
      <mc:AlternateContent xmlns:mc="http://schemas.openxmlformats.org/markup-compatibility/2006">
        <mc:Choice xmlns:a14="http://schemas.microsoft.com/office/drawing/2010/main" Requires="a14">
          <p:sp>
            <p:nvSpPr>
              <p:cNvPr id="50" name="矩形 49"/>
              <p:cNvSpPr/>
              <p:nvPr>
                <p:custDataLst>
                  <p:tags r:id="rId3"/>
                </p:custDataLst>
              </p:nvPr>
            </p:nvSpPr>
            <p:spPr>
              <a:xfrm>
                <a:off x="2666903" y="4571775"/>
                <a:ext cx="3769360" cy="68326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zh-CN" altLang="en-US" sz="1600" smtClean="0">
                          <a:solidFill>
                            <a:schemeClr val="dk1"/>
                          </a:solidFill>
                          <a:latin typeface="Cambria Math" panose="02040503050406030204" pitchFamily="18" charset="0"/>
                          <a:ea typeface="微软雅黑" panose="020B0503020204020204" charset="-122"/>
                          <a:cs typeface="Cambria Math" panose="02040503050406030204" pitchFamily="18" charset="0"/>
                        </a:rPr>
                        <m:t>p</m:t>
                      </m:r>
                      <m:d>
                        <m:dPr>
                          <m:ctrlPr>
                            <a:rPr lang="zh-CN" altLang="en-US" sz="1600" i="1">
                              <a:solidFill>
                                <a:schemeClr val="dk1"/>
                              </a:solidFill>
                              <a:latin typeface="Cambria Math" panose="02040503050406030204" pitchFamily="18" charset="0"/>
                              <a:ea typeface="微软雅黑" panose="020B0503020204020204" charset="-122"/>
                              <a:cs typeface="Cambria Math" panose="02040503050406030204" pitchFamily="18" charset="0"/>
                            </a:rPr>
                          </m:ctrlPr>
                        </m:dPr>
                        <m:e>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u</m:t>
                          </m:r>
                          <m:r>
                            <a:rPr lang="zh-CN" altLang="en-US" sz="1600" i="0">
                              <a:solidFill>
                                <a:schemeClr val="dk1"/>
                              </a:solidFill>
                              <a:latin typeface="Cambria Math" panose="02040503050406030204" pitchFamily="18" charset="0"/>
                              <a:ea typeface="MS Mincho" charset="0"/>
                              <a:cs typeface="Cambria Math" panose="02040503050406030204" pitchFamily="18" charset="0"/>
                            </a:rPr>
                            <m:t>,</m:t>
                          </m:r>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i</m:t>
                          </m:r>
                        </m:e>
                      </m:d>
                      <m:r>
                        <a:rPr lang="zh-CN" altLang="en-US" sz="1600" i="0">
                          <a:solidFill>
                            <a:schemeClr val="dk1"/>
                          </a:solidFill>
                          <a:latin typeface="Cambria Math" panose="02040503050406030204" pitchFamily="18" charset="0"/>
                          <a:ea typeface="MS Mincho" charset="0"/>
                          <a:cs typeface="Cambria Math" panose="02040503050406030204" pitchFamily="18" charset="0"/>
                        </a:rPr>
                        <m:t>=</m:t>
                      </m:r>
                      <m:nary>
                        <m:naryPr>
                          <m:chr m:val="∑"/>
                          <m:limLoc m:val="subSup"/>
                          <m:supHide m:val="on"/>
                          <m:ctrlPr>
                            <a:rPr lang="zh-CN" altLang="en-US" sz="1600" i="1">
                              <a:solidFill>
                                <a:schemeClr val="dk1"/>
                              </a:solidFill>
                              <a:latin typeface="Cambria Math" panose="02040503050406030204" pitchFamily="18" charset="0"/>
                              <a:ea typeface="微软雅黑" panose="020B0503020204020204" charset="-122"/>
                              <a:cs typeface="Cambria Math" panose="02040503050406030204" pitchFamily="18" charset="0"/>
                            </a:rPr>
                          </m:ctrlPr>
                        </m:naryPr>
                        <m:sub>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b</m:t>
                          </m:r>
                        </m:sub>
                        <m:sup/>
                        <m:e>
                          <m:f>
                            <m:fPr>
                              <m:ctrlPr>
                                <a:rPr lang="zh-CN" altLang="en-US" sz="1600" i="1">
                                  <a:solidFill>
                                    <a:schemeClr val="dk1"/>
                                  </a:solidFill>
                                  <a:latin typeface="Cambria Math" panose="02040503050406030204" pitchFamily="18" charset="0"/>
                                  <a:ea typeface="微软雅黑" panose="020B0503020204020204" charset="-122"/>
                                  <a:cs typeface="Cambria Math" panose="02040503050406030204" pitchFamily="18" charset="0"/>
                                </a:rPr>
                              </m:ctrlPr>
                            </m:fPr>
                            <m:num>
                              <m:sSub>
                                <m:sSubPr>
                                  <m:ctrlPr>
                                    <a:rPr lang="zh-CN" altLang="en-US" sz="1600" i="1">
                                      <a:solidFill>
                                        <a:schemeClr val="dk1"/>
                                      </a:solidFill>
                                      <a:latin typeface="Cambria Math" panose="02040503050406030204" pitchFamily="18" charset="0"/>
                                      <a:ea typeface="微软雅黑" panose="020B0503020204020204" charset="-122"/>
                                      <a:cs typeface="Cambria Math" panose="02040503050406030204" pitchFamily="18" charset="0"/>
                                    </a:rPr>
                                  </m:ctrlPr>
                                </m:sSubPr>
                                <m:e>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n</m:t>
                                  </m:r>
                                </m:e>
                                <m:sub>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u</m:t>
                                  </m:r>
                                  <m:r>
                                    <a:rPr lang="zh-CN" altLang="en-US" sz="1600" i="0">
                                      <a:solidFill>
                                        <a:schemeClr val="dk1"/>
                                      </a:solidFill>
                                      <a:latin typeface="Cambria Math" panose="02040503050406030204" pitchFamily="18" charset="0"/>
                                      <a:ea typeface="MS Mincho" charset="0"/>
                                      <a:cs typeface="Cambria Math" panose="02040503050406030204" pitchFamily="18" charset="0"/>
                                    </a:rPr>
                                    <m:t>,</m:t>
                                  </m:r>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b</m:t>
                                  </m:r>
                                </m:sub>
                              </m:sSub>
                            </m:num>
                            <m:den>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log</m:t>
                              </m:r>
                              <m:d>
                                <m:dPr>
                                  <m:ctrlPr>
                                    <a:rPr lang="zh-CN" altLang="en-US" sz="1600" i="1">
                                      <a:solidFill>
                                        <a:schemeClr val="dk1"/>
                                      </a:solidFill>
                                      <a:latin typeface="Cambria Math" panose="02040503050406030204" pitchFamily="18" charset="0"/>
                                      <a:ea typeface="微软雅黑" panose="020B0503020204020204" charset="-122"/>
                                      <a:cs typeface="Cambria Math" panose="02040503050406030204" pitchFamily="18" charset="0"/>
                                    </a:rPr>
                                  </m:ctrlPr>
                                </m:dPr>
                                <m:e>
                                  <m:r>
                                    <a:rPr lang="zh-CN" altLang="en-US" sz="1600" i="0">
                                      <a:solidFill>
                                        <a:schemeClr val="dk1"/>
                                      </a:solidFill>
                                      <a:latin typeface="Cambria Math" panose="02040503050406030204" pitchFamily="18" charset="0"/>
                                      <a:ea typeface="MS Mincho" charset="0"/>
                                      <a:cs typeface="Cambria Math" panose="02040503050406030204" pitchFamily="18" charset="0"/>
                                    </a:rPr>
                                    <m:t>1</m:t>
                                  </m:r>
                                  <m:r>
                                    <a:rPr lang="zh-CN" altLang="en-US" sz="1600" i="0">
                                      <a:solidFill>
                                        <a:schemeClr val="dk1"/>
                                      </a:solidFill>
                                      <a:latin typeface="Cambria Math" panose="02040503050406030204" pitchFamily="18" charset="0"/>
                                      <a:ea typeface="MS Mincho" charset="0"/>
                                      <a:cs typeface="Cambria Math" panose="02040503050406030204" pitchFamily="18" charset="0"/>
                                    </a:rPr>
                                    <m:t>+</m:t>
                                  </m:r>
                                  <m:sSubSup>
                                    <m:sSubSupPr>
                                      <m:ctrlPr>
                                        <a:rPr lang="zh-CN" altLang="en-US" sz="1600" i="1">
                                          <a:solidFill>
                                            <a:schemeClr val="dk1"/>
                                          </a:solidFill>
                                          <a:latin typeface="Cambria Math" panose="02040503050406030204" pitchFamily="18" charset="0"/>
                                          <a:ea typeface="微软雅黑" panose="020B0503020204020204" charset="-122"/>
                                          <a:cs typeface="Cambria Math" panose="02040503050406030204" pitchFamily="18" charset="0"/>
                                        </a:rPr>
                                      </m:ctrlPr>
                                    </m:sSubSupPr>
                                    <m:e>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n</m:t>
                                      </m:r>
                                    </m:e>
                                    <m:sub>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b</m:t>
                                      </m:r>
                                    </m:sub>
                                    <m:sup>
                                      <m:d>
                                        <m:dPr>
                                          <m:ctrlPr>
                                            <a:rPr lang="zh-CN" altLang="en-US" sz="1600" i="1">
                                              <a:solidFill>
                                                <a:schemeClr val="dk1"/>
                                              </a:solidFill>
                                              <a:latin typeface="Cambria Math" panose="02040503050406030204" pitchFamily="18" charset="0"/>
                                              <a:ea typeface="微软雅黑" panose="020B0503020204020204" charset="-122"/>
                                              <a:cs typeface="Cambria Math" panose="02040503050406030204" pitchFamily="18" charset="0"/>
                                            </a:rPr>
                                          </m:ctrlPr>
                                        </m:dPr>
                                        <m:e>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u</m:t>
                                          </m:r>
                                        </m:e>
                                      </m:d>
                                    </m:sup>
                                  </m:sSubSup>
                                </m:e>
                              </m:d>
                            </m:den>
                          </m:f>
                          <m:f>
                            <m:fPr>
                              <m:ctrlPr>
                                <a:rPr lang="zh-CN" altLang="en-US" sz="1600" i="1">
                                  <a:solidFill>
                                    <a:schemeClr val="dk1"/>
                                  </a:solidFill>
                                  <a:latin typeface="Cambria Math" panose="02040503050406030204" pitchFamily="18" charset="0"/>
                                  <a:ea typeface="微软雅黑" panose="020B0503020204020204" charset="-122"/>
                                  <a:cs typeface="Cambria Math" panose="02040503050406030204" pitchFamily="18" charset="0"/>
                                </a:rPr>
                              </m:ctrlPr>
                            </m:fPr>
                            <m:num>
                              <m:sSub>
                                <m:sSubPr>
                                  <m:ctrlPr>
                                    <a:rPr lang="zh-CN" altLang="en-US" sz="1600" i="1">
                                      <a:solidFill>
                                        <a:schemeClr val="dk1"/>
                                      </a:solidFill>
                                      <a:latin typeface="Cambria Math" panose="02040503050406030204" pitchFamily="18" charset="0"/>
                                      <a:ea typeface="微软雅黑" panose="020B0503020204020204" charset="-122"/>
                                      <a:cs typeface="Cambria Math" panose="02040503050406030204" pitchFamily="18" charset="0"/>
                                    </a:rPr>
                                  </m:ctrlPr>
                                </m:sSubPr>
                                <m:e>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n</m:t>
                                  </m:r>
                                </m:e>
                                <m:sub>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b</m:t>
                                  </m:r>
                                  <m:r>
                                    <a:rPr lang="zh-CN" altLang="en-US" sz="1600" i="0">
                                      <a:solidFill>
                                        <a:schemeClr val="dk1"/>
                                      </a:solidFill>
                                      <a:latin typeface="Cambria Math" panose="02040503050406030204" pitchFamily="18" charset="0"/>
                                      <a:ea typeface="MS Mincho" charset="0"/>
                                      <a:cs typeface="Cambria Math" panose="02040503050406030204" pitchFamily="18" charset="0"/>
                                    </a:rPr>
                                    <m:t>,</m:t>
                                  </m:r>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i</m:t>
                                  </m:r>
                                </m:sub>
                              </m:sSub>
                            </m:num>
                            <m:den>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log</m:t>
                              </m:r>
                              <m:d>
                                <m:dPr>
                                  <m:ctrlPr>
                                    <a:rPr lang="zh-CN" altLang="en-US" sz="1600" i="1">
                                      <a:solidFill>
                                        <a:schemeClr val="dk1"/>
                                      </a:solidFill>
                                      <a:latin typeface="Cambria Math" panose="02040503050406030204" pitchFamily="18" charset="0"/>
                                      <a:ea typeface="微软雅黑" panose="020B0503020204020204" charset="-122"/>
                                      <a:cs typeface="Cambria Math" panose="02040503050406030204" pitchFamily="18" charset="0"/>
                                    </a:rPr>
                                  </m:ctrlPr>
                                </m:dPr>
                                <m:e>
                                  <m:r>
                                    <a:rPr lang="zh-CN" altLang="en-US" sz="1600" i="0">
                                      <a:solidFill>
                                        <a:schemeClr val="dk1"/>
                                      </a:solidFill>
                                      <a:latin typeface="Cambria Math" panose="02040503050406030204" pitchFamily="18" charset="0"/>
                                      <a:ea typeface="MS Mincho" charset="0"/>
                                      <a:cs typeface="Cambria Math" panose="02040503050406030204" pitchFamily="18" charset="0"/>
                                    </a:rPr>
                                    <m:t>1</m:t>
                                  </m:r>
                                  <m:r>
                                    <a:rPr lang="zh-CN" altLang="en-US" sz="1600" i="0">
                                      <a:solidFill>
                                        <a:schemeClr val="dk1"/>
                                      </a:solidFill>
                                      <a:latin typeface="Cambria Math" panose="02040503050406030204" pitchFamily="18" charset="0"/>
                                      <a:ea typeface="MS Mincho" charset="0"/>
                                      <a:cs typeface="Cambria Math" panose="02040503050406030204" pitchFamily="18" charset="0"/>
                                    </a:rPr>
                                    <m:t>+</m:t>
                                  </m:r>
                                  <m:sSubSup>
                                    <m:sSubSupPr>
                                      <m:ctrlPr>
                                        <a:rPr lang="zh-CN" altLang="en-US" sz="1600" i="1">
                                          <a:solidFill>
                                            <a:schemeClr val="dk1"/>
                                          </a:solidFill>
                                          <a:latin typeface="Cambria Math" panose="02040503050406030204" pitchFamily="18" charset="0"/>
                                          <a:ea typeface="微软雅黑" panose="020B0503020204020204" charset="-122"/>
                                          <a:cs typeface="Cambria Math" panose="02040503050406030204" pitchFamily="18" charset="0"/>
                                        </a:rPr>
                                      </m:ctrlPr>
                                    </m:sSubSupPr>
                                    <m:e>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n</m:t>
                                      </m:r>
                                    </m:e>
                                    <m:sub>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i</m:t>
                                      </m:r>
                                    </m:sub>
                                    <m:sup>
                                      <m:d>
                                        <m:dPr>
                                          <m:ctrlPr>
                                            <a:rPr lang="zh-CN" altLang="en-US" sz="1600" i="1">
                                              <a:solidFill>
                                                <a:schemeClr val="dk1"/>
                                              </a:solidFill>
                                              <a:latin typeface="Cambria Math" panose="02040503050406030204" pitchFamily="18" charset="0"/>
                                              <a:ea typeface="微软雅黑" panose="020B0503020204020204" charset="-122"/>
                                              <a:cs typeface="Cambria Math" panose="02040503050406030204" pitchFamily="18" charset="0"/>
                                            </a:rPr>
                                          </m:ctrlPr>
                                        </m:dPr>
                                        <m:e>
                                          <m:r>
                                            <m:rPr>
                                              <m:sty m:val="p"/>
                                            </m:rPr>
                                            <a:rPr lang="zh-CN" altLang="en-US" sz="1600" i="0">
                                              <a:solidFill>
                                                <a:schemeClr val="dk1"/>
                                              </a:solidFill>
                                              <a:latin typeface="Cambria Math" panose="02040503050406030204" pitchFamily="18" charset="0"/>
                                              <a:ea typeface="微软雅黑" panose="020B0503020204020204" charset="-122"/>
                                              <a:cs typeface="Cambria Math" panose="02040503050406030204" pitchFamily="18" charset="0"/>
                                            </a:rPr>
                                            <m:t>u</m:t>
                                          </m:r>
                                        </m:e>
                                      </m:d>
                                    </m:sup>
                                  </m:sSubSup>
                                </m:e>
                              </m:d>
                            </m:den>
                          </m:f>
                        </m:e>
                      </m:nary>
                    </m:oMath>
                  </m:oMathPara>
                </a14:m>
                <a:endParaRPr lang="zh-CN" altLang="en-US" sz="1600" i="0" dirty="0">
                  <a:solidFill>
                    <a:schemeClr val="dk1"/>
                  </a:solidFill>
                  <a:latin typeface="Cambria Math" panose="02040503050406030204" pitchFamily="18" charset="0"/>
                  <a:ea typeface="微软雅黑" panose="020B0503020204020204" charset="-122"/>
                  <a:cs typeface="Cambria Math" panose="02040503050406030204" pitchFamily="18" charset="0"/>
                </a:endParaRPr>
              </a:p>
            </p:txBody>
          </p:sp>
        </mc:Choice>
        <mc:Fallback>
          <p:sp>
            <p:nvSpPr>
              <p:cNvPr id="50" name="矩形 49"/>
              <p:cNvSpPr>
                <a:spLocks noRot="1" noChangeAspect="1" noMove="1" noResize="1" noEditPoints="1" noAdjustHandles="1" noChangeArrowheads="1" noChangeShapeType="1" noTextEdit="1"/>
              </p:cNvSpPr>
              <p:nvPr>
                <p:custDataLst>
                  <p:tags r:id="rId4"/>
                </p:custDataLst>
              </p:nvPr>
            </p:nvSpPr>
            <p:spPr>
              <a:xfrm>
                <a:off x="2666903" y="4571775"/>
                <a:ext cx="3769360" cy="683260"/>
              </a:xfrm>
              <a:prstGeom prst="rect">
                <a:avLst/>
              </a:prstGeom>
              <a:blipFill rotWithShape="1">
                <a:blip r:embed="rId5"/>
                <a:stretch>
                  <a:fillRect l="-14" t="-60" r="14" b="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p:cNvSpPr txBox="1"/>
              <p:nvPr>
                <p:custDataLst>
                  <p:tags r:id="rId6"/>
                </p:custDataLst>
              </p:nvPr>
            </p:nvSpPr>
            <p:spPr>
              <a:xfrm>
                <a:off x="657704" y="1440561"/>
                <a:ext cx="8336816" cy="2976880"/>
              </a:xfrm>
              <a:prstGeom prst="rect">
                <a:avLst/>
              </a:prstGeom>
              <a:noFill/>
            </p:spPr>
            <p:txBody>
              <a:bodyPr wrap="square" rtlCol="0">
                <a:spAutoFit/>
              </a:bodyPr>
              <a:lstStyle/>
              <a:p>
                <a:pPr fontAlgn="auto">
                  <a:lnSpc>
                    <a:spcPts val="2500"/>
                  </a:lnSpc>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为了避免热门标签和热门物品获得更多的权重，我们需要对“热门” 进行惩罚</a:t>
                </a:r>
                <a:endParaRPr lang="en-US" altLang="zh-CN"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2500"/>
                  </a:lnSpc>
                </a:pP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2500"/>
                  </a:lnSpc>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借鉴</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TF-IDF</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的思想，以一个物品的所有标签作为 “文档”，标签作为 “词语”，从而计算标签的“词频 ”（在物品所有标签中的频率）和“逆文档频率”（在其它物品标签中普遍出现的频率）</a:t>
                </a:r>
                <a:endParaRPr lang="en-US" altLang="zh-CN"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2500"/>
                  </a:lnSpc>
                </a:pP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2500"/>
                  </a:lnSpc>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由于“物品</a:t>
                </a:r>
                <a:r>
                  <a:rPr lang="en-US" altLang="zh-CN" sz="1600" dirty="0" err="1">
                    <a:solidFill>
                      <a:schemeClr val="dk1"/>
                    </a:solidFill>
                    <a:latin typeface="微软雅黑" panose="020B0503020204020204" charset="-122"/>
                    <a:ea typeface="微软雅黑" panose="020B0503020204020204" charset="-122"/>
                    <a:cs typeface="微软雅黑" panose="020B0503020204020204" charset="-122"/>
                  </a:rPr>
                  <a:t>i</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的所有标签”</a:t>
                </a:r>
                <a14:m>
                  <m:oMath xmlns:m="http://schemas.openxmlformats.org/officeDocument/2006/math">
                    <m:sSub>
                      <m:sSubPr>
                        <m:ctrlPr>
                          <a:rPr lang="en-US" altLang="zh-CN" sz="1600" i="1" smtClean="0">
                            <a:solidFill>
                              <a:schemeClr val="dk1"/>
                            </a:solidFill>
                            <a:latin typeface="Cambria Math" panose="02040503050406030204" pitchFamily="18" charset="0"/>
                            <a:ea typeface="微软雅黑" panose="020B0503020204020204" charset="-122"/>
                            <a:cs typeface="Cambria Math" panose="02040503050406030204" pitchFamily="18" charset="0"/>
                          </a:rPr>
                        </m:ctrlPr>
                      </m:sSubPr>
                      <m:e>
                        <m:r>
                          <m:rPr>
                            <m:sty m:val="p"/>
                          </m:rPr>
                          <a:rPr lang="en-US" altLang="zh-CN" sz="1600" i="1">
                            <a:solidFill>
                              <a:schemeClr val="dk1"/>
                            </a:solidFill>
                            <a:latin typeface="Cambria Math" panose="02040503050406030204" pitchFamily="18" charset="0"/>
                            <a:ea typeface="微软雅黑" panose="020B0503020204020204" charset="-122"/>
                            <a:cs typeface="Cambria Math" panose="02040503050406030204" pitchFamily="18" charset="0"/>
                          </a:rPr>
                          <m:t>n</m:t>
                        </m:r>
                      </m:e>
                      <m:sub>
                        <m:r>
                          <a:rPr lang="en-US" altLang="zh-CN" sz="1600" b="0" i="1" smtClean="0">
                            <a:solidFill>
                              <a:schemeClr val="dk1"/>
                            </a:solidFill>
                            <a:latin typeface="Cambria Math" panose="02040503050406030204" pitchFamily="18" charset="0"/>
                            <a:ea typeface="MS Mincho" charset="0"/>
                            <a:cs typeface="Cambria Math" panose="02040503050406030204" pitchFamily="18" charset="0"/>
                          </a:rPr>
                          <m:t>∗,</m:t>
                        </m:r>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𝑖</m:t>
                        </m:r>
                      </m:sub>
                    </m:sSub>
                  </m:oMath>
                </a14:m>
                <a:r>
                  <a:rPr lang="zh-CN" altLang="en-US" sz="1600" smtClean="0">
                    <a:solidFill>
                      <a:schemeClr val="dk1"/>
                    </a:solidFill>
                    <a:latin typeface="微软雅黑" panose="020B0503020204020204" charset="-122"/>
                    <a:ea typeface="微软雅黑" panose="020B0503020204020204" charset="-122"/>
                    <a:cs typeface="微软雅黑" panose="020B0503020204020204" charset="-122"/>
                  </a:rPr>
                  <a:t>对于</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标签权重没有影响，且“所有标签总数”</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N</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对于所有标签是一定的，所以这两项可以略去。在简单算法的基础上，直接加入对热门标签和热门物品的惩罚项后得到的用户</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 u </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对物品</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 i </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的兴趣公式为：</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p:txBody>
          </p:sp>
        </mc:Choice>
        <mc:Fallback>
          <p:sp>
            <p:nvSpPr>
              <p:cNvPr id="28" name="文本框 27"/>
              <p:cNvSpPr txBox="1">
                <a:spLocks noRot="1" noChangeAspect="1" noMove="1" noResize="1" noEditPoints="1" noAdjustHandles="1" noChangeArrowheads="1" noChangeShapeType="1" noTextEdit="1"/>
              </p:cNvSpPr>
              <p:nvPr>
                <p:custDataLst>
                  <p:tags r:id="rId7"/>
                </p:custDataLst>
              </p:nvPr>
            </p:nvSpPr>
            <p:spPr>
              <a:xfrm>
                <a:off x="657704" y="1440561"/>
                <a:ext cx="8336816" cy="2976880"/>
              </a:xfrm>
              <a:prstGeom prst="rect">
                <a:avLst/>
              </a:prstGeom>
              <a:blipFill rotWithShape="1">
                <a:blip r:embed="rId8"/>
                <a:stretch>
                  <a:fillRect l="-6" t="-13" r="5" b="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custDataLst>
                  <p:tags r:id="rId9"/>
                </p:custDataLst>
              </p:nvPr>
            </p:nvSpPr>
            <p:spPr>
              <a:xfrm>
                <a:off x="685800" y="5334102"/>
                <a:ext cx="7341870" cy="732155"/>
              </a:xfrm>
              <a:prstGeom prst="rect">
                <a:avLst/>
              </a:prstGeom>
              <a:noFill/>
            </p:spPr>
            <p:txBody>
              <a:bodyPr wrap="none" rtlCol="0">
                <a:spAutoFit/>
              </a:bodyPr>
              <a:lstStyle/>
              <a:p>
                <a:pPr fontAlgn="auto">
                  <a:lnSpc>
                    <a:spcPts val="2500"/>
                  </a:lnSpc>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其中，</a:t>
                </a:r>
                <a14:m>
                  <m:oMath xmlns:m="http://schemas.openxmlformats.org/officeDocument/2006/math">
                    <m:sSubSup>
                      <m:sSubSupPr>
                        <m:ctrlPr>
                          <a:rPr lang="en-US" altLang="zh-CN" sz="1600" i="1" smtClean="0">
                            <a:solidFill>
                              <a:schemeClr val="dk1"/>
                            </a:solidFill>
                            <a:latin typeface="Cambria Math" panose="02040503050406030204" pitchFamily="18" charset="0"/>
                            <a:ea typeface="微软雅黑" panose="020B0503020204020204" charset="-122"/>
                            <a:cs typeface="Cambria Math" panose="02040503050406030204" pitchFamily="18" charset="0"/>
                          </a:rPr>
                        </m:ctrlPr>
                      </m:sSubSupPr>
                      <m:e>
                        <m:r>
                          <m:rPr>
                            <m:sty m:val="p"/>
                          </m:rPr>
                          <a:rPr lang="en-US" altLang="zh-CN" sz="1600" i="1">
                            <a:solidFill>
                              <a:schemeClr val="dk1"/>
                            </a:solidFill>
                            <a:latin typeface="Cambria Math" panose="02040503050406030204" pitchFamily="18" charset="0"/>
                            <a:ea typeface="微软雅黑" panose="020B0503020204020204" charset="-122"/>
                            <a:cs typeface="Cambria Math" panose="02040503050406030204" pitchFamily="18" charset="0"/>
                          </a:rPr>
                          <m:t>n</m:t>
                        </m:r>
                      </m:e>
                      <m:sub>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𝑏</m:t>
                        </m:r>
                      </m:sub>
                      <m:sup>
                        <m:r>
                          <a:rPr lang="en-US" altLang="zh-CN" sz="1600" b="0" i="1" smtClean="0">
                            <a:solidFill>
                              <a:schemeClr val="dk1"/>
                            </a:solidFill>
                            <a:latin typeface="Cambria Math" panose="02040503050406030204" pitchFamily="18" charset="0"/>
                            <a:ea typeface="MS Mincho" charset="0"/>
                            <a:cs typeface="Cambria Math" panose="02040503050406030204" pitchFamily="18" charset="0"/>
                          </a:rPr>
                          <m:t>(</m:t>
                        </m:r>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𝑢</m:t>
                        </m:r>
                        <m:r>
                          <a:rPr lang="en-US" altLang="zh-CN" sz="1600" b="0" i="1" smtClean="0">
                            <a:solidFill>
                              <a:schemeClr val="dk1"/>
                            </a:solidFill>
                            <a:latin typeface="Cambria Math" panose="02040503050406030204" pitchFamily="18" charset="0"/>
                            <a:ea typeface="MS Mincho" charset="0"/>
                            <a:cs typeface="Cambria Math" panose="02040503050406030204" pitchFamily="18" charset="0"/>
                          </a:rPr>
                          <m:t>)</m:t>
                        </m:r>
                      </m:sup>
                    </m:sSubSup>
                  </m:oMath>
                </a14:m>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记录了标签</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b</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被多少个不同的用户使用过（记录过），</a:t>
                </a:r>
                <a14:m>
                  <m:oMath xmlns:m="http://schemas.openxmlformats.org/officeDocument/2006/math">
                    <m:sSubSup>
                      <m:sSubSupPr>
                        <m:ctrlPr>
                          <a:rPr lang="en-US" altLang="zh-CN" sz="1600" i="1" smtClean="0">
                            <a:solidFill>
                              <a:schemeClr val="dk1"/>
                            </a:solidFill>
                            <a:latin typeface="Cambria Math" panose="02040503050406030204" pitchFamily="18" charset="0"/>
                            <a:ea typeface="微软雅黑" panose="020B0503020204020204" charset="-122"/>
                            <a:cs typeface="Cambria Math" panose="02040503050406030204" pitchFamily="18" charset="0"/>
                          </a:rPr>
                        </m:ctrlPr>
                      </m:sSubSupPr>
                      <m:e>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𝑛</m:t>
                        </m:r>
                      </m:e>
                      <m:sub>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𝑖</m:t>
                        </m:r>
                      </m:sub>
                      <m:sup>
                        <m:r>
                          <a:rPr lang="en-US" altLang="zh-CN" sz="1600" b="0" i="1" smtClean="0">
                            <a:solidFill>
                              <a:schemeClr val="dk1"/>
                            </a:solidFill>
                            <a:latin typeface="Cambria Math" panose="02040503050406030204" pitchFamily="18" charset="0"/>
                            <a:ea typeface="MS Mincho" charset="0"/>
                            <a:cs typeface="Cambria Math" panose="02040503050406030204" pitchFamily="18" charset="0"/>
                          </a:rPr>
                          <m:t>(</m:t>
                        </m:r>
                        <m:r>
                          <a:rPr lang="en-US" altLang="zh-CN" sz="1600" b="0" i="1" smtClean="0">
                            <a:solidFill>
                              <a:schemeClr val="dk1"/>
                            </a:solidFill>
                            <a:latin typeface="Cambria Math" panose="02040503050406030204" pitchFamily="18" charset="0"/>
                            <a:ea typeface="微软雅黑" panose="020B0503020204020204" charset="-122"/>
                            <a:cs typeface="Cambria Math" panose="02040503050406030204" pitchFamily="18" charset="0"/>
                          </a:rPr>
                          <m:t>𝑢</m:t>
                        </m:r>
                        <m:r>
                          <a:rPr lang="en-US" altLang="zh-CN" sz="1600" b="0" i="1" smtClean="0">
                            <a:solidFill>
                              <a:schemeClr val="dk1"/>
                            </a:solidFill>
                            <a:latin typeface="Cambria Math" panose="02040503050406030204" pitchFamily="18" charset="0"/>
                            <a:ea typeface="MS Mincho" charset="0"/>
                            <a:cs typeface="Cambria Math" panose="02040503050406030204" pitchFamily="18" charset="0"/>
                          </a:rPr>
                          <m:t>)</m:t>
                        </m:r>
                      </m:sup>
                    </m:sSubSup>
                  </m:oMath>
                </a14:m>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记录了物品</a:t>
                </a:r>
                <a:r>
                  <a:rPr lang="en-US" altLang="zh-CN" sz="1600" dirty="0" err="1">
                    <a:solidFill>
                      <a:schemeClr val="dk1"/>
                    </a:solidFill>
                    <a:latin typeface="微软雅黑" panose="020B0503020204020204" charset="-122"/>
                    <a:ea typeface="微软雅黑" panose="020B0503020204020204" charset="-122"/>
                    <a:cs typeface="微软雅黑" panose="020B0503020204020204" charset="-122"/>
                  </a:rPr>
                  <a:t>i</a:t>
                </a:r>
                <a:endParaRPr lang="en-US" altLang="zh-CN" sz="1600" dirty="0" err="1">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2500"/>
                  </a:lnSpc>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被多少个不同的用户打过标签</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p:txBody>
          </p:sp>
        </mc:Choice>
        <mc:Fallback>
          <p:sp>
            <p:nvSpPr>
              <p:cNvPr id="29" name="文本框 28"/>
              <p:cNvSpPr txBox="1">
                <a:spLocks noRot="1" noChangeAspect="1" noMove="1" noResize="1" noEditPoints="1" noAdjustHandles="1" noChangeArrowheads="1" noChangeShapeType="1" noTextEdit="1"/>
              </p:cNvSpPr>
              <p:nvPr>
                <p:custDataLst>
                  <p:tags r:id="rId10"/>
                </p:custDataLst>
              </p:nvPr>
            </p:nvSpPr>
            <p:spPr>
              <a:xfrm>
                <a:off x="685800" y="5334102"/>
                <a:ext cx="7341870" cy="732155"/>
              </a:xfrm>
              <a:prstGeom prst="rect">
                <a:avLst/>
              </a:prstGeom>
              <a:blipFill rotWithShape="1">
                <a:blip r:embed="rId11"/>
                <a:stretch>
                  <a:fillRect t="-14" r="-156" b="14"/>
                </a:stretch>
              </a:blipFill>
            </p:spPr>
            <p:txBody>
              <a:bodyPr/>
              <a:lstStyle/>
              <a:p>
                <a:r>
                  <a:rPr lang="zh-CN" altLang="en-US">
                    <a:noFill/>
                  </a:rPr>
                  <a:t> </a:t>
                </a:r>
              </a:p>
            </p:txBody>
          </p:sp>
        </mc:Fallback>
      </mc:AlternateContent>
    </p:spTree>
    <p:custDataLst>
      <p:tags r:id="rId1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object 2"/>
          <p:cNvSpPr txBox="1">
            <a:spLocks noGrp="1"/>
          </p:cNvSpPr>
          <p:nvPr>
            <p:ph type="title" idx="4294967295"/>
          </p:nvPr>
        </p:nvSpPr>
        <p:spPr>
          <a:xfrm>
            <a:off x="776605" y="786130"/>
            <a:ext cx="5871210" cy="505460"/>
          </a:xfrm>
          <a:prstGeom prst="rect">
            <a:avLst/>
          </a:prstGeom>
        </p:spPr>
        <p:txBody>
          <a:bodyPr vert="horz" wrap="square" lIns="0" tIns="13335" rIns="0" bIns="0" rtlCol="0">
            <a:spAutoFit/>
          </a:bodyPr>
          <a:lstStyle>
            <a:lvl1pPr>
              <a:defRPr sz="3200" b="0" i="0">
                <a:solidFill>
                  <a:srgbClr val="404040"/>
                </a:solidFill>
                <a:latin typeface="微软雅黑" panose="020B0503020204020204" charset="-122"/>
                <a:ea typeface="+mj-ea"/>
                <a:cs typeface="微软雅黑" panose="020B0503020204020204" charset="-122"/>
              </a:defRPr>
            </a:lvl1pPr>
          </a:lstStyle>
          <a:p>
            <a:pPr marL="12700" lvl="0" algn="l" defTabSz="914400">
              <a:spcBef>
                <a:spcPts val="105"/>
              </a:spcBef>
              <a:buClrTx/>
              <a:buSzTx/>
              <a:buFontTx/>
            </a:pPr>
            <a:r>
              <a:rPr kern="1200" dirty="0">
                <a:solidFill>
                  <a:schemeClr val="accent1"/>
                </a:solidFill>
                <a:ea typeface="微软雅黑" panose="020B0503020204020204" charset="-122"/>
                <a:sym typeface="+mn-ea"/>
              </a:rPr>
              <a:t>基于协同过滤</a:t>
            </a:r>
            <a:r>
              <a:rPr kern="1200" dirty="0">
                <a:solidFill>
                  <a:schemeClr val="accent1"/>
                </a:solidFill>
                <a:ea typeface="微软雅黑" panose="020B0503020204020204" charset="-122"/>
                <a:sym typeface="+mn-ea"/>
              </a:rPr>
              <a:t>（CF）</a:t>
            </a:r>
            <a:r>
              <a:rPr kern="1200" dirty="0">
                <a:solidFill>
                  <a:schemeClr val="accent1"/>
                </a:solidFill>
                <a:ea typeface="微软雅黑" panose="020B0503020204020204" charset="-122"/>
                <a:sym typeface="+mn-ea"/>
              </a:rPr>
              <a:t>的推荐</a:t>
            </a:r>
            <a:endParaRPr kern="1200" dirty="0">
              <a:solidFill>
                <a:schemeClr val="accent1"/>
              </a:solidFill>
              <a:ea typeface="微软雅黑" panose="020B0503020204020204" charset="-122"/>
              <a:sym typeface="+mn-ea"/>
            </a:endParaRPr>
          </a:p>
        </p:txBody>
      </p:sp>
      <p:sp>
        <p:nvSpPr>
          <p:cNvPr id="36" name="矩形 35"/>
          <p:cNvSpPr/>
          <p:nvPr>
            <p:custDataLst>
              <p:tags r:id="rId3"/>
            </p:custDataLst>
          </p:nvPr>
        </p:nvSpPr>
        <p:spPr>
          <a:xfrm>
            <a:off x="762126" y="1609090"/>
            <a:ext cx="7995794" cy="3553460"/>
          </a:xfrm>
          <a:prstGeom prst="rect">
            <a:avLst/>
          </a:prstGeom>
        </p:spPr>
        <p:txBody>
          <a:bodyPr wrap="square">
            <a:spAutoFit/>
          </a:bodyPr>
          <a:lstStyle/>
          <a:p>
            <a:pPr fontAlgn="auto">
              <a:lnSpc>
                <a:spcPts val="3000"/>
              </a:lnSpc>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基于内容 Contentbased，CB） 主要利用的是用户评价过的物品的内容特征，而CF方法还可以利用其他用户评分过的物品内容</a:t>
            </a:r>
            <a:endParaRPr lang="en-US" altLang="zh-CN"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3000"/>
              </a:lnSpc>
            </a:pP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fontAlgn="auto">
              <a:lnSpc>
                <a:spcPts val="3000"/>
              </a:lnSpc>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CF可以解决CB的一些局限</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marL="285750" indent="-285750" fontAlgn="auto">
              <a:lnSpc>
                <a:spcPts val="3000"/>
              </a:lnSpc>
              <a:buFont typeface="Wingdings" panose="05000000000000000000" charset="0"/>
              <a:buChar char="l"/>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物品内容不完全或者难以获得时，依然可以通过其他用户的反馈给出推荐</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marL="285750" indent="-285750" fontAlgn="auto">
              <a:lnSpc>
                <a:spcPts val="3000"/>
              </a:lnSpc>
              <a:buFont typeface="Wingdings" panose="05000000000000000000" charset="0"/>
              <a:buChar char="l"/>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CF基于用户之间对物品的评价质量，避免了CB仅依赖内容可能造成的对物品质量判断的干扰</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a:p>
            <a:pPr marL="285750" indent="-285750" fontAlgn="auto">
              <a:lnSpc>
                <a:spcPts val="3000"/>
              </a:lnSpc>
              <a:buFont typeface="Wingdings" panose="05000000000000000000" charset="0"/>
              <a:buChar char="l"/>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CF推荐不受内容限制，只要其他类似用户给出了对不同物品的兴趣，CF就可以给用户推荐出内容差异很大的物品 （但有某种内在联系）</a:t>
            </a:r>
            <a:endParaRPr lang="zh-CN" altLang="en-US" sz="1600" dirty="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2*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33.xml><?xml version="1.0" encoding="utf-8"?>
<p:tagLst xmlns:p="http://schemas.openxmlformats.org/presentationml/2006/main">
  <p:tag name="KSO_WM_BEAUTIFY_FLAG" val="#wm#"/>
  <p:tag name="KSO_WM_TEMPLATE_CATEGORY" val="custom"/>
  <p:tag name="KSO_WM_TEMPLATE_INDEX" val="20206915"/>
  <p:tag name="KSO_WM_SLIDE_ID" val="custom20206915_2"/>
  <p:tag name="KSO_WM_TEMPLATE_SUBCATEGORY" val="0"/>
  <p:tag name="KSO_WM_TEMPLATE_MASTER_TYPE" val="1"/>
  <p:tag name="KSO_WM_TEMPLATE_COLOR_TYPE" val="1"/>
  <p:tag name="KSO_WM_SLIDE_TYPE" val="contents"/>
  <p:tag name="KSO_WM_SLIDE_SUBTYPE" val="diag"/>
  <p:tag name="KSO_WM_SLIDE_ITEM_CNT" val="2"/>
  <p:tag name="KSO_WM_SLIDE_INDEX" val="2"/>
  <p:tag name="KSO_WM_DIAGRAM_GROUP_CODE" val="l1-1"/>
  <p:tag name="KSO_WM_SLIDE_DIAGTYPE" val="l"/>
  <p:tag name="KSO_WM_TAG_VERSION" val="1.0"/>
  <p:tag name="KSO_WM_SLIDE_LAYOUT" val="a_l"/>
  <p:tag name="KSO_WM_SLIDE_LAYOUT_CNT" val="1_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a531b91-a182-46ae-834a-f2629e676a1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941797f-6a58-4649-a238-29269ad08795}"/>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6.xml><?xml version="1.0" encoding="utf-8"?>
<p:tagLst xmlns:p="http://schemas.openxmlformats.org/presentationml/2006/main">
  <p:tag name="KSO_WM_UNIT_TABLE_BEAUTIFY" val="smartTable{af314866-e21e-4d81-9896-c1ffe60c0031}"/>
</p:tagLst>
</file>

<file path=ppt/tags/tag137.xml><?xml version="1.0" encoding="utf-8"?>
<p:tagLst xmlns:p="http://schemas.openxmlformats.org/presentationml/2006/main">
  <p:tag name="KSO_WM_SLIDE_BK_DARK_LIGHT" val=""/>
  <p:tag name="KSO_WM_SLIDE_BACKGROUND_TYPE" val="general"/>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a531b91-a182-46ae-834a-f2629e676a1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941797f-6a58-4649-a238-29269ad08795}"/>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1.xml><?xml version="1.0" encoding="utf-8"?>
<p:tagLst xmlns:p="http://schemas.openxmlformats.org/presentationml/2006/main">
  <p:tag name="KSO_WM_SLIDE_BK_DARK_LIGHT" val=""/>
  <p:tag name="KSO_WM_SLIDE_BACKGROUND_TYPE" val="general"/>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a531b91-a182-46ae-834a-f2629e676a1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941797f-6a58-4649-a238-29269ad08795}"/>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K_DARK_LIGHT" val=""/>
  <p:tag name="KSO_WM_SLIDE_BACKGROUND_TYPE" val="general"/>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a531b91-a182-46ae-834a-f2629e676a1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941797f-6a58-4649-a238-29269ad08795}"/>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KSO_WM_SLIDE_BK_DARK_LIGHT" val=""/>
  <p:tag name="KSO_WM_SLIDE_BACKGROUND_TYPE" val="general"/>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a531b91-a182-46ae-834a-f2629e676a1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941797f-6a58-4649-a238-29269ad08795}"/>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7.xml><?xml version="1.0" encoding="utf-8"?>
<p:tagLst xmlns:p="http://schemas.openxmlformats.org/presentationml/2006/main">
  <p:tag name="KSO_WM_SLIDE_BK_DARK_LIGHT" val=""/>
  <p:tag name="KSO_WM_SLIDE_BACKGROUND_TYPE" val="general"/>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a531b91-a182-46ae-834a-f2629e676a1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941797f-6a58-4649-a238-29269ad08795}"/>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6.xml><?xml version="1.0" encoding="utf-8"?>
<p:tagLst xmlns:p="http://schemas.openxmlformats.org/presentationml/2006/main">
  <p:tag name="KSO_WM_SLIDE_BK_DARK_LIGHT" val=""/>
  <p:tag name="KSO_WM_SLIDE_BACKGROUND_TYPE" val="general"/>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a531b91-a182-46ae-834a-f2629e676a1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941797f-6a58-4649-a238-29269ad08795}"/>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BK_DARK_LIGHT" val=""/>
  <p:tag name="KSO_WM_SLIDE_BACKGROUND_TYPE" val="general"/>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a531b91-a182-46ae-834a-f2629e676a1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941797f-6a58-4649-a238-29269ad08795}"/>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3.xml><?xml version="1.0" encoding="utf-8"?>
<p:tagLst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174.xml><?xml version="1.0" encoding="utf-8"?>
<p:tagLst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175.xml><?xml version="1.0" encoding="utf-8"?>
<p:tagLst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176.xml><?xml version="1.0" encoding="utf-8"?>
<p:tagLst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177.xml><?xml version="1.0" encoding="utf-8"?>
<p:tagLst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178.xml><?xml version="1.0" encoding="utf-8"?>
<p:tagLst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1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3.xml><?xml version="1.0" encoding="utf-8"?>
<p:tagLst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184.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85.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86.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87.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88.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89.xml><?xml version="1.0" encoding="utf-8"?>
<p:tagLst xmlns:p="http://schemas.openxmlformats.org/presentationml/2006/main">
  <p:tag name="KSO_WM_SLIDE_BK_DARK_LIGHT" val=""/>
  <p:tag name="KSO_WM_SLIDE_BACKGROUND_TYPE" val="gener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a531b91-a182-46ae-834a-f2629e676a1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941797f-6a58-4649-a238-29269ad08795}"/>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2.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PLACING_PICTURE_USER_VIEWPORT" val="{&quot;height&quot;:5815,&quot;width&quot;:12360}"/>
</p:tagLst>
</file>

<file path=ppt/tags/tag193.xml><?xml version="1.0" encoding="utf-8"?>
<p:tagLst xmlns:p="http://schemas.openxmlformats.org/presentationml/2006/main">
  <p:tag name="KSO_WM_SLIDE_BK_DARK_LIGHT" val=""/>
  <p:tag name="KSO_WM_SLIDE_BACKGROUND_TYPE" val="general"/>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a531b91-a182-46ae-834a-f2629e676a1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941797f-6a58-4649-a238-29269ad08795}"/>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6.xml><?xml version="1.0" encoding="utf-8"?>
<p:tagLst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197.xml><?xml version="1.0" encoding="utf-8"?>
<p:tagLst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198.xml><?xml version="1.0" encoding="utf-8"?>
<p:tagLst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199.xml><?xml version="1.0" encoding="utf-8"?>
<p:tagLst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201.xml><?xml version="1.0" encoding="utf-8"?>
<p:tagLst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2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5.xml><?xml version="1.0" encoding="utf-8"?>
<p:tagLst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20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07.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208.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0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211.xml><?xml version="1.0" encoding="utf-8"?>
<p:tagLst xmlns:p="http://schemas.openxmlformats.org/presentationml/2006/main">
  <p:tag name="KSO_WM_SLIDE_BK_DARK_LIGHT" val=""/>
  <p:tag name="KSO_WM_SLIDE_BACKGROUND_TYPE" val="general"/>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a531b91-a182-46ae-834a-f2629e676a1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941797f-6a58-4649-a238-29269ad08795}"/>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5.xml><?xml version="1.0" encoding="utf-8"?>
<p:tagLst xmlns:p="http://schemas.openxmlformats.org/presentationml/2006/main">
  <p:tag name="KSO_WM_SLIDE_BK_DARK_LIGHT" val=""/>
  <p:tag name="KSO_WM_SLIDE_BACKGROUND_TYPE" val="general"/>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a531b91-a182-46ae-834a-f2629e676a1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941797f-6a58-4649-a238-29269ad08795}"/>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9.xml><?xml version="1.0" encoding="utf-8"?>
<p:tagLst xmlns:p="http://schemas.openxmlformats.org/presentationml/2006/main">
  <p:tag name="KSO_WM_SLIDE_BK_DARK_LIGHT" val=""/>
  <p:tag name="KSO_WM_SLIDE_BACKGROUND_TYPE" val="gener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a531b91-a182-46ae-834a-f2629e676a1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941797f-6a58-4649-a238-29269ad08795}"/>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3.xml><?xml version="1.0" encoding="utf-8"?>
<p:tagLst xmlns:p="http://schemas.openxmlformats.org/presentationml/2006/main">
  <p:tag name="KSO_WM_SLIDE_BK_DARK_LIGHT" val=""/>
  <p:tag name="KSO_WM_SLIDE_BACKGROUND_TYPE" val="general"/>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a531b91-a182-46ae-834a-f2629e676a1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941797f-6a58-4649-a238-29269ad08795}"/>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6.xml><?xml version="1.0" encoding="utf-8"?>
<p:tagLst xmlns:p="http://schemas.openxmlformats.org/presentationml/2006/main">
  <p:tag name="KSO_WM_UNIT_TABLE_BEAUTIFY" val="smartTable{6df2a8e1-0f49-4eac-b43e-58615c0a86f9}"/>
  <p:tag name="TABLE_RECT" val="272.926*53.966*285.2*274.2"/>
  <p:tag name="TABLE_EMPHASIZE_COLOR" val="6579300"/>
  <p:tag name="TABLE_ONEKEY_SKIN_IDX" val="0"/>
  <p:tag name="TABLE_SKINIDX" val="-1"/>
  <p:tag name="TABLE_COLORIDX" val="l"/>
  <p:tag name="TABLE_ENDDRAG_ORIGIN_RECT" val="287*90"/>
  <p:tag name="TABLE_ENDDRAG_RECT" val="234*117*287*90"/>
</p:tagLst>
</file>

<file path=ppt/tags/tag227.xml><?xml version="1.0" encoding="utf-8"?>
<p:tagLst xmlns:p="http://schemas.openxmlformats.org/presentationml/2006/main">
  <p:tag name="KSO_WM_SLIDE_BK_DARK_LIGHT" val=""/>
  <p:tag name="KSO_WM_SLIDE_BACKGROUND_TYPE" val="general"/>
</p:tagLst>
</file>

<file path=ppt/tags/tag228.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229.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COMMONDATA" val="eyJoZGlkIjoiNDZjNzlkNzVlNzVkYzc5NGNlZjU3ODY5ZDJhMTIxYjUifQ=="/>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a531b91-a182-46ae-834a-f2629e676a1a}"/>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941797f-6a58-4649-a238-29269ad08795}"/>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3774</Words>
  <Application>WPS 演示</Application>
  <PresentationFormat>全屏显示(4:3)</PresentationFormat>
  <Paragraphs>294</Paragraphs>
  <Slides>17</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3</vt:i4>
      </vt:variant>
      <vt:variant>
        <vt:lpstr>幻灯片标题</vt:lpstr>
      </vt:variant>
      <vt:variant>
        <vt:i4>17</vt:i4>
      </vt:variant>
    </vt:vector>
  </HeadingPairs>
  <TitlesOfParts>
    <vt:vector size="34" baseType="lpstr">
      <vt:lpstr>Arial</vt:lpstr>
      <vt:lpstr>宋体</vt:lpstr>
      <vt:lpstr>Wingdings</vt:lpstr>
      <vt:lpstr>微软雅黑</vt:lpstr>
      <vt:lpstr>Wingdings</vt:lpstr>
      <vt:lpstr>Times New Roman</vt:lpstr>
      <vt:lpstr>Times New Roman</vt:lpstr>
      <vt:lpstr>Cambria Math</vt:lpstr>
      <vt:lpstr>MS Mincho</vt:lpstr>
      <vt:lpstr>Segoe Print</vt:lpstr>
      <vt:lpstr>Arial Unicode MS</vt:lpstr>
      <vt:lpstr>Calibri</vt:lpstr>
      <vt:lpstr>Office Theme</vt:lpstr>
      <vt:lpstr>4_Office 主题​​</vt:lpstr>
      <vt:lpstr>Equation.KSEE3</vt:lpstr>
      <vt:lpstr>Equation.KSEE3</vt:lpstr>
      <vt:lpstr>Equation.KSEE3</vt:lpstr>
      <vt:lpstr>Recommendation based on  collaborative filtering and user tags </vt:lpstr>
      <vt:lpstr>PowerPoint 演示文稿</vt:lpstr>
      <vt:lpstr>PowerPoint 演示文稿</vt:lpstr>
      <vt:lpstr>PowerPoint 演示文稿</vt:lpstr>
      <vt:lpstr>基于 UGC 的推荐</vt:lpstr>
      <vt:lpstr>基于 UGC 推荐存在的问题</vt:lpstr>
      <vt:lpstr>TF-IDF</vt:lpstr>
      <vt:lpstr>TF-IDF 对基于 UGC 推荐的改进</vt:lpstr>
      <vt:lpstr>基于协同过滤（CF）的推荐</vt:lpstr>
      <vt:lpstr>基于用户的协同过滤</vt:lpstr>
      <vt:lpstr>基于用户的协同过滤（User-CF）</vt:lpstr>
      <vt:lpstr>基于物品的协同过滤</vt:lpstr>
      <vt:lpstr>基于物品的协同过滤（Item-CF）</vt:lpstr>
      <vt:lpstr>User-CF 和 Item-CF 的比较</vt:lpstr>
      <vt:lpstr>基于协同过滤的推荐优缺点</vt:lpstr>
      <vt:lpstr>评价指标</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4_推荐系统算法详解</dc:title>
  <dc:creator>CAT</dc:creator>
  <cp:lastModifiedBy>风</cp:lastModifiedBy>
  <cp:revision>48</cp:revision>
  <dcterms:created xsi:type="dcterms:W3CDTF">2022-08-18T02:06:00Z</dcterms:created>
  <dcterms:modified xsi:type="dcterms:W3CDTF">2022-08-24T02:18:26Z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2019-04-18T08:00:00Z</vt:filetime>
  </property>
  <property fmtid="{D5CDD505-2E9C-101B-9397-08002B2CF9AE}" pid="3" name="Creator">
    <vt:lpwstr>Microsoft® PowerPoint® 2016</vt:lpwstr>
  </property>
  <property fmtid="{D5CDD505-2E9C-101B-9397-08002B2CF9AE}" pid="4" name="LastSaved">
    <vt:filetime>2022-08-19T08:00:00Z</vt:filetime>
  </property>
  <property fmtid="{D5CDD505-2E9C-101B-9397-08002B2CF9AE}" pid="5" name="ICV">
    <vt:lpwstr>D6CDE768164A4C18AF51445E1B43C4FF</vt:lpwstr>
  </property>
  <property fmtid="{D5CDD505-2E9C-101B-9397-08002B2CF9AE}" pid="6" name="KSOProductBuildVer">
    <vt:lpwstr>2052-11.1.0.12302</vt:lpwstr>
  </property>
</Properties>
</file>